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58" r:id="rId3"/>
    <p:sldId id="553" r:id="rId4"/>
    <p:sldId id="533" r:id="rId5"/>
    <p:sldId id="534" r:id="rId6"/>
    <p:sldId id="535" r:id="rId7"/>
    <p:sldId id="536" r:id="rId8"/>
    <p:sldId id="554" r:id="rId9"/>
    <p:sldId id="537" r:id="rId10"/>
    <p:sldId id="538" r:id="rId11"/>
    <p:sldId id="539" r:id="rId12"/>
    <p:sldId id="540" r:id="rId13"/>
    <p:sldId id="555" r:id="rId14"/>
    <p:sldId id="542" r:id="rId15"/>
    <p:sldId id="541" r:id="rId16"/>
    <p:sldId id="543" r:id="rId17"/>
    <p:sldId id="556" r:id="rId18"/>
    <p:sldId id="557" r:id="rId19"/>
    <p:sldId id="558" r:id="rId20"/>
    <p:sldId id="559" r:id="rId21"/>
    <p:sldId id="560" r:id="rId22"/>
    <p:sldId id="570" r:id="rId23"/>
    <p:sldId id="562" r:id="rId24"/>
    <p:sldId id="561" r:id="rId25"/>
    <p:sldId id="563" r:id="rId26"/>
    <p:sldId id="564" r:id="rId27"/>
    <p:sldId id="565" r:id="rId28"/>
    <p:sldId id="566" r:id="rId29"/>
    <p:sldId id="567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4/25/2019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Lecture-49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IS NOT ALLOWED </a:t>
            </a:r>
            <a:br>
              <a:rPr lang="en-US" sz="2400" b="1" dirty="0" smtClean="0"/>
            </a:br>
            <a:r>
              <a:rPr lang="en-US" sz="2400" b="1" dirty="0" smtClean="0"/>
              <a:t>IN A SCRIPTLET?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Things </a:t>
            </a:r>
            <a:r>
              <a:rPr lang="en-US" dirty="0" smtClean="0">
                <a:solidFill>
                  <a:srgbClr val="FF0000"/>
                </a:solidFill>
              </a:rPr>
              <a:t>we cannot do </a:t>
            </a:r>
            <a:r>
              <a:rPr lang="en-US" dirty="0" smtClean="0"/>
              <a:t>in a </a:t>
            </a:r>
            <a:r>
              <a:rPr lang="en-US" dirty="0" err="1" smtClean="0"/>
              <a:t>scriptlet</a:t>
            </a:r>
            <a:r>
              <a:rPr lang="en-US" dirty="0" smtClean="0"/>
              <a:t> are 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We cannot define a method in a </a:t>
            </a:r>
            <a:r>
              <a:rPr lang="en-US" dirty="0" err="1" smtClean="0">
                <a:solidFill>
                  <a:srgbClr val="FF0000"/>
                </a:solidFill>
              </a:rPr>
              <a:t>scriplet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We cannot declare static variables in a </a:t>
            </a:r>
            <a:r>
              <a:rPr lang="en-US" dirty="0" err="1" smtClean="0">
                <a:solidFill>
                  <a:srgbClr val="7030A0"/>
                </a:solidFill>
              </a:rPr>
              <a:t>scriplet</a:t>
            </a: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We cannot directly write html statements inside the </a:t>
            </a:r>
            <a:r>
              <a:rPr lang="en-US" dirty="0" err="1" smtClean="0">
                <a:solidFill>
                  <a:srgbClr val="C00000"/>
                </a:solidFill>
              </a:rPr>
              <a:t>scriplet</a:t>
            </a:r>
            <a:r>
              <a:rPr lang="en-US" dirty="0" smtClean="0">
                <a:solidFill>
                  <a:srgbClr val="C00000"/>
                </a:solidFill>
              </a:rPr>
              <a:t> but we can write them within the </a:t>
            </a:r>
            <a:r>
              <a:rPr lang="en-US" dirty="0" err="1" smtClean="0">
                <a:solidFill>
                  <a:srgbClr val="C00000"/>
                </a:solidFill>
              </a:rPr>
              <a:t>println</a:t>
            </a:r>
            <a:r>
              <a:rPr lang="en-US" dirty="0" smtClean="0">
                <a:solidFill>
                  <a:srgbClr val="C00000"/>
                </a:solidFill>
              </a:rPr>
              <a:t> method of the predefined object </a:t>
            </a:r>
            <a:r>
              <a:rPr lang="en-US" b="1" dirty="0" smtClean="0">
                <a:solidFill>
                  <a:srgbClr val="002060"/>
                </a:solidFill>
              </a:rPr>
              <a:t>out</a:t>
            </a:r>
            <a:r>
              <a:rPr lang="en-US" dirty="0" smtClean="0">
                <a:solidFill>
                  <a:srgbClr val="C00000"/>
                </a:solidFill>
              </a:rPr>
              <a:t> .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</a:t>
            </a:r>
            <a:br>
              <a:rPr lang="en-US" b="1" dirty="0" smtClean="0"/>
            </a:br>
            <a:r>
              <a:rPr lang="en-US" b="1" dirty="0" smtClean="0"/>
              <a:t>DATE &amp; TIME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Write a JSP page which displays your name in all six headings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7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DISPLAY YOUR NAME</a:t>
            </a:r>
            <a:br>
              <a:rPr lang="en-US" b="1" dirty="0" smtClean="0"/>
            </a:br>
            <a:r>
              <a:rPr lang="en-US" b="1" dirty="0" smtClean="0"/>
              <a:t>IN HEADING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DECLARATIVE TAGS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declarative tag </a:t>
            </a:r>
            <a:r>
              <a:rPr lang="en-US" dirty="0" smtClean="0"/>
              <a:t>also allows us to write </a:t>
            </a:r>
            <a:r>
              <a:rPr lang="en-US" dirty="0" smtClean="0">
                <a:solidFill>
                  <a:srgbClr val="C00000"/>
                </a:solidFill>
              </a:rPr>
              <a:t>pure java code </a:t>
            </a:r>
            <a:r>
              <a:rPr lang="en-US" dirty="0" smtClean="0"/>
              <a:t>in its body just like </a:t>
            </a:r>
            <a:r>
              <a:rPr lang="en-US" dirty="0" err="1" smtClean="0"/>
              <a:t>scriptlet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Whatever we write in </a:t>
            </a:r>
            <a:r>
              <a:rPr lang="en-US" smtClean="0"/>
              <a:t>a </a:t>
            </a:r>
            <a:r>
              <a:rPr lang="en-US" b="1" smtClean="0">
                <a:solidFill>
                  <a:srgbClr val="0070C0"/>
                </a:solidFill>
              </a:rPr>
              <a:t>declarative </a:t>
            </a:r>
            <a:r>
              <a:rPr lang="en-US" b="1" dirty="0" smtClean="0">
                <a:solidFill>
                  <a:srgbClr val="0070C0"/>
                </a:solidFill>
              </a:rPr>
              <a:t>tag </a:t>
            </a:r>
            <a:r>
              <a:rPr lang="en-US" dirty="0" smtClean="0"/>
              <a:t>gets pasted above the </a:t>
            </a:r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jspService</a:t>
            </a:r>
            <a:r>
              <a:rPr lang="en-US" b="1" dirty="0" smtClean="0">
                <a:solidFill>
                  <a:srgbClr val="00B050"/>
                </a:solidFill>
              </a:rPr>
              <a:t>( ) </a:t>
            </a:r>
            <a:r>
              <a:rPr lang="en-US" dirty="0" smtClean="0"/>
              <a:t>method .</a:t>
            </a:r>
          </a:p>
          <a:p>
            <a:endParaRPr lang="en-US" dirty="0" smtClean="0"/>
          </a:p>
          <a:p>
            <a:r>
              <a:rPr lang="en-US" dirty="0" smtClean="0"/>
              <a:t>The general syntax of </a:t>
            </a:r>
            <a:r>
              <a:rPr lang="en-US" b="1" dirty="0" smtClean="0">
                <a:solidFill>
                  <a:srgbClr val="0070C0"/>
                </a:solidFill>
              </a:rPr>
              <a:t>declarative tag </a:t>
            </a:r>
            <a:r>
              <a:rPr lang="en-US" dirty="0" smtClean="0"/>
              <a:t>is 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&lt;%!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	</a:t>
            </a:r>
            <a:r>
              <a:rPr lang="en-US" sz="2800" i="1" dirty="0" smtClean="0">
                <a:solidFill>
                  <a:srgbClr val="0070C0"/>
                </a:solidFill>
              </a:rPr>
              <a:t>//pure java code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 %&gt;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DECLARATIVE TAGS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Declarative tag </a:t>
            </a:r>
            <a:r>
              <a:rPr lang="en-US" dirty="0" smtClean="0"/>
              <a:t>just like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b="1" dirty="0" smtClean="0">
                <a:solidFill>
                  <a:srgbClr val="0070C0"/>
                </a:solidFill>
              </a:rPr>
              <a:t> tag </a:t>
            </a:r>
            <a:r>
              <a:rPr lang="en-US" dirty="0" smtClean="0"/>
              <a:t>allows us to write pure java code but whatever we write in a declarative tag </a:t>
            </a:r>
            <a:r>
              <a:rPr lang="en-US" b="1" i="1" dirty="0" smtClean="0">
                <a:solidFill>
                  <a:srgbClr val="C00000"/>
                </a:solidFill>
              </a:rPr>
              <a:t>gets pasted  inside </a:t>
            </a:r>
            <a:r>
              <a:rPr lang="en-US" dirty="0" smtClean="0"/>
              <a:t>the class generated for the JSP page .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ALLOWED </a:t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</a:t>
            </a:r>
            <a:r>
              <a:rPr lang="en-US" i="1" dirty="0" smtClean="0">
                <a:solidFill>
                  <a:srgbClr val="C00000"/>
                </a:solidFill>
              </a:rPr>
              <a:t>declare variables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declarative tag </a:t>
            </a:r>
            <a:r>
              <a:rPr lang="en-US" dirty="0" smtClean="0"/>
              <a:t>and can use them in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dirty="0" smtClean="0"/>
              <a:t> .</a:t>
            </a:r>
          </a:p>
          <a:p>
            <a:r>
              <a:rPr lang="en-US" b="1" dirty="0" smtClean="0"/>
              <a:t>EXAMPLE 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&lt;%!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&lt;%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out.println</a:t>
            </a:r>
            <a:r>
              <a:rPr lang="en-US" dirty="0" smtClean="0">
                <a:solidFill>
                  <a:srgbClr val="FF0000"/>
                </a:solidFill>
              </a:rPr>
              <a:t>(“a=“+a);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%&gt;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a=0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ALLOWED </a:t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define methods in a </a:t>
            </a:r>
            <a:r>
              <a:rPr lang="en-US" b="1" dirty="0" smtClean="0">
                <a:solidFill>
                  <a:srgbClr val="7030A0"/>
                </a:solidFill>
              </a:rPr>
              <a:t>declarative tag </a:t>
            </a:r>
            <a:r>
              <a:rPr lang="en-US" dirty="0" smtClean="0"/>
              <a:t>and can then call it from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dirty="0" smtClean="0"/>
              <a:t> .</a:t>
            </a:r>
          </a:p>
          <a:p>
            <a:r>
              <a:rPr lang="en-US" b="1" dirty="0" smtClean="0"/>
              <a:t>EXAMPLE 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FF0000"/>
                </a:solidFill>
              </a:rPr>
              <a:t>&lt;%!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cal(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j  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return ( </a:t>
            </a:r>
            <a:r>
              <a:rPr lang="en-US" dirty="0" err="1" smtClean="0">
                <a:solidFill>
                  <a:srgbClr val="FF0000"/>
                </a:solidFill>
              </a:rPr>
              <a:t>i+j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&lt;%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out.println</a:t>
            </a:r>
            <a:r>
              <a:rPr lang="en-US" dirty="0" smtClean="0">
                <a:solidFill>
                  <a:srgbClr val="FF0000"/>
                </a:solidFill>
              </a:rPr>
              <a:t>(cal(5,7));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%&gt;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Types of JSP Elements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err="1" smtClean="0"/>
              <a:t>Scriptlet</a:t>
            </a:r>
            <a:r>
              <a:rPr lang="en-US" sz="2400" b="1" dirty="0" smtClean="0"/>
              <a:t> Tag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Declarative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Expression Tag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ALLOWED </a:t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or </a:t>
            </a:r>
            <a:r>
              <a:rPr lang="en-US" i="1" dirty="0" smtClean="0">
                <a:solidFill>
                  <a:srgbClr val="C00000"/>
                </a:solidFill>
              </a:rPr>
              <a:t>create objects </a:t>
            </a:r>
            <a:r>
              <a:rPr lang="en-US" dirty="0" smtClean="0"/>
              <a:t>in a </a:t>
            </a:r>
            <a:r>
              <a:rPr lang="en-US" b="1" dirty="0" smtClean="0">
                <a:solidFill>
                  <a:srgbClr val="7030A0"/>
                </a:solidFill>
              </a:rPr>
              <a:t>declarative tag </a:t>
            </a:r>
            <a:r>
              <a:rPr lang="en-US" dirty="0" smtClean="0"/>
              <a:t>and can use them in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dirty="0" smtClean="0"/>
              <a:t> .</a:t>
            </a:r>
          </a:p>
          <a:p>
            <a:r>
              <a:rPr lang="en-US" b="1" dirty="0" smtClean="0"/>
              <a:t>EXAMPLE :</a:t>
            </a:r>
          </a:p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   &lt;%!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</a:t>
            </a:r>
            <a:r>
              <a:rPr lang="en-US" dirty="0" err="1" smtClean="0">
                <a:solidFill>
                  <a:srgbClr val="FF0000"/>
                </a:solidFill>
              </a:rPr>
              <a:t>java.util.Date</a:t>
            </a:r>
            <a:r>
              <a:rPr lang="en-US" dirty="0" smtClean="0">
                <a:solidFill>
                  <a:srgbClr val="FF0000"/>
                </a:solidFill>
              </a:rPr>
              <a:t>  today= new </a:t>
            </a:r>
            <a:r>
              <a:rPr lang="en-US" dirty="0" err="1" smtClean="0">
                <a:solidFill>
                  <a:srgbClr val="FF0000"/>
                </a:solidFill>
              </a:rPr>
              <a:t>java.util.Date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&lt;%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</a:t>
            </a:r>
            <a:r>
              <a:rPr lang="en-US" dirty="0" err="1" smtClean="0">
                <a:solidFill>
                  <a:srgbClr val="FF0000"/>
                </a:solidFill>
              </a:rPr>
              <a:t>out.println</a:t>
            </a:r>
            <a:r>
              <a:rPr lang="en-US" dirty="0" smtClean="0">
                <a:solidFill>
                  <a:srgbClr val="FF0000"/>
                </a:solidFill>
              </a:rPr>
              <a:t>(today);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%&gt;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NOT ALLOWED </a:t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We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use </a:t>
            </a:r>
            <a:r>
              <a:rPr lang="en-US" b="1" dirty="0" smtClean="0">
                <a:solidFill>
                  <a:srgbClr val="0070C0"/>
                </a:solidFill>
              </a:rPr>
              <a:t>predefined objects </a:t>
            </a:r>
            <a:r>
              <a:rPr lang="en-US" dirty="0" smtClean="0"/>
              <a:t>given by JSP like </a:t>
            </a:r>
            <a:r>
              <a:rPr lang="en-US" dirty="0" err="1" smtClean="0">
                <a:solidFill>
                  <a:srgbClr val="00B050"/>
                </a:solidFill>
              </a:rPr>
              <a:t>out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B050"/>
                </a:solidFill>
              </a:rPr>
              <a:t>request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B050"/>
                </a:solidFill>
              </a:rPr>
              <a:t>response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B050"/>
                </a:solidFill>
              </a:rPr>
              <a:t>session</a:t>
            </a:r>
            <a:r>
              <a:rPr lang="en-US" dirty="0" smtClean="0"/>
              <a:t> etc. in a declarative tag because these object are created inside </a:t>
            </a:r>
            <a:r>
              <a:rPr lang="en-US" b="1" dirty="0" smtClean="0">
                <a:solidFill>
                  <a:srgbClr val="7030A0"/>
                </a:solidFill>
              </a:rPr>
              <a:t>_</a:t>
            </a:r>
            <a:r>
              <a:rPr lang="en-US" b="1" dirty="0" err="1" smtClean="0">
                <a:solidFill>
                  <a:srgbClr val="7030A0"/>
                </a:solidFill>
              </a:rPr>
              <a:t>jspService</a:t>
            </a:r>
            <a:r>
              <a:rPr lang="en-US" b="1" dirty="0" smtClean="0">
                <a:solidFill>
                  <a:srgbClr val="7030A0"/>
                </a:solidFill>
              </a:rPr>
              <a:t> ( )  </a:t>
            </a:r>
            <a:r>
              <a:rPr lang="en-US" dirty="0" smtClean="0"/>
              <a:t>method by JSP 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Write a JSP page which displays number of  times it has been accessed.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</a:t>
            </a:r>
            <a:br>
              <a:rPr lang="en-US" b="1" dirty="0" smtClean="0"/>
            </a:br>
            <a:r>
              <a:rPr lang="en-US" b="1" dirty="0" smtClean="0"/>
              <a:t>My Hit Counter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EXPRESSION TAG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expression tag </a:t>
            </a:r>
            <a:r>
              <a:rPr lang="en-US" dirty="0" smtClean="0"/>
              <a:t>allows us to write  </a:t>
            </a:r>
            <a:r>
              <a:rPr lang="en-US" i="1" dirty="0" smtClean="0">
                <a:solidFill>
                  <a:srgbClr val="C00000"/>
                </a:solidFill>
              </a:rPr>
              <a:t>any valid java expression </a:t>
            </a:r>
            <a:r>
              <a:rPr lang="en-US" dirty="0" smtClean="0"/>
              <a:t>and whatever we pass to </a:t>
            </a:r>
            <a:r>
              <a:rPr lang="en-US" b="1" dirty="0" smtClean="0">
                <a:solidFill>
                  <a:srgbClr val="7030A0"/>
                </a:solidFill>
              </a:rPr>
              <a:t>expression tag </a:t>
            </a:r>
            <a:r>
              <a:rPr lang="en-US" dirty="0" smtClean="0"/>
              <a:t>is transferred as argument to </a:t>
            </a:r>
            <a:r>
              <a:rPr lang="en-US" b="1" smtClean="0">
                <a:solidFill>
                  <a:srgbClr val="0070C0"/>
                </a:solidFill>
              </a:rPr>
              <a:t>out.print 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method inside </a:t>
            </a:r>
            <a:r>
              <a:rPr lang="en-US" b="1" dirty="0" smtClean="0">
                <a:solidFill>
                  <a:srgbClr val="7030A0"/>
                </a:solidFill>
              </a:rPr>
              <a:t>_</a:t>
            </a:r>
            <a:r>
              <a:rPr lang="en-US" b="1" dirty="0" err="1" smtClean="0">
                <a:solidFill>
                  <a:srgbClr val="7030A0"/>
                </a:solidFill>
              </a:rPr>
              <a:t>jspService</a:t>
            </a:r>
            <a:r>
              <a:rPr lang="en-US" b="1" dirty="0" smtClean="0">
                <a:solidFill>
                  <a:srgbClr val="7030A0"/>
                </a:solidFill>
              </a:rPr>
              <a:t>( ) </a:t>
            </a:r>
            <a:r>
              <a:rPr lang="en-US" dirty="0" smtClean="0"/>
              <a:t>method’s body.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general syntax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7030A0"/>
                </a:solidFill>
              </a:rPr>
              <a:t>expression tag </a:t>
            </a:r>
            <a:r>
              <a:rPr lang="en-US" dirty="0" smtClean="0"/>
              <a:t>is 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7030A0"/>
                </a:solidFill>
              </a:rPr>
              <a:t> &lt;%= </a:t>
            </a:r>
            <a:r>
              <a:rPr lang="en-US" i="1" dirty="0" smtClean="0">
                <a:solidFill>
                  <a:srgbClr val="C00000"/>
                </a:solidFill>
              </a:rPr>
              <a:t>Java expression  </a:t>
            </a:r>
            <a:r>
              <a:rPr lang="en-US" dirty="0" smtClean="0">
                <a:solidFill>
                  <a:srgbClr val="7030A0"/>
                </a:solidFill>
              </a:rPr>
              <a:t>%&gt;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HIT COUNTER</a:t>
            </a:r>
            <a:br>
              <a:rPr lang="en-US" sz="2800" b="1" dirty="0" smtClean="0"/>
            </a:br>
            <a:r>
              <a:rPr lang="en-US" sz="2800" b="1" dirty="0" smtClean="0"/>
              <a:t>USING EXPRESSION TAG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JSP ELEMENTS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 </a:t>
            </a:r>
            <a:r>
              <a:rPr lang="en-US" dirty="0" err="1" smtClean="0"/>
              <a:t>jsp</a:t>
            </a:r>
            <a:r>
              <a:rPr lang="en-US" dirty="0" smtClean="0"/>
              <a:t> page can contain various types of  </a:t>
            </a:r>
            <a:r>
              <a:rPr lang="en-US" dirty="0" err="1" smtClean="0"/>
              <a:t>jsp</a:t>
            </a:r>
            <a:r>
              <a:rPr lang="en-US" dirty="0" smtClean="0"/>
              <a:t> based programming elements.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of these elements allow us to write java based statements in our page and are used to make our page dynamic.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Implicit Objects In JSP page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Comments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smtClean="0">
                <a:solidFill>
                  <a:srgbClr val="0070C0"/>
                </a:solidFill>
              </a:rPr>
              <a:t>MVC Model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JSP ELEMENTS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9"/>
            <a:ext cx="9001156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JSP TAGS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>
                <a:solidFill>
                  <a:srgbClr val="7030A0"/>
                </a:solidFill>
              </a:rPr>
              <a:t> tags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00B050"/>
                </a:solidFill>
              </a:rPr>
              <a:t>special tags </a:t>
            </a:r>
            <a:r>
              <a:rPr lang="en-US" dirty="0" smtClean="0"/>
              <a:t>given by JSP which allow us to </a:t>
            </a:r>
            <a:r>
              <a:rPr lang="en-US" b="1" dirty="0" smtClean="0">
                <a:solidFill>
                  <a:srgbClr val="C00000"/>
                </a:solidFill>
              </a:rPr>
              <a:t>insert Java code </a:t>
            </a:r>
            <a:r>
              <a:rPr lang="en-US" dirty="0" smtClean="0"/>
              <a:t>within a </a:t>
            </a:r>
            <a:r>
              <a:rPr lang="en-US" dirty="0" err="1" smtClean="0"/>
              <a:t>Jsp</a:t>
            </a:r>
            <a:r>
              <a:rPr lang="en-US" dirty="0" smtClean="0"/>
              <a:t> page .</a:t>
            </a:r>
          </a:p>
          <a:p>
            <a:endParaRPr lang="en-US" dirty="0" smtClean="0"/>
          </a:p>
          <a:p>
            <a:r>
              <a:rPr lang="en-US" dirty="0" smtClean="0"/>
              <a:t>Whenever the container translates a </a:t>
            </a:r>
            <a:r>
              <a:rPr lang="en-US" dirty="0" err="1" smtClean="0"/>
              <a:t>jsp</a:t>
            </a:r>
            <a:r>
              <a:rPr lang="en-US" dirty="0" smtClean="0"/>
              <a:t> page into a </a:t>
            </a:r>
            <a:r>
              <a:rPr lang="en-US" dirty="0" err="1" smtClean="0"/>
              <a:t>servlet</a:t>
            </a:r>
            <a:r>
              <a:rPr lang="en-US" dirty="0" smtClean="0"/>
              <a:t> then it places all the coding written within </a:t>
            </a:r>
            <a:r>
              <a:rPr lang="en-US" dirty="0" err="1" smtClean="0"/>
              <a:t>Jsp</a:t>
            </a:r>
            <a:r>
              <a:rPr lang="en-US" dirty="0" smtClean="0"/>
              <a:t> tags inside the methods :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b="1" dirty="0" err="1" smtClean="0">
                <a:solidFill>
                  <a:srgbClr val="7030A0"/>
                </a:solidFill>
              </a:rPr>
              <a:t>jspInit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_</a:t>
            </a:r>
            <a:r>
              <a:rPr lang="en-US" b="1" dirty="0" err="1" smtClean="0">
                <a:solidFill>
                  <a:srgbClr val="7030A0"/>
                </a:solidFill>
              </a:rPr>
              <a:t>jspService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</a:t>
            </a:r>
            <a:r>
              <a:rPr lang="en-US" b="1" dirty="0" err="1" smtClean="0">
                <a:solidFill>
                  <a:srgbClr val="7030A0"/>
                </a:solidFill>
              </a:rPr>
              <a:t>jspDestroy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JSP TAGS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tags are broadly categorized to be of </a:t>
            </a:r>
            <a:r>
              <a:rPr lang="en-US" b="1" dirty="0" smtClean="0">
                <a:solidFill>
                  <a:srgbClr val="7030A0"/>
                </a:solidFill>
              </a:rPr>
              <a:t>three types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Scriplets</a:t>
            </a:r>
            <a:r>
              <a:rPr lang="en-US" b="1" dirty="0" smtClean="0">
                <a:solidFill>
                  <a:srgbClr val="00B050"/>
                </a:solidFill>
              </a:rPr>
              <a:t> tags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Declarative tags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Expression tags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SCRIPLETS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B050"/>
                </a:solidFill>
              </a:rPr>
              <a:t>scriplet</a:t>
            </a:r>
            <a:r>
              <a:rPr lang="en-US" b="1" dirty="0" smtClean="0">
                <a:solidFill>
                  <a:srgbClr val="00B050"/>
                </a:solidFill>
              </a:rPr>
              <a:t> tag </a:t>
            </a:r>
            <a:r>
              <a:rPr lang="en-US" dirty="0" smtClean="0"/>
              <a:t>allows us to embed java code within the </a:t>
            </a:r>
            <a:r>
              <a:rPr lang="en-US" dirty="0" err="1" smtClean="0"/>
              <a:t>jsp</a:t>
            </a:r>
            <a:r>
              <a:rPr lang="en-US" dirty="0" smtClean="0"/>
              <a:t> page </a:t>
            </a:r>
            <a:r>
              <a:rPr lang="en-US" dirty="0" err="1" smtClean="0"/>
              <a:t>i.e</a:t>
            </a:r>
            <a:r>
              <a:rPr lang="en-US" dirty="0" smtClean="0"/>
              <a:t> it makes our page dynamic.</a:t>
            </a:r>
          </a:p>
          <a:p>
            <a:endParaRPr lang="en-US" dirty="0" smtClean="0"/>
          </a:p>
          <a:p>
            <a:r>
              <a:rPr lang="en-US" dirty="0" smtClean="0"/>
              <a:t>Whatever code we write inside a </a:t>
            </a:r>
            <a:r>
              <a:rPr lang="en-US" dirty="0" err="1" smtClean="0"/>
              <a:t>scriplet</a:t>
            </a:r>
            <a:r>
              <a:rPr lang="en-US" dirty="0" smtClean="0"/>
              <a:t> gets pasted within </a:t>
            </a:r>
            <a:r>
              <a:rPr lang="en-US" b="1" dirty="0" smtClean="0">
                <a:solidFill>
                  <a:srgbClr val="0070C0"/>
                </a:solidFill>
              </a:rPr>
              <a:t>_</a:t>
            </a:r>
            <a:r>
              <a:rPr lang="en-US" b="1" dirty="0" err="1" smtClean="0">
                <a:solidFill>
                  <a:srgbClr val="0070C0"/>
                </a:solidFill>
              </a:rPr>
              <a:t>jspService</a:t>
            </a:r>
            <a:r>
              <a:rPr lang="en-US" b="1" dirty="0" smtClean="0">
                <a:solidFill>
                  <a:srgbClr val="0070C0"/>
                </a:solidFill>
              </a:rPr>
              <a:t> ( ) </a:t>
            </a:r>
            <a:r>
              <a:rPr lang="en-US" dirty="0" smtClean="0"/>
              <a:t>method by the container 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general syntax </a:t>
            </a:r>
            <a:r>
              <a:rPr lang="en-US" dirty="0" smtClean="0"/>
              <a:t>of writing </a:t>
            </a:r>
            <a:r>
              <a:rPr lang="en-US" dirty="0" err="1" smtClean="0"/>
              <a:t>scriplet</a:t>
            </a:r>
            <a:r>
              <a:rPr lang="en-US" dirty="0" smtClean="0"/>
              <a:t> is 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	</a:t>
            </a:r>
            <a:r>
              <a:rPr lang="en-US" sz="2400" i="1" dirty="0" smtClean="0">
                <a:solidFill>
                  <a:srgbClr val="0070C0"/>
                </a:solidFill>
              </a:rPr>
              <a:t>// Pure Java Code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%&gt;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SCRIPLETS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Example: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   </a:t>
            </a:r>
            <a:r>
              <a:rPr lang="en-IN" dirty="0" smtClean="0"/>
              <a:t>  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String name=“</a:t>
            </a:r>
            <a:r>
              <a:rPr lang="en-IN" sz="2400" b="1" dirty="0" err="1" smtClean="0">
                <a:solidFill>
                  <a:srgbClr val="00B050"/>
                </a:solidFill>
              </a:rPr>
              <a:t>Sachin</a:t>
            </a:r>
            <a:r>
              <a:rPr lang="en-IN" sz="2400" b="1" dirty="0" smtClean="0">
                <a:solidFill>
                  <a:srgbClr val="00B050"/>
                </a:solidFill>
              </a:rPr>
              <a:t>”;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	</a:t>
            </a:r>
            <a:r>
              <a:rPr lang="en-IN" sz="2400" b="1" dirty="0" err="1" smtClean="0">
                <a:solidFill>
                  <a:srgbClr val="00B050"/>
                </a:solidFill>
              </a:rPr>
              <a:t>out.println</a:t>
            </a:r>
            <a:r>
              <a:rPr lang="en-IN" sz="2400" b="1" dirty="0" smtClean="0">
                <a:solidFill>
                  <a:srgbClr val="00B050"/>
                </a:solidFill>
              </a:rPr>
              <a:t>(“Name is “+name);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ALLOWED </a:t>
            </a:r>
            <a:br>
              <a:rPr lang="en-US" sz="2800" b="1" dirty="0" smtClean="0"/>
            </a:br>
            <a:r>
              <a:rPr lang="en-US" sz="2800" b="1" dirty="0" smtClean="0"/>
              <a:t>IN A SCRIPTLET?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can do the </a:t>
            </a:r>
            <a:r>
              <a:rPr lang="en-US" dirty="0" smtClean="0">
                <a:solidFill>
                  <a:srgbClr val="00B050"/>
                </a:solidFill>
              </a:rPr>
              <a:t>following things </a:t>
            </a:r>
            <a:r>
              <a:rPr lang="en-US" dirty="0" smtClean="0"/>
              <a:t>in a </a:t>
            </a:r>
            <a:r>
              <a:rPr lang="en-US" dirty="0" err="1" smtClean="0"/>
              <a:t>scriptlet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Declare variables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Create objects of other classes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Use built-in objects given by JSP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4703</TotalTime>
  <Words>616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TYPES OF JSP ELEMENTS</vt:lpstr>
      <vt:lpstr>TYPES OF JSP ELEMENTS</vt:lpstr>
      <vt:lpstr>JSP TAGS</vt:lpstr>
      <vt:lpstr>JSP TAGS</vt:lpstr>
      <vt:lpstr>SCRIPLETS</vt:lpstr>
      <vt:lpstr>SCRIPLETS</vt:lpstr>
      <vt:lpstr>WHAT IS ALLOWED  IN A SCRIPTLET?</vt:lpstr>
      <vt:lpstr>WHAT IS NOT ALLOWED  IN A SCRIPTLET?</vt:lpstr>
      <vt:lpstr>PROGRAM FOR DATE &amp; TIME</vt:lpstr>
      <vt:lpstr>OUTPUT</vt:lpstr>
      <vt:lpstr>EXERCISE</vt:lpstr>
      <vt:lpstr>OUTPUT</vt:lpstr>
      <vt:lpstr>DISPLAY YOUR NAME IN HEADING</vt:lpstr>
      <vt:lpstr>DECLARATIVE TAGS</vt:lpstr>
      <vt:lpstr>DECLARATIVE TAGS</vt:lpstr>
      <vt:lpstr>WHAT IS ALLOWED  IN A DECLARATIVE TAG?</vt:lpstr>
      <vt:lpstr>WHAT IS ALLOWED  IN A DECLARATIVE TAG?</vt:lpstr>
      <vt:lpstr>WHAT IS ALLOWED  IN A DECLARATIVE TAG?</vt:lpstr>
      <vt:lpstr>WHAT IS NOT ALLOWED  IN A DECLARATIVE TAG?</vt:lpstr>
      <vt:lpstr>EXERCISE</vt:lpstr>
      <vt:lpstr>OUTPUT</vt:lpstr>
      <vt:lpstr>PROGRAM My Hit Counter</vt:lpstr>
      <vt:lpstr>EXPRESSION TAG</vt:lpstr>
      <vt:lpstr>EXAMPLE</vt:lpstr>
      <vt:lpstr>OUTPUT</vt:lpstr>
      <vt:lpstr>HIT COUNTER USING EXPRESSION TAG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Microsoft</cp:lastModifiedBy>
  <cp:revision>383</cp:revision>
  <dcterms:created xsi:type="dcterms:W3CDTF">2016-02-04T12:02:26Z</dcterms:created>
  <dcterms:modified xsi:type="dcterms:W3CDTF">2019-04-25T12:59:10Z</dcterms:modified>
</cp:coreProperties>
</file>