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276" r:id="rId4"/>
    <p:sldId id="291" r:id="rId5"/>
    <p:sldId id="277" r:id="rId6"/>
    <p:sldId id="278" r:id="rId7"/>
    <p:sldId id="279" r:id="rId8"/>
    <p:sldId id="280" r:id="rId9"/>
    <p:sldId id="281" r:id="rId10"/>
    <p:sldId id="294" r:id="rId11"/>
    <p:sldId id="293" r:id="rId12"/>
    <p:sldId id="282" r:id="rId13"/>
    <p:sldId id="283" r:id="rId14"/>
    <p:sldId id="292" r:id="rId15"/>
    <p:sldId id="295" r:id="rId16"/>
    <p:sldId id="296" r:id="rId17"/>
    <p:sldId id="297" r:id="rId18"/>
    <p:sldId id="285" r:id="rId19"/>
    <p:sldId id="300" r:id="rId20"/>
    <p:sldId id="286" r:id="rId21"/>
    <p:sldId id="287" r:id="rId22"/>
    <p:sldId id="288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68" d="100"/>
          <a:sy n="68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IMPORTANT </a:t>
            </a:r>
            <a:br>
              <a:rPr lang="en-US" b="1" dirty="0" smtClean="0"/>
            </a:br>
            <a:r>
              <a:rPr lang="en-US" b="1" dirty="0" smtClean="0"/>
              <a:t>RESULTSET METHODS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0070C0"/>
                </a:solidFill>
              </a:rPr>
              <a:t>public </a:t>
            </a:r>
            <a:r>
              <a:rPr lang="en-IN" sz="2200" dirty="0" err="1" smtClean="0">
                <a:solidFill>
                  <a:srgbClr val="0070C0"/>
                </a:solidFill>
              </a:rPr>
              <a:t>boolean</a:t>
            </a:r>
            <a:r>
              <a:rPr lang="en-IN" sz="2200" dirty="0" smtClean="0">
                <a:solidFill>
                  <a:srgbClr val="0070C0"/>
                </a:solidFill>
              </a:rPr>
              <a:t> absolute(</a:t>
            </a:r>
            <a:r>
              <a:rPr lang="en-IN" sz="2200" dirty="0" err="1" smtClean="0">
                <a:solidFill>
                  <a:srgbClr val="0070C0"/>
                </a:solidFill>
              </a:rPr>
              <a:t>int</a:t>
            </a:r>
            <a:r>
              <a:rPr lang="en-IN" sz="2200" dirty="0" smtClean="0">
                <a:solidFill>
                  <a:srgbClr val="0070C0"/>
                </a:solidFill>
              </a:rPr>
              <a:t> row) throws </a:t>
            </a:r>
            <a:r>
              <a:rPr lang="en-IN" sz="2200" dirty="0" err="1" smtClean="0">
                <a:solidFill>
                  <a:srgbClr val="0070C0"/>
                </a:solidFill>
              </a:rPr>
              <a:t>SQLException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 smtClean="0"/>
              <a:t>Moves the cursor to the specified row.</a:t>
            </a:r>
          </a:p>
          <a:p>
            <a:endParaRPr lang="en-IN" sz="2200" dirty="0" smtClean="0">
              <a:solidFill>
                <a:srgbClr val="0070C0"/>
              </a:solidFill>
            </a:endParaRPr>
          </a:p>
          <a:p>
            <a:r>
              <a:rPr lang="en-IN" sz="2200" dirty="0" smtClean="0">
                <a:solidFill>
                  <a:srgbClr val="0070C0"/>
                </a:solidFill>
              </a:rPr>
              <a:t>public </a:t>
            </a:r>
            <a:r>
              <a:rPr lang="en-IN" sz="2200" dirty="0" err="1" smtClean="0">
                <a:solidFill>
                  <a:srgbClr val="0070C0"/>
                </a:solidFill>
              </a:rPr>
              <a:t>boolean</a:t>
            </a:r>
            <a:r>
              <a:rPr lang="en-IN" sz="2200" dirty="0" smtClean="0">
                <a:solidFill>
                  <a:srgbClr val="0070C0"/>
                </a:solidFill>
              </a:rPr>
              <a:t> relative(</a:t>
            </a:r>
            <a:r>
              <a:rPr lang="en-IN" sz="2200" dirty="0" err="1" smtClean="0">
                <a:solidFill>
                  <a:srgbClr val="0070C0"/>
                </a:solidFill>
              </a:rPr>
              <a:t>int</a:t>
            </a:r>
            <a:r>
              <a:rPr lang="en-IN" sz="2200" dirty="0" smtClean="0">
                <a:solidFill>
                  <a:srgbClr val="0070C0"/>
                </a:solidFill>
              </a:rPr>
              <a:t> row) throws </a:t>
            </a:r>
            <a:r>
              <a:rPr lang="en-IN" sz="2200" dirty="0" err="1" smtClean="0">
                <a:solidFill>
                  <a:srgbClr val="0070C0"/>
                </a:solidFill>
              </a:rPr>
              <a:t>SQLException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 smtClean="0"/>
              <a:t>Moves the cursor the given number of rows forward or backward, from where it is currently pointing.</a:t>
            </a:r>
          </a:p>
          <a:p>
            <a:endParaRPr lang="en-IN" sz="2200" dirty="0" smtClean="0">
              <a:solidFill>
                <a:srgbClr val="0070C0"/>
              </a:solidFill>
            </a:endParaRPr>
          </a:p>
          <a:p>
            <a:r>
              <a:rPr lang="en-IN" sz="2200" dirty="0" smtClean="0">
                <a:solidFill>
                  <a:srgbClr val="0070C0"/>
                </a:solidFill>
              </a:rPr>
              <a:t>public </a:t>
            </a:r>
            <a:r>
              <a:rPr lang="en-IN" sz="2200" dirty="0" err="1" smtClean="0">
                <a:solidFill>
                  <a:srgbClr val="0070C0"/>
                </a:solidFill>
              </a:rPr>
              <a:t>boolean</a:t>
            </a:r>
            <a:r>
              <a:rPr lang="en-IN" sz="2200" dirty="0" smtClean="0">
                <a:solidFill>
                  <a:srgbClr val="0070C0"/>
                </a:solidFill>
              </a:rPr>
              <a:t> previous() throws </a:t>
            </a:r>
            <a:r>
              <a:rPr lang="en-IN" sz="2200" dirty="0" err="1" smtClean="0">
                <a:solidFill>
                  <a:srgbClr val="0070C0"/>
                </a:solidFill>
              </a:rPr>
              <a:t>SQLException</a:t>
            </a:r>
            <a:r>
              <a:rPr lang="en-IN" sz="2200" dirty="0" err="1" smtClean="0"/>
              <a:t>Moves</a:t>
            </a:r>
            <a:r>
              <a:rPr lang="en-IN" sz="2200" dirty="0" smtClean="0"/>
              <a:t> the cursor to the previous row. </a:t>
            </a:r>
          </a:p>
          <a:p>
            <a:endParaRPr lang="en-IN" sz="2200" b="1" dirty="0" smtClean="0"/>
          </a:p>
          <a:p>
            <a:r>
              <a:rPr lang="en-IN" sz="2200" dirty="0" smtClean="0">
                <a:solidFill>
                  <a:srgbClr val="0070C0"/>
                </a:solidFill>
              </a:rPr>
              <a:t>public </a:t>
            </a:r>
            <a:r>
              <a:rPr lang="en-IN" sz="2200" dirty="0" err="1" smtClean="0">
                <a:solidFill>
                  <a:srgbClr val="0070C0"/>
                </a:solidFill>
              </a:rPr>
              <a:t>int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 err="1" smtClean="0">
                <a:solidFill>
                  <a:srgbClr val="0070C0"/>
                </a:solidFill>
              </a:rPr>
              <a:t>getRow</a:t>
            </a:r>
            <a:r>
              <a:rPr lang="en-IN" sz="2200" dirty="0" smtClean="0">
                <a:solidFill>
                  <a:srgbClr val="0070C0"/>
                </a:solidFill>
              </a:rPr>
              <a:t>() throws </a:t>
            </a:r>
            <a:r>
              <a:rPr lang="en-IN" sz="2200" dirty="0" err="1" smtClean="0">
                <a:solidFill>
                  <a:srgbClr val="0070C0"/>
                </a:solidFill>
              </a:rPr>
              <a:t>SQLException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 smtClean="0"/>
              <a:t>Returns the row number that the cursor is pointing to.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UPDATING THE</a:t>
            </a:r>
            <a:br>
              <a:rPr lang="en-US" b="1" dirty="0" smtClean="0"/>
            </a:br>
            <a:r>
              <a:rPr lang="en-US" b="1" dirty="0" smtClean="0"/>
              <a:t> 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 3 step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Place the record pointer at the desired location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We have to call the required </a:t>
            </a:r>
            <a:r>
              <a:rPr lang="en-IN" sz="2400" b="1" dirty="0" err="1" smtClean="0">
                <a:solidFill>
                  <a:srgbClr val="C00000"/>
                </a:solidFill>
              </a:rPr>
              <a:t>updateXXX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method</a:t>
            </a:r>
          </a:p>
          <a:p>
            <a:pPr marL="514350" indent="-514350">
              <a:buNone/>
            </a:pPr>
            <a:r>
              <a:rPr lang="en-IN" sz="2400" dirty="0" smtClean="0"/>
              <a:t>       - these methods are used  for changing the values in     </a:t>
            </a:r>
          </a:p>
          <a:p>
            <a:pPr marL="514350" indent="-514350">
              <a:buNone/>
            </a:pPr>
            <a:r>
              <a:rPr lang="en-IN" sz="2400" dirty="0" smtClean="0"/>
              <a:t>          the column</a:t>
            </a:r>
          </a:p>
          <a:p>
            <a:pPr marL="514350" indent="-514350">
              <a:buNone/>
            </a:pPr>
            <a:r>
              <a:rPr lang="en-IN" sz="2400" b="1" dirty="0" smtClean="0"/>
              <a:t>       </a:t>
            </a:r>
            <a:r>
              <a:rPr lang="en-IN" sz="2400" b="1" u="sng" dirty="0" smtClean="0"/>
              <a:t>prototype</a:t>
            </a:r>
          </a:p>
          <a:p>
            <a:pPr marL="514350" indent="-514350">
              <a:buNone/>
            </a:pPr>
            <a:r>
              <a:rPr lang="en-IN" sz="2400" dirty="0" smtClean="0"/>
              <a:t>         </a:t>
            </a:r>
            <a:r>
              <a:rPr lang="en-IN" sz="2400" b="1" dirty="0" smtClean="0">
                <a:solidFill>
                  <a:srgbClr val="002060"/>
                </a:solidFill>
              </a:rPr>
              <a:t>public void </a:t>
            </a:r>
            <a:r>
              <a:rPr lang="en-IN" sz="2400" b="1" dirty="0" err="1" smtClean="0">
                <a:solidFill>
                  <a:srgbClr val="002060"/>
                </a:solidFill>
              </a:rPr>
              <a:t>updateXXX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int,XXX</a:t>
            </a:r>
            <a:r>
              <a:rPr lang="en-IN" sz="2400" b="1" dirty="0" smtClean="0">
                <a:solidFill>
                  <a:srgbClr val="002060"/>
                </a:solidFill>
              </a:rPr>
              <a:t>) throws   </a:t>
            </a:r>
          </a:p>
          <a:p>
            <a:pPr marL="514350" indent="-514350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      </a:t>
            </a:r>
            <a:r>
              <a:rPr lang="en-IN" sz="2400" b="1" dirty="0" err="1" smtClean="0">
                <a:solidFill>
                  <a:srgbClr val="002060"/>
                </a:solidFill>
              </a:rPr>
              <a:t>SQLException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IN" sz="2400" dirty="0" smtClean="0"/>
              <a:t>          </a:t>
            </a:r>
            <a:r>
              <a:rPr lang="en-IN" sz="2400" dirty="0" err="1" smtClean="0">
                <a:solidFill>
                  <a:srgbClr val="00B050"/>
                </a:solidFill>
              </a:rPr>
              <a:t>int</a:t>
            </a:r>
            <a:r>
              <a:rPr lang="en-IN" sz="2400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IN" sz="2400" dirty="0" smtClean="0">
                <a:sym typeface="Wingdings" pitchFamily="2" charset="2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sym typeface="Wingdings" pitchFamily="2" charset="2"/>
              </a:rPr>
              <a:t>column position in </a:t>
            </a:r>
            <a:r>
              <a:rPr lang="en-IN" sz="2400" dirty="0" err="1" smtClean="0">
                <a:solidFill>
                  <a:srgbClr val="0070C0"/>
                </a:solidFill>
                <a:sym typeface="Wingdings" pitchFamily="2" charset="2"/>
              </a:rPr>
              <a:t>ResultSet</a:t>
            </a:r>
            <a:r>
              <a:rPr lang="en-IN" sz="2400" dirty="0" smtClean="0">
                <a:solidFill>
                  <a:srgbClr val="0070C0"/>
                </a:solidFill>
                <a:sym typeface="Wingdings" pitchFamily="2" charset="2"/>
              </a:rPr>
              <a:t>.</a:t>
            </a:r>
          </a:p>
          <a:p>
            <a:pPr marL="514350" indent="-514350">
              <a:buNone/>
            </a:pPr>
            <a:r>
              <a:rPr lang="en-IN" sz="2400" dirty="0" smtClean="0">
                <a:sym typeface="Wingdings" pitchFamily="2" charset="2"/>
              </a:rPr>
              <a:t>          </a:t>
            </a:r>
            <a:r>
              <a:rPr lang="en-IN" sz="2400" dirty="0" smtClean="0">
                <a:solidFill>
                  <a:srgbClr val="00B050"/>
                </a:solidFill>
                <a:sym typeface="Wingdings" pitchFamily="2" charset="2"/>
              </a:rPr>
              <a:t>xxx</a:t>
            </a:r>
            <a:r>
              <a:rPr lang="en-IN" sz="2400" dirty="0" smtClean="0">
                <a:sym typeface="Wingdings" pitchFamily="2" charset="2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sym typeface="Wingdings" pitchFamily="2" charset="2"/>
              </a:rPr>
              <a:t>new value we want to provide.</a:t>
            </a:r>
            <a:endParaRPr lang="en-IN" sz="24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For ex:</a:t>
            </a:r>
          </a:p>
          <a:p>
            <a:pPr>
              <a:buNone/>
            </a:pPr>
            <a:r>
              <a:rPr lang="en-IN" sz="2400" dirty="0" smtClean="0"/>
              <a:t>    - the </a:t>
            </a:r>
            <a:r>
              <a:rPr lang="en-IN" sz="2400" b="1" dirty="0" err="1" smtClean="0">
                <a:solidFill>
                  <a:srgbClr val="002060"/>
                </a:solidFill>
              </a:rPr>
              <a:t>updateInt</a:t>
            </a:r>
            <a:r>
              <a:rPr lang="en-IN" sz="2400" b="1" dirty="0" smtClean="0">
                <a:solidFill>
                  <a:srgbClr val="002060"/>
                </a:solidFill>
              </a:rPr>
              <a:t>( ) </a:t>
            </a:r>
            <a:r>
              <a:rPr lang="en-IN" sz="2400" dirty="0" smtClean="0"/>
              <a:t>method has:</a:t>
            </a:r>
          </a:p>
          <a:p>
            <a:pPr>
              <a:buNone/>
            </a:pPr>
            <a:r>
              <a:rPr lang="en-IN" sz="2400" dirty="0" smtClean="0"/>
              <a:t>       </a:t>
            </a:r>
            <a:r>
              <a:rPr lang="en-IN" sz="2400" dirty="0" smtClean="0">
                <a:solidFill>
                  <a:srgbClr val="0070C0"/>
                </a:solidFill>
              </a:rPr>
              <a:t>public void </a:t>
            </a:r>
            <a:r>
              <a:rPr lang="en-IN" sz="2400" dirty="0" err="1" smtClean="0">
                <a:solidFill>
                  <a:srgbClr val="0070C0"/>
                </a:solidFill>
              </a:rPr>
              <a:t>updateInt</a:t>
            </a:r>
            <a:r>
              <a:rPr lang="en-IN" sz="2400" dirty="0" smtClean="0">
                <a:solidFill>
                  <a:srgbClr val="0070C0"/>
                </a:solidFill>
              </a:rPr>
              <a:t>(</a:t>
            </a:r>
            <a:r>
              <a:rPr lang="en-IN" sz="2400" dirty="0" err="1" smtClean="0">
                <a:solidFill>
                  <a:srgbClr val="0070C0"/>
                </a:solidFill>
              </a:rPr>
              <a:t>int,int</a:t>
            </a:r>
            <a:r>
              <a:rPr lang="en-IN" sz="2400" dirty="0" smtClean="0">
                <a:solidFill>
                  <a:srgbClr val="0070C0"/>
                </a:solidFill>
              </a:rPr>
              <a:t>)throws </a:t>
            </a:r>
            <a:r>
              <a:rPr lang="en-IN" sz="2400" dirty="0" err="1" smtClean="0">
                <a:solidFill>
                  <a:srgbClr val="0070C0"/>
                </a:solidFill>
              </a:rPr>
              <a:t>SQLException</a:t>
            </a:r>
            <a:endParaRPr lang="en-IN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dirty="0" smtClean="0"/>
              <a:t>   - the </a:t>
            </a:r>
            <a:r>
              <a:rPr lang="en-IN" sz="2400" b="1" dirty="0" err="1" smtClean="0">
                <a:solidFill>
                  <a:srgbClr val="002060"/>
                </a:solidFill>
              </a:rPr>
              <a:t>updateString</a:t>
            </a:r>
            <a:r>
              <a:rPr lang="en-IN" sz="2400" b="1" dirty="0" smtClean="0">
                <a:solidFill>
                  <a:srgbClr val="002060"/>
                </a:solidFill>
              </a:rPr>
              <a:t>( ) </a:t>
            </a:r>
            <a:r>
              <a:rPr lang="en-IN" sz="2400" dirty="0" smtClean="0"/>
              <a:t>method has: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smtClean="0">
                <a:solidFill>
                  <a:srgbClr val="0070C0"/>
                </a:solidFill>
              </a:rPr>
              <a:t>public void </a:t>
            </a:r>
            <a:r>
              <a:rPr lang="en-IN" sz="2400" dirty="0" err="1" smtClean="0">
                <a:solidFill>
                  <a:srgbClr val="0070C0"/>
                </a:solidFill>
              </a:rPr>
              <a:t>updateString</a:t>
            </a:r>
            <a:r>
              <a:rPr lang="en-IN" sz="2400" dirty="0" smtClean="0">
                <a:solidFill>
                  <a:srgbClr val="0070C0"/>
                </a:solidFill>
              </a:rPr>
              <a:t> (</a:t>
            </a:r>
            <a:r>
              <a:rPr lang="en-IN" sz="2400" dirty="0" err="1" smtClean="0">
                <a:solidFill>
                  <a:srgbClr val="0070C0"/>
                </a:solidFill>
              </a:rPr>
              <a:t>int,string</a:t>
            </a:r>
            <a:r>
              <a:rPr lang="en-IN" sz="2400" dirty="0" smtClean="0">
                <a:solidFill>
                  <a:srgbClr val="0070C0"/>
                </a:solidFill>
              </a:rPr>
              <a:t>)throws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>
                <a:solidFill>
                  <a:srgbClr val="0070C0"/>
                </a:solidFill>
              </a:rPr>
              <a:t>SQLException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These update method also have an overloaded version where 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argument is string specifying column name-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              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sz="2400" dirty="0" smtClean="0">
                <a:solidFill>
                  <a:srgbClr val="0070C0"/>
                </a:solidFill>
              </a:rPr>
              <a:t>public void </a:t>
            </a:r>
            <a:r>
              <a:rPr lang="en-IN" sz="2400" dirty="0" err="1" smtClean="0">
                <a:solidFill>
                  <a:srgbClr val="0070C0"/>
                </a:solidFill>
              </a:rPr>
              <a:t>updateInt</a:t>
            </a:r>
            <a:r>
              <a:rPr lang="en-IN" sz="2400" dirty="0" smtClean="0">
                <a:solidFill>
                  <a:srgbClr val="0070C0"/>
                </a:solidFill>
              </a:rPr>
              <a:t> (String , </a:t>
            </a:r>
            <a:r>
              <a:rPr lang="en-IN" sz="2400" dirty="0" err="1" smtClean="0">
                <a:solidFill>
                  <a:srgbClr val="0070C0"/>
                </a:solidFill>
              </a:rPr>
              <a:t>int</a:t>
            </a:r>
            <a:r>
              <a:rPr lang="en-IN" sz="24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      public void </a:t>
            </a:r>
            <a:r>
              <a:rPr lang="en-IN" sz="2400" dirty="0" err="1" smtClean="0">
                <a:solidFill>
                  <a:srgbClr val="0070C0"/>
                </a:solidFill>
              </a:rPr>
              <a:t>updateString</a:t>
            </a:r>
            <a:r>
              <a:rPr lang="en-IN" sz="2400" dirty="0" smtClean="0">
                <a:solidFill>
                  <a:srgbClr val="0070C0"/>
                </a:solidFill>
              </a:rPr>
              <a:t> (String , String)</a:t>
            </a:r>
          </a:p>
          <a:p>
            <a:pPr marL="514350" indent="-514350">
              <a:buAutoNum type="arabicPeriod" startAt="2"/>
            </a:pPr>
            <a:endParaRPr lang="en-IN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IN" sz="2400" dirty="0" smtClean="0"/>
              <a:t>After </a:t>
            </a:r>
            <a:r>
              <a:rPr lang="en-IN" sz="2400" dirty="0" err="1" smtClean="0"/>
              <a:t>updation</a:t>
            </a:r>
            <a:r>
              <a:rPr lang="en-IN" sz="2400" dirty="0" smtClean="0"/>
              <a:t> has been done we have to call the </a:t>
            </a:r>
            <a:r>
              <a:rPr lang="en-IN" sz="2400" b="1" dirty="0" err="1" smtClean="0">
                <a:solidFill>
                  <a:srgbClr val="0070C0"/>
                </a:solidFill>
              </a:rPr>
              <a:t>updateRow</a:t>
            </a:r>
            <a:r>
              <a:rPr lang="en-IN" sz="2400" b="1" dirty="0" smtClean="0">
                <a:solidFill>
                  <a:srgbClr val="0070C0"/>
                </a:solidFill>
              </a:rPr>
              <a:t>( ) </a:t>
            </a:r>
            <a:r>
              <a:rPr lang="en-IN" sz="2400" dirty="0" smtClean="0"/>
              <a:t>method which finally transfers the changes to the database.</a:t>
            </a:r>
          </a:p>
          <a:p>
            <a:pPr marL="514350" indent="-514350">
              <a:buNone/>
            </a:pPr>
            <a:r>
              <a:rPr lang="en-IN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ResultSet.TYPE_SCROLL_INSENSITIVE,ResultSet.CONCUR_UPDATABLE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("Select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bookname,bookprice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allbooks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");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double amt=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rs.getDouble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(2,amt+amt*.01);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rs.updateRow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(1)+”\t”+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rs.getDouble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US" b="1" dirty="0" smtClean="0"/>
              <a:t>Imagine you have a table called “</a:t>
            </a:r>
            <a:r>
              <a:rPr lang="en-US" b="1" dirty="0" smtClean="0">
                <a:solidFill>
                  <a:srgbClr val="C00000"/>
                </a:solidFill>
              </a:rPr>
              <a:t>ALLBOOKS</a:t>
            </a:r>
            <a:r>
              <a:rPr lang="en-US" b="1" dirty="0" smtClean="0"/>
              <a:t>” , with </a:t>
            </a:r>
          </a:p>
          <a:p>
            <a:pPr>
              <a:buNone/>
            </a:pPr>
            <a:r>
              <a:rPr lang="en-US" b="1" dirty="0" smtClean="0"/>
              <a:t>4 columns as “</a:t>
            </a:r>
            <a:r>
              <a:rPr lang="en-US" b="1" dirty="0" err="1" smtClean="0">
                <a:solidFill>
                  <a:srgbClr val="0070C0"/>
                </a:solidFill>
              </a:rPr>
              <a:t>bookid</a:t>
            </a:r>
            <a:r>
              <a:rPr lang="en-US" b="1" dirty="0" err="1" smtClean="0"/>
              <a:t>”,”</a:t>
            </a:r>
            <a:r>
              <a:rPr lang="en-US" b="1" dirty="0" err="1" smtClean="0">
                <a:solidFill>
                  <a:srgbClr val="0070C0"/>
                </a:solidFill>
              </a:rPr>
              <a:t>bookname</a:t>
            </a:r>
            <a:r>
              <a:rPr lang="en-US" b="1" dirty="0" err="1" smtClean="0"/>
              <a:t>”,”</a:t>
            </a:r>
            <a:r>
              <a:rPr lang="en-US" b="1" dirty="0" err="1" smtClean="0">
                <a:solidFill>
                  <a:srgbClr val="0070C0"/>
                </a:solidFill>
              </a:rPr>
              <a:t>price</a:t>
            </a:r>
            <a:r>
              <a:rPr lang="en-US" b="1" dirty="0" smtClean="0"/>
              <a:t>” </a:t>
            </a:r>
          </a:p>
          <a:p>
            <a:pPr>
              <a:buNone/>
            </a:pPr>
            <a:r>
              <a:rPr lang="en-US" b="1" dirty="0" smtClean="0"/>
              <a:t>and “</a:t>
            </a:r>
            <a:r>
              <a:rPr lang="en-US" b="1" dirty="0" smtClean="0">
                <a:solidFill>
                  <a:srgbClr val="0070C0"/>
                </a:solidFill>
              </a:rPr>
              <a:t>subject</a:t>
            </a:r>
            <a:r>
              <a:rPr lang="en-US" b="1" dirty="0" smtClean="0"/>
              <a:t>”. The table has some records already </a:t>
            </a:r>
          </a:p>
          <a:p>
            <a:pPr>
              <a:buNone/>
            </a:pPr>
            <a:r>
              <a:rPr lang="en-US" b="1" dirty="0" smtClean="0"/>
              <a:t>present in it.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Write an application which updates the price of </a:t>
            </a:r>
          </a:p>
          <a:p>
            <a:pPr>
              <a:buNone/>
            </a:pPr>
            <a:r>
              <a:rPr lang="en-IN" b="1" smtClean="0"/>
              <a:t>each JEE </a:t>
            </a:r>
            <a:r>
              <a:rPr lang="en-IN" b="1" dirty="0" smtClean="0"/>
              <a:t>book in the </a:t>
            </a:r>
            <a:r>
              <a:rPr lang="en-IN" b="1" dirty="0" smtClean="0">
                <a:solidFill>
                  <a:srgbClr val="C00000"/>
                </a:solidFill>
              </a:rPr>
              <a:t>ALLBOOKS </a:t>
            </a:r>
            <a:r>
              <a:rPr lang="en-IN" b="1" dirty="0" smtClean="0"/>
              <a:t> table by </a:t>
            </a:r>
            <a:r>
              <a:rPr lang="en-IN" b="1" dirty="0" smtClean="0">
                <a:solidFill>
                  <a:srgbClr val="7030A0"/>
                </a:solidFill>
              </a:rPr>
              <a:t>10%</a:t>
            </a:r>
            <a:r>
              <a:rPr lang="en-IN" b="1" dirty="0" smtClean="0"/>
              <a:t>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At the end also display how many books were </a:t>
            </a:r>
          </a:p>
          <a:p>
            <a:pPr>
              <a:buNone/>
            </a:pPr>
            <a:r>
              <a:rPr lang="en-IN" b="1" dirty="0" smtClean="0"/>
              <a:t>updated</a:t>
            </a:r>
            <a:r>
              <a:rPr lang="en-IN" dirty="0" smtClean="0"/>
              <a:t>              </a:t>
            </a:r>
          </a:p>
          <a:p>
            <a:pPr>
              <a:buNone/>
            </a:pPr>
            <a:r>
              <a:rPr lang="en-IN" dirty="0" smtClean="0"/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b="1" dirty="0" smtClean="0"/>
              <a:t>Modify the previous app so that at the end your </a:t>
            </a:r>
          </a:p>
          <a:p>
            <a:pPr>
              <a:buNone/>
            </a:pPr>
            <a:r>
              <a:rPr lang="en-IN" b="1" dirty="0" smtClean="0"/>
              <a:t>code displays the </a:t>
            </a:r>
            <a:r>
              <a:rPr lang="en-IN" b="1" dirty="0" smtClean="0">
                <a:solidFill>
                  <a:srgbClr val="FF0000"/>
                </a:solidFill>
              </a:rPr>
              <a:t>names </a:t>
            </a:r>
            <a:r>
              <a:rPr lang="en-IN" b="1" dirty="0" smtClean="0"/>
              <a:t>of the books which </a:t>
            </a:r>
          </a:p>
          <a:p>
            <a:pPr>
              <a:buNone/>
            </a:pPr>
            <a:r>
              <a:rPr lang="en-IN" b="1" dirty="0" smtClean="0"/>
              <a:t>were updated</a:t>
            </a: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dirty="0" smtClean="0"/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sz="2400" b="1" dirty="0" smtClean="0"/>
              <a:t>Again modify the previous app so that at the end </a:t>
            </a:r>
          </a:p>
          <a:p>
            <a:pPr>
              <a:buNone/>
            </a:pPr>
            <a:r>
              <a:rPr lang="en-IN" sz="2400" b="1" dirty="0" smtClean="0"/>
              <a:t>your code displays the complete details of the </a:t>
            </a:r>
          </a:p>
          <a:p>
            <a:pPr>
              <a:buNone/>
            </a:pPr>
            <a:r>
              <a:rPr lang="en-IN" sz="2400" b="1" dirty="0" smtClean="0"/>
              <a:t>book (</a:t>
            </a:r>
            <a:r>
              <a:rPr lang="en-IN" sz="24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400" b="1" dirty="0" err="1" smtClean="0"/>
              <a:t>,</a:t>
            </a:r>
            <a:r>
              <a:rPr lang="en-IN" sz="2400" b="1" dirty="0" err="1" smtClean="0">
                <a:solidFill>
                  <a:srgbClr val="7030A0"/>
                </a:solidFill>
              </a:rPr>
              <a:t>old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new price</a:t>
            </a:r>
            <a:r>
              <a:rPr lang="en-IN" sz="2400" b="1" dirty="0" smtClean="0"/>
              <a:t>)</a:t>
            </a:r>
          </a:p>
          <a:p>
            <a:pPr>
              <a:buNone/>
            </a:pPr>
            <a:r>
              <a:rPr lang="en-IN" sz="2400" b="1" dirty="0" smtClean="0"/>
              <a:t>which were updated</a:t>
            </a:r>
            <a:r>
              <a:rPr lang="en-IN" sz="2400" dirty="0" smtClean="0"/>
              <a:t>       </a:t>
            </a:r>
          </a:p>
          <a:p>
            <a:pPr>
              <a:buNone/>
            </a:pPr>
            <a:r>
              <a:rPr lang="en-IN" dirty="0" smtClean="0"/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INSERTING  RECORD IN THE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sz="2400" dirty="0" smtClean="0"/>
              <a:t>Insertion of  a row require four steps:</a:t>
            </a:r>
          </a:p>
          <a:p>
            <a:r>
              <a:rPr lang="en-IN" sz="2400" dirty="0" smtClean="0"/>
              <a:t>We have to call a method called </a:t>
            </a:r>
            <a:r>
              <a:rPr lang="en-IN" sz="2400" b="1" dirty="0" err="1" smtClean="0">
                <a:solidFill>
                  <a:srgbClr val="0070C0"/>
                </a:solidFill>
              </a:rPr>
              <a:t>moveToInsertRow</a:t>
            </a:r>
            <a:r>
              <a:rPr lang="en-IN" sz="2400" b="1" dirty="0" smtClean="0">
                <a:solidFill>
                  <a:srgbClr val="0070C0"/>
                </a:solidFill>
              </a:rPr>
              <a:t>() </a:t>
            </a:r>
            <a:r>
              <a:rPr lang="en-IN" sz="2400" dirty="0" smtClean="0"/>
              <a:t>of </a:t>
            </a:r>
            <a:r>
              <a:rPr lang="en-IN" sz="2400" b="1" dirty="0" err="1" smtClean="0">
                <a:solidFill>
                  <a:srgbClr val="FF0000"/>
                </a:solidFill>
              </a:rPr>
              <a:t>ResultSet</a:t>
            </a:r>
            <a:r>
              <a:rPr lang="en-IN" sz="2400" dirty="0" smtClean="0"/>
              <a:t> , it moves the cursor to a special position called “insert row position”.</a:t>
            </a:r>
          </a:p>
          <a:p>
            <a:r>
              <a:rPr lang="en-IN" sz="2400" dirty="0" smtClean="0"/>
              <a:t>Add values to a specific column by calling </a:t>
            </a:r>
            <a:r>
              <a:rPr lang="en-IN" sz="2400" b="1" dirty="0" err="1" smtClean="0">
                <a:solidFill>
                  <a:srgbClr val="0070C0"/>
                </a:solidFill>
              </a:rPr>
              <a:t>updateXXX</a:t>
            </a:r>
            <a:r>
              <a:rPr lang="en-IN" sz="2400" b="1" dirty="0" smtClean="0">
                <a:solidFill>
                  <a:srgbClr val="0070C0"/>
                </a:solidFill>
              </a:rPr>
              <a:t>() </a:t>
            </a:r>
            <a:r>
              <a:rPr lang="en-IN" sz="2400" dirty="0" smtClean="0"/>
              <a:t>method.</a:t>
            </a:r>
          </a:p>
          <a:p>
            <a:r>
              <a:rPr lang="en-IN" sz="2400" dirty="0" smtClean="0"/>
              <a:t>Call the method </a:t>
            </a:r>
            <a:r>
              <a:rPr lang="en-IN" sz="2400" b="1" dirty="0" err="1" smtClean="0">
                <a:solidFill>
                  <a:srgbClr val="0070C0"/>
                </a:solidFill>
              </a:rPr>
              <a:t>insertRow</a:t>
            </a:r>
            <a:r>
              <a:rPr lang="en-IN" sz="2400" b="1" dirty="0" smtClean="0">
                <a:solidFill>
                  <a:srgbClr val="0070C0"/>
                </a:solidFill>
              </a:rPr>
              <a:t>() </a:t>
            </a:r>
            <a:r>
              <a:rPr lang="en-IN" sz="2400" dirty="0" smtClean="0"/>
              <a:t>of </a:t>
            </a:r>
            <a:r>
              <a:rPr lang="en-IN" sz="2400" b="1" dirty="0" err="1" smtClean="0">
                <a:solidFill>
                  <a:srgbClr val="FF0000"/>
                </a:solidFill>
              </a:rPr>
              <a:t>ResultSet</a:t>
            </a:r>
            <a:r>
              <a:rPr lang="en-IN" sz="2400" dirty="0" smtClean="0"/>
              <a:t> ,so that the changes made are transferred to underlying database.</a:t>
            </a:r>
          </a:p>
          <a:p>
            <a:r>
              <a:rPr lang="en-IN" sz="2400" dirty="0" smtClean="0"/>
              <a:t>Call </a:t>
            </a:r>
            <a:r>
              <a:rPr lang="en-IN" sz="2400" b="1" dirty="0" err="1" smtClean="0">
                <a:solidFill>
                  <a:srgbClr val="0070C0"/>
                </a:solidFill>
              </a:rPr>
              <a:t>moveToCurrentRow</a:t>
            </a:r>
            <a:r>
              <a:rPr lang="en-IN" sz="2400" b="1" dirty="0" smtClean="0">
                <a:solidFill>
                  <a:srgbClr val="0070C0"/>
                </a:solidFill>
              </a:rPr>
              <a:t>() </a:t>
            </a:r>
            <a:r>
              <a:rPr lang="en-IN" sz="2400" dirty="0" smtClean="0"/>
              <a:t>of </a:t>
            </a:r>
            <a:r>
              <a:rPr lang="en-IN" sz="2400" b="1" smtClean="0">
                <a:solidFill>
                  <a:srgbClr val="FF0000"/>
                </a:solidFill>
              </a:rPr>
              <a:t>ResultSet</a:t>
            </a:r>
            <a:r>
              <a:rPr lang="en-IN" sz="2400" smtClean="0"/>
              <a:t> </a:t>
            </a:r>
            <a:r>
              <a:rPr lang="en-IN" sz="2400" dirty="0" smtClean="0"/>
              <a:t>, so that the cursor moves back to the position where it was before calling </a:t>
            </a:r>
            <a:r>
              <a:rPr lang="en-IN" sz="2400" b="1" dirty="0" err="1" smtClean="0">
                <a:solidFill>
                  <a:srgbClr val="0070C0"/>
                </a:solidFill>
              </a:rPr>
              <a:t>moveToInsertRow</a:t>
            </a:r>
            <a:r>
              <a:rPr lang="en-IN" sz="2400" b="1" dirty="0" smtClean="0">
                <a:solidFill>
                  <a:srgbClr val="0070C0"/>
                </a:solidFill>
              </a:rPr>
              <a:t>().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sz="2400" b="1" dirty="0" smtClean="0"/>
              <a:t>Write an application which accepts </a:t>
            </a:r>
          </a:p>
          <a:p>
            <a:pPr>
              <a:buNone/>
            </a:pPr>
            <a:r>
              <a:rPr lang="en-IN" sz="2400" b="1" dirty="0" err="1" smtClean="0"/>
              <a:t>id,name,price</a:t>
            </a:r>
            <a:r>
              <a:rPr lang="en-IN" sz="2400" b="1" dirty="0" smtClean="0"/>
              <a:t> and subject from the user and </a:t>
            </a:r>
          </a:p>
          <a:p>
            <a:pPr>
              <a:buNone/>
            </a:pPr>
            <a:r>
              <a:rPr lang="en-IN" sz="2400" b="1" dirty="0" smtClean="0"/>
              <a:t>inserts a new record in the table </a:t>
            </a:r>
            <a:r>
              <a:rPr lang="en-IN" sz="24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400" b="1" dirty="0" smtClean="0">
                <a:solidFill>
                  <a:srgbClr val="C00000"/>
                </a:solidFill>
              </a:rPr>
              <a:t>.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Creating scrollable and updateable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 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ResultSet</a:t>
            </a:r>
            <a:r>
              <a:rPr lang="en-US" sz="2400" dirty="0" smtClean="0"/>
              <a:t> concurrency.</a:t>
            </a:r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/>
              <a:t>Insert update delete in </a:t>
            </a:r>
            <a:r>
              <a:rPr lang="en-US" sz="2400" dirty="0" err="1" smtClean="0"/>
              <a:t>Resultset</a:t>
            </a: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" name="Content Placeholder 6" descr="slide_8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09411" y="1714488"/>
            <a:ext cx="6796616" cy="450059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DELETE ROW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T0 delete any row from ‘</a:t>
            </a:r>
            <a:r>
              <a:rPr lang="en-IN" dirty="0" err="1" smtClean="0"/>
              <a:t>resultset</a:t>
            </a:r>
            <a:r>
              <a:rPr lang="en-IN" dirty="0" smtClean="0"/>
              <a:t>’ we just have to move the cursor to the desired position and then , we can call the method </a:t>
            </a:r>
            <a:r>
              <a:rPr lang="en-IN" b="1" dirty="0" err="1" smtClean="0">
                <a:solidFill>
                  <a:srgbClr val="0070C0"/>
                </a:solidFill>
              </a:rPr>
              <a:t>deleteRow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</a:t>
            </a:r>
            <a:r>
              <a:rPr lang="en-IN" dirty="0" err="1" smtClean="0"/>
              <a:t>resultSet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b="1" dirty="0" smtClean="0"/>
              <a:t>Example 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  <a:r>
              <a:rPr lang="en-IN" dirty="0" smtClean="0">
                <a:solidFill>
                  <a:srgbClr val="FF0000"/>
                </a:solidFill>
              </a:rPr>
              <a:t>/* Will move the record pointer to the next 			row */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rs.deleteRow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" name="Content Placeholder 6" descr="images (2)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1857364"/>
            <a:ext cx="7215237" cy="400052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sz="2400" b="1" dirty="0" smtClean="0"/>
              <a:t>Write an app that displays name of each book </a:t>
            </a:r>
          </a:p>
          <a:p>
            <a:pPr>
              <a:buNone/>
            </a:pPr>
            <a:r>
              <a:rPr lang="en-IN" sz="2400" b="1" dirty="0" smtClean="0"/>
              <a:t>from the table </a:t>
            </a:r>
            <a:r>
              <a:rPr lang="en-IN" sz="24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400" b="1" dirty="0" smtClean="0"/>
              <a:t> to the user and asks the </a:t>
            </a:r>
          </a:p>
          <a:p>
            <a:pPr>
              <a:buNone/>
            </a:pPr>
            <a:r>
              <a:rPr lang="en-IN" sz="2400" b="1" dirty="0" smtClean="0"/>
              <a:t>user whether he wants to delete it or not.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If the user says “yes” then the book should be </a:t>
            </a:r>
          </a:p>
          <a:p>
            <a:pPr>
              <a:buNone/>
            </a:pPr>
            <a:r>
              <a:rPr lang="en-IN" sz="2400" b="1" dirty="0" smtClean="0"/>
              <a:t>removed. 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At the end display the total books deleted as well </a:t>
            </a:r>
          </a:p>
          <a:p>
            <a:pPr>
              <a:buNone/>
            </a:pPr>
            <a:r>
              <a:rPr lang="en-US" sz="2400" b="1" dirty="0" smtClean="0"/>
              <a:t>as their names.</a:t>
            </a:r>
            <a:endParaRPr lang="en-IN" sz="2400" dirty="0" smtClean="0"/>
          </a:p>
          <a:p>
            <a:pPr>
              <a:buNone/>
            </a:pPr>
            <a:r>
              <a:rPr lang="en-IN" dirty="0" smtClean="0"/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UPDATABLE AND SCROLLABLEE</a:t>
            </a:r>
            <a:br>
              <a:rPr lang="en-US" b="1" dirty="0" smtClean="0"/>
            </a:br>
            <a:r>
              <a:rPr lang="en-US" b="1" dirty="0" smtClean="0"/>
              <a:t>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By default the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which we create in java are </a:t>
            </a:r>
            <a:r>
              <a:rPr lang="en-IN" dirty="0" err="1" smtClean="0"/>
              <a:t>ResultSet’s</a:t>
            </a:r>
            <a:r>
              <a:rPr lang="en-IN" dirty="0" smtClean="0"/>
              <a:t> which can only move in forward direction </a:t>
            </a:r>
          </a:p>
          <a:p>
            <a:endParaRPr lang="en-IN" dirty="0" smtClean="0"/>
          </a:p>
          <a:p>
            <a:r>
              <a:rPr lang="en-IN" dirty="0" smtClean="0"/>
              <a:t>And they also don’t allow any kind of changes made into them.</a:t>
            </a:r>
          </a:p>
          <a:p>
            <a:endParaRPr lang="en-IN" dirty="0" smtClean="0"/>
          </a:p>
          <a:p>
            <a:r>
              <a:rPr lang="en-IN" dirty="0" smtClean="0"/>
              <a:t>In order to change this behaviour we need to handle its </a:t>
            </a:r>
            <a:r>
              <a:rPr lang="en-IN" b="1" dirty="0" smtClean="0">
                <a:solidFill>
                  <a:srgbClr val="C00000"/>
                </a:solidFill>
              </a:rPr>
              <a:t>TYPE</a:t>
            </a:r>
            <a:r>
              <a:rPr lang="en-IN" dirty="0" smtClean="0"/>
              <a:t> &amp; </a:t>
            </a:r>
            <a:r>
              <a:rPr lang="en-IN" b="1" dirty="0" smtClean="0">
                <a:solidFill>
                  <a:srgbClr val="C00000"/>
                </a:solidFill>
              </a:rPr>
              <a:t>CONCURRENCY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SETTING SCROLLABILITY </a:t>
            </a:r>
            <a:br>
              <a:rPr lang="en-US" sz="2000" b="1" dirty="0" smtClean="0"/>
            </a:br>
            <a:r>
              <a:rPr lang="en-US" sz="2000" b="1" dirty="0" smtClean="0"/>
              <a:t>AND</a:t>
            </a:r>
            <a:br>
              <a:rPr lang="en-US" sz="2000" b="1" dirty="0" smtClean="0"/>
            </a:br>
            <a:r>
              <a:rPr lang="en-US" sz="2000" b="1" dirty="0" smtClean="0"/>
              <a:t>CONCURRENCY</a:t>
            </a:r>
            <a:endParaRPr lang="en-US" sz="2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set </a:t>
            </a:r>
            <a:r>
              <a:rPr lang="en-IN" dirty="0" err="1" smtClean="0"/>
              <a:t>scrollability</a:t>
            </a:r>
            <a:r>
              <a:rPr lang="en-IN" dirty="0" smtClean="0"/>
              <a:t> </a:t>
            </a:r>
            <a:r>
              <a:rPr lang="en-IN" smtClean="0"/>
              <a:t>and </a:t>
            </a:r>
            <a:r>
              <a:rPr lang="en-IN" smtClean="0"/>
              <a:t>updatability</a:t>
            </a:r>
            <a:r>
              <a:rPr lang="en-IN" smtClean="0"/>
              <a:t> </a:t>
            </a:r>
            <a:r>
              <a:rPr lang="en-IN" dirty="0" smtClean="0"/>
              <a:t>of the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we need to call the method </a:t>
            </a:r>
            <a:r>
              <a:rPr lang="en-IN" dirty="0" err="1" smtClean="0">
                <a:solidFill>
                  <a:srgbClr val="002060"/>
                </a:solidFill>
              </a:rPr>
              <a:t>createStatement</a:t>
            </a:r>
            <a:r>
              <a:rPr lang="en-IN" dirty="0" smtClean="0">
                <a:solidFill>
                  <a:srgbClr val="002060"/>
                </a:solidFill>
              </a:rPr>
              <a:t>( ) </a:t>
            </a:r>
            <a:r>
              <a:rPr lang="en-IN" dirty="0" smtClean="0"/>
              <a:t>of the </a:t>
            </a:r>
            <a:r>
              <a:rPr lang="en-IN" dirty="0" smtClean="0">
                <a:solidFill>
                  <a:srgbClr val="0070C0"/>
                </a:solidFill>
              </a:rPr>
              <a:t>Connection</a:t>
            </a:r>
            <a:r>
              <a:rPr lang="en-IN" dirty="0" smtClean="0"/>
              <a:t> object which has the following prototype:</a:t>
            </a:r>
          </a:p>
          <a:p>
            <a:endParaRPr lang="en-IN" dirty="0" smtClean="0"/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public Statement </a:t>
            </a:r>
            <a:r>
              <a:rPr lang="en-IN" sz="2400" dirty="0" err="1" smtClean="0">
                <a:solidFill>
                  <a:srgbClr val="002060"/>
                </a:solidFill>
              </a:rPr>
              <a:t>createStatement</a:t>
            </a:r>
            <a:r>
              <a:rPr lang="en-IN" sz="2400" dirty="0" smtClean="0">
                <a:solidFill>
                  <a:srgbClr val="002060"/>
                </a:solidFill>
              </a:rPr>
              <a:t>(</a:t>
            </a:r>
            <a:r>
              <a:rPr lang="en-IN" sz="2400" dirty="0" err="1" smtClean="0">
                <a:solidFill>
                  <a:srgbClr val="00B050"/>
                </a:solidFill>
              </a:rPr>
              <a:t>int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err="1" smtClean="0">
                <a:solidFill>
                  <a:srgbClr val="00B050"/>
                </a:solidFill>
              </a:rPr>
              <a:t>scrollability</a:t>
            </a:r>
            <a:r>
              <a:rPr lang="en-IN" sz="2400" dirty="0" err="1" smtClean="0">
                <a:solidFill>
                  <a:srgbClr val="002060"/>
                </a:solidFill>
              </a:rPr>
              <a:t>,</a:t>
            </a:r>
            <a:r>
              <a:rPr lang="en-IN" sz="2400" dirty="0" err="1" smtClean="0">
                <a:solidFill>
                  <a:srgbClr val="00B050"/>
                </a:solidFill>
              </a:rPr>
              <a:t>int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updatability</a:t>
            </a:r>
            <a:r>
              <a:rPr lang="en-IN" sz="2400" dirty="0" smtClean="0">
                <a:solidFill>
                  <a:srgbClr val="002060"/>
                </a:solidFill>
              </a:rPr>
              <a:t>) throws </a:t>
            </a:r>
            <a:r>
              <a:rPr lang="en-IN" sz="2400" dirty="0" err="1" smtClean="0">
                <a:solidFill>
                  <a:srgbClr val="002060"/>
                </a:solidFill>
              </a:rPr>
              <a:t>SQLException</a:t>
            </a:r>
            <a:endParaRPr lang="en-IN" sz="2400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RESULTSET  SCROLLABILITY</a:t>
            </a:r>
            <a:endParaRPr lang="en-US" sz="3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400" b="1" dirty="0" err="1" smtClean="0">
                <a:solidFill>
                  <a:srgbClr val="002060"/>
                </a:solidFill>
              </a:rPr>
              <a:t>ResultSet.TYPE_FORWARD_ONLY</a:t>
            </a:r>
            <a:r>
              <a:rPr lang="en-IN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sz="2400" dirty="0" smtClean="0"/>
              <a:t>    The cursor can only move forward in the result set.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i.e</a:t>
            </a:r>
            <a:r>
              <a:rPr lang="en-IN" sz="2400" dirty="0" smtClean="0"/>
              <a:t> from before 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row </a:t>
            </a:r>
            <a:r>
              <a:rPr lang="en-IN" sz="2400" dirty="0" err="1" smtClean="0"/>
              <a:t>upto</a:t>
            </a:r>
            <a:r>
              <a:rPr lang="en-IN" sz="2400" dirty="0" smtClean="0"/>
              <a:t> after the last row and it  is also </a:t>
            </a:r>
          </a:p>
          <a:p>
            <a:pPr>
              <a:buNone/>
            </a:pPr>
            <a:r>
              <a:rPr lang="en-IN" sz="2400" dirty="0" smtClean="0"/>
              <a:t>    the default type of </a:t>
            </a:r>
            <a:r>
              <a:rPr lang="en-IN" sz="2400" dirty="0" err="1" smtClean="0">
                <a:solidFill>
                  <a:srgbClr val="0070C0"/>
                </a:solidFill>
              </a:rPr>
              <a:t>ResultSet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dirty="0" err="1" smtClean="0">
                <a:solidFill>
                  <a:srgbClr val="002060"/>
                </a:solidFill>
              </a:rPr>
              <a:t>ResultSet.TYPE_SCROLL_INSENSITIVE</a:t>
            </a:r>
            <a:r>
              <a:rPr lang="en-IN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sz="2400" dirty="0" smtClean="0"/>
              <a:t>    The cursor can scroll forward and backward, and the </a:t>
            </a:r>
            <a:r>
              <a:rPr lang="en-IN" sz="2400" dirty="0" err="1" smtClean="0">
                <a:solidFill>
                  <a:srgbClr val="0070C0"/>
                </a:solidFill>
              </a:rPr>
              <a:t>ResultSet</a:t>
            </a:r>
            <a:r>
              <a:rPr lang="en-IN" sz="2400" dirty="0" smtClean="0"/>
              <a:t> is not sensitive to the changes made by other users  to the database after the result set was created. </a:t>
            </a:r>
            <a:r>
              <a:rPr lang="en-IN" sz="2400" b="1" dirty="0" smtClean="0">
                <a:solidFill>
                  <a:srgbClr val="C00000"/>
                </a:solidFill>
              </a:rPr>
              <a:t>It can also move to an absolute position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002060"/>
                </a:solidFill>
              </a:rPr>
              <a:t>ResultSet.TYPE_SCROLL_SENSITIVE</a:t>
            </a:r>
            <a:r>
              <a:rPr lang="en-IN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sz="2400" dirty="0" smtClean="0"/>
              <a:t>    The cursor can scroll forward and backward, as well as to an absolute position  and the result set is sensitive to changes made by other </a:t>
            </a:r>
            <a:r>
              <a:rPr lang="en-IN" sz="2400" smtClean="0"/>
              <a:t>users after </a:t>
            </a:r>
            <a:r>
              <a:rPr lang="en-IN" sz="2400" dirty="0" smtClean="0"/>
              <a:t>the result set was created.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RESULTSET </a:t>
            </a:r>
            <a:br>
              <a:rPr lang="en-US" b="1" dirty="0" smtClean="0"/>
            </a:br>
            <a:r>
              <a:rPr lang="en-US" b="1" dirty="0" smtClean="0"/>
              <a:t>CONCURRENCY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2400" dirty="0" smtClean="0"/>
              <a:t>The possible </a:t>
            </a:r>
            <a:r>
              <a:rPr lang="en-IN" sz="2400" dirty="0" err="1" smtClean="0"/>
              <a:t>ResultSet</a:t>
            </a:r>
            <a:r>
              <a:rPr lang="en-IN" sz="2400" dirty="0" smtClean="0"/>
              <a:t> Concurrency are given below. If you do not specify any Concurrency type, you will automatically get one that is </a:t>
            </a:r>
            <a:r>
              <a:rPr lang="en-IN" sz="2400" b="1" dirty="0" smtClean="0">
                <a:solidFill>
                  <a:srgbClr val="002060"/>
                </a:solidFill>
              </a:rPr>
              <a:t>CONCUR_READ_ONLY.</a:t>
            </a:r>
          </a:p>
          <a:p>
            <a:r>
              <a:rPr lang="en-IN" sz="2400" b="1" dirty="0" err="1" smtClean="0">
                <a:solidFill>
                  <a:srgbClr val="002060"/>
                </a:solidFill>
              </a:rPr>
              <a:t>ResultSet.CONCUR_READ_ONLY</a:t>
            </a:r>
            <a:r>
              <a:rPr lang="en-IN" sz="2400" b="1" dirty="0" smtClean="0">
                <a:solidFill>
                  <a:srgbClr val="002060"/>
                </a:solidFill>
              </a:rPr>
              <a:t> :</a:t>
            </a:r>
          </a:p>
          <a:p>
            <a:pPr>
              <a:buNone/>
            </a:pPr>
            <a:r>
              <a:rPr lang="en-IN" sz="2400" dirty="0" smtClean="0"/>
              <a:t>      Creates a read-only result set. This is the default</a:t>
            </a:r>
          </a:p>
          <a:p>
            <a:r>
              <a:rPr lang="en-IN" sz="2400" b="1" dirty="0" err="1" smtClean="0">
                <a:solidFill>
                  <a:srgbClr val="002060"/>
                </a:solidFill>
              </a:rPr>
              <a:t>ResultSet.CONCUR_UPDATABLE</a:t>
            </a:r>
            <a:r>
              <a:rPr lang="en-IN" sz="2400" b="1" dirty="0" smtClean="0">
                <a:solidFill>
                  <a:srgbClr val="002060"/>
                </a:solidFill>
              </a:rPr>
              <a:t> :</a:t>
            </a:r>
          </a:p>
          <a:p>
            <a:pPr>
              <a:buNone/>
            </a:pPr>
            <a:r>
              <a:rPr lang="en-IN" sz="2400" dirty="0" smtClean="0"/>
              <a:t>     Creates an updateable result set.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  All our examples written so far can be written as   </a:t>
            </a:r>
          </a:p>
          <a:p>
            <a:pPr>
              <a:buNone/>
            </a:pPr>
            <a:r>
              <a:rPr lang="en-IN" dirty="0" smtClean="0"/>
              <a:t>     follows, which initializes a Statement object to create   </a:t>
            </a:r>
          </a:p>
          <a:p>
            <a:pPr>
              <a:buNone/>
            </a:pPr>
            <a:r>
              <a:rPr lang="en-IN" dirty="0" smtClean="0"/>
              <a:t>      a forward-only, read only </a:t>
            </a:r>
            <a:r>
              <a:rPr lang="en-IN" dirty="0" err="1" smtClean="0"/>
              <a:t>ResultSet</a:t>
            </a:r>
            <a:r>
              <a:rPr lang="en-IN" dirty="0" smtClean="0"/>
              <a:t> object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Statement stmt;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stmt=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ResultSet.TYPE_FORWARD_ON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LY,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ResultSet.CONCUR_READ_ONLY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IMPORTANT </a:t>
            </a:r>
            <a:br>
              <a:rPr lang="en-US" b="1" dirty="0" smtClean="0"/>
            </a:br>
            <a:r>
              <a:rPr lang="en-US" b="1" dirty="0" smtClean="0"/>
              <a:t>RESULTSET METHODS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public void </a:t>
            </a:r>
            <a:r>
              <a:rPr lang="en-US" sz="2400" dirty="0" err="1" smtClean="0">
                <a:solidFill>
                  <a:srgbClr val="0070C0"/>
                </a:solidFill>
              </a:rPr>
              <a:t>beforeFirst</a:t>
            </a:r>
            <a:r>
              <a:rPr lang="en-US" sz="2400" dirty="0" smtClean="0">
                <a:solidFill>
                  <a:srgbClr val="0070C0"/>
                </a:solidFill>
              </a:rPr>
              <a:t>( ) throws </a:t>
            </a:r>
            <a:r>
              <a:rPr lang="en-US" sz="2400" dirty="0" err="1" smtClean="0">
                <a:solidFill>
                  <a:srgbClr val="0070C0"/>
                </a:solidFill>
              </a:rPr>
              <a:t>SQLException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Moves the cursor just before the first row.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public void </a:t>
            </a:r>
            <a:r>
              <a:rPr lang="en-IN" sz="2400" dirty="0" err="1" smtClean="0">
                <a:solidFill>
                  <a:srgbClr val="0070C0"/>
                </a:solidFill>
              </a:rPr>
              <a:t>afterLast</a:t>
            </a:r>
            <a:r>
              <a:rPr lang="en-IN" sz="2400" dirty="0" smtClean="0">
                <a:solidFill>
                  <a:srgbClr val="0070C0"/>
                </a:solidFill>
              </a:rPr>
              <a:t>() throws </a:t>
            </a:r>
            <a:r>
              <a:rPr lang="en-IN" sz="2400" dirty="0" err="1" smtClean="0">
                <a:solidFill>
                  <a:srgbClr val="0070C0"/>
                </a:solidFill>
              </a:rPr>
              <a:t>SQLException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Moves the cursor just after the last row.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public </a:t>
            </a:r>
            <a:r>
              <a:rPr lang="en-IN" sz="2400" dirty="0" err="1" smtClean="0">
                <a:solidFill>
                  <a:srgbClr val="0070C0"/>
                </a:solidFill>
              </a:rPr>
              <a:t>boolean</a:t>
            </a:r>
            <a:r>
              <a:rPr lang="en-IN" sz="2400" dirty="0" smtClean="0">
                <a:solidFill>
                  <a:srgbClr val="0070C0"/>
                </a:solidFill>
              </a:rPr>
              <a:t> first() throws </a:t>
            </a:r>
            <a:r>
              <a:rPr lang="en-IN" sz="2400" dirty="0" err="1" smtClean="0">
                <a:solidFill>
                  <a:srgbClr val="0070C0"/>
                </a:solidFill>
              </a:rPr>
              <a:t>SQLException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Moves the cursor to the first row.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public </a:t>
            </a:r>
            <a:r>
              <a:rPr lang="en-IN" sz="2400" dirty="0" err="1" smtClean="0">
                <a:solidFill>
                  <a:srgbClr val="0070C0"/>
                </a:solidFill>
              </a:rPr>
              <a:t>boolean</a:t>
            </a:r>
            <a:r>
              <a:rPr lang="en-IN" sz="2400" dirty="0" smtClean="0">
                <a:solidFill>
                  <a:srgbClr val="0070C0"/>
                </a:solidFill>
              </a:rPr>
              <a:t> last() throws </a:t>
            </a:r>
            <a:r>
              <a:rPr lang="en-IN" sz="2400" dirty="0" err="1" smtClean="0">
                <a:solidFill>
                  <a:srgbClr val="0070C0"/>
                </a:solidFill>
              </a:rPr>
              <a:t>SQLException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Moves the cursor to the last row.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2226</TotalTime>
  <Words>1015</Words>
  <Application>Microsoft Office PowerPoint</Application>
  <PresentationFormat>On-screen Show (4:3)</PresentationFormat>
  <Paragraphs>198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UPDATABLE AND SCROLLABLEE RESULTSET</vt:lpstr>
      <vt:lpstr>SETTING SCROLLABILITY  AND CONCURRENCY</vt:lpstr>
      <vt:lpstr>RESULTSET  SCROLLABILITY</vt:lpstr>
      <vt:lpstr>Conti.</vt:lpstr>
      <vt:lpstr>RESULTSET  CONCURRENCY</vt:lpstr>
      <vt:lpstr>Conti.</vt:lpstr>
      <vt:lpstr>IMPORTANT  RESULTSET METHODS</vt:lpstr>
      <vt:lpstr>IMPORTANT  RESULTSET METHODS</vt:lpstr>
      <vt:lpstr>UPDATING THE  RESULTSET</vt:lpstr>
      <vt:lpstr>Conti.</vt:lpstr>
      <vt:lpstr>Conti.</vt:lpstr>
      <vt:lpstr>SAMPLE CODE</vt:lpstr>
      <vt:lpstr>EXERCISE</vt:lpstr>
      <vt:lpstr>EXERCISE</vt:lpstr>
      <vt:lpstr>EXERCISE</vt:lpstr>
      <vt:lpstr>INSERTING  RECORD IN THE RESULTSET</vt:lpstr>
      <vt:lpstr>EXERCISE</vt:lpstr>
      <vt:lpstr>EXAMPLE</vt:lpstr>
      <vt:lpstr>DELETE ROW</vt:lpstr>
      <vt:lpstr>EXAMPLE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153</cp:revision>
  <dcterms:created xsi:type="dcterms:W3CDTF">2016-02-04T12:02:26Z</dcterms:created>
  <dcterms:modified xsi:type="dcterms:W3CDTF">2020-02-22T15:58:35Z</dcterms:modified>
</cp:coreProperties>
</file>