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706" r:id="rId4"/>
    <p:sldId id="707" r:id="rId5"/>
    <p:sldId id="708" r:id="rId6"/>
    <p:sldId id="709" r:id="rId7"/>
    <p:sldId id="710" r:id="rId8"/>
    <p:sldId id="711" r:id="rId9"/>
    <p:sldId id="694" r:id="rId10"/>
    <p:sldId id="696" r:id="rId11"/>
    <p:sldId id="697" r:id="rId12"/>
    <p:sldId id="712" r:id="rId13"/>
    <p:sldId id="713" r:id="rId14"/>
    <p:sldId id="699" r:id="rId15"/>
    <p:sldId id="700" r:id="rId16"/>
    <p:sldId id="701" r:id="rId17"/>
    <p:sldId id="702" r:id="rId18"/>
    <p:sldId id="71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890301B-6C4F-4BC1-9D77-EB238F9750C8}"/>
    <pc:docChg chg="delSld">
      <pc:chgData name="Sharma Computer Academy" userId="08476b32c11f4418" providerId="LiveId" clId="{5890301B-6C4F-4BC1-9D77-EB238F9750C8}" dt="2021-03-09T17:03:47.034" v="0" actId="47"/>
      <pc:docMkLst>
        <pc:docMk/>
      </pc:docMkLst>
      <pc:sldChg chg="del">
        <pc:chgData name="Sharma Computer Academy" userId="08476b32c11f4418" providerId="LiveId" clId="{5890301B-6C4F-4BC1-9D77-EB238F9750C8}" dt="2021-03-09T17:03:47.034" v="0" actId="47"/>
        <pc:sldMkLst>
          <pc:docMk/>
          <pc:sldMk cId="854704725" sldId="703"/>
        </pc:sldMkLst>
      </pc:sldChg>
      <pc:sldChg chg="del">
        <pc:chgData name="Sharma Computer Academy" userId="08476b32c11f4418" providerId="LiveId" clId="{5890301B-6C4F-4BC1-9D77-EB238F9750C8}" dt="2021-03-09T17:03:47.034" v="0" actId="47"/>
        <pc:sldMkLst>
          <pc:docMk/>
          <pc:sldMk cId="854704725" sldId="704"/>
        </pc:sldMkLst>
      </pc:sldChg>
      <pc:sldChg chg="del">
        <pc:chgData name="Sharma Computer Academy" userId="08476b32c11f4418" providerId="LiveId" clId="{5890301B-6C4F-4BC1-9D77-EB238F9750C8}" dt="2021-03-09T17:03:47.034" v="0" actId="47"/>
        <pc:sldMkLst>
          <pc:docMk/>
          <pc:sldMk cId="854704725" sldId="7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Lecture-55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</a:t>
            </a:r>
            <a:br>
              <a:rPr lang="en-US" b="1" dirty="0"/>
            </a:br>
            <a:r>
              <a:rPr lang="en-US" b="1" dirty="0"/>
              <a:t>WITHOUT COOKIES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Whenever  we implement session tracking using session API , the container creates a cookie called </a:t>
            </a:r>
            <a:r>
              <a:rPr lang="en-US" b="1" dirty="0" err="1">
                <a:solidFill>
                  <a:srgbClr val="7030A0"/>
                </a:solidFill>
              </a:rPr>
              <a:t>jsessionid</a:t>
            </a:r>
            <a:r>
              <a:rPr lang="en-US" dirty="0"/>
              <a:t> and returns it back to the browser .</a:t>
            </a:r>
          </a:p>
          <a:p>
            <a:endParaRPr lang="en-US" dirty="0"/>
          </a:p>
          <a:p>
            <a:r>
              <a:rPr lang="en-US" dirty="0"/>
              <a:t>Now , when the browser revisits the same page it sends back this cookie and the container fetches the </a:t>
            </a:r>
            <a:r>
              <a:rPr lang="en-US" b="1" dirty="0" err="1">
                <a:solidFill>
                  <a:srgbClr val="C00000"/>
                </a:solidFill>
              </a:rPr>
              <a:t>sessionid</a:t>
            </a:r>
            <a:r>
              <a:rPr lang="en-US" dirty="0"/>
              <a:t> from the cookie , pulls out appropriate </a:t>
            </a:r>
            <a:r>
              <a:rPr lang="en-US" b="1" dirty="0">
                <a:solidFill>
                  <a:srgbClr val="00B050"/>
                </a:solidFill>
              </a:rPr>
              <a:t>session object </a:t>
            </a:r>
            <a:r>
              <a:rPr lang="en-US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session pool </a:t>
            </a:r>
            <a:r>
              <a:rPr lang="en-US" dirty="0"/>
              <a:t>and makes it available to us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Thus we can observe that </a:t>
            </a:r>
            <a:r>
              <a:rPr lang="en-US" b="1" dirty="0">
                <a:solidFill>
                  <a:srgbClr val="00B050"/>
                </a:solidFill>
              </a:rPr>
              <a:t>cookie</a:t>
            </a:r>
            <a:r>
              <a:rPr lang="en-US" dirty="0"/>
              <a:t> plays a </a:t>
            </a:r>
            <a:r>
              <a:rPr lang="en-US" i="1" dirty="0">
                <a:solidFill>
                  <a:srgbClr val="C00000"/>
                </a:solidFill>
              </a:rPr>
              <a:t>very important  role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session tracking 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But , if the user disables cookie settings in his browser then session tracking will fail.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SESSION TRACKING</a:t>
            </a:r>
            <a:br>
              <a:rPr lang="en-US" b="1" dirty="0"/>
            </a:br>
            <a:r>
              <a:rPr lang="en-US" b="1" dirty="0"/>
              <a:t>WITHOUT COOKIES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overcome this , java provides us a technique called </a:t>
            </a:r>
            <a:r>
              <a:rPr lang="en-US" b="1" dirty="0">
                <a:solidFill>
                  <a:srgbClr val="7030A0"/>
                </a:solidFill>
              </a:rPr>
              <a:t>URL Encoding 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In this technique we create all our </a:t>
            </a:r>
            <a:r>
              <a:rPr lang="en-US" b="1" dirty="0">
                <a:solidFill>
                  <a:srgbClr val="00B050"/>
                </a:solidFill>
              </a:rPr>
              <a:t>clickable elements </a:t>
            </a:r>
            <a:r>
              <a:rPr lang="en-US" dirty="0"/>
              <a:t>( </a:t>
            </a:r>
            <a:r>
              <a:rPr lang="en-US" i="1" dirty="0">
                <a:solidFill>
                  <a:srgbClr val="C00000"/>
                </a:solidFill>
              </a:rPr>
              <a:t>buttons and anchors</a:t>
            </a:r>
            <a:r>
              <a:rPr lang="en-US" dirty="0"/>
              <a:t>) in such a way that they not only contain the </a:t>
            </a:r>
            <a:r>
              <a:rPr lang="en-US" b="1" dirty="0">
                <a:solidFill>
                  <a:srgbClr val="7030A0"/>
                </a:solidFill>
              </a:rPr>
              <a:t>URL</a:t>
            </a:r>
            <a:r>
              <a:rPr lang="en-US" dirty="0"/>
              <a:t> of the target page but also the </a:t>
            </a:r>
            <a:r>
              <a:rPr lang="en-US" b="1" dirty="0">
                <a:solidFill>
                  <a:srgbClr val="FF0000"/>
                </a:solidFill>
              </a:rPr>
              <a:t>session id 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Thus whenever the user will click them , the server will get the session id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SESSION TRACKING</a:t>
            </a:r>
            <a:br>
              <a:rPr lang="en-US" b="1" dirty="0"/>
            </a:br>
            <a:r>
              <a:rPr lang="en-US" b="1" dirty="0"/>
              <a:t>WITHOUT COOKIES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URL Encoding </a:t>
            </a:r>
            <a:r>
              <a:rPr lang="en-US" dirty="0"/>
              <a:t>can be done in 2 ways: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>
                <a:solidFill>
                  <a:srgbClr val="00B050"/>
                </a:solidFill>
              </a:rPr>
              <a:t>Manually         </a:t>
            </a:r>
            <a:r>
              <a:rPr lang="en-US" u="sng" dirty="0"/>
              <a:t>              </a:t>
            </a:r>
            <a:r>
              <a:rPr lang="en-US" dirty="0"/>
              <a:t>                                                               </a:t>
            </a:r>
          </a:p>
          <a:p>
            <a:pPr marL="514350" indent="-514350">
              <a:buNone/>
            </a:pPr>
            <a:r>
              <a:rPr lang="en-US" dirty="0"/>
              <a:t>      In this approach we manually generate </a:t>
            </a:r>
            <a:r>
              <a:rPr lang="en-US" b="1" dirty="0">
                <a:solidFill>
                  <a:srgbClr val="FF0000"/>
                </a:solidFill>
              </a:rPr>
              <a:t>session id </a:t>
            </a:r>
            <a:r>
              <a:rPr lang="en-US" dirty="0"/>
              <a:t>and attach it in our </a:t>
            </a:r>
            <a:r>
              <a:rPr lang="en-US" b="1" dirty="0">
                <a:solidFill>
                  <a:srgbClr val="7030A0"/>
                </a:solidFill>
              </a:rPr>
              <a:t>URL</a:t>
            </a:r>
            <a:r>
              <a:rPr lang="en-US" dirty="0"/>
              <a:t>  :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sz="2400" i="1" dirty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String </a:t>
            </a:r>
            <a:r>
              <a:rPr lang="en-US" sz="2400" i="1" dirty="0" err="1">
                <a:solidFill>
                  <a:srgbClr val="002060"/>
                </a:solidFill>
              </a:rPr>
              <a:t>url</a:t>
            </a:r>
            <a:r>
              <a:rPr lang="en-US" sz="2400" i="1" dirty="0">
                <a:solidFill>
                  <a:srgbClr val="002060"/>
                </a:solidFill>
              </a:rPr>
              <a:t> ; </a:t>
            </a:r>
          </a:p>
          <a:p>
            <a:pPr marL="514350" indent="-514350">
              <a:buNone/>
            </a:pPr>
            <a:r>
              <a:rPr lang="en-US" sz="2300" i="1" dirty="0" err="1">
                <a:solidFill>
                  <a:srgbClr val="002060"/>
                </a:solidFill>
              </a:rPr>
              <a:t>url</a:t>
            </a:r>
            <a:r>
              <a:rPr lang="en-US" sz="2300" i="1" dirty="0">
                <a:solidFill>
                  <a:srgbClr val="002060"/>
                </a:solidFill>
              </a:rPr>
              <a:t>=“</a:t>
            </a:r>
            <a:r>
              <a:rPr lang="en-US" sz="2300" i="1" dirty="0" err="1">
                <a:solidFill>
                  <a:srgbClr val="002060"/>
                </a:solidFill>
              </a:rPr>
              <a:t>hitcounter.jsp;jsessionid</a:t>
            </a:r>
            <a:r>
              <a:rPr lang="en-US" sz="2300" i="1" dirty="0">
                <a:solidFill>
                  <a:srgbClr val="002060"/>
                </a:solidFill>
              </a:rPr>
              <a:t>=“+</a:t>
            </a:r>
            <a:r>
              <a:rPr lang="en-US" sz="2300" i="1" dirty="0" err="1">
                <a:solidFill>
                  <a:srgbClr val="002060"/>
                </a:solidFill>
              </a:rPr>
              <a:t>sess.getId</a:t>
            </a:r>
            <a:r>
              <a:rPr lang="en-US" sz="2300" i="1" dirty="0">
                <a:solidFill>
                  <a:srgbClr val="002060"/>
                </a:solidFill>
              </a:rPr>
              <a:t>();</a:t>
            </a:r>
            <a:r>
              <a:rPr lang="en-US" sz="2200" i="1" dirty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&lt;form action=“&lt;%= </a:t>
            </a:r>
            <a:r>
              <a:rPr lang="en-US" sz="2400" i="1" dirty="0" err="1">
                <a:solidFill>
                  <a:srgbClr val="002060"/>
                </a:solidFill>
              </a:rPr>
              <a:t>url</a:t>
            </a:r>
            <a:r>
              <a:rPr lang="en-US" sz="2400" i="1" dirty="0">
                <a:solidFill>
                  <a:srgbClr val="002060"/>
                </a:solidFill>
              </a:rPr>
              <a:t> %&gt;”&gt;</a:t>
            </a:r>
          </a:p>
          <a:p>
            <a:pPr>
              <a:buNone/>
            </a:pPr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</a:t>
            </a:r>
            <a:br>
              <a:rPr lang="en-US" b="1" dirty="0"/>
            </a:br>
            <a:r>
              <a:rPr lang="en-US" b="1" dirty="0"/>
              <a:t>WITHOUT COOKIES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b="1" u="sng" dirty="0">
                <a:solidFill>
                  <a:srgbClr val="00B050"/>
                </a:solidFill>
              </a:rPr>
              <a:t>Using the method </a:t>
            </a:r>
            <a:r>
              <a:rPr lang="en-US" sz="2400" b="1" u="sng" dirty="0" err="1">
                <a:solidFill>
                  <a:srgbClr val="7030A0"/>
                </a:solidFill>
              </a:rPr>
              <a:t>encodeUrl</a:t>
            </a:r>
            <a:r>
              <a:rPr lang="en-US" sz="2400" b="1" u="sng" dirty="0">
                <a:solidFill>
                  <a:srgbClr val="7030A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sz="2400" dirty="0"/>
              <a:t>       This method belongs to response object and  accepts the URL of our page and returns the same URL with session id appended to it.</a:t>
            </a:r>
          </a:p>
          <a:p>
            <a:pPr marL="514350" indent="-514350">
              <a:buNone/>
            </a:pPr>
            <a:r>
              <a:rPr lang="en-US" dirty="0"/>
              <a:t>   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String  </a:t>
            </a:r>
            <a:r>
              <a:rPr lang="en-US" sz="2400" i="1" dirty="0" err="1">
                <a:solidFill>
                  <a:srgbClr val="002060"/>
                </a:solidFill>
              </a:rPr>
              <a:t>url</a:t>
            </a:r>
            <a:r>
              <a:rPr lang="en-US" sz="2400" i="1" dirty="0">
                <a:solidFill>
                  <a:srgbClr val="00206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en-US" sz="2400" i="1" dirty="0" err="1">
                <a:solidFill>
                  <a:srgbClr val="002060"/>
                </a:solidFill>
              </a:rPr>
              <a:t>url</a:t>
            </a:r>
            <a:r>
              <a:rPr lang="en-US" sz="2400" i="1" dirty="0">
                <a:solidFill>
                  <a:srgbClr val="002060"/>
                </a:solidFill>
              </a:rPr>
              <a:t>=</a:t>
            </a:r>
            <a:r>
              <a:rPr lang="en-US" sz="2400" i="1" dirty="0" err="1">
                <a:solidFill>
                  <a:srgbClr val="002060"/>
                </a:solidFill>
              </a:rPr>
              <a:t>response.encodeUrl</a:t>
            </a:r>
            <a:r>
              <a:rPr lang="en-US" sz="2400" i="1" dirty="0">
                <a:solidFill>
                  <a:srgbClr val="002060"/>
                </a:solidFill>
              </a:rPr>
              <a:t>(“hitcounter.jsp”); 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>
                <a:solidFill>
                  <a:srgbClr val="002060"/>
                </a:solidFill>
              </a:rPr>
              <a:t>&lt;form action=“&lt;%=</a:t>
            </a:r>
            <a:r>
              <a:rPr lang="en-US" sz="2400" i="1" dirty="0" err="1">
                <a:solidFill>
                  <a:srgbClr val="002060"/>
                </a:solidFill>
              </a:rPr>
              <a:t>url</a:t>
            </a:r>
            <a:r>
              <a:rPr lang="en-US" sz="2400" i="1" dirty="0">
                <a:solidFill>
                  <a:srgbClr val="002060"/>
                </a:solidFill>
              </a:rPr>
              <a:t>%&gt;”&gt;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TRACKING</a:t>
            </a:r>
            <a:br>
              <a:rPr lang="en-US" b="1" dirty="0"/>
            </a:br>
            <a:r>
              <a:rPr lang="en-US" b="1" dirty="0"/>
              <a:t>WITHOUT COOKIES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EVENT HANDLING IN SESSION MANAGEMENT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643998" cy="5143536"/>
          </a:xfrm>
        </p:spPr>
        <p:txBody>
          <a:bodyPr>
            <a:normAutofit/>
          </a:bodyPr>
          <a:lstStyle/>
          <a:p>
            <a:r>
              <a:rPr lang="en-US" dirty="0"/>
              <a:t>While developing a </a:t>
            </a:r>
            <a:r>
              <a:rPr lang="en-US" b="1" dirty="0">
                <a:solidFill>
                  <a:srgbClr val="7030A0"/>
                </a:solidFill>
              </a:rPr>
              <a:t>web application </a:t>
            </a:r>
            <a:r>
              <a:rPr lang="en-US" dirty="0"/>
              <a:t>whenever we apply  </a:t>
            </a:r>
            <a:r>
              <a:rPr lang="en-US" b="1" dirty="0">
                <a:solidFill>
                  <a:srgbClr val="00B050"/>
                </a:solidFill>
              </a:rPr>
              <a:t>session tracking </a:t>
            </a:r>
            <a:r>
              <a:rPr lang="en-US" dirty="0"/>
              <a:t>then there are many </a:t>
            </a:r>
            <a:r>
              <a:rPr lang="en-US" b="1" dirty="0">
                <a:solidFill>
                  <a:srgbClr val="FF0000"/>
                </a:solidFill>
              </a:rPr>
              <a:t>events </a:t>
            </a:r>
            <a:r>
              <a:rPr lang="en-US" dirty="0"/>
              <a:t>which are fired in the lifetime of session object.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For example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creation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destruction</a:t>
            </a:r>
            <a:r>
              <a:rPr lang="en-US" dirty="0"/>
              <a:t> of a </a:t>
            </a:r>
            <a:r>
              <a:rPr lang="en-US" b="1" dirty="0">
                <a:solidFill>
                  <a:srgbClr val="FF0000"/>
                </a:solidFill>
              </a:rPr>
              <a:t>session</a:t>
            </a:r>
            <a:r>
              <a:rPr lang="en-US" dirty="0"/>
              <a:t> object executes two methods which are :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</a:t>
            </a:r>
            <a:r>
              <a:rPr lang="en-US" b="1" dirty="0" err="1">
                <a:solidFill>
                  <a:srgbClr val="7030A0"/>
                </a:solidFill>
              </a:rPr>
              <a:t>sessionCreated</a:t>
            </a:r>
            <a:r>
              <a:rPr lang="en-US" b="1" dirty="0">
                <a:solidFill>
                  <a:srgbClr val="7030A0"/>
                </a:solidFill>
              </a:rPr>
              <a:t>()   </a:t>
            </a:r>
            <a:r>
              <a:rPr lang="en-US" i="1" dirty="0">
                <a:solidFill>
                  <a:srgbClr val="C00000"/>
                </a:solidFill>
              </a:rPr>
              <a:t>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</a:t>
            </a:r>
            <a:r>
              <a:rPr lang="en-US" b="1" dirty="0" err="1">
                <a:solidFill>
                  <a:srgbClr val="7030A0"/>
                </a:solidFill>
              </a:rPr>
              <a:t>sessionDestroyed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methods belong to the interface </a:t>
            </a:r>
            <a:r>
              <a:rPr lang="en-US" b="1" dirty="0" err="1">
                <a:solidFill>
                  <a:srgbClr val="FF0000"/>
                </a:solidFill>
              </a:rPr>
              <a:t>HttpSessionListener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Now if we want to handle these events then we have to do the following: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class which implements </a:t>
            </a:r>
            <a:r>
              <a:rPr lang="en-US" b="1" dirty="0" err="1">
                <a:solidFill>
                  <a:srgbClr val="7030A0"/>
                </a:solidFill>
              </a:rPr>
              <a:t>HttpSessionListener</a:t>
            </a:r>
            <a:r>
              <a:rPr lang="en-US" b="1" dirty="0">
                <a:solidFill>
                  <a:srgbClr val="7030A0"/>
                </a:solidFill>
              </a:rPr>
              <a:t> 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Overrride</a:t>
            </a:r>
            <a:r>
              <a:rPr lang="en-US" sz="2800" dirty="0"/>
              <a:t> the </a:t>
            </a:r>
            <a:r>
              <a:rPr lang="en-US" sz="2800" b="1" dirty="0" err="1">
                <a:solidFill>
                  <a:srgbClr val="0070C0"/>
                </a:solidFill>
              </a:rPr>
              <a:t>sessionCreated</a:t>
            </a:r>
            <a:r>
              <a:rPr lang="en-US" sz="2800" b="1" dirty="0">
                <a:solidFill>
                  <a:srgbClr val="0070C0"/>
                </a:solidFill>
              </a:rPr>
              <a:t>()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70C0"/>
                </a:solidFill>
              </a:rPr>
              <a:t>sessionDestroyed</a:t>
            </a:r>
            <a:r>
              <a:rPr lang="en-US" sz="2800" b="1" dirty="0">
                <a:solidFill>
                  <a:srgbClr val="0070C0"/>
                </a:solidFill>
              </a:rPr>
              <a:t> () </a:t>
            </a:r>
            <a:r>
              <a:rPr lang="en-US" sz="2800" dirty="0"/>
              <a:t>method .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EVENT HANDLING IN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sz="2400" dirty="0"/>
              <a:t>Create </a:t>
            </a:r>
            <a:r>
              <a:rPr lang="en-US" sz="2400" b="1" dirty="0">
                <a:solidFill>
                  <a:srgbClr val="0070C0"/>
                </a:solidFill>
              </a:rPr>
              <a:t>web.xml</a:t>
            </a:r>
            <a:r>
              <a:rPr lang="en-US" sz="2400" dirty="0"/>
              <a:t> file containing the </a:t>
            </a:r>
            <a:r>
              <a:rPr lang="en-US" sz="2400" b="1" dirty="0">
                <a:solidFill>
                  <a:srgbClr val="FF0000"/>
                </a:solidFill>
              </a:rPr>
              <a:t>listener</a:t>
            </a:r>
            <a:r>
              <a:rPr lang="en-US" sz="2400" dirty="0"/>
              <a:t> tag with the </a:t>
            </a:r>
            <a:r>
              <a:rPr lang="en-US" sz="2400" i="1" dirty="0">
                <a:solidFill>
                  <a:srgbClr val="C00000"/>
                </a:solidFill>
              </a:rPr>
              <a:t>name of listener </a:t>
            </a:r>
            <a:r>
              <a:rPr lang="en-US" sz="2400" dirty="0"/>
              <a:t>class .</a:t>
            </a:r>
          </a:p>
          <a:p>
            <a:pPr marL="514350" indent="-514350">
              <a:buAutoNum type="arabicPeriod" startAt="3"/>
            </a:pPr>
            <a:endParaRPr lang="en-US" sz="2400" dirty="0"/>
          </a:p>
          <a:p>
            <a:pPr marL="514350" indent="-514350">
              <a:buAutoNum type="arabicPeriod" startAt="3"/>
            </a:pPr>
            <a:r>
              <a:rPr lang="en-US" sz="2400" dirty="0"/>
              <a:t>Create appropriate directory structure as we did with </a:t>
            </a:r>
            <a:r>
              <a:rPr lang="en-US" sz="2400" dirty="0" err="1"/>
              <a:t>servlet</a:t>
            </a:r>
            <a:r>
              <a:rPr lang="en-US" sz="2400" dirty="0"/>
              <a:t> and place the package code within </a:t>
            </a:r>
            <a:r>
              <a:rPr lang="en-US" sz="2400" b="1" dirty="0">
                <a:solidFill>
                  <a:srgbClr val="0070C0"/>
                </a:solidFill>
              </a:rPr>
              <a:t>classes</a:t>
            </a:r>
            <a:r>
              <a:rPr lang="en-US" sz="2400" dirty="0"/>
              <a:t> folder.</a:t>
            </a:r>
          </a:p>
          <a:p>
            <a:pPr marL="514350" indent="-514350">
              <a:buNone/>
            </a:pPr>
            <a:endParaRPr lang="en-US" sz="3000" dirty="0"/>
          </a:p>
          <a:p>
            <a:pPr marL="514350" indent="-514350">
              <a:buNone/>
            </a:pPr>
            <a:r>
              <a:rPr lang="en-US" sz="3000" dirty="0"/>
              <a:t> </a:t>
            </a:r>
          </a:p>
          <a:p>
            <a:pPr marL="514350" indent="-514350">
              <a:buFont typeface="Wingdings 2"/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EVENT HANDLING IN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Write a web application containing a JSP page which displays </a:t>
            </a:r>
            <a:r>
              <a:rPr lang="en-US" b="1" dirty="0">
                <a:solidFill>
                  <a:srgbClr val="0070C0"/>
                </a:solidFill>
              </a:rPr>
              <a:t>total number of users online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how many users are currently connected</a:t>
            </a:r>
            <a:r>
              <a:rPr lang="en-US" dirty="0"/>
              <a:t> to the server.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Java Bean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Creating Bean Object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Bean setter and getter Methods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</a:t>
            </a:r>
            <a:r>
              <a:rPr lang="en-US" sz="2400" b="1">
                <a:solidFill>
                  <a:srgbClr val="0070C0"/>
                </a:solidFill>
              </a:rPr>
              <a:t>Beans With HTML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Session Counter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Session Tracking Without Cookies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Event Handling In Session Tracking</a:t>
            </a:r>
          </a:p>
          <a:p>
            <a:pPr>
              <a:buSzPct val="100000"/>
              <a:buNone/>
            </a:pPr>
            <a:endParaRPr 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Write a web application containing a JSP page with two buttons titled “</a:t>
            </a:r>
            <a:r>
              <a:rPr lang="en-US" b="1" dirty="0">
                <a:solidFill>
                  <a:srgbClr val="7030A0"/>
                </a:solidFill>
              </a:rPr>
              <a:t>Next</a:t>
            </a:r>
            <a:r>
              <a:rPr lang="en-US" dirty="0"/>
              <a:t>” and “</a:t>
            </a:r>
            <a:r>
              <a:rPr lang="en-US" b="1" dirty="0">
                <a:solidFill>
                  <a:srgbClr val="7030A0"/>
                </a:solidFill>
              </a:rPr>
              <a:t>Previous</a:t>
            </a:r>
            <a:r>
              <a:rPr lang="en-US" dirty="0"/>
              <a:t>”. The page should display the </a:t>
            </a:r>
            <a:r>
              <a:rPr lang="en-US" i="1" dirty="0">
                <a:solidFill>
                  <a:srgbClr val="C00000"/>
                </a:solidFill>
              </a:rPr>
              <a:t>default value as 0 </a:t>
            </a:r>
            <a:r>
              <a:rPr lang="en-US" dirty="0"/>
              <a:t>and whenever the user clicks on any of the buttons this counter should be </a:t>
            </a:r>
            <a:r>
              <a:rPr lang="en-US" b="1" dirty="0">
                <a:solidFill>
                  <a:srgbClr val="00B050"/>
                </a:solidFill>
              </a:rPr>
              <a:t>incremented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decremented </a:t>
            </a:r>
            <a:r>
              <a:rPr lang="en-US" dirty="0"/>
              <a:t>respectively.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OUTPUT( </a:t>
            </a:r>
            <a:r>
              <a:rPr lang="en-US" sz="2800" b="1" dirty="0">
                <a:solidFill>
                  <a:srgbClr val="7030A0"/>
                </a:solidFill>
              </a:rPr>
              <a:t>default</a:t>
            </a:r>
            <a:r>
              <a:rPr lang="en-US" sz="28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OUTPUT( </a:t>
            </a:r>
            <a:r>
              <a:rPr lang="en-US" sz="2800" b="1" dirty="0">
                <a:solidFill>
                  <a:srgbClr val="7030A0"/>
                </a:solidFill>
              </a:rPr>
              <a:t>after “Next”</a:t>
            </a:r>
            <a:r>
              <a:rPr lang="en-US" sz="28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OUTPUT( </a:t>
            </a:r>
            <a:r>
              <a:rPr lang="en-US" sz="2800" b="1" dirty="0">
                <a:solidFill>
                  <a:srgbClr val="7030A0"/>
                </a:solidFill>
              </a:rPr>
              <a:t>after “Next”</a:t>
            </a:r>
            <a:r>
              <a:rPr lang="en-US" sz="28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285860"/>
            <a:ext cx="8858312" cy="5429288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OUTPUT( </a:t>
            </a:r>
            <a:r>
              <a:rPr lang="en-US" sz="2800" b="1" dirty="0">
                <a:solidFill>
                  <a:srgbClr val="7030A0"/>
                </a:solidFill>
              </a:rPr>
              <a:t>after “Previous”</a:t>
            </a:r>
            <a:r>
              <a:rPr lang="en-US" sz="28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&lt;title&gt;Session Counter&lt;/title&gt;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HttpSession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sess</a:t>
            </a:r>
            <a:r>
              <a:rPr lang="en-IN" b="1" dirty="0">
                <a:solidFill>
                  <a:srgbClr val="C00000"/>
                </a:solidFill>
              </a:rPr>
              <a:t>=</a:t>
            </a:r>
            <a:r>
              <a:rPr lang="en-IN" b="1" dirty="0" err="1">
                <a:solidFill>
                  <a:srgbClr val="C00000"/>
                </a:solidFill>
              </a:rPr>
              <a:t>request.getSession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b="1" dirty="0">
                <a:solidFill>
                  <a:srgbClr val="C00000"/>
                </a:solidFill>
              </a:rPr>
              <a:t> count=0;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</a:t>
            </a:r>
            <a:r>
              <a:rPr lang="en-IN" b="1" dirty="0" err="1">
                <a:solidFill>
                  <a:srgbClr val="C00000"/>
                </a:solidFill>
              </a:rPr>
              <a:t>btn</a:t>
            </a:r>
            <a:r>
              <a:rPr lang="en-IN" b="1" dirty="0">
                <a:solidFill>
                  <a:srgbClr val="C00000"/>
                </a:solidFill>
              </a:rPr>
              <a:t>=(String)</a:t>
            </a:r>
            <a:r>
              <a:rPr lang="en-IN" b="1" dirty="0" err="1">
                <a:solidFill>
                  <a:srgbClr val="C00000"/>
                </a:solidFill>
              </a:rPr>
              <a:t>request.getParameter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btn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if(</a:t>
            </a:r>
            <a:r>
              <a:rPr lang="en-IN" b="1" dirty="0" err="1">
                <a:solidFill>
                  <a:srgbClr val="C00000"/>
                </a:solidFill>
              </a:rPr>
              <a:t>btn</a:t>
            </a:r>
            <a:r>
              <a:rPr lang="en-IN" b="1" dirty="0">
                <a:solidFill>
                  <a:srgbClr val="C00000"/>
                </a:solidFill>
              </a:rPr>
              <a:t>!=null)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if(</a:t>
            </a:r>
            <a:r>
              <a:rPr lang="en-IN" b="1" dirty="0" err="1">
                <a:solidFill>
                  <a:srgbClr val="C00000"/>
                </a:solidFill>
              </a:rPr>
              <a:t>sess.getAttribute</a:t>
            </a:r>
            <a:r>
              <a:rPr lang="en-IN" b="1" dirty="0">
                <a:solidFill>
                  <a:srgbClr val="C00000"/>
                </a:solidFill>
              </a:rPr>
              <a:t>("counter")!=null)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String </a:t>
            </a:r>
            <a:r>
              <a:rPr lang="en-IN" b="1" dirty="0" err="1">
                <a:solidFill>
                  <a:srgbClr val="C00000"/>
                </a:solidFill>
              </a:rPr>
              <a:t>cval</a:t>
            </a:r>
            <a:r>
              <a:rPr lang="en-IN" b="1" dirty="0">
                <a:solidFill>
                  <a:srgbClr val="C00000"/>
                </a:solidFill>
              </a:rPr>
              <a:t>=(String)</a:t>
            </a:r>
            <a:r>
              <a:rPr lang="en-IN" b="1" dirty="0" err="1">
                <a:solidFill>
                  <a:srgbClr val="C00000"/>
                </a:solidFill>
              </a:rPr>
              <a:t>sess.getAttribute</a:t>
            </a:r>
            <a:r>
              <a:rPr lang="en-IN" b="1" dirty="0">
                <a:solidFill>
                  <a:srgbClr val="C00000"/>
                </a:solidFill>
              </a:rPr>
              <a:t>("counter");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if(</a:t>
            </a:r>
            <a:r>
              <a:rPr lang="en-IN" b="1" dirty="0" err="1">
                <a:solidFill>
                  <a:srgbClr val="C00000"/>
                </a:solidFill>
              </a:rPr>
              <a:t>btn.equals</a:t>
            </a:r>
            <a:r>
              <a:rPr lang="en-IN" b="1" dirty="0">
                <a:solidFill>
                  <a:srgbClr val="C00000"/>
                </a:solidFill>
              </a:rPr>
              <a:t>("Next"))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	count=</a:t>
            </a:r>
            <a:r>
              <a:rPr lang="en-IN" b="1" dirty="0" err="1">
                <a:solidFill>
                  <a:srgbClr val="C00000"/>
                </a:solidFill>
              </a:rPr>
              <a:t>Integer.parseInt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C00000"/>
                </a:solidFill>
              </a:rPr>
              <a:t>cval</a:t>
            </a:r>
            <a:r>
              <a:rPr lang="en-IN" b="1" dirty="0">
                <a:solidFill>
                  <a:srgbClr val="C00000"/>
                </a:solidFill>
              </a:rPr>
              <a:t>)+1;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else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	count=</a:t>
            </a:r>
            <a:r>
              <a:rPr lang="en-IN" b="1" dirty="0" err="1">
                <a:solidFill>
                  <a:srgbClr val="C00000"/>
                </a:solidFill>
              </a:rPr>
              <a:t>Integer.parseInt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C00000"/>
                </a:solidFill>
              </a:rPr>
              <a:t>cval</a:t>
            </a:r>
            <a:r>
              <a:rPr lang="en-IN" b="1" dirty="0">
                <a:solidFill>
                  <a:srgbClr val="C00000"/>
                </a:solidFill>
              </a:rPr>
              <a:t>)-1;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>
                <a:solidFill>
                  <a:srgbClr val="C00000"/>
                </a:solidFill>
              </a:rPr>
              <a:t>sess.setAttribute</a:t>
            </a:r>
            <a:r>
              <a:rPr lang="en-IN" sz="2000" b="1" dirty="0">
                <a:solidFill>
                  <a:srgbClr val="C00000"/>
                </a:solidFill>
              </a:rPr>
              <a:t>("</a:t>
            </a:r>
            <a:r>
              <a:rPr lang="en-IN" sz="2000" b="1" dirty="0" err="1">
                <a:solidFill>
                  <a:srgbClr val="C00000"/>
                </a:solidFill>
              </a:rPr>
              <a:t>counter",String.valueOf</a:t>
            </a:r>
            <a:r>
              <a:rPr lang="en-IN" sz="2000" b="1" dirty="0">
                <a:solidFill>
                  <a:srgbClr val="C00000"/>
                </a:solidFill>
              </a:rPr>
              <a:t>(count));</a:t>
            </a:r>
          </a:p>
          <a:p>
            <a:pPr>
              <a:buNone/>
            </a:pPr>
            <a:r>
              <a:rPr lang="en-IN" sz="2000" b="1" dirty="0" err="1">
                <a:solidFill>
                  <a:srgbClr val="C00000"/>
                </a:solidFill>
              </a:rPr>
              <a:t>out.println</a:t>
            </a:r>
            <a:r>
              <a:rPr lang="en-IN" sz="2000" b="1" dirty="0">
                <a:solidFill>
                  <a:srgbClr val="C00000"/>
                </a:solidFill>
              </a:rPr>
              <a:t>("&lt;h2&gt;Count is :"+count+"&lt;/h2&gt;");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sz="2000" b="1" dirty="0"/>
              <a:t>&lt;form action="hitcounter.jsp"&gt;</a:t>
            </a:r>
          </a:p>
          <a:p>
            <a:pPr>
              <a:buNone/>
            </a:pPr>
            <a:r>
              <a:rPr lang="en-IN" sz="2000" b="1" dirty="0"/>
              <a:t>&lt;input type="submit" name="</a:t>
            </a:r>
            <a:r>
              <a:rPr lang="en-IN" sz="2000" b="1" dirty="0" err="1"/>
              <a:t>btn</a:t>
            </a:r>
            <a:r>
              <a:rPr lang="en-IN" sz="2000" b="1" dirty="0"/>
              <a:t>" value="Next"&gt;</a:t>
            </a:r>
          </a:p>
          <a:p>
            <a:pPr>
              <a:buNone/>
            </a:pPr>
            <a:r>
              <a:rPr lang="en-IN" sz="2000" b="1" dirty="0"/>
              <a:t>&lt;input type="submit" name="</a:t>
            </a:r>
            <a:r>
              <a:rPr lang="en-IN" sz="2000" b="1" dirty="0" err="1"/>
              <a:t>btn</a:t>
            </a:r>
            <a:r>
              <a:rPr lang="en-IN" sz="2000" b="1" dirty="0"/>
              <a:t>" value="Previous"&gt;</a:t>
            </a:r>
          </a:p>
          <a:p>
            <a:pPr>
              <a:buNone/>
            </a:pPr>
            <a:r>
              <a:rPr lang="en-IN" sz="2000" b="1" dirty="0"/>
              <a:t>&lt;/form&gt;</a:t>
            </a:r>
          </a:p>
          <a:p>
            <a:pPr>
              <a:buNone/>
            </a:pPr>
            <a:r>
              <a:rPr lang="en-IN" sz="2000" b="1" dirty="0"/>
              <a:t>&lt;/body&gt;</a:t>
            </a:r>
          </a:p>
          <a:p>
            <a:pPr>
              <a:buNone/>
            </a:pPr>
            <a:r>
              <a:rPr lang="en-IN" sz="2000" b="1" dirty="0"/>
              <a:t>&lt;/html&gt;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5014</TotalTime>
  <Words>775</Words>
  <Application>Microsoft Office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EXERCISE</vt:lpstr>
      <vt:lpstr>OUTPUT( default)</vt:lpstr>
      <vt:lpstr>OUTPUT( after “Next”)</vt:lpstr>
      <vt:lpstr>OUTPUT( after “Next”)</vt:lpstr>
      <vt:lpstr>OUTPUT( after “Previous”)</vt:lpstr>
      <vt:lpstr>SOLUTION</vt:lpstr>
      <vt:lpstr>SOLUTION</vt:lpstr>
      <vt:lpstr>SESSION TRACKING WITHOUT COOKIES</vt:lpstr>
      <vt:lpstr>SESSION TRACKING WITHOUT COOKIES</vt:lpstr>
      <vt:lpstr>SESSION TRACKING WITHOUT COOKIES</vt:lpstr>
      <vt:lpstr>SESSION TRACKING WITHOUT COOKIES</vt:lpstr>
      <vt:lpstr>SESSION TRACKING WITHOUT COOKIES</vt:lpstr>
      <vt:lpstr>EVENT HANDLING IN SESSION MANAGEMENT</vt:lpstr>
      <vt:lpstr>EVENT HANDLING IN SESSION MANAGEMENT</vt:lpstr>
      <vt:lpstr>EVENT HANDLING IN SESSION MANAGEMENT</vt:lpstr>
      <vt:lpstr>EXERCISE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442</cp:revision>
  <dcterms:created xsi:type="dcterms:W3CDTF">2016-02-04T12:02:26Z</dcterms:created>
  <dcterms:modified xsi:type="dcterms:W3CDTF">2021-03-09T17:03:48Z</dcterms:modified>
</cp:coreProperties>
</file>