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7" r:id="rId2"/>
    <p:sldId id="258" r:id="rId3"/>
    <p:sldId id="716" r:id="rId4"/>
    <p:sldId id="717" r:id="rId5"/>
    <p:sldId id="719" r:id="rId6"/>
    <p:sldId id="720" r:id="rId7"/>
    <p:sldId id="721" r:id="rId8"/>
    <p:sldId id="722" r:id="rId9"/>
    <p:sldId id="724" r:id="rId10"/>
    <p:sldId id="725" r:id="rId11"/>
    <p:sldId id="726" r:id="rId12"/>
    <p:sldId id="727" r:id="rId13"/>
    <p:sldId id="728" r:id="rId14"/>
    <p:sldId id="729" r:id="rId15"/>
    <p:sldId id="730" r:id="rId16"/>
    <p:sldId id="731" r:id="rId17"/>
    <p:sldId id="734" r:id="rId18"/>
    <p:sldId id="733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8" d="100"/>
          <a:sy n="68" d="100"/>
        </p:scale>
        <p:origin x="-6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10-08-2018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8/10/2018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Lecture-56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/>
              <a:t>&lt;%@page import="mybeans.*" %&gt;</a:t>
            </a:r>
          </a:p>
          <a:p>
            <a:pPr>
              <a:buNone/>
            </a:pPr>
            <a:r>
              <a:rPr lang="en-IN" b="1" dirty="0" smtClean="0"/>
              <a:t>&lt;html&gt;</a:t>
            </a:r>
          </a:p>
          <a:p>
            <a:pPr>
              <a:buNone/>
            </a:pPr>
            <a:r>
              <a:rPr lang="en-IN" b="1" dirty="0" smtClean="0"/>
              <a:t>&lt;head&gt;</a:t>
            </a:r>
          </a:p>
          <a:p>
            <a:pPr>
              <a:buNone/>
            </a:pPr>
            <a:r>
              <a:rPr lang="en-IN" b="1" dirty="0" smtClean="0"/>
              <a:t>&lt;title&gt;Bean Demo&lt;/title&gt;</a:t>
            </a:r>
          </a:p>
          <a:p>
            <a:pPr>
              <a:buNone/>
            </a:pPr>
            <a:r>
              <a:rPr lang="en-IN" b="1" dirty="0" smtClean="0"/>
              <a:t>&lt;/head&gt;</a:t>
            </a:r>
          </a:p>
          <a:p>
            <a:pPr>
              <a:buNone/>
            </a:pPr>
            <a:r>
              <a:rPr lang="en-IN" b="1" dirty="0" smtClean="0"/>
              <a:t>&lt;body&gt;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&lt;</a:t>
            </a:r>
            <a:r>
              <a:rPr lang="en-IN" b="1" dirty="0" err="1" smtClean="0">
                <a:solidFill>
                  <a:srgbClr val="7030A0"/>
                </a:solidFill>
              </a:rPr>
              <a:t>jsp:useBean</a:t>
            </a:r>
            <a:r>
              <a:rPr lang="en-IN" b="1" dirty="0" smtClean="0">
                <a:solidFill>
                  <a:srgbClr val="7030A0"/>
                </a:solidFill>
              </a:rPr>
              <a:t> id="p1" class="</a:t>
            </a:r>
            <a:r>
              <a:rPr lang="en-IN" b="1" dirty="0" err="1" smtClean="0">
                <a:solidFill>
                  <a:srgbClr val="7030A0"/>
                </a:solidFill>
              </a:rPr>
              <a:t>mybeans.Person</a:t>
            </a:r>
            <a:r>
              <a:rPr lang="en-IN" b="1" dirty="0" smtClean="0">
                <a:solidFill>
                  <a:srgbClr val="7030A0"/>
                </a:solidFill>
              </a:rPr>
              <a:t>"  /&gt;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&lt;%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p1.setAge(25);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p1.setName("</a:t>
            </a:r>
            <a:r>
              <a:rPr lang="en-IN" b="1" dirty="0" err="1" smtClean="0">
                <a:solidFill>
                  <a:srgbClr val="C00000"/>
                </a:solidFill>
              </a:rPr>
              <a:t>Sumit</a:t>
            </a:r>
            <a:r>
              <a:rPr lang="en-IN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("Name is "+p1.getName()+"&lt;</a:t>
            </a:r>
            <a:r>
              <a:rPr lang="en-IN" b="1" dirty="0" err="1" smtClean="0">
                <a:solidFill>
                  <a:srgbClr val="C00000"/>
                </a:solidFill>
              </a:rPr>
              <a:t>br</a:t>
            </a:r>
            <a:r>
              <a:rPr lang="en-IN" b="1" dirty="0" smtClean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("Age is "+p1.getAge()+"&lt;</a:t>
            </a:r>
            <a:r>
              <a:rPr lang="en-IN" b="1" dirty="0" err="1" smtClean="0">
                <a:solidFill>
                  <a:srgbClr val="C00000"/>
                </a:solidFill>
              </a:rPr>
              <a:t>br</a:t>
            </a:r>
            <a:r>
              <a:rPr lang="en-IN" b="1" dirty="0" smtClean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%&gt;</a:t>
            </a:r>
          </a:p>
          <a:p>
            <a:pPr>
              <a:buNone/>
            </a:pPr>
            <a:r>
              <a:rPr lang="en-IN" b="1" dirty="0" smtClean="0"/>
              <a:t>&lt;/body&gt;</a:t>
            </a:r>
          </a:p>
          <a:p>
            <a:pPr>
              <a:buNone/>
            </a:pPr>
            <a:r>
              <a:rPr lang="en-IN" b="1" dirty="0" smtClean="0"/>
              <a:t>&lt;/html&gt;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INITIALIZING THE BEAN</a:t>
            </a:r>
            <a:endParaRPr lang="en-US" sz="3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Just like we have an  </a:t>
            </a:r>
            <a:r>
              <a:rPr lang="en-US" b="1" dirty="0" smtClean="0">
                <a:solidFill>
                  <a:srgbClr val="0070C0"/>
                </a:solidFill>
              </a:rPr>
              <a:t>action element  </a:t>
            </a:r>
            <a:r>
              <a:rPr lang="en-US" dirty="0" smtClean="0"/>
              <a:t>for creating bean object similarly we also have an </a:t>
            </a:r>
            <a:r>
              <a:rPr lang="en-US" b="1" dirty="0" smtClean="0">
                <a:solidFill>
                  <a:srgbClr val="0070C0"/>
                </a:solidFill>
              </a:rPr>
              <a:t>action element </a:t>
            </a:r>
            <a:r>
              <a:rPr lang="en-US" dirty="0" smtClean="0"/>
              <a:t>for </a:t>
            </a:r>
            <a:r>
              <a:rPr lang="en-US" b="1" dirty="0" smtClean="0">
                <a:solidFill>
                  <a:srgbClr val="00B050"/>
                </a:solidFill>
              </a:rPr>
              <a:t>initializing</a:t>
            </a:r>
            <a:r>
              <a:rPr lang="en-US" dirty="0" smtClean="0"/>
              <a:t> a bean object .</a:t>
            </a:r>
          </a:p>
          <a:p>
            <a:endParaRPr lang="en-US" dirty="0" smtClean="0"/>
          </a:p>
          <a:p>
            <a:r>
              <a:rPr lang="en-US" dirty="0" smtClean="0"/>
              <a:t>This is called </a:t>
            </a:r>
            <a:r>
              <a:rPr lang="en-US" b="1" dirty="0" err="1" smtClean="0">
                <a:solidFill>
                  <a:srgbClr val="00B050"/>
                </a:solidFill>
              </a:rPr>
              <a:t>setProperty</a:t>
            </a:r>
            <a:r>
              <a:rPr lang="en-US" dirty="0" smtClean="0"/>
              <a:t> .</a:t>
            </a:r>
          </a:p>
          <a:p>
            <a:endParaRPr lang="en-US" dirty="0" smtClean="0"/>
          </a:p>
          <a:p>
            <a:r>
              <a:rPr lang="en-US" b="1" dirty="0" smtClean="0"/>
              <a:t>Syntax: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7030A0"/>
                </a:solidFill>
              </a:rPr>
              <a:t>&lt;</a:t>
            </a:r>
            <a:r>
              <a:rPr lang="en-US" dirty="0" err="1" smtClean="0">
                <a:solidFill>
                  <a:srgbClr val="7030A0"/>
                </a:solidFill>
              </a:rPr>
              <a:t>jsp:setProperty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		</a:t>
            </a:r>
            <a:r>
              <a:rPr lang="en-US" dirty="0" smtClean="0">
                <a:solidFill>
                  <a:srgbClr val="00B050"/>
                </a:solidFill>
              </a:rPr>
              <a:t>name</a:t>
            </a:r>
            <a:r>
              <a:rPr lang="en-US" dirty="0" smtClean="0">
                <a:solidFill>
                  <a:srgbClr val="7030A0"/>
                </a:solidFill>
              </a:rPr>
              <a:t>=“</a:t>
            </a:r>
            <a:r>
              <a:rPr lang="en-US" dirty="0" smtClean="0">
                <a:solidFill>
                  <a:srgbClr val="FF0000"/>
                </a:solidFill>
              </a:rPr>
              <a:t>id of the bean</a:t>
            </a:r>
            <a:r>
              <a:rPr lang="en-US" dirty="0" smtClean="0">
                <a:solidFill>
                  <a:srgbClr val="7030A0"/>
                </a:solidFill>
              </a:rPr>
              <a:t>” 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          </a:t>
            </a:r>
            <a:r>
              <a:rPr lang="en-US" dirty="0" smtClean="0">
                <a:solidFill>
                  <a:srgbClr val="00B050"/>
                </a:solidFill>
              </a:rPr>
              <a:t>property</a:t>
            </a:r>
            <a:r>
              <a:rPr lang="en-US" dirty="0" smtClean="0">
                <a:solidFill>
                  <a:srgbClr val="7030A0"/>
                </a:solidFill>
              </a:rPr>
              <a:t>=“</a:t>
            </a:r>
            <a:r>
              <a:rPr lang="en-US" dirty="0" smtClean="0">
                <a:solidFill>
                  <a:srgbClr val="FF0000"/>
                </a:solidFill>
              </a:rPr>
              <a:t>field name</a:t>
            </a:r>
            <a:r>
              <a:rPr lang="en-US" dirty="0" smtClean="0">
                <a:solidFill>
                  <a:srgbClr val="7030A0"/>
                </a:solidFill>
              </a:rPr>
              <a:t>” 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	       </a:t>
            </a:r>
            <a:r>
              <a:rPr lang="en-US" dirty="0" smtClean="0">
                <a:solidFill>
                  <a:srgbClr val="00B050"/>
                </a:solidFill>
              </a:rPr>
              <a:t>value</a:t>
            </a:r>
            <a:r>
              <a:rPr lang="en-US" dirty="0" smtClean="0">
                <a:solidFill>
                  <a:srgbClr val="7030A0"/>
                </a:solidFill>
              </a:rPr>
              <a:t>=“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>
                <a:solidFill>
                  <a:srgbClr val="7030A0"/>
                </a:solidFill>
              </a:rPr>
              <a:t>”/&gt;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/>
              <a:t>&lt;%@page import="mybeans.*" %&gt;</a:t>
            </a:r>
          </a:p>
          <a:p>
            <a:pPr>
              <a:buNone/>
            </a:pPr>
            <a:r>
              <a:rPr lang="en-IN" b="1" dirty="0" smtClean="0"/>
              <a:t>&lt;html&gt;</a:t>
            </a:r>
          </a:p>
          <a:p>
            <a:pPr>
              <a:buNone/>
            </a:pPr>
            <a:r>
              <a:rPr lang="en-IN" b="1" dirty="0" smtClean="0"/>
              <a:t>&lt;head&gt;</a:t>
            </a:r>
          </a:p>
          <a:p>
            <a:pPr>
              <a:buNone/>
            </a:pPr>
            <a:r>
              <a:rPr lang="en-IN" b="1" dirty="0" smtClean="0"/>
              <a:t>&lt;title&gt;Bean Demo&lt;/title&gt;</a:t>
            </a:r>
          </a:p>
          <a:p>
            <a:pPr>
              <a:buNone/>
            </a:pPr>
            <a:r>
              <a:rPr lang="en-IN" b="1" dirty="0" smtClean="0"/>
              <a:t>&lt;/head&gt;</a:t>
            </a:r>
          </a:p>
          <a:p>
            <a:pPr>
              <a:buNone/>
            </a:pPr>
            <a:r>
              <a:rPr lang="en-IN" b="1" dirty="0" smtClean="0"/>
              <a:t>&lt;body&gt;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&lt;</a:t>
            </a:r>
            <a:r>
              <a:rPr lang="en-IN" b="1" dirty="0" err="1" smtClean="0">
                <a:solidFill>
                  <a:srgbClr val="7030A0"/>
                </a:solidFill>
              </a:rPr>
              <a:t>jsp:useBean</a:t>
            </a:r>
            <a:r>
              <a:rPr lang="en-IN" b="1" dirty="0" smtClean="0">
                <a:solidFill>
                  <a:srgbClr val="7030A0"/>
                </a:solidFill>
              </a:rPr>
              <a:t> id="p1" class="</a:t>
            </a:r>
            <a:r>
              <a:rPr lang="en-IN" b="1" dirty="0" err="1" smtClean="0">
                <a:solidFill>
                  <a:srgbClr val="7030A0"/>
                </a:solidFill>
              </a:rPr>
              <a:t>mybeans.Person</a:t>
            </a:r>
            <a:r>
              <a:rPr lang="en-IN" b="1" dirty="0" smtClean="0">
                <a:solidFill>
                  <a:srgbClr val="7030A0"/>
                </a:solidFill>
              </a:rPr>
              <a:t>"  scope="session" /&gt;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&lt;</a:t>
            </a:r>
            <a:r>
              <a:rPr lang="en-IN" b="1" dirty="0" err="1" smtClean="0">
                <a:solidFill>
                  <a:srgbClr val="7030A0"/>
                </a:solidFill>
              </a:rPr>
              <a:t>jsp:setProperty</a:t>
            </a:r>
            <a:r>
              <a:rPr lang="en-IN" b="1" dirty="0" smtClean="0">
                <a:solidFill>
                  <a:srgbClr val="7030A0"/>
                </a:solidFill>
              </a:rPr>
              <a:t> name="p1" property="age" value="32" /&gt;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&lt;</a:t>
            </a:r>
            <a:r>
              <a:rPr lang="en-IN" b="1" dirty="0" err="1" smtClean="0">
                <a:solidFill>
                  <a:srgbClr val="7030A0"/>
                </a:solidFill>
              </a:rPr>
              <a:t>jsp:setProperty</a:t>
            </a:r>
            <a:r>
              <a:rPr lang="en-IN" b="1" dirty="0" smtClean="0">
                <a:solidFill>
                  <a:srgbClr val="7030A0"/>
                </a:solidFill>
              </a:rPr>
              <a:t> name="p1" property="name" value="Ajay" /&gt;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&lt;%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("Name is "+p1.getName()+"&lt;</a:t>
            </a:r>
            <a:r>
              <a:rPr lang="en-IN" b="1" dirty="0" err="1" smtClean="0">
                <a:solidFill>
                  <a:srgbClr val="C00000"/>
                </a:solidFill>
              </a:rPr>
              <a:t>br</a:t>
            </a:r>
            <a:r>
              <a:rPr lang="en-IN" b="1" dirty="0" smtClean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("Age is "+p1.getAge()+"&lt;</a:t>
            </a:r>
            <a:r>
              <a:rPr lang="en-IN" b="1" dirty="0" err="1" smtClean="0">
                <a:solidFill>
                  <a:srgbClr val="C00000"/>
                </a:solidFill>
              </a:rPr>
              <a:t>br</a:t>
            </a:r>
            <a:r>
              <a:rPr lang="en-IN" b="1" dirty="0" smtClean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%&gt;</a:t>
            </a:r>
          </a:p>
          <a:p>
            <a:pPr>
              <a:buNone/>
            </a:pPr>
            <a:r>
              <a:rPr lang="en-IN" b="1" dirty="0" smtClean="0"/>
              <a:t>&lt;/body&gt;</a:t>
            </a:r>
          </a:p>
          <a:p>
            <a:pPr>
              <a:buNone/>
            </a:pPr>
            <a:r>
              <a:rPr lang="en-IN" b="1" dirty="0" smtClean="0"/>
              <a:t>&lt;/html&gt;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ACCESSING BEAN VALUES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Once the bean object has been initialized we can also </a:t>
            </a:r>
            <a:r>
              <a:rPr lang="en-US" i="1" dirty="0" smtClean="0">
                <a:solidFill>
                  <a:srgbClr val="C00000"/>
                </a:solidFill>
              </a:rPr>
              <a:t>retrieve it’s values </a:t>
            </a:r>
            <a:r>
              <a:rPr lang="en-US" dirty="0" smtClean="0"/>
              <a:t>and use it in our page.</a:t>
            </a:r>
          </a:p>
          <a:p>
            <a:endParaRPr lang="en-US" dirty="0" smtClean="0"/>
          </a:p>
          <a:p>
            <a:r>
              <a:rPr lang="en-US" dirty="0" smtClean="0"/>
              <a:t>For doing this we use the </a:t>
            </a:r>
            <a:r>
              <a:rPr lang="en-US" b="1" dirty="0" smtClean="0">
                <a:solidFill>
                  <a:srgbClr val="0070C0"/>
                </a:solidFill>
              </a:rPr>
              <a:t>action element </a:t>
            </a:r>
            <a:r>
              <a:rPr lang="en-US" dirty="0" smtClean="0"/>
              <a:t>called </a:t>
            </a:r>
            <a:r>
              <a:rPr lang="en-US" b="1" dirty="0" err="1" smtClean="0">
                <a:solidFill>
                  <a:srgbClr val="00B050"/>
                </a:solidFill>
              </a:rPr>
              <a:t>getProperty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Syntax: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7030A0"/>
                </a:solidFill>
              </a:rPr>
              <a:t>&lt;</a:t>
            </a:r>
            <a:r>
              <a:rPr lang="en-US" dirty="0" err="1" smtClean="0">
                <a:solidFill>
                  <a:srgbClr val="7030A0"/>
                </a:solidFill>
              </a:rPr>
              <a:t>jsp:getProperty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          </a:t>
            </a:r>
            <a:r>
              <a:rPr lang="en-US" dirty="0" smtClean="0">
                <a:solidFill>
                  <a:srgbClr val="00B050"/>
                </a:solidFill>
              </a:rPr>
              <a:t>name</a:t>
            </a:r>
            <a:r>
              <a:rPr lang="en-US" dirty="0" smtClean="0">
                <a:solidFill>
                  <a:srgbClr val="7030A0"/>
                </a:solidFill>
              </a:rPr>
              <a:t>=“</a:t>
            </a:r>
            <a:r>
              <a:rPr lang="en-US" dirty="0" smtClean="0">
                <a:solidFill>
                  <a:srgbClr val="FF0000"/>
                </a:solidFill>
              </a:rPr>
              <a:t>id of the bean</a:t>
            </a:r>
            <a:r>
              <a:rPr lang="en-US" dirty="0" smtClean="0">
                <a:solidFill>
                  <a:srgbClr val="7030A0"/>
                </a:solidFill>
              </a:rPr>
              <a:t>” 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          </a:t>
            </a:r>
            <a:r>
              <a:rPr lang="en-US" dirty="0" smtClean="0">
                <a:solidFill>
                  <a:srgbClr val="00B050"/>
                </a:solidFill>
              </a:rPr>
              <a:t>property</a:t>
            </a:r>
            <a:r>
              <a:rPr lang="en-US" dirty="0" smtClean="0">
                <a:solidFill>
                  <a:srgbClr val="7030A0"/>
                </a:solidFill>
              </a:rPr>
              <a:t>=“</a:t>
            </a:r>
            <a:r>
              <a:rPr lang="en-US" dirty="0" smtClean="0">
                <a:solidFill>
                  <a:srgbClr val="FF0000"/>
                </a:solidFill>
              </a:rPr>
              <a:t>field name</a:t>
            </a:r>
            <a:r>
              <a:rPr lang="en-US" dirty="0" smtClean="0">
                <a:solidFill>
                  <a:srgbClr val="7030A0"/>
                </a:solidFill>
              </a:rPr>
              <a:t>”/&gt;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/>
              <a:t>&lt;%@page import="mybeans.*" %&gt;</a:t>
            </a:r>
          </a:p>
          <a:p>
            <a:pPr>
              <a:buNone/>
            </a:pPr>
            <a:r>
              <a:rPr lang="en-IN" b="1" dirty="0" smtClean="0"/>
              <a:t>&lt;html&gt;</a:t>
            </a:r>
          </a:p>
          <a:p>
            <a:pPr>
              <a:buNone/>
            </a:pPr>
            <a:r>
              <a:rPr lang="en-IN" b="1" dirty="0" smtClean="0"/>
              <a:t>&lt;head&gt;</a:t>
            </a:r>
          </a:p>
          <a:p>
            <a:pPr>
              <a:buNone/>
            </a:pPr>
            <a:r>
              <a:rPr lang="en-IN" b="1" dirty="0" smtClean="0"/>
              <a:t>&lt;title&gt;Bean Demo&lt;/title&gt;</a:t>
            </a:r>
          </a:p>
          <a:p>
            <a:pPr>
              <a:buNone/>
            </a:pPr>
            <a:r>
              <a:rPr lang="en-IN" b="1" dirty="0" smtClean="0"/>
              <a:t>&lt;/head&gt;</a:t>
            </a:r>
          </a:p>
          <a:p>
            <a:pPr>
              <a:buNone/>
            </a:pPr>
            <a:r>
              <a:rPr lang="en-IN" b="1" dirty="0" smtClean="0"/>
              <a:t>&lt;body&gt;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&lt;</a:t>
            </a:r>
            <a:r>
              <a:rPr lang="en-IN" b="1" dirty="0" err="1" smtClean="0">
                <a:solidFill>
                  <a:srgbClr val="7030A0"/>
                </a:solidFill>
              </a:rPr>
              <a:t>jsp:useBean</a:t>
            </a:r>
            <a:r>
              <a:rPr lang="en-IN" b="1" dirty="0" smtClean="0">
                <a:solidFill>
                  <a:srgbClr val="7030A0"/>
                </a:solidFill>
              </a:rPr>
              <a:t> id="p" class="</a:t>
            </a:r>
            <a:r>
              <a:rPr lang="en-IN" b="1" dirty="0" err="1" smtClean="0">
                <a:solidFill>
                  <a:srgbClr val="7030A0"/>
                </a:solidFill>
              </a:rPr>
              <a:t>mybeans.Person</a:t>
            </a:r>
            <a:r>
              <a:rPr lang="en-IN" b="1" dirty="0" smtClean="0">
                <a:solidFill>
                  <a:srgbClr val="7030A0"/>
                </a:solidFill>
              </a:rPr>
              <a:t>"  scope="session" /&gt;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&lt;</a:t>
            </a:r>
            <a:r>
              <a:rPr lang="en-IN" b="1" dirty="0" err="1" smtClean="0">
                <a:solidFill>
                  <a:srgbClr val="7030A0"/>
                </a:solidFill>
              </a:rPr>
              <a:t>jsp:setProperty</a:t>
            </a:r>
            <a:r>
              <a:rPr lang="en-IN" b="1" dirty="0" smtClean="0">
                <a:solidFill>
                  <a:srgbClr val="7030A0"/>
                </a:solidFill>
              </a:rPr>
              <a:t> name="p" property="name" value="</a:t>
            </a:r>
            <a:r>
              <a:rPr lang="en-IN" b="1" dirty="0" err="1" smtClean="0">
                <a:solidFill>
                  <a:srgbClr val="7030A0"/>
                </a:solidFill>
              </a:rPr>
              <a:t>sumit</a:t>
            </a:r>
            <a:r>
              <a:rPr lang="en-IN" b="1" dirty="0" smtClean="0">
                <a:solidFill>
                  <a:srgbClr val="7030A0"/>
                </a:solidFill>
              </a:rPr>
              <a:t>" /&gt;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&lt;</a:t>
            </a:r>
            <a:r>
              <a:rPr lang="en-IN" b="1" dirty="0" err="1" smtClean="0">
                <a:solidFill>
                  <a:srgbClr val="7030A0"/>
                </a:solidFill>
              </a:rPr>
              <a:t>jsp:setProperty</a:t>
            </a:r>
            <a:r>
              <a:rPr lang="en-IN" b="1" dirty="0" smtClean="0">
                <a:solidFill>
                  <a:srgbClr val="7030A0"/>
                </a:solidFill>
              </a:rPr>
              <a:t> name="p" property="age" value="25" /&gt;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/>
              <a:t>Name is </a:t>
            </a:r>
            <a:r>
              <a:rPr lang="en-IN" b="1" dirty="0" smtClean="0">
                <a:solidFill>
                  <a:srgbClr val="7030A0"/>
                </a:solidFill>
              </a:rPr>
              <a:t>&lt;</a:t>
            </a:r>
            <a:r>
              <a:rPr lang="en-IN" b="1" dirty="0" err="1" smtClean="0">
                <a:solidFill>
                  <a:srgbClr val="7030A0"/>
                </a:solidFill>
              </a:rPr>
              <a:t>jsp:getProperty</a:t>
            </a:r>
            <a:r>
              <a:rPr lang="en-IN" b="1" dirty="0" smtClean="0">
                <a:solidFill>
                  <a:srgbClr val="7030A0"/>
                </a:solidFill>
              </a:rPr>
              <a:t> name="p" property="name" /&gt;</a:t>
            </a:r>
            <a:r>
              <a:rPr lang="en-IN" b="1" dirty="0" smtClean="0"/>
              <a:t>&lt;</a:t>
            </a:r>
            <a:r>
              <a:rPr lang="en-IN" b="1" dirty="0" err="1" smtClean="0"/>
              <a:t>br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Age is </a:t>
            </a:r>
            <a:r>
              <a:rPr lang="en-IN" b="1" dirty="0" smtClean="0">
                <a:solidFill>
                  <a:srgbClr val="7030A0"/>
                </a:solidFill>
              </a:rPr>
              <a:t>&lt;</a:t>
            </a:r>
            <a:r>
              <a:rPr lang="en-IN" b="1" dirty="0" err="1" smtClean="0">
                <a:solidFill>
                  <a:srgbClr val="7030A0"/>
                </a:solidFill>
              </a:rPr>
              <a:t>jsp:getProperty</a:t>
            </a:r>
            <a:r>
              <a:rPr lang="en-IN" b="1" dirty="0" smtClean="0">
                <a:solidFill>
                  <a:srgbClr val="7030A0"/>
                </a:solidFill>
              </a:rPr>
              <a:t> name="p" property="age" /&gt;</a:t>
            </a:r>
          </a:p>
          <a:p>
            <a:pPr>
              <a:buNone/>
            </a:pPr>
            <a:r>
              <a:rPr lang="en-IN" b="1" dirty="0" smtClean="0"/>
              <a:t>&lt;/body&gt;</a:t>
            </a:r>
          </a:p>
          <a:p>
            <a:pPr>
              <a:buNone/>
            </a:pPr>
            <a:r>
              <a:rPr lang="en-IN" b="1" dirty="0" smtClean="0"/>
              <a:t>&lt;/html&gt;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INTERACTION WITH</a:t>
            </a:r>
            <a:br>
              <a:rPr lang="en-US" b="1" dirty="0" smtClean="0"/>
            </a:br>
            <a:r>
              <a:rPr lang="en-US" b="1" dirty="0" smtClean="0"/>
              <a:t>HTML FORMS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Java beans </a:t>
            </a:r>
            <a:r>
              <a:rPr lang="en-US" dirty="0" smtClean="0"/>
              <a:t>are smart java objects </a:t>
            </a:r>
            <a:r>
              <a:rPr lang="en-US" dirty="0" err="1" smtClean="0"/>
              <a:t>i.e</a:t>
            </a:r>
            <a:r>
              <a:rPr lang="en-US" dirty="0" smtClean="0"/>
              <a:t> they can </a:t>
            </a:r>
            <a:r>
              <a:rPr lang="en-US" i="1" dirty="0" smtClean="0">
                <a:solidFill>
                  <a:srgbClr val="C00000"/>
                </a:solidFill>
              </a:rPr>
              <a:t>initialize themselves dynamically </a:t>
            </a:r>
            <a:r>
              <a:rPr lang="en-US" dirty="0" smtClean="0"/>
              <a:t>and the value can be passed through form tag from html page.</a:t>
            </a:r>
          </a:p>
          <a:p>
            <a:endParaRPr lang="en-US" dirty="0" smtClean="0"/>
          </a:p>
          <a:p>
            <a:r>
              <a:rPr lang="en-US" dirty="0" smtClean="0"/>
              <a:t>Inside a </a:t>
            </a:r>
            <a:r>
              <a:rPr lang="en-US" dirty="0" err="1" smtClean="0"/>
              <a:t>jsp</a:t>
            </a:r>
            <a:r>
              <a:rPr lang="en-US" dirty="0" smtClean="0"/>
              <a:t> page we will use the attribute </a:t>
            </a:r>
            <a:r>
              <a:rPr lang="en-US" b="1" dirty="0" err="1" smtClean="0">
                <a:solidFill>
                  <a:srgbClr val="C00000"/>
                </a:solidFill>
              </a:rPr>
              <a:t>param</a:t>
            </a:r>
            <a:r>
              <a:rPr lang="en-US" dirty="0" smtClean="0"/>
              <a:t> with </a:t>
            </a:r>
            <a:r>
              <a:rPr lang="en-US" b="1" dirty="0" err="1" smtClean="0">
                <a:solidFill>
                  <a:srgbClr val="00B050"/>
                </a:solidFill>
              </a:rPr>
              <a:t>setProperty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tag instead of using the </a:t>
            </a:r>
            <a:r>
              <a:rPr lang="en-US" b="1" dirty="0" smtClean="0">
                <a:solidFill>
                  <a:srgbClr val="C00000"/>
                </a:solidFill>
              </a:rPr>
              <a:t>value</a:t>
            </a:r>
            <a:r>
              <a:rPr lang="en-US" dirty="0" smtClean="0"/>
              <a:t> attribute .</a:t>
            </a:r>
          </a:p>
          <a:p>
            <a:endParaRPr lang="en-US" dirty="0" smtClean="0"/>
          </a:p>
          <a:p>
            <a:r>
              <a:rPr lang="en-US" dirty="0" smtClean="0"/>
              <a:t>Assuming that HTML form has a field called “</a:t>
            </a:r>
            <a:r>
              <a:rPr lang="en-US" b="1" dirty="0" smtClean="0">
                <a:solidFill>
                  <a:srgbClr val="FF0000"/>
                </a:solidFill>
              </a:rPr>
              <a:t>username</a:t>
            </a:r>
            <a:r>
              <a:rPr lang="en-US" dirty="0" smtClean="0"/>
              <a:t>” the code would be</a:t>
            </a:r>
            <a:r>
              <a:rPr lang="en-US" b="1" dirty="0" smtClean="0"/>
              <a:t>: 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     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&lt;</a:t>
            </a:r>
            <a:r>
              <a:rPr lang="en-US" dirty="0" err="1" smtClean="0">
                <a:solidFill>
                  <a:srgbClr val="7030A0"/>
                </a:solidFill>
              </a:rPr>
              <a:t>jsp:setProperty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		    </a:t>
            </a:r>
            <a:r>
              <a:rPr lang="en-US" dirty="0" smtClean="0">
                <a:solidFill>
                  <a:srgbClr val="00B050"/>
                </a:solidFill>
              </a:rPr>
              <a:t>name</a:t>
            </a:r>
            <a:r>
              <a:rPr lang="en-US" dirty="0" smtClean="0">
                <a:solidFill>
                  <a:srgbClr val="7030A0"/>
                </a:solidFill>
              </a:rPr>
              <a:t>=“</a:t>
            </a:r>
            <a:r>
              <a:rPr lang="en-US" dirty="0" smtClean="0">
                <a:solidFill>
                  <a:srgbClr val="FF0000"/>
                </a:solidFill>
              </a:rPr>
              <a:t>p1</a:t>
            </a:r>
            <a:r>
              <a:rPr lang="en-US" dirty="0" smtClean="0">
                <a:solidFill>
                  <a:srgbClr val="7030A0"/>
                </a:solidFill>
              </a:rPr>
              <a:t>” 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               </a:t>
            </a:r>
            <a:r>
              <a:rPr lang="en-US" dirty="0" smtClean="0">
                <a:solidFill>
                  <a:srgbClr val="00B050"/>
                </a:solidFill>
              </a:rPr>
              <a:t>property</a:t>
            </a:r>
            <a:r>
              <a:rPr lang="en-US" dirty="0" smtClean="0">
                <a:solidFill>
                  <a:srgbClr val="7030A0"/>
                </a:solidFill>
              </a:rPr>
              <a:t>=“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srgbClr val="7030A0"/>
                </a:solidFill>
              </a:rPr>
              <a:t>” 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               </a:t>
            </a:r>
            <a:r>
              <a:rPr lang="en-US" dirty="0" err="1" smtClean="0">
                <a:solidFill>
                  <a:srgbClr val="00B050"/>
                </a:solidFill>
              </a:rPr>
              <a:t>param</a:t>
            </a:r>
            <a:r>
              <a:rPr lang="en-US" dirty="0" smtClean="0">
                <a:solidFill>
                  <a:srgbClr val="7030A0"/>
                </a:solidFill>
              </a:rPr>
              <a:t>=“</a:t>
            </a:r>
            <a:r>
              <a:rPr lang="en-US" dirty="0" smtClean="0">
                <a:solidFill>
                  <a:srgbClr val="FF0000"/>
                </a:solidFill>
              </a:rPr>
              <a:t>username</a:t>
            </a:r>
            <a:r>
              <a:rPr lang="en-US" dirty="0" smtClean="0">
                <a:solidFill>
                  <a:srgbClr val="7030A0"/>
                </a:solidFill>
              </a:rPr>
              <a:t>”/&gt;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900" b="1" dirty="0" smtClean="0"/>
              <a:t>&lt;html&gt;</a:t>
            </a:r>
          </a:p>
          <a:p>
            <a:pPr>
              <a:buNone/>
            </a:pPr>
            <a:r>
              <a:rPr lang="en-IN" sz="1900" b="1" dirty="0" smtClean="0"/>
              <a:t>&lt;head&gt;</a:t>
            </a:r>
          </a:p>
          <a:p>
            <a:pPr>
              <a:buNone/>
            </a:pPr>
            <a:r>
              <a:rPr lang="en-IN" sz="1900" b="1" dirty="0" smtClean="0"/>
              <a:t>&lt;title&gt;Home Page&lt;/title&gt;</a:t>
            </a:r>
          </a:p>
          <a:p>
            <a:pPr>
              <a:buNone/>
            </a:pPr>
            <a:r>
              <a:rPr lang="en-IN" sz="1900" b="1" dirty="0" smtClean="0"/>
              <a:t>&lt;/head&gt;</a:t>
            </a:r>
          </a:p>
          <a:p>
            <a:pPr>
              <a:buNone/>
            </a:pPr>
            <a:r>
              <a:rPr lang="en-IN" sz="1900" b="1" dirty="0" smtClean="0"/>
              <a:t>&lt;body&gt;</a:t>
            </a:r>
          </a:p>
          <a:p>
            <a:pPr>
              <a:buNone/>
            </a:pPr>
            <a:r>
              <a:rPr lang="en-IN" sz="1900" b="1" dirty="0" smtClean="0"/>
              <a:t>&lt;form action="index.jsp"&gt;</a:t>
            </a:r>
          </a:p>
          <a:p>
            <a:pPr>
              <a:buNone/>
            </a:pPr>
            <a:r>
              <a:rPr lang="en-IN" sz="1900" b="1" dirty="0" smtClean="0"/>
              <a:t>Your Name:</a:t>
            </a:r>
            <a:r>
              <a:rPr lang="en-IN" sz="1900" b="1" dirty="0" smtClean="0">
                <a:solidFill>
                  <a:srgbClr val="00B050"/>
                </a:solidFill>
              </a:rPr>
              <a:t>&lt;input type="text" name=“username"&gt;</a:t>
            </a:r>
            <a:r>
              <a:rPr lang="en-IN" sz="1900" b="1" dirty="0" smtClean="0"/>
              <a:t>&lt;</a:t>
            </a:r>
            <a:r>
              <a:rPr lang="en-IN" sz="1900" b="1" dirty="0" err="1" smtClean="0"/>
              <a:t>br</a:t>
            </a:r>
            <a:r>
              <a:rPr lang="en-IN" sz="1900" b="1" dirty="0" smtClean="0"/>
              <a:t>&gt;</a:t>
            </a:r>
          </a:p>
          <a:p>
            <a:pPr>
              <a:buNone/>
            </a:pPr>
            <a:r>
              <a:rPr lang="en-IN" sz="1900" b="1" dirty="0" smtClean="0"/>
              <a:t>Your Age:</a:t>
            </a:r>
            <a:r>
              <a:rPr lang="en-IN" sz="1900" b="1" dirty="0" smtClean="0">
                <a:solidFill>
                  <a:srgbClr val="00B050"/>
                </a:solidFill>
              </a:rPr>
              <a:t>&lt;input type="text" name=“</a:t>
            </a:r>
            <a:r>
              <a:rPr lang="en-IN" sz="1900" b="1" dirty="0" err="1" smtClean="0">
                <a:solidFill>
                  <a:srgbClr val="00B050"/>
                </a:solidFill>
              </a:rPr>
              <a:t>userage</a:t>
            </a:r>
            <a:r>
              <a:rPr lang="en-IN" sz="1900" b="1" dirty="0" smtClean="0">
                <a:solidFill>
                  <a:srgbClr val="00B050"/>
                </a:solidFill>
              </a:rPr>
              <a:t>"&gt;</a:t>
            </a:r>
          </a:p>
          <a:p>
            <a:pPr>
              <a:buNone/>
            </a:pPr>
            <a:r>
              <a:rPr lang="en-IN" sz="1900" b="1" dirty="0" smtClean="0"/>
              <a:t>&lt;</a:t>
            </a:r>
            <a:r>
              <a:rPr lang="en-IN" sz="1900" b="1" dirty="0" err="1" smtClean="0"/>
              <a:t>br</a:t>
            </a:r>
            <a:r>
              <a:rPr lang="en-IN" sz="1900" b="1" dirty="0" smtClean="0"/>
              <a:t>&gt;</a:t>
            </a:r>
          </a:p>
          <a:p>
            <a:pPr>
              <a:buNone/>
            </a:pPr>
            <a:r>
              <a:rPr lang="en-IN" sz="1900" b="1" dirty="0" smtClean="0"/>
              <a:t>&lt;input type="submit" value="submit"&gt;</a:t>
            </a:r>
          </a:p>
          <a:p>
            <a:pPr>
              <a:buNone/>
            </a:pPr>
            <a:r>
              <a:rPr lang="en-IN" sz="1900" b="1" dirty="0" smtClean="0"/>
              <a:t>&lt;/form&gt;</a:t>
            </a:r>
          </a:p>
          <a:p>
            <a:pPr>
              <a:buNone/>
            </a:pPr>
            <a:r>
              <a:rPr lang="en-IN" sz="1900" b="1" dirty="0" smtClean="0"/>
              <a:t>&lt;/body&gt;</a:t>
            </a:r>
          </a:p>
          <a:p>
            <a:pPr>
              <a:buNone/>
            </a:pPr>
            <a:r>
              <a:rPr lang="en-IN" sz="1900" b="1" dirty="0" smtClean="0"/>
              <a:t>&lt;/html&gt;</a:t>
            </a:r>
            <a:endParaRPr lang="en-IN" sz="1900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900" b="1" dirty="0" smtClean="0"/>
              <a:t>&lt;%@page import="mybeans.*" %&gt;</a:t>
            </a:r>
          </a:p>
          <a:p>
            <a:pPr>
              <a:buNone/>
            </a:pPr>
            <a:r>
              <a:rPr lang="en-IN" sz="1900" b="1" dirty="0" smtClean="0"/>
              <a:t>&lt;html&gt;</a:t>
            </a:r>
          </a:p>
          <a:p>
            <a:pPr>
              <a:buNone/>
            </a:pPr>
            <a:r>
              <a:rPr lang="en-IN" sz="1900" b="1" dirty="0" smtClean="0"/>
              <a:t>&lt;head&gt;</a:t>
            </a:r>
          </a:p>
          <a:p>
            <a:pPr>
              <a:buNone/>
            </a:pPr>
            <a:r>
              <a:rPr lang="en-IN" sz="1900" b="1" dirty="0" smtClean="0"/>
              <a:t>&lt;title&gt;Bean Demo&lt;/title&gt;</a:t>
            </a:r>
          </a:p>
          <a:p>
            <a:pPr>
              <a:buNone/>
            </a:pPr>
            <a:r>
              <a:rPr lang="en-IN" sz="1900" b="1" dirty="0" smtClean="0"/>
              <a:t>&lt;/head&gt;</a:t>
            </a:r>
          </a:p>
          <a:p>
            <a:pPr>
              <a:buNone/>
            </a:pPr>
            <a:r>
              <a:rPr lang="en-IN" sz="1900" b="1" dirty="0" smtClean="0"/>
              <a:t>&lt;body&gt;</a:t>
            </a:r>
          </a:p>
          <a:p>
            <a:pPr>
              <a:buNone/>
            </a:pPr>
            <a:endParaRPr lang="en-IN" sz="1900" b="1" dirty="0" smtClean="0"/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&lt;</a:t>
            </a:r>
            <a:r>
              <a:rPr lang="en-IN" sz="1800" b="1" dirty="0" err="1" smtClean="0">
                <a:solidFill>
                  <a:srgbClr val="7030A0"/>
                </a:solidFill>
              </a:rPr>
              <a:t>jsp:useBean</a:t>
            </a:r>
            <a:r>
              <a:rPr lang="en-IN" sz="1800" b="1" dirty="0" smtClean="0">
                <a:solidFill>
                  <a:srgbClr val="7030A0"/>
                </a:solidFill>
              </a:rPr>
              <a:t> id="p1" class="</a:t>
            </a:r>
            <a:r>
              <a:rPr lang="en-IN" sz="1800" b="1" dirty="0" err="1" smtClean="0">
                <a:solidFill>
                  <a:srgbClr val="7030A0"/>
                </a:solidFill>
              </a:rPr>
              <a:t>mybeans.Person</a:t>
            </a:r>
            <a:r>
              <a:rPr lang="en-IN" sz="1800" b="1" dirty="0" smtClean="0">
                <a:solidFill>
                  <a:srgbClr val="7030A0"/>
                </a:solidFill>
              </a:rPr>
              <a:t>"  scope="session" /&gt;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FF0000"/>
                </a:solidFill>
              </a:rPr>
              <a:t>&lt;</a:t>
            </a:r>
            <a:r>
              <a:rPr lang="en-IN" sz="1800" b="1" dirty="0" err="1" smtClean="0">
                <a:solidFill>
                  <a:srgbClr val="FF0000"/>
                </a:solidFill>
              </a:rPr>
              <a:t>jsp:setProperty</a:t>
            </a:r>
            <a:r>
              <a:rPr lang="en-IN" sz="1800" b="1" dirty="0" smtClean="0">
                <a:solidFill>
                  <a:srgbClr val="FF0000"/>
                </a:solidFill>
              </a:rPr>
              <a:t> name="p1" property="name" </a:t>
            </a:r>
            <a:r>
              <a:rPr lang="en-IN" sz="1800" b="1" dirty="0" err="1" smtClean="0">
                <a:solidFill>
                  <a:srgbClr val="00B050"/>
                </a:solidFill>
              </a:rPr>
              <a:t>param</a:t>
            </a:r>
            <a:r>
              <a:rPr lang="en-IN" sz="1800" b="1" dirty="0" smtClean="0">
                <a:solidFill>
                  <a:srgbClr val="00B050"/>
                </a:solidFill>
              </a:rPr>
              <a:t>="username" </a:t>
            </a:r>
            <a:r>
              <a:rPr lang="en-IN" sz="1800" b="1" dirty="0" smtClean="0">
                <a:solidFill>
                  <a:srgbClr val="FF0000"/>
                </a:solidFill>
              </a:rPr>
              <a:t>/&gt;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0070C0"/>
                </a:solidFill>
              </a:rPr>
              <a:t>&lt;</a:t>
            </a:r>
            <a:r>
              <a:rPr lang="en-IN" sz="1900" b="1" dirty="0" err="1" smtClean="0">
                <a:solidFill>
                  <a:srgbClr val="0070C0"/>
                </a:solidFill>
              </a:rPr>
              <a:t>jsp:setProperty</a:t>
            </a:r>
            <a:r>
              <a:rPr lang="en-IN" sz="1900" b="1" dirty="0" smtClean="0">
                <a:solidFill>
                  <a:srgbClr val="0070C0"/>
                </a:solidFill>
              </a:rPr>
              <a:t> name="p1" property="age" </a:t>
            </a:r>
            <a:r>
              <a:rPr lang="en-IN" sz="1900" b="1" dirty="0" err="1" smtClean="0">
                <a:solidFill>
                  <a:srgbClr val="00B050"/>
                </a:solidFill>
              </a:rPr>
              <a:t>param</a:t>
            </a:r>
            <a:r>
              <a:rPr lang="en-IN" sz="1900" b="1" dirty="0" smtClean="0">
                <a:solidFill>
                  <a:srgbClr val="00B050"/>
                </a:solidFill>
              </a:rPr>
              <a:t>="</a:t>
            </a:r>
            <a:r>
              <a:rPr lang="en-IN" sz="1900" b="1" dirty="0" err="1" smtClean="0">
                <a:solidFill>
                  <a:srgbClr val="00B050"/>
                </a:solidFill>
              </a:rPr>
              <a:t>userage</a:t>
            </a:r>
            <a:r>
              <a:rPr lang="en-IN" sz="1900" b="1" dirty="0" smtClean="0">
                <a:solidFill>
                  <a:srgbClr val="00B050"/>
                </a:solidFill>
              </a:rPr>
              <a:t>" </a:t>
            </a:r>
            <a:r>
              <a:rPr lang="en-IN" sz="1900" b="1" dirty="0" smtClean="0">
                <a:solidFill>
                  <a:srgbClr val="0070C0"/>
                </a:solidFill>
              </a:rPr>
              <a:t>/&gt;</a:t>
            </a:r>
          </a:p>
          <a:p>
            <a:pPr>
              <a:buNone/>
            </a:pPr>
            <a:endParaRPr lang="en-IN" sz="1900" b="1" dirty="0" smtClean="0"/>
          </a:p>
          <a:p>
            <a:pPr>
              <a:buNone/>
            </a:pPr>
            <a:r>
              <a:rPr lang="en-IN" sz="1900" b="1" dirty="0" smtClean="0"/>
              <a:t>Name is &lt;</a:t>
            </a:r>
            <a:r>
              <a:rPr lang="en-IN" sz="1900" b="1" dirty="0" err="1" smtClean="0"/>
              <a:t>jsp:getProperty</a:t>
            </a:r>
            <a:r>
              <a:rPr lang="en-IN" sz="1900" b="1" dirty="0" smtClean="0"/>
              <a:t> name="p1" property="name" /&gt;&lt;</a:t>
            </a:r>
            <a:r>
              <a:rPr lang="en-IN" sz="1900" b="1" dirty="0" err="1" smtClean="0"/>
              <a:t>br</a:t>
            </a:r>
            <a:r>
              <a:rPr lang="en-IN" sz="1900" b="1" dirty="0" smtClean="0"/>
              <a:t>&gt;</a:t>
            </a:r>
          </a:p>
          <a:p>
            <a:pPr>
              <a:buNone/>
            </a:pPr>
            <a:r>
              <a:rPr lang="en-IN" sz="1900" b="1" dirty="0" smtClean="0"/>
              <a:t>Age is &lt;</a:t>
            </a:r>
            <a:r>
              <a:rPr lang="en-IN" sz="1900" b="1" dirty="0" err="1" smtClean="0"/>
              <a:t>jsp:getProperty</a:t>
            </a:r>
            <a:r>
              <a:rPr lang="en-IN" sz="1900" b="1" dirty="0" smtClean="0"/>
              <a:t> name="p1" property="age" /&gt;</a:t>
            </a:r>
          </a:p>
          <a:p>
            <a:pPr>
              <a:buNone/>
            </a:pPr>
            <a:r>
              <a:rPr lang="en-IN" sz="1900" b="1" dirty="0" smtClean="0"/>
              <a:t>&lt;/body&gt;</a:t>
            </a:r>
          </a:p>
          <a:p>
            <a:pPr>
              <a:buNone/>
            </a:pPr>
            <a:r>
              <a:rPr lang="en-IN" sz="1900" b="1" dirty="0" smtClean="0"/>
              <a:t>&lt;/html&gt;</a:t>
            </a:r>
            <a:endParaRPr lang="en-IN" sz="1900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USING WILD CARD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/>
          <a:lstStyle/>
          <a:p>
            <a:r>
              <a:rPr lang="en-US" dirty="0" smtClean="0"/>
              <a:t>If we create </a:t>
            </a:r>
            <a:r>
              <a:rPr lang="en-US" b="1" dirty="0" smtClean="0">
                <a:solidFill>
                  <a:srgbClr val="00B050"/>
                </a:solidFill>
              </a:rPr>
              <a:t>html fields </a:t>
            </a:r>
            <a:r>
              <a:rPr lang="en-US" dirty="0" smtClean="0"/>
              <a:t>with the </a:t>
            </a:r>
            <a:r>
              <a:rPr lang="en-US" i="1" dirty="0" smtClean="0">
                <a:solidFill>
                  <a:srgbClr val="C00000"/>
                </a:solidFill>
              </a:rPr>
              <a:t>same name </a:t>
            </a:r>
            <a:r>
              <a:rPr lang="en-US" dirty="0" smtClean="0"/>
              <a:t>as </a:t>
            </a:r>
            <a:r>
              <a:rPr lang="en-US" b="1" dirty="0" smtClean="0">
                <a:solidFill>
                  <a:srgbClr val="0070C0"/>
                </a:solidFill>
              </a:rPr>
              <a:t>bean member </a:t>
            </a:r>
            <a:r>
              <a:rPr lang="en-US" dirty="0" smtClean="0"/>
              <a:t>then we can write a single </a:t>
            </a:r>
            <a:r>
              <a:rPr lang="en-US" b="1" dirty="0" err="1" smtClean="0">
                <a:solidFill>
                  <a:srgbClr val="00B050"/>
                </a:solidFill>
              </a:rPr>
              <a:t>setProperty</a:t>
            </a:r>
            <a:r>
              <a:rPr lang="en-US" dirty="0" smtClean="0"/>
              <a:t> action element and initialize all instance member in one line by assigning </a:t>
            </a:r>
            <a:r>
              <a:rPr lang="en-US" b="1" dirty="0" smtClean="0">
                <a:solidFill>
                  <a:srgbClr val="FFFF00"/>
                </a:solidFill>
              </a:rPr>
              <a:t>*</a:t>
            </a:r>
            <a:r>
              <a:rPr lang="en-US" dirty="0" smtClean="0"/>
              <a:t> to the </a:t>
            </a:r>
            <a:r>
              <a:rPr lang="en-US" b="1" dirty="0" smtClean="0">
                <a:solidFill>
                  <a:srgbClr val="0070C0"/>
                </a:solidFill>
              </a:rPr>
              <a:t>property</a:t>
            </a:r>
            <a:r>
              <a:rPr lang="en-US" dirty="0" smtClean="0"/>
              <a:t> attribute .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jsp:setProperty</a:t>
            </a:r>
            <a:r>
              <a:rPr lang="en-US" dirty="0" smtClean="0">
                <a:solidFill>
                  <a:srgbClr val="FF0000"/>
                </a:solidFill>
              </a:rPr>
              <a:t>  name=“p1” property=“*”/&gt;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30469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Introduction To EL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Advantages Of EL Over Beans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Attributes Of EL</a:t>
            </a:r>
          </a:p>
          <a:p>
            <a:pPr marL="457200" indent="-457200">
              <a:buAutoNum type="arabicPeriod"/>
            </a:pPr>
            <a:r>
              <a:rPr lang="en-US" sz="2400" b="1" smtClean="0">
                <a:solidFill>
                  <a:srgbClr val="0070C0"/>
                </a:solidFill>
              </a:rPr>
              <a:t>EL Operators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Introduction To Java Beans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Creating Bean Objects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Using Bean Setter And Getter Methods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Using Bean With HTML</a:t>
            </a:r>
          </a:p>
          <a:p>
            <a:pPr>
              <a:buSzPct val="100000"/>
              <a:buNone/>
            </a:pP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 java based web application  , generally  the </a:t>
            </a:r>
            <a:r>
              <a:rPr lang="en-US" b="1" dirty="0" smtClean="0">
                <a:solidFill>
                  <a:srgbClr val="C00000"/>
                </a:solidFill>
              </a:rPr>
              <a:t>Presentation Layer </a:t>
            </a:r>
            <a:r>
              <a:rPr lang="en-US" dirty="0" smtClean="0"/>
              <a:t>is handled by </a:t>
            </a:r>
            <a:r>
              <a:rPr lang="en-US" b="1" dirty="0" smtClean="0">
                <a:solidFill>
                  <a:srgbClr val="7030A0"/>
                </a:solidFill>
              </a:rPr>
              <a:t>UI developer </a:t>
            </a:r>
            <a:r>
              <a:rPr lang="en-US" dirty="0" smtClean="0"/>
              <a:t>who is a person with </a:t>
            </a:r>
            <a:r>
              <a:rPr lang="en-US" i="1" dirty="0" smtClean="0">
                <a:solidFill>
                  <a:srgbClr val="C00000"/>
                </a:solidFill>
              </a:rPr>
              <a:t>no knowledge of Java programming.</a:t>
            </a:r>
          </a:p>
          <a:p>
            <a:endParaRPr lang="en-US" dirty="0" smtClean="0"/>
          </a:p>
          <a:p>
            <a:r>
              <a:rPr lang="en-US" dirty="0" smtClean="0"/>
              <a:t>So to allow them put </a:t>
            </a:r>
            <a:r>
              <a:rPr lang="en-US" b="1" dirty="0" smtClean="0">
                <a:solidFill>
                  <a:srgbClr val="00B050"/>
                </a:solidFill>
              </a:rPr>
              <a:t>dynamic behavior </a:t>
            </a:r>
            <a:r>
              <a:rPr lang="en-US" dirty="0" smtClean="0"/>
              <a:t>in their JSP pages it is the </a:t>
            </a:r>
            <a:r>
              <a:rPr lang="en-US" i="1" dirty="0" smtClean="0">
                <a:solidFill>
                  <a:srgbClr val="C00000"/>
                </a:solidFill>
              </a:rPr>
              <a:t>responsibility of Java team </a:t>
            </a:r>
            <a:r>
              <a:rPr lang="en-US" dirty="0" smtClean="0"/>
              <a:t>to provide them a </a:t>
            </a:r>
            <a:r>
              <a:rPr lang="en-US" b="1" u="sng" dirty="0" smtClean="0">
                <a:solidFill>
                  <a:srgbClr val="7030A0"/>
                </a:solidFill>
              </a:rPr>
              <a:t>set of tools </a:t>
            </a:r>
            <a:r>
              <a:rPr lang="en-US" dirty="0" smtClean="0"/>
              <a:t>using which they can make the page dynamic </a:t>
            </a:r>
            <a:r>
              <a:rPr lang="en-US" i="1" dirty="0" smtClean="0">
                <a:solidFill>
                  <a:srgbClr val="C00000"/>
                </a:solidFill>
              </a:rPr>
              <a:t>without even writing  any java code.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Thus , we must </a:t>
            </a:r>
            <a:r>
              <a:rPr lang="en-US" i="1" dirty="0" smtClean="0">
                <a:solidFill>
                  <a:srgbClr val="C00000"/>
                </a:solidFill>
              </a:rPr>
              <a:t>remove all the java code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00B050"/>
                </a:solidFill>
              </a:rPr>
              <a:t>JSP </a:t>
            </a:r>
            <a:r>
              <a:rPr lang="en-US" dirty="0" smtClean="0"/>
              <a:t>and replace it with some special tags, which can do the same thing as done by our java code.</a:t>
            </a:r>
          </a:p>
          <a:p>
            <a:endParaRPr lang="en-US" dirty="0" smtClean="0"/>
          </a:p>
          <a:p>
            <a:r>
              <a:rPr lang="en-US" dirty="0" smtClean="0"/>
              <a:t>To achieve this </a:t>
            </a:r>
            <a:r>
              <a:rPr lang="en-US" dirty="0" err="1" smtClean="0"/>
              <a:t>behaviour</a:t>
            </a:r>
            <a:r>
              <a:rPr lang="en-US" dirty="0" smtClean="0"/>
              <a:t> we need to learn </a:t>
            </a:r>
            <a:r>
              <a:rPr lang="en-US" i="1" dirty="0" smtClean="0">
                <a:solidFill>
                  <a:srgbClr val="C00000"/>
                </a:solidFill>
              </a:rPr>
              <a:t>3 important JSP elements</a:t>
            </a:r>
            <a:r>
              <a:rPr lang="en-US" dirty="0" smtClean="0"/>
              <a:t> and they are: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Java Beans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EL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Custom Tags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428604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3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JAVA BEANS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B050"/>
                </a:solidFill>
              </a:rPr>
              <a:t>java bean </a:t>
            </a:r>
            <a:r>
              <a:rPr lang="en-US" dirty="0" smtClean="0"/>
              <a:t>is </a:t>
            </a:r>
            <a:r>
              <a:rPr lang="en-US" i="1" dirty="0" smtClean="0">
                <a:solidFill>
                  <a:srgbClr val="C00000"/>
                </a:solidFill>
              </a:rPr>
              <a:t>just a normal java class </a:t>
            </a:r>
            <a:r>
              <a:rPr lang="en-US" dirty="0" smtClean="0"/>
              <a:t>but design using </a:t>
            </a:r>
            <a:r>
              <a:rPr lang="en-US" b="1" dirty="0" smtClean="0">
                <a:solidFill>
                  <a:srgbClr val="7030A0"/>
                </a:solidFill>
              </a:rPr>
              <a:t>special rules </a:t>
            </a:r>
            <a:r>
              <a:rPr lang="en-US" dirty="0" smtClean="0"/>
              <a:t>which makes it possible for us to use them without writing  java code in our </a:t>
            </a:r>
            <a:r>
              <a:rPr lang="en-US" dirty="0" err="1" smtClean="0"/>
              <a:t>jsp</a:t>
            </a:r>
            <a:r>
              <a:rPr lang="en-US" dirty="0" smtClean="0"/>
              <a:t> pages 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RULES FOR JAVABEANS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7030A0"/>
                </a:solidFill>
              </a:rPr>
              <a:t>java bean class </a:t>
            </a:r>
            <a:r>
              <a:rPr lang="en-US" dirty="0" smtClean="0"/>
              <a:t>should be a part of a </a:t>
            </a:r>
            <a:r>
              <a:rPr lang="en-US" b="1" dirty="0" smtClean="0">
                <a:solidFill>
                  <a:srgbClr val="C00000"/>
                </a:solidFill>
              </a:rPr>
              <a:t>package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should be </a:t>
            </a:r>
            <a:r>
              <a:rPr lang="en-US" b="1" dirty="0" smtClean="0">
                <a:solidFill>
                  <a:srgbClr val="00B050"/>
                </a:solidFill>
              </a:rPr>
              <a:t>public</a:t>
            </a:r>
            <a:r>
              <a:rPr lang="en-US" dirty="0" smtClean="0"/>
              <a:t> 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should have a </a:t>
            </a:r>
            <a:r>
              <a:rPr lang="en-US" i="1" dirty="0" smtClean="0">
                <a:solidFill>
                  <a:srgbClr val="C00000"/>
                </a:solidFill>
              </a:rPr>
              <a:t>non parameterized </a:t>
            </a:r>
            <a:r>
              <a:rPr lang="en-US" dirty="0" smtClean="0"/>
              <a:t>or </a:t>
            </a:r>
            <a:r>
              <a:rPr lang="en-US" i="1" dirty="0" smtClean="0">
                <a:solidFill>
                  <a:srgbClr val="C00000"/>
                </a:solidFill>
              </a:rPr>
              <a:t>default constructor 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 startAt="5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4.</a:t>
            </a:r>
            <a:r>
              <a:rPr lang="en-US" dirty="0" smtClean="0"/>
              <a:t>	For </a:t>
            </a:r>
            <a:r>
              <a:rPr lang="en-US" dirty="0" smtClean="0"/>
              <a:t>all the instance members in the class which we want to access from our </a:t>
            </a:r>
            <a:r>
              <a:rPr lang="en-US" dirty="0" err="1" smtClean="0"/>
              <a:t>jsp</a:t>
            </a:r>
            <a:r>
              <a:rPr lang="en-US" dirty="0" smtClean="0"/>
              <a:t> page we should provide a </a:t>
            </a:r>
            <a:r>
              <a:rPr lang="en-US" b="1" dirty="0" smtClean="0">
                <a:solidFill>
                  <a:srgbClr val="0070C0"/>
                </a:solidFill>
              </a:rPr>
              <a:t>setter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70C0"/>
                </a:solidFill>
              </a:rPr>
              <a:t>getter</a:t>
            </a:r>
            <a:r>
              <a:rPr lang="en-US" dirty="0" smtClean="0"/>
              <a:t> method.</a:t>
            </a:r>
          </a:p>
          <a:p>
            <a:pPr marL="514350" indent="-514350">
              <a:buAutoNum type="arabicPeriod" startAt="5"/>
            </a:pPr>
            <a:endParaRPr lang="en-US" dirty="0" smtClean="0"/>
          </a:p>
          <a:p>
            <a:pPr marL="514350" indent="-514350">
              <a:buAutoNum type="arabicPeriod" startAt="5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5.</a:t>
            </a:r>
            <a:r>
              <a:rPr lang="en-US" dirty="0" smtClean="0"/>
              <a:t>The </a:t>
            </a:r>
            <a:r>
              <a:rPr lang="en-US" dirty="0" smtClean="0"/>
              <a:t>name of </a:t>
            </a:r>
            <a:r>
              <a:rPr lang="en-US" b="1" dirty="0" smtClean="0">
                <a:solidFill>
                  <a:srgbClr val="0070C0"/>
                </a:solidFill>
              </a:rPr>
              <a:t>setter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70C0"/>
                </a:solidFill>
              </a:rPr>
              <a:t>getter</a:t>
            </a:r>
            <a:r>
              <a:rPr lang="en-US" dirty="0" smtClean="0"/>
              <a:t> should be of the convention  </a:t>
            </a:r>
            <a:r>
              <a:rPr lang="en-US" i="1" dirty="0" err="1" smtClean="0">
                <a:solidFill>
                  <a:srgbClr val="FF0000"/>
                </a:solidFill>
              </a:rPr>
              <a:t>setXxx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i="1" dirty="0" err="1" smtClean="0">
                <a:solidFill>
                  <a:srgbClr val="FF0000"/>
                </a:solidFill>
              </a:rPr>
              <a:t>getXxx</a:t>
            </a:r>
            <a:r>
              <a:rPr lang="en-US" dirty="0" smtClean="0"/>
              <a:t> where </a:t>
            </a:r>
            <a:r>
              <a:rPr lang="en-US" i="1" dirty="0" smtClean="0">
                <a:solidFill>
                  <a:srgbClr val="0070C0"/>
                </a:solidFill>
              </a:rPr>
              <a:t>Xxx</a:t>
            </a:r>
            <a:r>
              <a:rPr lang="en-US" dirty="0" smtClean="0"/>
              <a:t> would be replace with name of the instance field with first letter in uppercase</a:t>
            </a:r>
          </a:p>
          <a:p>
            <a:pPr marL="514350" indent="-514350">
              <a:buAutoNum type="arabicPeriod" startAt="5"/>
            </a:pPr>
            <a:endParaRPr lang="en-US" dirty="0" smtClean="0"/>
          </a:p>
          <a:p>
            <a:pPr marL="514350" indent="-514350">
              <a:buAutoNum type="arabicPeriod" startAt="5"/>
            </a:pPr>
            <a:endParaRPr lang="en-US" dirty="0" smtClean="0"/>
          </a:p>
          <a:p>
            <a:pPr marL="514350" indent="-514350">
              <a:buAutoNum type="arabicPeriod" startAt="5"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RULES FOR JAVABEANS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881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b="1" dirty="0" smtClean="0"/>
              <a:t>package </a:t>
            </a:r>
            <a:r>
              <a:rPr lang="en-IN" b="1" dirty="0" err="1" smtClean="0"/>
              <a:t>mybeans</a:t>
            </a:r>
            <a:r>
              <a:rPr lang="en-IN" b="1" dirty="0" smtClean="0"/>
              <a:t>;</a:t>
            </a:r>
          </a:p>
          <a:p>
            <a:pPr>
              <a:buNone/>
            </a:pPr>
            <a:r>
              <a:rPr lang="en-IN" b="1" dirty="0" smtClean="0"/>
              <a:t>public class Person</a:t>
            </a:r>
          </a:p>
          <a:p>
            <a:pPr>
              <a:buNone/>
            </a:pPr>
            <a:r>
              <a:rPr lang="en-IN" b="1" dirty="0" smtClean="0"/>
              <a:t>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private </a:t>
            </a:r>
            <a:r>
              <a:rPr lang="en-IN" b="1" dirty="0" err="1" smtClean="0">
                <a:solidFill>
                  <a:srgbClr val="C00000"/>
                </a:solidFill>
              </a:rPr>
              <a:t>int</a:t>
            </a:r>
            <a:r>
              <a:rPr lang="en-IN" b="1" dirty="0" smtClean="0">
                <a:solidFill>
                  <a:srgbClr val="C00000"/>
                </a:solidFill>
              </a:rPr>
              <a:t> age;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private String name</a:t>
            </a:r>
            <a:r>
              <a:rPr lang="en-IN" b="1" dirty="0" smtClean="0"/>
              <a:t>;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public void </a:t>
            </a:r>
            <a:r>
              <a:rPr lang="en-IN" b="1" dirty="0" err="1" smtClean="0">
                <a:solidFill>
                  <a:srgbClr val="C00000"/>
                </a:solidFill>
              </a:rPr>
              <a:t>setAge</a:t>
            </a:r>
            <a:r>
              <a:rPr lang="en-IN" b="1" dirty="0" smtClean="0">
                <a:solidFill>
                  <a:srgbClr val="C00000"/>
                </a:solidFill>
              </a:rPr>
              <a:t>(</a:t>
            </a:r>
            <a:r>
              <a:rPr lang="en-IN" b="1" dirty="0" err="1" smtClean="0">
                <a:solidFill>
                  <a:srgbClr val="C00000"/>
                </a:solidFill>
              </a:rPr>
              <a:t>int</a:t>
            </a:r>
            <a:r>
              <a:rPr lang="en-IN" b="1" dirty="0" smtClean="0">
                <a:solidFill>
                  <a:srgbClr val="C00000"/>
                </a:solidFill>
              </a:rPr>
              <a:t> age)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this.age</a:t>
            </a:r>
            <a:r>
              <a:rPr lang="en-IN" b="1" dirty="0" smtClean="0">
                <a:solidFill>
                  <a:srgbClr val="C00000"/>
                </a:solidFill>
              </a:rPr>
              <a:t>=age;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public void </a:t>
            </a:r>
            <a:r>
              <a:rPr lang="en-IN" b="1" dirty="0" err="1" smtClean="0">
                <a:solidFill>
                  <a:srgbClr val="0070C0"/>
                </a:solidFill>
              </a:rPr>
              <a:t>setName</a:t>
            </a:r>
            <a:r>
              <a:rPr lang="en-IN" b="1" dirty="0" smtClean="0">
                <a:solidFill>
                  <a:srgbClr val="0070C0"/>
                </a:solidFill>
              </a:rPr>
              <a:t>(String name)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{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this.name=name;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public </a:t>
            </a:r>
            <a:r>
              <a:rPr lang="en-IN" b="1" dirty="0" err="1" smtClean="0">
                <a:solidFill>
                  <a:srgbClr val="C00000"/>
                </a:solidFill>
              </a:rPr>
              <a:t>int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err="1" smtClean="0">
                <a:solidFill>
                  <a:srgbClr val="C00000"/>
                </a:solidFill>
              </a:rPr>
              <a:t>getAge</a:t>
            </a:r>
            <a:r>
              <a:rPr lang="en-IN" b="1" dirty="0" smtClean="0">
                <a:solidFill>
                  <a:srgbClr val="C00000"/>
                </a:solidFill>
              </a:rPr>
              <a:t>( 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return age;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public String </a:t>
            </a:r>
            <a:r>
              <a:rPr lang="en-IN" b="1" dirty="0" err="1" smtClean="0">
                <a:solidFill>
                  <a:srgbClr val="0070C0"/>
                </a:solidFill>
              </a:rPr>
              <a:t>getName</a:t>
            </a:r>
            <a:r>
              <a:rPr lang="en-IN" b="1" dirty="0" smtClean="0">
                <a:solidFill>
                  <a:srgbClr val="0070C0"/>
                </a:solidFill>
              </a:rPr>
              <a:t>( )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{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return name;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IN" b="1" dirty="0" smtClean="0"/>
              <a:t>}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CREATING BEAN OBJECTS</a:t>
            </a:r>
            <a:endParaRPr lang="en-US" sz="3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To create a </a:t>
            </a:r>
            <a:r>
              <a:rPr lang="en-US" b="1" dirty="0" smtClean="0">
                <a:solidFill>
                  <a:srgbClr val="7030A0"/>
                </a:solidFill>
              </a:rPr>
              <a:t>java bean object </a:t>
            </a:r>
            <a:r>
              <a:rPr lang="en-US" dirty="0" smtClean="0"/>
              <a:t>we use a special </a:t>
            </a:r>
            <a:r>
              <a:rPr lang="en-US" dirty="0" err="1" smtClean="0"/>
              <a:t>jsp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action element </a:t>
            </a:r>
            <a:r>
              <a:rPr lang="en-US" dirty="0" smtClean="0"/>
              <a:t>called as </a:t>
            </a:r>
            <a:r>
              <a:rPr lang="en-US" b="1" dirty="0" err="1" smtClean="0">
                <a:solidFill>
                  <a:srgbClr val="00B050"/>
                </a:solidFill>
              </a:rPr>
              <a:t>useBean</a:t>
            </a:r>
            <a:r>
              <a:rPr lang="en-US" dirty="0" smtClean="0"/>
              <a:t>  whose general syntax is 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>
                <a:solidFill>
                  <a:srgbClr val="7030A0"/>
                </a:solidFill>
              </a:rPr>
              <a:t>&lt;</a:t>
            </a:r>
            <a:r>
              <a:rPr lang="en-US" i="1" dirty="0" err="1" smtClean="0">
                <a:solidFill>
                  <a:srgbClr val="7030A0"/>
                </a:solidFill>
              </a:rPr>
              <a:t>jsp</a:t>
            </a:r>
            <a:r>
              <a:rPr lang="en-US" i="1" dirty="0" smtClean="0">
                <a:solidFill>
                  <a:srgbClr val="7030A0"/>
                </a:solidFill>
              </a:rPr>
              <a:t> :</a:t>
            </a:r>
            <a:r>
              <a:rPr lang="en-US" i="1" dirty="0" err="1" smtClean="0">
                <a:solidFill>
                  <a:srgbClr val="7030A0"/>
                </a:solidFill>
              </a:rPr>
              <a:t>useBean</a:t>
            </a:r>
            <a:r>
              <a:rPr lang="en-US" i="1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US" i="1" dirty="0" smtClean="0">
                <a:solidFill>
                  <a:srgbClr val="7030A0"/>
                </a:solidFill>
              </a:rPr>
              <a:t>		</a:t>
            </a:r>
            <a:r>
              <a:rPr lang="en-US" i="1" dirty="0" smtClean="0">
                <a:solidFill>
                  <a:srgbClr val="00B050"/>
                </a:solidFill>
              </a:rPr>
              <a:t>id</a:t>
            </a:r>
            <a:r>
              <a:rPr lang="en-US" i="1" dirty="0" smtClean="0">
                <a:solidFill>
                  <a:srgbClr val="7030A0"/>
                </a:solidFill>
              </a:rPr>
              <a:t>=“</a:t>
            </a:r>
            <a:r>
              <a:rPr lang="en-US" i="1" dirty="0" smtClean="0">
                <a:solidFill>
                  <a:srgbClr val="C00000"/>
                </a:solidFill>
              </a:rPr>
              <a:t>name of the object</a:t>
            </a:r>
            <a:r>
              <a:rPr lang="en-US" i="1" dirty="0" smtClean="0">
                <a:solidFill>
                  <a:srgbClr val="7030A0"/>
                </a:solidFill>
              </a:rPr>
              <a:t>” </a:t>
            </a:r>
          </a:p>
          <a:p>
            <a:pPr>
              <a:buNone/>
            </a:pPr>
            <a:r>
              <a:rPr lang="en-US" i="1" dirty="0" smtClean="0">
                <a:solidFill>
                  <a:srgbClr val="7030A0"/>
                </a:solidFill>
              </a:rPr>
              <a:t>		</a:t>
            </a:r>
            <a:r>
              <a:rPr lang="en-US" i="1" dirty="0" smtClean="0">
                <a:solidFill>
                  <a:srgbClr val="00B050"/>
                </a:solidFill>
              </a:rPr>
              <a:t>class</a:t>
            </a:r>
            <a:r>
              <a:rPr lang="en-US" i="1" dirty="0" smtClean="0">
                <a:solidFill>
                  <a:srgbClr val="7030A0"/>
                </a:solidFill>
              </a:rPr>
              <a:t>=“</a:t>
            </a:r>
            <a:r>
              <a:rPr lang="en-US" i="1" dirty="0" smtClean="0">
                <a:solidFill>
                  <a:srgbClr val="C00000"/>
                </a:solidFill>
              </a:rPr>
              <a:t>name of the class</a:t>
            </a:r>
            <a:r>
              <a:rPr lang="en-US" i="1" dirty="0" smtClean="0">
                <a:solidFill>
                  <a:srgbClr val="7030A0"/>
                </a:solidFill>
              </a:rPr>
              <a:t>” </a:t>
            </a:r>
          </a:p>
          <a:p>
            <a:pPr>
              <a:buNone/>
            </a:pPr>
            <a:r>
              <a:rPr lang="en-US" i="1" dirty="0" smtClean="0">
                <a:solidFill>
                  <a:srgbClr val="7030A0"/>
                </a:solidFill>
              </a:rPr>
              <a:t>		</a:t>
            </a:r>
            <a:r>
              <a:rPr lang="en-US" i="1" dirty="0" smtClean="0">
                <a:solidFill>
                  <a:srgbClr val="00B050"/>
                </a:solidFill>
              </a:rPr>
              <a:t>scope</a:t>
            </a:r>
            <a:r>
              <a:rPr lang="en-US" i="1" dirty="0" smtClean="0">
                <a:solidFill>
                  <a:srgbClr val="7030A0"/>
                </a:solidFill>
              </a:rPr>
              <a:t>=“</a:t>
            </a:r>
            <a:r>
              <a:rPr lang="en-US" i="1" dirty="0" smtClean="0">
                <a:solidFill>
                  <a:srgbClr val="C00000"/>
                </a:solidFill>
              </a:rPr>
              <a:t>scope of the object</a:t>
            </a:r>
            <a:r>
              <a:rPr lang="en-US" i="1" dirty="0" smtClean="0">
                <a:solidFill>
                  <a:srgbClr val="7030A0"/>
                </a:solidFill>
              </a:rPr>
              <a:t>”</a:t>
            </a:r>
          </a:p>
          <a:p>
            <a:pPr>
              <a:buNone/>
            </a:pPr>
            <a:r>
              <a:rPr lang="en-US" i="1" dirty="0" smtClean="0">
                <a:solidFill>
                  <a:srgbClr val="7030A0"/>
                </a:solidFill>
              </a:rPr>
              <a:t>/&gt;</a:t>
            </a: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5178</TotalTime>
  <Words>989</Words>
  <Application>Microsoft Office PowerPoint</Application>
  <PresentationFormat>On-screen Show (4:3)</PresentationFormat>
  <Paragraphs>196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Slide 1</vt:lpstr>
      <vt:lpstr>Today’s Agenda</vt:lpstr>
      <vt:lpstr>INTRODUCTION</vt:lpstr>
      <vt:lpstr>Slide 4</vt:lpstr>
      <vt:lpstr>JAVA BEANS</vt:lpstr>
      <vt:lpstr>RULES FOR JAVABEANS</vt:lpstr>
      <vt:lpstr>RULES FOR JAVABEANS</vt:lpstr>
      <vt:lpstr>EXAMPLE</vt:lpstr>
      <vt:lpstr>CREATING BEAN OBJECTS</vt:lpstr>
      <vt:lpstr>EXAMPLE</vt:lpstr>
      <vt:lpstr>INITIALIZING THE BEAN</vt:lpstr>
      <vt:lpstr>EXAMPLE</vt:lpstr>
      <vt:lpstr>ACCESSING BEAN VALUES</vt:lpstr>
      <vt:lpstr>EXAMPLE</vt:lpstr>
      <vt:lpstr>INTERACTION WITH HTML FORMS</vt:lpstr>
      <vt:lpstr>EXAMPLE</vt:lpstr>
      <vt:lpstr>EXAMPLE</vt:lpstr>
      <vt:lpstr>USING WILD CARD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450</cp:revision>
  <dcterms:created xsi:type="dcterms:W3CDTF">2016-02-04T12:02:26Z</dcterms:created>
  <dcterms:modified xsi:type="dcterms:W3CDTF">2018-08-10T04:27:16Z</dcterms:modified>
</cp:coreProperties>
</file>