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7" r:id="rId2"/>
    <p:sldId id="258" r:id="rId3"/>
    <p:sldId id="735" r:id="rId4"/>
    <p:sldId id="736" r:id="rId5"/>
    <p:sldId id="737" r:id="rId6"/>
    <p:sldId id="749" r:id="rId7"/>
    <p:sldId id="738" r:id="rId8"/>
    <p:sldId id="751" r:id="rId9"/>
    <p:sldId id="739" r:id="rId10"/>
    <p:sldId id="753" r:id="rId11"/>
    <p:sldId id="752" r:id="rId12"/>
    <p:sldId id="754" r:id="rId13"/>
    <p:sldId id="742" r:id="rId14"/>
    <p:sldId id="743" r:id="rId15"/>
    <p:sldId id="744" r:id="rId16"/>
    <p:sldId id="755" r:id="rId17"/>
    <p:sldId id="756" r:id="rId18"/>
    <p:sldId id="757" r:id="rId19"/>
    <p:sldId id="746" r:id="rId20"/>
    <p:sldId id="758" r:id="rId21"/>
    <p:sldId id="759" r:id="rId22"/>
    <p:sldId id="760" r:id="rId23"/>
    <p:sldId id="762" r:id="rId24"/>
    <p:sldId id="761" r:id="rId25"/>
    <p:sldId id="716" r:id="rId26"/>
    <p:sldId id="763" r:id="rId27"/>
    <p:sldId id="764" r:id="rId28"/>
    <p:sldId id="765" r:id="rId29"/>
    <p:sldId id="717" r:id="rId30"/>
    <p:sldId id="766" r:id="rId31"/>
    <p:sldId id="767" r:id="rId32"/>
    <p:sldId id="768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6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13-08-2018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8/13/2018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Lecture-57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8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/>
              <a:t>&lt;html&gt;</a:t>
            </a:r>
          </a:p>
          <a:p>
            <a:pPr>
              <a:buNone/>
            </a:pPr>
            <a:r>
              <a:rPr lang="en-IN" sz="1400" b="1" dirty="0" smtClean="0"/>
              <a:t>  &lt;head&gt;</a:t>
            </a:r>
          </a:p>
          <a:p>
            <a:pPr>
              <a:buNone/>
            </a:pPr>
            <a:r>
              <a:rPr lang="en-IN" sz="1400" b="1" dirty="0" smtClean="0"/>
              <a:t>    &lt;title&gt;&lt;/title&gt;</a:t>
            </a:r>
          </a:p>
          <a:p>
            <a:pPr>
              <a:buNone/>
            </a:pPr>
            <a:r>
              <a:rPr lang="en-IN" sz="1400" b="1" dirty="0" smtClean="0"/>
              <a:t>  &lt;/head&gt;</a:t>
            </a:r>
          </a:p>
          <a:p>
            <a:pPr>
              <a:buNone/>
            </a:pPr>
            <a:r>
              <a:rPr lang="en-IN" sz="1400" b="1" dirty="0" smtClean="0"/>
              <a:t>  &lt;body&gt;&lt;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&lt;h3&gt;Input your data&lt;/h3&gt;</a:t>
            </a:r>
          </a:p>
          <a:p>
            <a:pPr>
              <a:buNone/>
            </a:pPr>
            <a:r>
              <a:rPr lang="en-IN" sz="1400" b="1" dirty="0" smtClean="0"/>
              <a:t>  &lt;form action=“showperson.jsp"&gt;</a:t>
            </a:r>
          </a:p>
          <a:p>
            <a:pPr>
              <a:buNone/>
            </a:pPr>
            <a:r>
              <a:rPr lang="en-IN" sz="1400" b="1" dirty="0" smtClean="0"/>
              <a:t>  	&lt;table border="1"&gt;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 Name:&lt;/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name="username"&gt;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Age:&lt;/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</a:t>
            </a:r>
            <a:r>
              <a:rPr lang="en-IN" sz="1400" b="1" dirty="0" err="1" smtClean="0">
                <a:solidFill>
                  <a:srgbClr val="C00000"/>
                </a:solidFill>
              </a:rPr>
              <a:t>userage</a:t>
            </a:r>
            <a:r>
              <a:rPr lang="en-IN" sz="1400" b="1" dirty="0" smtClean="0">
                <a:solidFill>
                  <a:srgbClr val="C00000"/>
                </a:solidFill>
              </a:rPr>
              <a:t>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 &gt;&lt;/td&gt;&lt;td&gt;&lt;/td&gt;&lt;/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&gt;&lt;td&gt;&lt;input type="submit"&gt;&lt;/td&gt;&lt;/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&gt;&lt;/table&gt;</a:t>
            </a:r>
          </a:p>
          <a:p>
            <a:pPr>
              <a:buNone/>
            </a:pPr>
            <a:r>
              <a:rPr lang="en-IN" sz="1400" b="1" dirty="0" smtClean="0"/>
              <a:t>  	&lt;/form&gt;</a:t>
            </a:r>
          </a:p>
          <a:p>
            <a:pPr>
              <a:buNone/>
            </a:pPr>
            <a:r>
              <a:rPr lang="en-IN" sz="1400" b="1" dirty="0" smtClean="0"/>
              <a:t>  	&lt;/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&lt;/body&gt;</a:t>
            </a:r>
          </a:p>
          <a:p>
            <a:pPr>
              <a:buNone/>
            </a:pPr>
            <a:r>
              <a:rPr lang="en-IN" sz="1400" b="1" dirty="0" smtClean="0"/>
              <a:t>&lt;/html&gt;</a:t>
            </a:r>
            <a:endParaRPr lang="en-IN" sz="1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USING EL FOR ACCESSING </a:t>
            </a:r>
            <a:br>
              <a:rPr lang="en-US" sz="1800" b="1" dirty="0" smtClean="0"/>
            </a:br>
            <a:r>
              <a:rPr lang="en-US" sz="1800" b="1" dirty="0" smtClean="0"/>
              <a:t>HTML PARAMETERS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7030A0"/>
                </a:solidFill>
              </a:rPr>
              <a:t>(HTML Page)</a:t>
            </a:r>
            <a:endParaRPr 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USING EL FOR ACCESSING </a:t>
            </a:r>
            <a:br>
              <a:rPr lang="en-US" sz="1800" b="1" dirty="0" smtClean="0"/>
            </a:br>
            <a:r>
              <a:rPr lang="en-US" sz="1800" b="1" dirty="0" smtClean="0"/>
              <a:t>HTML PARAMETERS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7030A0"/>
                </a:solidFill>
              </a:rPr>
              <a:t>(JSP Page)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&lt;head&gt;</a:t>
            </a:r>
          </a:p>
          <a:p>
            <a:pPr>
              <a:buNone/>
            </a:pPr>
            <a:r>
              <a:rPr lang="en-US" b="1" dirty="0" smtClean="0"/>
              <a:t>&lt;title&gt;Expression Language Demo&lt;/title&gt;</a:t>
            </a:r>
          </a:p>
          <a:p>
            <a:pPr>
              <a:buNone/>
            </a:pPr>
            <a:r>
              <a:rPr lang="en-US" b="1" dirty="0" smtClean="0"/>
              <a:t>&lt;/head&gt;</a:t>
            </a:r>
          </a:p>
          <a:p>
            <a:pPr>
              <a:buNone/>
            </a:pPr>
            <a:r>
              <a:rPr lang="en-US" b="1" dirty="0" smtClean="0"/>
              <a:t>&lt;body&gt;&lt;center&gt;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&lt;h2&gt;Request Parameter Handling In EL&lt;/h2&gt;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&lt;h3&gt;Name is :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param.username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&lt;h3&gt;Age is :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param.userage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US" b="1" dirty="0" smtClean="0"/>
              <a:t>&lt;/center&gt;</a:t>
            </a:r>
          </a:p>
          <a:p>
            <a:pPr>
              <a:buNone/>
            </a:pPr>
            <a:r>
              <a:rPr lang="en-US" b="1" dirty="0" smtClean="0"/>
              <a:t>&lt;/body&gt;</a:t>
            </a:r>
          </a:p>
          <a:p>
            <a:pPr>
              <a:buNone/>
            </a:pPr>
            <a:r>
              <a:rPr lang="en-US" b="1" dirty="0" smtClean="0"/>
              <a:t>&lt;/html&gt;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EL FOR ACCESSING </a:t>
            </a:r>
            <a:br>
              <a:rPr lang="en-US" sz="2800" b="1" dirty="0" smtClean="0"/>
            </a:br>
            <a:r>
              <a:rPr lang="en-US" sz="2800" b="1" dirty="0" smtClean="0"/>
              <a:t>HTML PARAMETERS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can also use the </a:t>
            </a:r>
            <a:r>
              <a:rPr lang="en-US" b="1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/>
              <a:t> object with java bean </a:t>
            </a:r>
            <a:r>
              <a:rPr lang="en-US" b="1" dirty="0" err="1" smtClean="0">
                <a:solidFill>
                  <a:srgbClr val="0070C0"/>
                </a:solidFill>
              </a:rPr>
              <a:t>setProperty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 action element to read </a:t>
            </a:r>
            <a:r>
              <a:rPr lang="en-US" b="1" dirty="0" smtClean="0"/>
              <a:t>HTML</a:t>
            </a:r>
            <a:r>
              <a:rPr lang="en-US" dirty="0" smtClean="0"/>
              <a:t> values and put them inside bean.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/>
              <a:t>&lt;html&gt;</a:t>
            </a:r>
          </a:p>
          <a:p>
            <a:pPr>
              <a:buNone/>
            </a:pPr>
            <a:r>
              <a:rPr lang="en-IN" sz="1600" b="1" dirty="0" smtClean="0"/>
              <a:t>&lt;head&gt;</a:t>
            </a:r>
          </a:p>
          <a:p>
            <a:pPr>
              <a:buNone/>
            </a:pPr>
            <a:r>
              <a:rPr lang="en-IN" sz="1600" b="1" dirty="0" smtClean="0"/>
              <a:t>&lt;title&gt;Using Expression Language&lt;/title&gt;</a:t>
            </a:r>
          </a:p>
          <a:p>
            <a:pPr>
              <a:buNone/>
            </a:pPr>
            <a:r>
              <a:rPr lang="en-IN" sz="1600" b="1" dirty="0" smtClean="0"/>
              <a:t>&lt;/head&gt;</a:t>
            </a:r>
          </a:p>
          <a:p>
            <a:pPr>
              <a:buNone/>
            </a:pPr>
            <a:r>
              <a:rPr lang="en-IN" sz="1600" b="1" dirty="0" smtClean="0"/>
              <a:t>&lt;body&gt;&lt;</a:t>
            </a:r>
            <a:r>
              <a:rPr lang="en-IN" sz="1600" b="1" dirty="0" err="1" smtClean="0"/>
              <a:t>center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r>
              <a:rPr lang="en-IN" sz="1600" b="1" dirty="0" smtClean="0"/>
              <a:t>&lt;h2&gt;Using </a:t>
            </a:r>
            <a:r>
              <a:rPr lang="en-IN" sz="1600" b="1" dirty="0" err="1" smtClean="0"/>
              <a:t>Param</a:t>
            </a:r>
            <a:r>
              <a:rPr lang="en-IN" sz="1600" b="1" dirty="0" smtClean="0"/>
              <a:t> Object with JavaBeans&lt;/h2&gt;</a:t>
            </a:r>
          </a:p>
          <a:p>
            <a:pPr>
              <a:buNone/>
            </a:pPr>
            <a:r>
              <a:rPr lang="en-IN" sz="1600" b="1" dirty="0" smtClean="0"/>
              <a:t>&lt;</a:t>
            </a:r>
            <a:r>
              <a:rPr lang="en-IN" sz="1600" b="1" dirty="0" err="1" smtClean="0"/>
              <a:t>jsp:useBean</a:t>
            </a:r>
            <a:r>
              <a:rPr lang="en-IN" sz="1600" b="1" dirty="0" smtClean="0"/>
              <a:t> id="p" class="</a:t>
            </a:r>
            <a:r>
              <a:rPr lang="en-IN" sz="1600" b="1" dirty="0" err="1" smtClean="0"/>
              <a:t>mybeans.Person</a:t>
            </a:r>
            <a:r>
              <a:rPr lang="en-IN" sz="1600" b="1" dirty="0" smtClean="0"/>
              <a:t>"/&gt;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600" b="1" dirty="0" smtClean="0">
                <a:solidFill>
                  <a:srgbClr val="C00000"/>
                </a:solidFill>
              </a:rPr>
              <a:t> name="p" property="name" value="</a:t>
            </a:r>
            <a:r>
              <a:rPr lang="en-IN" sz="1600" b="1" dirty="0" smtClean="0">
                <a:solidFill>
                  <a:srgbClr val="7030A0"/>
                </a:solidFill>
              </a:rPr>
              <a:t>${</a:t>
            </a:r>
            <a:r>
              <a:rPr lang="en-IN" sz="1600" b="1" dirty="0" err="1" smtClean="0">
                <a:solidFill>
                  <a:srgbClr val="7030A0"/>
                </a:solidFill>
              </a:rPr>
              <a:t>param.username</a:t>
            </a:r>
            <a:r>
              <a:rPr lang="en-IN" sz="1600" b="1" dirty="0" smtClean="0">
                <a:solidFill>
                  <a:srgbClr val="7030A0"/>
                </a:solidFill>
              </a:rPr>
              <a:t>}</a:t>
            </a:r>
            <a:r>
              <a:rPr lang="en-IN" sz="16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600" b="1" dirty="0" smtClean="0">
                <a:solidFill>
                  <a:srgbClr val="C00000"/>
                </a:solidFill>
              </a:rPr>
              <a:t> name="p" property="age" value="</a:t>
            </a:r>
            <a:r>
              <a:rPr lang="en-IN" sz="1600" b="1" dirty="0" smtClean="0">
                <a:solidFill>
                  <a:srgbClr val="7030A0"/>
                </a:solidFill>
              </a:rPr>
              <a:t>${</a:t>
            </a:r>
            <a:r>
              <a:rPr lang="en-IN" sz="1600" b="1" dirty="0" err="1" smtClean="0">
                <a:solidFill>
                  <a:srgbClr val="7030A0"/>
                </a:solidFill>
              </a:rPr>
              <a:t>param.userage</a:t>
            </a:r>
            <a:r>
              <a:rPr lang="en-IN" sz="1600" b="1" dirty="0" smtClean="0">
                <a:solidFill>
                  <a:srgbClr val="7030A0"/>
                </a:solidFill>
              </a:rPr>
              <a:t>}</a:t>
            </a:r>
            <a:r>
              <a:rPr lang="en-IN" sz="16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600" b="1" dirty="0" smtClean="0"/>
              <a:t>&lt;table border="1"&gt;</a:t>
            </a:r>
          </a:p>
          <a:p>
            <a:pPr>
              <a:buNone/>
            </a:pPr>
            <a:r>
              <a:rPr lang="en-IN" sz="1600" b="1" dirty="0" smtClean="0"/>
              <a:t>&lt;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&gt;&lt;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&gt;Name&lt;/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&gt;&lt;td&gt;${p.name}&lt;/td&gt;&lt;/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r>
              <a:rPr lang="en-IN" sz="1600" b="1" dirty="0" smtClean="0"/>
              <a:t>&lt;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&gt;&lt;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&gt;Age&lt;/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&gt;&lt;td&gt;${</a:t>
            </a:r>
            <a:r>
              <a:rPr lang="en-IN" sz="1600" b="1" dirty="0" err="1" smtClean="0"/>
              <a:t>p.age</a:t>
            </a:r>
            <a:r>
              <a:rPr lang="en-IN" sz="1600" b="1" dirty="0" smtClean="0"/>
              <a:t>}&lt;/td&gt;&lt;/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&lt;/table&gt;</a:t>
            </a:r>
          </a:p>
          <a:p>
            <a:pPr>
              <a:buNone/>
            </a:pPr>
            <a:r>
              <a:rPr lang="en-IN" sz="1600" b="1" dirty="0" smtClean="0"/>
              <a:t>&lt;/body&gt;</a:t>
            </a:r>
          </a:p>
          <a:p>
            <a:pPr>
              <a:buNone/>
            </a:pPr>
            <a:r>
              <a:rPr lang="en-IN" sz="1600" b="1" dirty="0" smtClean="0"/>
              <a:t>&lt;/html&gt;</a:t>
            </a:r>
            <a:endParaRPr lang="en-IN" sz="16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paramValues</a:t>
            </a:r>
            <a:r>
              <a:rPr lang="en-US" sz="2800" b="1" dirty="0" smtClean="0"/>
              <a:t> OBJECT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EL</a:t>
            </a:r>
            <a:r>
              <a:rPr lang="en-US" dirty="0" smtClean="0"/>
              <a:t> provides us another object called </a:t>
            </a:r>
            <a:r>
              <a:rPr lang="en-US" b="1" dirty="0" err="1" smtClean="0">
                <a:solidFill>
                  <a:srgbClr val="00B050"/>
                </a:solidFill>
              </a:rPr>
              <a:t>paramValues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which can be used to retrieve those html fields which have same name.</a:t>
            </a:r>
          </a:p>
          <a:p>
            <a:endParaRPr lang="en-US" dirty="0" smtClean="0"/>
          </a:p>
          <a:p>
            <a:r>
              <a:rPr lang="en-US" b="1" dirty="0" smtClean="0"/>
              <a:t>For ex: </a:t>
            </a:r>
            <a:r>
              <a:rPr lang="en-US" dirty="0" smtClean="0"/>
              <a:t>if we are accepting two emails from the user and both the textboxes are named </a:t>
            </a:r>
            <a:r>
              <a:rPr lang="en-US" b="1" dirty="0" smtClean="0">
                <a:solidFill>
                  <a:srgbClr val="0070C0"/>
                </a:solidFill>
              </a:rPr>
              <a:t>email</a:t>
            </a:r>
            <a:r>
              <a:rPr lang="en-US" dirty="0" smtClean="0"/>
              <a:t> then we can use </a:t>
            </a:r>
            <a:r>
              <a:rPr lang="en-US" b="1" dirty="0" err="1" smtClean="0">
                <a:solidFill>
                  <a:srgbClr val="00B050"/>
                </a:solidFill>
              </a:rPr>
              <a:t>paramValues</a:t>
            </a:r>
            <a:r>
              <a:rPr lang="en-US" dirty="0" smtClean="0"/>
              <a:t> for accessing both the email id.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86874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  &lt;head&gt;</a:t>
            </a:r>
          </a:p>
          <a:p>
            <a:pPr>
              <a:buNone/>
            </a:pPr>
            <a:r>
              <a:rPr lang="en-IN" b="1" dirty="0" smtClean="0"/>
              <a:t>    &lt;title&gt;&lt;/title&gt;</a:t>
            </a:r>
          </a:p>
          <a:p>
            <a:pPr>
              <a:buNone/>
            </a:pPr>
            <a:r>
              <a:rPr lang="en-IN" b="1" dirty="0" smtClean="0"/>
              <a:t>  &lt;/head&gt;</a:t>
            </a:r>
          </a:p>
          <a:p>
            <a:pPr>
              <a:buNone/>
            </a:pPr>
            <a:r>
              <a:rPr lang="en-IN" b="1" dirty="0" smtClean="0"/>
              <a:t>  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&lt;h3&gt;Input your data&lt;/h3&gt;</a:t>
            </a:r>
          </a:p>
          <a:p>
            <a:pPr>
              <a:buNone/>
            </a:pPr>
            <a:r>
              <a:rPr lang="en-IN" b="1" dirty="0" smtClean="0"/>
              <a:t>  &lt;form action="showperson.jsp"&gt;</a:t>
            </a:r>
          </a:p>
          <a:p>
            <a:pPr>
              <a:buNone/>
            </a:pPr>
            <a:r>
              <a:rPr lang="en-IN" b="1" dirty="0" smtClean="0"/>
              <a:t>  	&lt;table border="1"&gt;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</a:t>
            </a:r>
            <a:r>
              <a:rPr lang="en-IN" b="1" dirty="0" err="1" smtClean="0"/>
              <a:t>th</a:t>
            </a:r>
            <a:r>
              <a:rPr lang="en-IN" b="1" dirty="0" smtClean="0"/>
              <a:t>&gt;Enter Your  Name:&lt;/</a:t>
            </a:r>
            <a:r>
              <a:rPr lang="en-IN" b="1" dirty="0" err="1" smtClean="0"/>
              <a:t>th</a:t>
            </a:r>
            <a:r>
              <a:rPr lang="en-IN" b="1" dirty="0" smtClean="0"/>
              <a:t>&gt;&lt;td&gt;&lt;input type="text" name="username"&gt;&lt;/td&gt;&lt;/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</a:t>
            </a:r>
            <a:r>
              <a:rPr lang="en-IN" b="1" dirty="0" err="1" smtClean="0"/>
              <a:t>th</a:t>
            </a:r>
            <a:r>
              <a:rPr lang="en-IN" b="1" dirty="0" smtClean="0"/>
              <a:t>&gt;Enter Your Age:&lt;/</a:t>
            </a:r>
            <a:r>
              <a:rPr lang="en-IN" b="1" dirty="0" err="1" smtClean="0"/>
              <a:t>th</a:t>
            </a:r>
            <a:r>
              <a:rPr lang="en-IN" b="1" dirty="0" smtClean="0"/>
              <a:t>&gt;&lt;td&gt;&lt;input type="text" name="</a:t>
            </a:r>
            <a:r>
              <a:rPr lang="en-IN" b="1" dirty="0" err="1" smtClean="0"/>
              <a:t>userage</a:t>
            </a:r>
            <a:r>
              <a:rPr lang="en-IN" b="1" dirty="0" smtClean="0"/>
              <a:t>"&gt;&lt;/td&gt;&lt;/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</a:t>
            </a:r>
            <a:r>
              <a:rPr lang="en-IN" b="1" dirty="0" smtClean="0">
                <a:solidFill>
                  <a:srgbClr val="C00000"/>
                </a:solidFill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&gt;&lt;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&gt;Enter Your Email address:&lt;/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&gt;&lt;td&gt;&lt;input type="text" </a:t>
            </a:r>
            <a:r>
              <a:rPr lang="en-IN" b="1" dirty="0" smtClean="0">
                <a:solidFill>
                  <a:srgbClr val="00B050"/>
                </a:solidFill>
              </a:rPr>
              <a:t>name="email"</a:t>
            </a:r>
            <a:r>
              <a:rPr lang="en-IN" b="1" dirty="0" smtClean="0">
                <a:solidFill>
                  <a:srgbClr val="C00000"/>
                </a:solidFill>
              </a:rPr>
              <a:t>&gt;&lt;/td&gt;&lt;/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		&lt;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&gt;&lt;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&gt;Enter Your Alternate email:&lt;/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&gt;&lt;td&gt;&lt;input type="text" </a:t>
            </a:r>
            <a:r>
              <a:rPr lang="en-IN" b="1" dirty="0" smtClean="0">
                <a:solidFill>
                  <a:srgbClr val="0070C0"/>
                </a:solidFill>
              </a:rPr>
              <a:t>name="email"</a:t>
            </a:r>
            <a:r>
              <a:rPr lang="en-IN" b="1" dirty="0" smtClean="0">
                <a:solidFill>
                  <a:srgbClr val="C00000"/>
                </a:solidFill>
              </a:rPr>
              <a:t>&gt;&lt;/td&gt;&lt;/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&gt;&lt;td &gt;&lt;/td&gt;&lt;td&gt;&lt;/td&gt;&lt;/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&gt;&lt;td&gt;&lt;input type="submit"&gt;&lt;/td&gt;&lt;/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</a:t>
            </a:r>
          </a:p>
          <a:p>
            <a:pPr>
              <a:buNone/>
            </a:pPr>
            <a:r>
              <a:rPr lang="en-IN" b="1" dirty="0" smtClean="0"/>
              <a:t>  	&lt;/form&gt;</a:t>
            </a:r>
          </a:p>
          <a:p>
            <a:pPr>
              <a:buNone/>
            </a:pPr>
            <a:r>
              <a:rPr lang="en-IN" b="1" dirty="0" smtClean="0"/>
              <a:t>  	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</a:t>
            </a:r>
          </a:p>
          <a:p>
            <a:pPr>
              <a:buNone/>
            </a:pPr>
            <a:r>
              <a:rPr lang="en-IN" b="1" dirty="0" smtClean="0"/>
              <a:t>  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paramValues</a:t>
            </a:r>
            <a:r>
              <a:rPr lang="en-US" sz="2800" b="1" dirty="0" smtClean="0"/>
              <a:t> OBJECT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(The HTML Page)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86874" cy="521497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&lt;title&gt;Expression Language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&lt;h2&gt;Request Parameter Handling In EL&lt;/h2&gt;</a:t>
            </a:r>
          </a:p>
          <a:p>
            <a:pPr>
              <a:buNone/>
            </a:pPr>
            <a:r>
              <a:rPr lang="en-IN" b="1" dirty="0" smtClean="0"/>
              <a:t>&lt;h3&gt;Name is :${</a:t>
            </a:r>
            <a:r>
              <a:rPr lang="en-IN" b="1" dirty="0" err="1" smtClean="0"/>
              <a:t>param.username</a:t>
            </a:r>
            <a:r>
              <a:rPr lang="en-IN" b="1" dirty="0" smtClean="0"/>
              <a:t>}&lt;/h3&gt;</a:t>
            </a:r>
          </a:p>
          <a:p>
            <a:pPr>
              <a:buNone/>
            </a:pPr>
            <a:r>
              <a:rPr lang="en-IN" b="1" dirty="0" smtClean="0"/>
              <a:t>&lt;h3&gt;Age is :${</a:t>
            </a:r>
            <a:r>
              <a:rPr lang="en-IN" b="1" dirty="0" err="1" smtClean="0"/>
              <a:t>param.userage</a:t>
            </a:r>
            <a:r>
              <a:rPr lang="en-IN" b="1" dirty="0" smtClean="0"/>
              <a:t>}&lt;/h3&gt;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&lt;h3&gt;Main email is: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paramValues.email</a:t>
            </a:r>
            <a:r>
              <a:rPr lang="en-IN" b="1" dirty="0" smtClean="0">
                <a:solidFill>
                  <a:srgbClr val="7030A0"/>
                </a:solidFill>
              </a:rPr>
              <a:t>[0]}</a:t>
            </a:r>
            <a:r>
              <a:rPr lang="en-IN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&lt;h3&gt;Alternate email is: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paramValues.email</a:t>
            </a:r>
            <a:r>
              <a:rPr lang="en-IN" b="1" dirty="0" smtClean="0">
                <a:solidFill>
                  <a:srgbClr val="7030A0"/>
                </a:solidFill>
              </a:rPr>
              <a:t>[1]}</a:t>
            </a:r>
            <a:r>
              <a:rPr lang="en-IN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</a:p>
          <a:p>
            <a:pPr>
              <a:buNone/>
            </a:pPr>
            <a:endParaRPr lang="en-IN" b="1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paramValues</a:t>
            </a:r>
            <a:r>
              <a:rPr lang="en-US" sz="2800" b="1" dirty="0" smtClean="0"/>
              <a:t> OBJECT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(The JSP Page)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ACCESSING </a:t>
            </a:r>
            <a:r>
              <a:rPr lang="en-US" sz="2800" b="1" dirty="0" smtClean="0">
                <a:solidFill>
                  <a:srgbClr val="7030A0"/>
                </a:solidFill>
              </a:rPr>
              <a:t>NON-BEAN DATA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EL</a:t>
            </a:r>
            <a:r>
              <a:rPr lang="en-US" dirty="0" smtClean="0"/>
              <a:t> allows  us to access </a:t>
            </a:r>
            <a:r>
              <a:rPr lang="en-US" b="1" dirty="0" smtClean="0">
                <a:solidFill>
                  <a:srgbClr val="FF0000"/>
                </a:solidFill>
              </a:rPr>
              <a:t>any data </a:t>
            </a:r>
            <a:r>
              <a:rPr lang="en-US" dirty="0" smtClean="0"/>
              <a:t>stored inside</a:t>
            </a:r>
            <a:r>
              <a:rPr lang="en-US" b="1" dirty="0" smtClean="0">
                <a:solidFill>
                  <a:srgbClr val="C00000"/>
                </a:solidFill>
              </a:rPr>
              <a:t> JSP objects</a:t>
            </a:r>
            <a:r>
              <a:rPr lang="en-US" dirty="0" smtClean="0"/>
              <a:t> using it’s </a:t>
            </a:r>
            <a:r>
              <a:rPr lang="en-US" b="1" dirty="0" smtClean="0">
                <a:solidFill>
                  <a:srgbClr val="00B050"/>
                </a:solidFill>
              </a:rPr>
              <a:t>scoped </a:t>
            </a:r>
            <a:r>
              <a:rPr lang="en-US" dirty="0" smtClean="0"/>
              <a:t>objects</a:t>
            </a:r>
          </a:p>
          <a:p>
            <a:endParaRPr lang="en-US" dirty="0" smtClean="0"/>
          </a:p>
          <a:p>
            <a:r>
              <a:rPr lang="en-US" dirty="0" smtClean="0"/>
              <a:t>To do this we just have to prefix the data value name with the any of </a:t>
            </a:r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</a:rPr>
              <a:t>scoped </a:t>
            </a:r>
            <a:r>
              <a:rPr lang="en-US" b="1" dirty="0" smtClean="0">
                <a:solidFill>
                  <a:srgbClr val="0070C0"/>
                </a:solidFill>
              </a:rPr>
              <a:t>objects </a:t>
            </a:r>
            <a:r>
              <a:rPr lang="en-US" dirty="0" smtClean="0"/>
              <a:t>of EL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ACCESSING </a:t>
            </a:r>
            <a:r>
              <a:rPr lang="en-US" sz="2800" b="1" dirty="0" smtClean="0">
                <a:solidFill>
                  <a:srgbClr val="7030A0"/>
                </a:solidFill>
              </a:rPr>
              <a:t>NON-BEAN DATA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643998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&lt;%@page import="</a:t>
            </a:r>
            <a:r>
              <a:rPr lang="en-US" sz="1600" b="1" dirty="0" err="1" smtClean="0"/>
              <a:t>java.util</a:t>
            </a:r>
            <a:r>
              <a:rPr lang="en-US" sz="1600" b="1" dirty="0" smtClean="0"/>
              <a:t>.*" %&gt;</a:t>
            </a:r>
          </a:p>
          <a:p>
            <a:pPr>
              <a:buNone/>
            </a:pPr>
            <a:r>
              <a:rPr lang="en-US" sz="1600" b="1" dirty="0" smtClean="0"/>
              <a:t>&lt;html&gt;</a:t>
            </a:r>
          </a:p>
          <a:p>
            <a:pPr>
              <a:buNone/>
            </a:pPr>
            <a:r>
              <a:rPr lang="en-US" sz="1600" b="1" dirty="0" smtClean="0"/>
              <a:t>&lt;head&gt;</a:t>
            </a:r>
          </a:p>
          <a:p>
            <a:pPr>
              <a:buNone/>
            </a:pPr>
            <a:r>
              <a:rPr lang="en-US" sz="1600" b="1" dirty="0" smtClean="0"/>
              <a:t>&lt;title&gt;Expression Language Demo&lt;/title&gt;</a:t>
            </a:r>
          </a:p>
          <a:p>
            <a:pPr>
              <a:buNone/>
            </a:pPr>
            <a:r>
              <a:rPr lang="en-US" sz="1600" b="1" dirty="0" smtClean="0"/>
              <a:t>&lt;/head&gt;</a:t>
            </a:r>
          </a:p>
          <a:p>
            <a:pPr>
              <a:buNone/>
            </a:pPr>
            <a:r>
              <a:rPr lang="en-US" sz="1600" b="1" dirty="0" smtClean="0"/>
              <a:t>&lt;body&gt;&lt;center&gt;</a:t>
            </a:r>
          </a:p>
          <a:p>
            <a:pPr>
              <a:buNone/>
            </a:pPr>
            <a:r>
              <a:rPr lang="en-US" sz="1600" b="1" dirty="0" smtClean="0"/>
              <a:t>&lt;h2&gt;Attribute Demo In EL&lt;/h2&gt;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String </a:t>
            </a:r>
            <a:r>
              <a:rPr lang="en-US" sz="1600" b="1" dirty="0" err="1" smtClean="0">
                <a:solidFill>
                  <a:srgbClr val="C00000"/>
                </a:solidFill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</a:rPr>
              <a:t>="welcome";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Date today=new Date();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request.setAttribute</a:t>
            </a:r>
            <a:r>
              <a:rPr lang="en-US" sz="1600" b="1" dirty="0" smtClean="0">
                <a:solidFill>
                  <a:srgbClr val="C00000"/>
                </a:solidFill>
              </a:rPr>
              <a:t>("</a:t>
            </a:r>
            <a:r>
              <a:rPr lang="en-US" sz="1600" b="1" dirty="0" err="1" smtClean="0">
                <a:solidFill>
                  <a:srgbClr val="C00000"/>
                </a:solidFill>
              </a:rPr>
              <a:t>str",str</a:t>
            </a:r>
            <a:r>
              <a:rPr lang="en-US" sz="16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session.setAttribute</a:t>
            </a:r>
            <a:r>
              <a:rPr lang="en-US" sz="1600" b="1" dirty="0" smtClean="0">
                <a:solidFill>
                  <a:srgbClr val="C00000"/>
                </a:solidFill>
              </a:rPr>
              <a:t>("</a:t>
            </a:r>
            <a:r>
              <a:rPr lang="en-US" sz="1600" b="1" dirty="0" err="1" smtClean="0">
                <a:solidFill>
                  <a:srgbClr val="C00000"/>
                </a:solidFill>
              </a:rPr>
              <a:t>dt",today</a:t>
            </a:r>
            <a:r>
              <a:rPr lang="en-US" sz="16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00B050"/>
                </a:solidFill>
              </a:rPr>
              <a:t>Mesage</a:t>
            </a:r>
            <a:r>
              <a:rPr lang="en-US" sz="1600" b="1" dirty="0" smtClean="0">
                <a:solidFill>
                  <a:srgbClr val="00B050"/>
                </a:solidFill>
              </a:rPr>
              <a:t> is </a:t>
            </a:r>
            <a:r>
              <a:rPr lang="en-US" sz="1600" b="1" dirty="0" smtClean="0">
                <a:solidFill>
                  <a:srgbClr val="7030A0"/>
                </a:solidFill>
              </a:rPr>
              <a:t>${requestScope.str}</a:t>
            </a:r>
            <a:r>
              <a:rPr lang="en-US" sz="1600" b="1" dirty="0" smtClean="0">
                <a:solidFill>
                  <a:srgbClr val="00B050"/>
                </a:solidFill>
              </a:rPr>
              <a:t>&lt;</a:t>
            </a:r>
            <a:r>
              <a:rPr lang="en-US" sz="1600" b="1" dirty="0" err="1" smtClean="0">
                <a:solidFill>
                  <a:srgbClr val="00B050"/>
                </a:solidFill>
              </a:rPr>
              <a:t>br</a:t>
            </a:r>
            <a:r>
              <a:rPr lang="en-US" sz="1600" b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Today's date is </a:t>
            </a:r>
            <a:r>
              <a:rPr lang="en-US" sz="1600" b="1" dirty="0" smtClean="0">
                <a:solidFill>
                  <a:srgbClr val="7030A0"/>
                </a:solidFill>
              </a:rPr>
              <a:t>${</a:t>
            </a:r>
            <a:r>
              <a:rPr lang="en-US" sz="1600" b="1" dirty="0" err="1" smtClean="0">
                <a:solidFill>
                  <a:srgbClr val="7030A0"/>
                </a:solidFill>
              </a:rPr>
              <a:t>sessionScope.dt</a:t>
            </a:r>
            <a:r>
              <a:rPr lang="en-US" sz="16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/>
              <a:t>&lt;/center&gt;</a:t>
            </a:r>
          </a:p>
          <a:p>
            <a:pPr>
              <a:buNone/>
            </a:pPr>
            <a:r>
              <a:rPr lang="en-US" sz="1600" b="1" dirty="0" smtClean="0"/>
              <a:t>&lt;/body&gt;</a:t>
            </a:r>
          </a:p>
          <a:p>
            <a:pPr>
              <a:buNone/>
            </a:pPr>
            <a:r>
              <a:rPr lang="en-US" sz="1600" b="1" dirty="0" smtClean="0"/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3438" y="2643182"/>
            <a:ext cx="4286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Arial Narrow" pitchFamily="34" charset="0"/>
              </a:rPr>
              <a:t>We also can remove the </a:t>
            </a:r>
          </a:p>
          <a:p>
            <a:r>
              <a:rPr lang="en-IN" b="1" i="1" dirty="0" smtClean="0">
                <a:latin typeface="Arial Narrow" pitchFamily="34" charset="0"/>
              </a:rPr>
              <a:t>name of scoped objects from</a:t>
            </a:r>
          </a:p>
          <a:p>
            <a:r>
              <a:rPr lang="en-IN" b="1" i="1" dirty="0" smtClean="0">
                <a:latin typeface="Arial Narrow" pitchFamily="34" charset="0"/>
              </a:rPr>
              <a:t> previous expression  and write them as shown below: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Mesage</a:t>
            </a:r>
            <a:r>
              <a:rPr lang="en-US" b="1" dirty="0" smtClean="0">
                <a:solidFill>
                  <a:srgbClr val="00B050"/>
                </a:solidFill>
              </a:rPr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str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</a:rPr>
              <a:t>br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Today's date is 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dt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endParaRPr lang="en-IN" dirty="0" smtClean="0"/>
          </a:p>
          <a:p>
            <a:r>
              <a:rPr lang="en-IN" b="1" i="1" dirty="0" smtClean="0">
                <a:latin typeface="Arial Narrow" pitchFamily="34" charset="0"/>
              </a:rPr>
              <a:t>EL will automatically search them </a:t>
            </a:r>
          </a:p>
          <a:p>
            <a:r>
              <a:rPr lang="en-IN" b="1" i="1" dirty="0" smtClean="0">
                <a:latin typeface="Arial Narrow" pitchFamily="34" charset="0"/>
              </a:rPr>
              <a:t>starting from </a:t>
            </a:r>
            <a:r>
              <a:rPr lang="en-IN" b="1" i="1" dirty="0" err="1" smtClean="0">
                <a:solidFill>
                  <a:srgbClr val="7030A0"/>
                </a:solidFill>
                <a:latin typeface="Arial Narrow" pitchFamily="34" charset="0"/>
              </a:rPr>
              <a:t>pageScope</a:t>
            </a:r>
            <a:r>
              <a:rPr lang="en-IN" b="1" i="1" dirty="0" smtClean="0">
                <a:latin typeface="Arial Narrow" pitchFamily="34" charset="0"/>
              </a:rPr>
              <a:t> to </a:t>
            </a:r>
          </a:p>
          <a:p>
            <a:r>
              <a:rPr lang="en-IN" b="1" i="1" dirty="0" err="1" smtClean="0">
                <a:solidFill>
                  <a:srgbClr val="7030A0"/>
                </a:solidFill>
                <a:latin typeface="Arial Narrow" pitchFamily="34" charset="0"/>
              </a:rPr>
              <a:t>applicationScope</a:t>
            </a:r>
            <a:endParaRPr lang="en-US" b="1" i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NESTED PROPERTY</a:t>
            </a:r>
            <a:br>
              <a:rPr lang="en-US" b="1" dirty="0" smtClean="0"/>
            </a:br>
            <a:r>
              <a:rPr lang="en-US" b="1" dirty="0" smtClean="0"/>
              <a:t>WITH EL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 is strong enough to pull bean from a bean </a:t>
            </a:r>
            <a:r>
              <a:rPr lang="en-US" dirty="0" err="1" smtClean="0"/>
              <a:t>i.e</a:t>
            </a:r>
            <a:r>
              <a:rPr lang="en-US" dirty="0" smtClean="0"/>
              <a:t> if we have a bean object </a:t>
            </a:r>
            <a:r>
              <a:rPr lang="en-US" b="1" dirty="0" smtClean="0">
                <a:solidFill>
                  <a:srgbClr val="C00000"/>
                </a:solidFill>
              </a:rPr>
              <a:t>dog</a:t>
            </a:r>
            <a:r>
              <a:rPr lang="en-US" dirty="0" smtClean="0"/>
              <a:t> with attributes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breed</a:t>
            </a:r>
            <a:r>
              <a:rPr lang="en-US" dirty="0" smtClean="0"/>
              <a:t>  and we have another bean called </a:t>
            </a:r>
            <a:r>
              <a:rPr lang="en-US" b="1" dirty="0" smtClean="0">
                <a:solidFill>
                  <a:srgbClr val="C00000"/>
                </a:solidFill>
              </a:rPr>
              <a:t>person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which has </a:t>
            </a:r>
            <a:r>
              <a:rPr lang="en-US" b="1" dirty="0" smtClean="0">
                <a:solidFill>
                  <a:srgbClr val="C00000"/>
                </a:solidFill>
              </a:rPr>
              <a:t>dog</a:t>
            </a:r>
            <a:r>
              <a:rPr lang="en-US" dirty="0" smtClean="0"/>
              <a:t> as it’s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Then using EL we can access  person’s dog’s name and it’s breed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EL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Advantages Of El Over Java Beans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EL Attributes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EL Operators</a:t>
            </a:r>
          </a:p>
          <a:p>
            <a:pPr>
              <a:buSzPct val="100000"/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Dog Bean)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package </a:t>
            </a:r>
            <a:r>
              <a:rPr lang="en-US" sz="1200" b="1" dirty="0" err="1" smtClean="0"/>
              <a:t>mybeans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public  class Dog</a:t>
            </a:r>
          </a:p>
          <a:p>
            <a:pPr>
              <a:buNone/>
            </a:pPr>
            <a:r>
              <a:rPr lang="en-US" sz="1200" b="1" dirty="0" smtClean="0"/>
              <a:t>{</a:t>
            </a:r>
          </a:p>
          <a:p>
            <a:pPr>
              <a:buNone/>
            </a:pPr>
            <a:r>
              <a:rPr lang="en-US" sz="1200" b="1" dirty="0" smtClean="0"/>
              <a:t>	private String name;</a:t>
            </a:r>
          </a:p>
          <a:p>
            <a:pPr>
              <a:buNone/>
            </a:pPr>
            <a:r>
              <a:rPr lang="en-US" sz="1200" b="1" dirty="0" smtClean="0"/>
              <a:t>	private String breed;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setName</a:t>
            </a:r>
            <a:r>
              <a:rPr lang="en-US" sz="1200" b="1" dirty="0" smtClean="0"/>
              <a:t>(String name)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this.name=name;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String </a:t>
            </a:r>
            <a:r>
              <a:rPr lang="en-US" sz="1200" b="1" dirty="0" err="1" smtClean="0"/>
              <a:t>getName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name;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setBreed</a:t>
            </a:r>
            <a:r>
              <a:rPr lang="en-US" sz="1200" b="1" dirty="0" smtClean="0"/>
              <a:t>(String breed)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this.breed</a:t>
            </a:r>
            <a:r>
              <a:rPr lang="en-US" sz="1200" b="1" dirty="0" smtClean="0"/>
              <a:t>=breed;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String </a:t>
            </a:r>
            <a:r>
              <a:rPr lang="en-US" sz="1200" b="1" dirty="0" err="1" smtClean="0"/>
              <a:t>getBreed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breed;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}</a:t>
            </a:r>
            <a:endParaRPr 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package </a:t>
            </a:r>
            <a:r>
              <a:rPr lang="en-US" sz="1200" b="1" dirty="0" err="1" smtClean="0"/>
              <a:t>mybeans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public class Person</a:t>
            </a:r>
          </a:p>
          <a:p>
            <a:pPr>
              <a:buNone/>
            </a:pPr>
            <a:r>
              <a:rPr lang="en-US" sz="1200" b="1" dirty="0" smtClean="0"/>
              <a:t>{</a:t>
            </a:r>
          </a:p>
          <a:p>
            <a:pPr>
              <a:buNone/>
            </a:pPr>
            <a:r>
              <a:rPr lang="en-US" sz="1200" b="1" dirty="0" smtClean="0"/>
              <a:t>	private String name;</a:t>
            </a:r>
          </a:p>
          <a:p>
            <a:pPr>
              <a:buNone/>
            </a:pPr>
            <a:r>
              <a:rPr lang="en-US" sz="1200" b="1" dirty="0" smtClean="0"/>
              <a:t>	private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age;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70C0"/>
                </a:solidFill>
              </a:rPr>
              <a:t>private Dog </a:t>
            </a:r>
            <a:r>
              <a:rPr lang="en-US" sz="1200" b="1" dirty="0" err="1" smtClean="0">
                <a:solidFill>
                  <a:srgbClr val="0070C0"/>
                </a:solidFill>
              </a:rPr>
              <a:t>dog</a:t>
            </a:r>
            <a:r>
              <a:rPr lang="en-US" sz="1200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sz="1200" b="1" dirty="0" smtClean="0"/>
              <a:t>	public String </a:t>
            </a:r>
            <a:r>
              <a:rPr lang="en-US" sz="1200" b="1" dirty="0" err="1" smtClean="0"/>
              <a:t>getName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name;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getAge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age;</a:t>
            </a:r>
          </a:p>
          <a:p>
            <a:pPr>
              <a:buNone/>
            </a:pPr>
            <a:r>
              <a:rPr lang="en-US" sz="1200" b="1" dirty="0" smtClean="0"/>
              <a:t>	}	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setName</a:t>
            </a:r>
            <a:r>
              <a:rPr lang="en-US" sz="1200" b="1" dirty="0" smtClean="0"/>
              <a:t>(String name)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this.name=name;</a:t>
            </a:r>
          </a:p>
          <a:p>
            <a:pPr>
              <a:buNone/>
            </a:pPr>
            <a:r>
              <a:rPr lang="en-US" sz="1200" b="1" dirty="0" smtClean="0"/>
              <a:t>	}	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setAge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age)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this.age</a:t>
            </a:r>
            <a:r>
              <a:rPr lang="en-US" sz="1200" b="1" dirty="0" smtClean="0"/>
              <a:t>=age;</a:t>
            </a:r>
          </a:p>
          <a:p>
            <a:pPr>
              <a:buNone/>
            </a:pPr>
            <a:r>
              <a:rPr lang="en-US" sz="1200" b="1" dirty="0" smtClean="0"/>
              <a:t>	}	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1500174"/>
            <a:ext cx="31229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         public  void </a:t>
            </a:r>
            <a:r>
              <a:rPr lang="en-US" sz="1200" b="1" dirty="0" err="1" smtClean="0">
                <a:solidFill>
                  <a:srgbClr val="0070C0"/>
                </a:solidFill>
              </a:rPr>
              <a:t>setDog</a:t>
            </a:r>
            <a:r>
              <a:rPr lang="en-US" sz="1200" b="1" dirty="0" smtClean="0">
                <a:solidFill>
                  <a:srgbClr val="0070C0"/>
                </a:solidFill>
              </a:rPr>
              <a:t>(Dog </a:t>
            </a:r>
            <a:r>
              <a:rPr lang="en-US" sz="1200" b="1" dirty="0" err="1" smtClean="0">
                <a:solidFill>
                  <a:srgbClr val="0070C0"/>
                </a:solidFill>
              </a:rPr>
              <a:t>dog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	this.dog=dog;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         public Dog </a:t>
            </a:r>
            <a:r>
              <a:rPr lang="en-US" sz="1200" b="1" dirty="0" err="1" smtClean="0">
                <a:solidFill>
                  <a:srgbClr val="0070C0"/>
                </a:solidFill>
              </a:rPr>
              <a:t>getDog</a:t>
            </a:r>
            <a:r>
              <a:rPr lang="en-US" sz="1200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	return dog;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}	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}</a:t>
            </a:r>
          </a:p>
          <a:p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Person Bean)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 &lt;head&gt;</a:t>
            </a:r>
          </a:p>
          <a:p>
            <a:pPr>
              <a:buNone/>
            </a:pPr>
            <a:r>
              <a:rPr lang="en-US" sz="1400" b="1" dirty="0" smtClean="0"/>
              <a:t>    &lt;title&gt;&lt;/title&gt;</a:t>
            </a:r>
          </a:p>
          <a:p>
            <a:pPr>
              <a:buNone/>
            </a:pPr>
            <a:r>
              <a:rPr lang="en-US" sz="1400" b="1" dirty="0" smtClean="0"/>
              <a:t>  &lt;/head&gt;</a:t>
            </a:r>
          </a:p>
          <a:p>
            <a:pPr>
              <a:buNone/>
            </a:pPr>
            <a:r>
              <a:rPr lang="en-US" sz="1400" b="1" dirty="0" smtClean="0"/>
              <a:t>  &lt;body&gt;&lt;center&gt;</a:t>
            </a:r>
          </a:p>
          <a:p>
            <a:pPr>
              <a:buNone/>
            </a:pPr>
            <a:r>
              <a:rPr lang="en-US" sz="1400" b="1" dirty="0" smtClean="0"/>
              <a:t>  	&lt;h3&gt;Input your data&lt;/h3&gt;</a:t>
            </a:r>
          </a:p>
          <a:p>
            <a:pPr>
              <a:buNone/>
            </a:pPr>
            <a:r>
              <a:rPr lang="en-US" sz="1400" b="1" dirty="0" smtClean="0"/>
              <a:t>  &lt;form action="setperson.jsp"&gt;</a:t>
            </a:r>
          </a:p>
          <a:p>
            <a:pPr>
              <a:buNone/>
            </a:pPr>
            <a:r>
              <a:rPr lang="en-US" sz="1400" b="1" dirty="0" smtClean="0"/>
              <a:t>  	&lt;table border="1"&gt;</a:t>
            </a:r>
          </a:p>
          <a:p>
            <a:pPr>
              <a:buNone/>
            </a:pPr>
            <a:r>
              <a:rPr lang="en-US" sz="1400" b="1" dirty="0" smtClean="0"/>
              <a:t>  		</a:t>
            </a: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 Name:&lt;/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name="name"&gt;&lt;/td&gt;&lt;/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  		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Age:&lt;/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name="age"&gt;&lt;/td&gt;&lt;/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  		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 Dog's Name:&lt;/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name=“</a:t>
            </a:r>
            <a:r>
              <a:rPr lang="en-US" sz="1400" b="1" dirty="0" err="1" smtClean="0">
                <a:solidFill>
                  <a:srgbClr val="C00000"/>
                </a:solidFill>
              </a:rPr>
              <a:t>dgname</a:t>
            </a:r>
            <a:r>
              <a:rPr lang="en-US" sz="1400" b="1" dirty="0" smtClean="0">
                <a:solidFill>
                  <a:srgbClr val="C00000"/>
                </a:solidFill>
              </a:rPr>
              <a:t>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  		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Dog's Breed:&lt;/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name="breed"&gt;&lt;/td&gt;&lt;/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/>
              <a:t>  		</a:t>
            </a:r>
          </a:p>
          <a:p>
            <a:pPr>
              <a:buNone/>
            </a:pPr>
            <a:r>
              <a:rPr lang="en-US" sz="1400" b="1" dirty="0" smtClean="0"/>
              <a:t>  		&lt;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&gt;&lt;td &gt;&lt;/td&gt;&lt;td&gt;&lt;/td&gt;&lt;/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</a:t>
            </a:r>
          </a:p>
          <a:p>
            <a:pPr>
              <a:buNone/>
            </a:pPr>
            <a:r>
              <a:rPr lang="en-US" sz="1400" b="1" dirty="0" smtClean="0"/>
              <a:t>  		&lt;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&gt;&lt;td&gt;&lt;input type="submit"&gt;&lt;/td&gt;&lt;/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</a:t>
            </a:r>
          </a:p>
          <a:p>
            <a:pPr>
              <a:buNone/>
            </a:pPr>
            <a:r>
              <a:rPr lang="en-US" sz="1400" b="1" dirty="0" smtClean="0"/>
              <a:t>  	&lt;/form&gt;</a:t>
            </a:r>
          </a:p>
          <a:p>
            <a:pPr>
              <a:buNone/>
            </a:pPr>
            <a:r>
              <a:rPr lang="en-US" sz="1400" b="1" dirty="0" smtClean="0"/>
              <a:t>  	&lt;/center&gt;</a:t>
            </a:r>
          </a:p>
          <a:p>
            <a:pPr>
              <a:buNone/>
            </a:pPr>
            <a:r>
              <a:rPr lang="en-US" sz="1400" b="1" dirty="0" smtClean="0"/>
              <a:t>  &lt;/body&gt;</a:t>
            </a:r>
          </a:p>
          <a:p>
            <a:pPr>
              <a:buNone/>
            </a:pPr>
            <a:r>
              <a:rPr lang="en-US" sz="1400" b="1" dirty="0" smtClean="0"/>
              <a:t>&lt;/html&gt;</a:t>
            </a:r>
            <a:endParaRPr lang="en-US" sz="1400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HTML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/>
              <a:t>&lt;html&gt;</a:t>
            </a:r>
          </a:p>
          <a:p>
            <a:pPr>
              <a:buNone/>
            </a:pPr>
            <a:r>
              <a:rPr lang="en-US" sz="1200" b="1" dirty="0" smtClean="0"/>
              <a:t>head&gt;</a:t>
            </a:r>
          </a:p>
          <a:p>
            <a:pPr>
              <a:buNone/>
            </a:pPr>
            <a:r>
              <a:rPr lang="en-US" sz="1200" b="1" dirty="0" smtClean="0"/>
              <a:t>&lt;title&gt;Setting Beans Values&lt;/title&gt;</a:t>
            </a:r>
          </a:p>
          <a:p>
            <a:pPr>
              <a:buNone/>
            </a:pPr>
            <a:r>
              <a:rPr lang="en-US" sz="1200" b="1" dirty="0" smtClean="0"/>
              <a:t>&lt;/head&gt;</a:t>
            </a:r>
          </a:p>
          <a:p>
            <a:pPr>
              <a:buNone/>
            </a:pPr>
            <a:r>
              <a:rPr lang="en-US" sz="1200" b="1" dirty="0" smtClean="0"/>
              <a:t>&lt;body&gt;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jsp:useBean</a:t>
            </a:r>
            <a:r>
              <a:rPr lang="en-US" sz="1200" b="1" dirty="0" smtClean="0">
                <a:solidFill>
                  <a:srgbClr val="C00000"/>
                </a:solidFill>
              </a:rPr>
              <a:t> id="p" class="</a:t>
            </a:r>
            <a:r>
              <a:rPr lang="en-US" sz="1200" b="1" dirty="0" err="1" smtClean="0">
                <a:solidFill>
                  <a:srgbClr val="C00000"/>
                </a:solidFill>
              </a:rPr>
              <a:t>mybeans.Person</a:t>
            </a:r>
            <a:r>
              <a:rPr lang="en-US" sz="1200" b="1" dirty="0" smtClean="0">
                <a:solidFill>
                  <a:srgbClr val="C00000"/>
                </a:solidFill>
              </a:rPr>
              <a:t>" scope="request"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jsp:useBean</a:t>
            </a:r>
            <a:r>
              <a:rPr lang="en-US" sz="1200" b="1" dirty="0" smtClean="0">
                <a:solidFill>
                  <a:srgbClr val="C00000"/>
                </a:solidFill>
              </a:rPr>
              <a:t> id="d" class="</a:t>
            </a:r>
            <a:r>
              <a:rPr lang="en-US" sz="1200" b="1" dirty="0" err="1" smtClean="0">
                <a:solidFill>
                  <a:srgbClr val="C00000"/>
                </a:solidFill>
              </a:rPr>
              <a:t>mybeans.Dog</a:t>
            </a:r>
            <a:r>
              <a:rPr lang="en-US" sz="1200" b="1" dirty="0" smtClean="0">
                <a:solidFill>
                  <a:srgbClr val="C00000"/>
                </a:solidFill>
              </a:rPr>
              <a:t>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name="p" property="name" value="${param.name}"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name="p" property="age"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param.age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name="d" property="name"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param.dgname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name="d" property="breed"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param.breed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name="p" property="dog"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pageScope.d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&lt;% 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C00000"/>
                </a:solidFill>
              </a:rPr>
              <a:t>RequestDispatcher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disp</a:t>
            </a:r>
            <a:r>
              <a:rPr lang="en-US" sz="1200" b="1" dirty="0" smtClean="0">
                <a:solidFill>
                  <a:srgbClr val="C00000"/>
                </a:solidFill>
              </a:rPr>
              <a:t>=</a:t>
            </a:r>
            <a:r>
              <a:rPr lang="en-US" sz="1200" b="1" dirty="0" err="1" smtClean="0">
                <a:solidFill>
                  <a:srgbClr val="C00000"/>
                </a:solidFill>
              </a:rPr>
              <a:t>request.getRequestDispatcher</a:t>
            </a:r>
            <a:r>
              <a:rPr lang="en-US" sz="1200" b="1" dirty="0" smtClean="0">
                <a:solidFill>
                  <a:srgbClr val="C00000"/>
                </a:solidFill>
              </a:rPr>
              <a:t>("showperson.jsp");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C00000"/>
                </a:solidFill>
              </a:rPr>
              <a:t>disp.forward</a:t>
            </a:r>
            <a:r>
              <a:rPr lang="en-US" sz="1200" b="1" dirty="0" smtClean="0">
                <a:solidFill>
                  <a:srgbClr val="C00000"/>
                </a:solidFill>
              </a:rPr>
              <a:t>(</a:t>
            </a:r>
            <a:r>
              <a:rPr lang="en-US" sz="1200" b="1" dirty="0" err="1" smtClean="0">
                <a:solidFill>
                  <a:srgbClr val="C00000"/>
                </a:solidFill>
              </a:rPr>
              <a:t>request,response</a:t>
            </a:r>
            <a:r>
              <a:rPr lang="en-US" sz="12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/>
              <a:t> %&gt;</a:t>
            </a:r>
          </a:p>
          <a:p>
            <a:pPr>
              <a:buNone/>
            </a:pPr>
            <a:r>
              <a:rPr lang="en-US" sz="1200" b="1" dirty="0" smtClean="0"/>
              <a:t>&lt;/body&gt;</a:t>
            </a:r>
          </a:p>
          <a:p>
            <a:pPr>
              <a:buNone/>
            </a:pPr>
            <a:r>
              <a:rPr lang="en-US" sz="1200" b="1" dirty="0" smtClean="0"/>
              <a:t>&lt;/html&gt;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setperson.jsp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 &lt;html&gt;</a:t>
            </a:r>
          </a:p>
          <a:p>
            <a:pPr>
              <a:buNone/>
            </a:pPr>
            <a:r>
              <a:rPr lang="en-US" sz="1400" b="1" dirty="0" smtClean="0"/>
              <a:t>&lt;head&gt;</a:t>
            </a:r>
          </a:p>
          <a:p>
            <a:pPr>
              <a:buNone/>
            </a:pPr>
            <a:r>
              <a:rPr lang="en-US" sz="1400" b="1" dirty="0" smtClean="0"/>
              <a:t>&lt;title&gt;Expression Language Demo&lt;/title&gt;</a:t>
            </a:r>
          </a:p>
          <a:p>
            <a:pPr>
              <a:buNone/>
            </a:pPr>
            <a:r>
              <a:rPr lang="en-US" sz="1400" b="1" dirty="0" smtClean="0"/>
              <a:t>&lt;/head&gt;</a:t>
            </a:r>
          </a:p>
          <a:p>
            <a:pPr>
              <a:buNone/>
            </a:pPr>
            <a:r>
              <a:rPr lang="en-US" sz="1400" b="1" dirty="0" smtClean="0"/>
              <a:t>&lt;body&gt;&lt;center&gt;</a:t>
            </a:r>
          </a:p>
          <a:p>
            <a:pPr>
              <a:buNone/>
            </a:pPr>
            <a:r>
              <a:rPr lang="en-US" sz="1400" b="1" dirty="0" smtClean="0"/>
              <a:t>&lt;h2&gt;Accessing Nested Properties with EL&lt;/h2&gt;</a:t>
            </a:r>
          </a:p>
          <a:p>
            <a:pPr>
              <a:buNone/>
            </a:pPr>
            <a:r>
              <a:rPr lang="en-US" sz="1400" b="1" dirty="0" smtClean="0"/>
              <a:t>&lt;table border="1"&gt;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&gt;Person's Name&lt;/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${p.name}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&gt;Person's Age&lt;/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</a:t>
            </a:r>
            <a:r>
              <a:rPr lang="en-US" sz="1400" b="1" dirty="0" err="1" smtClean="0">
                <a:solidFill>
                  <a:srgbClr val="7030A0"/>
                </a:solidFill>
              </a:rPr>
              <a:t>p.age</a:t>
            </a: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&gt;Dog's Name&lt;/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${p.dog.name}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&gt;Dog's Breed&lt;/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</a:t>
            </a:r>
            <a:r>
              <a:rPr lang="en-US" sz="1400" b="1" dirty="0" err="1" smtClean="0">
                <a:solidFill>
                  <a:srgbClr val="7030A0"/>
                </a:solidFill>
              </a:rPr>
              <a:t>p.dog.breed</a:t>
            </a: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&lt;/table&gt;</a:t>
            </a:r>
          </a:p>
          <a:p>
            <a:pPr>
              <a:buNone/>
            </a:pPr>
            <a:r>
              <a:rPr lang="en-US" sz="1400" b="1" dirty="0" smtClean="0"/>
              <a:t>&lt;/body&gt;</a:t>
            </a:r>
          </a:p>
          <a:p>
            <a:pPr>
              <a:buNone/>
            </a:pPr>
            <a:r>
              <a:rPr lang="en-US" sz="1400" b="1" dirty="0" smtClean="0"/>
              <a:t>&lt;/html&gt;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showperson.jsp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/>
          </a:bodyPr>
          <a:lstStyle/>
          <a:p>
            <a:r>
              <a:rPr lang="en-IN" b="1" dirty="0" smtClean="0"/>
              <a:t>THE  EL  [ ] Operator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EL provides us another operator called </a:t>
            </a:r>
            <a:r>
              <a:rPr lang="en-IN" b="1" dirty="0" smtClean="0">
                <a:solidFill>
                  <a:srgbClr val="0070C0"/>
                </a:solidFill>
              </a:rPr>
              <a:t>subscript operator </a:t>
            </a:r>
            <a:r>
              <a:rPr lang="en-IN" dirty="0" smtClean="0"/>
              <a:t>represented as </a:t>
            </a:r>
            <a:r>
              <a:rPr lang="en-IN" b="1" dirty="0" smtClean="0">
                <a:solidFill>
                  <a:srgbClr val="00B050"/>
                </a:solidFill>
              </a:rPr>
              <a:t>[ ]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is more powerful than dot operator as we can use it to get the data from </a:t>
            </a:r>
            <a:r>
              <a:rPr lang="en-IN" b="1" dirty="0" smtClean="0">
                <a:solidFill>
                  <a:srgbClr val="FF0000"/>
                </a:solidFill>
              </a:rPr>
              <a:t>List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0000"/>
                </a:solidFill>
              </a:rPr>
              <a:t>Array</a:t>
            </a:r>
            <a:r>
              <a:rPr lang="en-IN" dirty="0" smtClean="0"/>
              <a:t> too.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 EL  [ ] Operator</a:t>
            </a:r>
            <a:br>
              <a:rPr lang="en-IN" b="1" dirty="0" smtClean="0"/>
            </a:br>
            <a:r>
              <a:rPr lang="en-IN" b="1" dirty="0" smtClean="0">
                <a:solidFill>
                  <a:srgbClr val="7030A0"/>
                </a:solidFill>
              </a:rPr>
              <a:t>(Accessing array values)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&lt;title&gt;Expression Language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&lt;h2&gt;Attribute Demo In EL&lt;/h2&gt;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[ ]</a:t>
            </a:r>
            <a:r>
              <a:rPr lang="en-IN" b="1" dirty="0" err="1" smtClean="0">
                <a:solidFill>
                  <a:srgbClr val="C00000"/>
                </a:solidFill>
              </a:rPr>
              <a:t>mycolors</a:t>
            </a:r>
            <a:r>
              <a:rPr lang="en-IN" b="1" dirty="0" smtClean="0">
                <a:solidFill>
                  <a:srgbClr val="C00000"/>
                </a:solidFill>
              </a:rPr>
              <a:t>={"</a:t>
            </a:r>
            <a:r>
              <a:rPr lang="en-IN" b="1" dirty="0" err="1" smtClean="0">
                <a:solidFill>
                  <a:srgbClr val="C00000"/>
                </a:solidFill>
              </a:rPr>
              <a:t>Red","Green","Blue</a:t>
            </a:r>
            <a:r>
              <a:rPr lang="en-IN" b="1" dirty="0" smtClean="0">
                <a:solidFill>
                  <a:srgbClr val="C00000"/>
                </a:solidFill>
              </a:rPr>
              <a:t>"};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session.setAttribute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colors",mycolors</a:t>
            </a:r>
            <a:r>
              <a:rPr lang="en-IN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/>
              <a:t>First </a:t>
            </a:r>
            <a:r>
              <a:rPr lang="en-IN" b="1" dirty="0" err="1" smtClean="0"/>
              <a:t>Color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colors</a:t>
            </a:r>
            <a:r>
              <a:rPr lang="en-IN" b="1" dirty="0" smtClean="0">
                <a:solidFill>
                  <a:srgbClr val="7030A0"/>
                </a:solidFill>
              </a:rPr>
              <a:t>[0]}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Second </a:t>
            </a:r>
            <a:r>
              <a:rPr lang="en-IN" b="1" dirty="0" err="1" smtClean="0"/>
              <a:t>Color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colors</a:t>
            </a:r>
            <a:r>
              <a:rPr lang="en-IN" b="1" dirty="0" smtClean="0">
                <a:solidFill>
                  <a:srgbClr val="7030A0"/>
                </a:solidFill>
              </a:rPr>
              <a:t>[1]}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Third </a:t>
            </a:r>
            <a:r>
              <a:rPr lang="en-IN" b="1" dirty="0" err="1" smtClean="0"/>
              <a:t>Color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colors</a:t>
            </a:r>
            <a:r>
              <a:rPr lang="en-IN" b="1" dirty="0" smtClean="0">
                <a:solidFill>
                  <a:srgbClr val="7030A0"/>
                </a:solidFill>
              </a:rPr>
              <a:t>[2]}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 EL  [ ] Operator</a:t>
            </a:r>
            <a:br>
              <a:rPr lang="en-IN" b="1" dirty="0" smtClean="0"/>
            </a:br>
            <a:r>
              <a:rPr lang="en-IN" b="1" dirty="0" smtClean="0">
                <a:solidFill>
                  <a:srgbClr val="7030A0"/>
                </a:solidFill>
              </a:rPr>
              <a:t>(Accessing List values)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700" b="1" dirty="0" smtClean="0"/>
              <a:t>&lt;%@page import="</a:t>
            </a:r>
            <a:r>
              <a:rPr lang="en-IN" sz="1700" b="1" dirty="0" err="1" smtClean="0"/>
              <a:t>java.util</a:t>
            </a:r>
            <a:r>
              <a:rPr lang="en-IN" sz="1700" b="1" dirty="0" smtClean="0"/>
              <a:t>.*" %&gt;</a:t>
            </a:r>
          </a:p>
          <a:p>
            <a:pPr>
              <a:buNone/>
            </a:pPr>
            <a:r>
              <a:rPr lang="en-IN" sz="1700" b="1" dirty="0" smtClean="0"/>
              <a:t>&lt;html&gt;</a:t>
            </a:r>
          </a:p>
          <a:p>
            <a:pPr>
              <a:buNone/>
            </a:pPr>
            <a:r>
              <a:rPr lang="en-IN" sz="1700" b="1" dirty="0" smtClean="0"/>
              <a:t>&lt;head&gt;</a:t>
            </a:r>
          </a:p>
          <a:p>
            <a:pPr>
              <a:buNone/>
            </a:pPr>
            <a:r>
              <a:rPr lang="en-IN" sz="1700" b="1" dirty="0" smtClean="0"/>
              <a:t>&lt;title&gt;Expression Language Demo&lt;/title&gt;</a:t>
            </a:r>
          </a:p>
          <a:p>
            <a:pPr>
              <a:buNone/>
            </a:pPr>
            <a:r>
              <a:rPr lang="en-IN" sz="1700" b="1" dirty="0" smtClean="0"/>
              <a:t>&lt;/head&gt;</a:t>
            </a:r>
          </a:p>
          <a:p>
            <a:pPr>
              <a:buNone/>
            </a:pPr>
            <a:r>
              <a:rPr lang="en-IN" sz="1700" b="1" dirty="0" smtClean="0"/>
              <a:t>&lt;body&gt;&lt;</a:t>
            </a:r>
            <a:r>
              <a:rPr lang="en-IN" sz="1700" b="1" dirty="0" err="1" smtClean="0"/>
              <a:t>center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&lt;h2&gt;Attribute Demo In EL&lt;/h2&gt;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1700" b="1" dirty="0" smtClean="0">
                <a:solidFill>
                  <a:srgbClr val="C00000"/>
                </a:solidFill>
              </a:rPr>
              <a:t> foods=new </a:t>
            </a:r>
            <a:r>
              <a:rPr lang="en-IN" sz="17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1700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indian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mughlai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chinese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italian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("continental");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session.setAttribute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foods",foods</a:t>
            </a:r>
            <a:r>
              <a:rPr lang="en-IN" sz="17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14876" y="1500174"/>
            <a:ext cx="4174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1600" b="1" dirty="0" smtClean="0"/>
              <a:t>&lt;h3&gt;First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${foods[0]}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&lt;h3&gt;Second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${foods[1]}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&lt;h3&gt;Third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${foods[2]}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&lt;h3&gt;Fourth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${foods[3]}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&lt;h3&gt;Fifth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${foods[4]}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&lt;h3&gt;All foods are </a:t>
            </a:r>
            <a:r>
              <a:rPr lang="en-IN" sz="1600" b="1" dirty="0" smtClean="0">
                <a:solidFill>
                  <a:srgbClr val="7030A0"/>
                </a:solidFill>
              </a:rPr>
              <a:t>${foods}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&lt;/</a:t>
            </a:r>
            <a:r>
              <a:rPr lang="en-IN" sz="1600" b="1" dirty="0" err="1" smtClean="0"/>
              <a:t>center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r>
              <a:rPr lang="en-IN" sz="1600" b="1" dirty="0" smtClean="0"/>
              <a:t>&lt;/body&gt;</a:t>
            </a:r>
          </a:p>
          <a:p>
            <a:pPr>
              <a:buNone/>
            </a:pPr>
            <a:r>
              <a:rPr lang="en-IN" sz="1600" b="1" dirty="0" smtClean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 EL  [ ] Operator</a:t>
            </a:r>
            <a:br>
              <a:rPr lang="en-IN" b="1" dirty="0" smtClean="0"/>
            </a:br>
            <a:r>
              <a:rPr lang="en-IN" b="1" dirty="0" smtClean="0">
                <a:solidFill>
                  <a:srgbClr val="7030A0"/>
                </a:solidFill>
              </a:rPr>
              <a:t>(Accessing Bean values)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700" b="1" dirty="0" smtClean="0"/>
              <a:t>&lt;html&gt;</a:t>
            </a:r>
          </a:p>
          <a:p>
            <a:pPr>
              <a:buNone/>
            </a:pPr>
            <a:r>
              <a:rPr lang="en-IN" sz="1700" b="1" dirty="0" smtClean="0"/>
              <a:t>&lt;head&gt;</a:t>
            </a:r>
          </a:p>
          <a:p>
            <a:pPr>
              <a:buNone/>
            </a:pPr>
            <a:r>
              <a:rPr lang="en-IN" sz="1700" b="1" dirty="0" smtClean="0"/>
              <a:t>&lt;title&gt;Using Expression Language&lt;/title&gt;</a:t>
            </a:r>
          </a:p>
          <a:p>
            <a:pPr>
              <a:buNone/>
            </a:pPr>
            <a:r>
              <a:rPr lang="en-IN" sz="1700" b="1" dirty="0" smtClean="0"/>
              <a:t>&lt;/head&gt;</a:t>
            </a:r>
          </a:p>
          <a:p>
            <a:pPr>
              <a:buNone/>
            </a:pPr>
            <a:r>
              <a:rPr lang="en-IN" sz="1700" b="1" dirty="0" smtClean="0"/>
              <a:t>&lt;body&gt;</a:t>
            </a:r>
          </a:p>
          <a:p>
            <a:pPr>
              <a:buNone/>
            </a:pPr>
            <a:r>
              <a:rPr lang="en-IN" sz="1700" b="1" dirty="0" smtClean="0"/>
              <a:t>&lt;</a:t>
            </a:r>
            <a:r>
              <a:rPr lang="en-IN" sz="1700" b="1" dirty="0" err="1" smtClean="0"/>
              <a:t>center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&lt;h2&gt;Using EL with JavaBeans&lt;/h2&gt;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</a:t>
            </a:r>
            <a:r>
              <a:rPr lang="en-IN" sz="1700" b="1" dirty="0" err="1" smtClean="0">
                <a:solidFill>
                  <a:srgbClr val="C00000"/>
                </a:solidFill>
              </a:rPr>
              <a:t>jsp:useBean</a:t>
            </a:r>
            <a:r>
              <a:rPr lang="en-IN" sz="1700" b="1" dirty="0" smtClean="0">
                <a:solidFill>
                  <a:srgbClr val="C00000"/>
                </a:solidFill>
              </a:rPr>
              <a:t> id="p" class="</a:t>
            </a:r>
            <a:r>
              <a:rPr lang="en-IN" sz="1700" b="1" dirty="0" err="1" smtClean="0">
                <a:solidFill>
                  <a:srgbClr val="C00000"/>
                </a:solidFill>
              </a:rPr>
              <a:t>mybeans.Person</a:t>
            </a:r>
            <a:r>
              <a:rPr lang="en-IN" sz="17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</a:t>
            </a:r>
            <a:r>
              <a:rPr lang="en-IN" sz="17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700" b="1" dirty="0" smtClean="0">
                <a:solidFill>
                  <a:srgbClr val="C00000"/>
                </a:solidFill>
              </a:rPr>
              <a:t> name="p" property="name" </a:t>
            </a:r>
            <a:r>
              <a:rPr lang="en-IN" sz="1700" b="1" dirty="0" err="1" smtClean="0">
                <a:solidFill>
                  <a:srgbClr val="C00000"/>
                </a:solidFill>
              </a:rPr>
              <a:t>param</a:t>
            </a:r>
            <a:r>
              <a:rPr lang="en-IN" sz="1700" b="1" dirty="0" smtClean="0">
                <a:solidFill>
                  <a:srgbClr val="C00000"/>
                </a:solidFill>
              </a:rPr>
              <a:t>="username"/&gt;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</a:t>
            </a:r>
            <a:r>
              <a:rPr lang="en-IN" sz="17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700" b="1" dirty="0" smtClean="0">
                <a:solidFill>
                  <a:srgbClr val="C00000"/>
                </a:solidFill>
              </a:rPr>
              <a:t> name="p" property="age" </a:t>
            </a:r>
            <a:r>
              <a:rPr lang="en-IN" sz="1700" b="1" dirty="0" err="1" smtClean="0">
                <a:solidFill>
                  <a:srgbClr val="C00000"/>
                </a:solidFill>
              </a:rPr>
              <a:t>param</a:t>
            </a:r>
            <a:r>
              <a:rPr lang="en-IN" sz="1700" b="1" dirty="0" smtClean="0">
                <a:solidFill>
                  <a:srgbClr val="C00000"/>
                </a:solidFill>
              </a:rPr>
              <a:t>="</a:t>
            </a:r>
            <a:r>
              <a:rPr lang="en-IN" sz="1700" b="1" dirty="0" err="1" smtClean="0">
                <a:solidFill>
                  <a:srgbClr val="C00000"/>
                </a:solidFill>
              </a:rPr>
              <a:t>userage</a:t>
            </a:r>
            <a:r>
              <a:rPr lang="en-IN" sz="17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700" b="1" dirty="0" smtClean="0"/>
              <a:t>&lt;table border="1"&gt;</a:t>
            </a:r>
          </a:p>
          <a:p>
            <a:pPr>
              <a:buNone/>
            </a:pPr>
            <a:r>
              <a:rPr lang="en-IN" sz="1700" b="1" dirty="0" smtClean="0"/>
              <a:t>&lt;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&gt;&lt;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&gt;Name&lt;/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&gt;&lt;td&gt;</a:t>
            </a:r>
            <a:r>
              <a:rPr lang="en-IN" sz="1700" b="1" dirty="0" smtClean="0">
                <a:solidFill>
                  <a:srgbClr val="7030A0"/>
                </a:solidFill>
              </a:rPr>
              <a:t>${p["name"]}</a:t>
            </a:r>
            <a:r>
              <a:rPr lang="en-IN" sz="1700" b="1" dirty="0" smtClean="0"/>
              <a:t>&lt;/td&gt;&lt;/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&gt;&lt;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&gt;Age&lt;/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&gt;&lt;td&gt;</a:t>
            </a:r>
            <a:r>
              <a:rPr lang="en-IN" sz="1700" b="1" dirty="0" smtClean="0">
                <a:solidFill>
                  <a:srgbClr val="7030A0"/>
                </a:solidFill>
              </a:rPr>
              <a:t>${p["age"]}</a:t>
            </a:r>
            <a:r>
              <a:rPr lang="en-IN" sz="1700" b="1" dirty="0" smtClean="0"/>
              <a:t>&lt;/td&gt;&lt;/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&lt;/table&gt;</a:t>
            </a:r>
          </a:p>
          <a:p>
            <a:pPr>
              <a:buNone/>
            </a:pPr>
            <a:r>
              <a:rPr lang="en-IN" sz="1700" b="1" dirty="0" smtClean="0"/>
              <a:t>&lt;/</a:t>
            </a:r>
            <a:r>
              <a:rPr lang="en-IN" sz="1700" b="1" dirty="0" err="1" smtClean="0"/>
              <a:t>center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&lt;/body&gt;</a:t>
            </a:r>
          </a:p>
          <a:p>
            <a:pPr>
              <a:buNone/>
            </a:pPr>
            <a:r>
              <a:rPr lang="en-IN" sz="1700" b="1" dirty="0" smtClean="0"/>
              <a:t>&lt;/html&gt;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142844" y="1357300"/>
          <a:ext cx="8858312" cy="53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Arithmetic Operation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Operator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Addition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+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Substraction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-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Multiplication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*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/ and div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Remainder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% and mod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214282" y="28572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EXPRESSION LANGUAGE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Expression Language(EL) </a:t>
            </a:r>
            <a:r>
              <a:rPr lang="en-IN" dirty="0" smtClean="0"/>
              <a:t>was added to </a:t>
            </a:r>
            <a:r>
              <a:rPr lang="en-IN" b="1" dirty="0" smtClean="0">
                <a:solidFill>
                  <a:srgbClr val="0070C0"/>
                </a:solidFill>
              </a:rPr>
              <a:t>JSP 2.0 </a:t>
            </a:r>
            <a:r>
              <a:rPr lang="en-IN" dirty="0" smtClean="0"/>
              <a:t>specification. And it’s main purpose is to produce </a:t>
            </a:r>
            <a:r>
              <a:rPr lang="en-IN" i="1" dirty="0" err="1" smtClean="0">
                <a:solidFill>
                  <a:srgbClr val="C00000"/>
                </a:solidFill>
              </a:rPr>
              <a:t>scriptless</a:t>
            </a:r>
            <a:r>
              <a:rPr lang="en-IN" i="1" dirty="0" smtClean="0">
                <a:solidFill>
                  <a:srgbClr val="C00000"/>
                </a:solidFill>
              </a:rPr>
              <a:t> JSP pages. 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IN" dirty="0" smtClean="0"/>
              <a:t>Although we can use  </a:t>
            </a:r>
            <a:r>
              <a:rPr lang="en-IN" b="1" dirty="0" err="1" smtClean="0">
                <a:solidFill>
                  <a:srgbClr val="00B050"/>
                </a:solidFill>
              </a:rPr>
              <a:t>scriptlets</a:t>
            </a:r>
            <a:r>
              <a:rPr lang="en-IN" dirty="0" smtClean="0"/>
              <a:t> and </a:t>
            </a:r>
            <a:r>
              <a:rPr lang="en-IN" b="1" dirty="0" smtClean="0">
                <a:solidFill>
                  <a:srgbClr val="00B050"/>
                </a:solidFill>
              </a:rPr>
              <a:t>JSP expressions </a:t>
            </a:r>
            <a:r>
              <a:rPr lang="en-IN" dirty="0" smtClean="0"/>
              <a:t>to retrieve attributes and parameters in JSP with java code and use it for </a:t>
            </a:r>
            <a:r>
              <a:rPr lang="en-IN" b="1" dirty="0" smtClean="0">
                <a:solidFill>
                  <a:srgbClr val="7030A0"/>
                </a:solidFill>
              </a:rPr>
              <a:t>view</a:t>
            </a:r>
            <a:r>
              <a:rPr lang="en-IN" dirty="0" smtClean="0"/>
              <a:t> purpose. </a:t>
            </a:r>
          </a:p>
          <a:p>
            <a:endParaRPr lang="en-IN" dirty="0" smtClean="0"/>
          </a:p>
          <a:p>
            <a:r>
              <a:rPr lang="en-IN" dirty="0" smtClean="0"/>
              <a:t>But for web designers, </a:t>
            </a:r>
            <a:r>
              <a:rPr lang="en-IN" i="1" dirty="0" smtClean="0">
                <a:solidFill>
                  <a:srgbClr val="FF0000"/>
                </a:solidFill>
              </a:rPr>
              <a:t>java code is hard to understand </a:t>
            </a:r>
            <a:r>
              <a:rPr lang="en-IN" dirty="0" smtClean="0"/>
              <a:t>and that’s why  </a:t>
            </a:r>
            <a:r>
              <a:rPr lang="en-IN" b="1" dirty="0" smtClean="0"/>
              <a:t>Expression Language</a:t>
            </a:r>
            <a:r>
              <a:rPr lang="en-IN" dirty="0" smtClean="0"/>
              <a:t> (EL) was introduced through which we can get attributes and parameters easily using HTML like tags.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4282" y="285728"/>
            <a:ext cx="8534400" cy="758952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RELATIONAL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LOGICAL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-3" y="1428737"/>
          <a:ext cx="9144002" cy="528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1"/>
                <a:gridCol w="4572001"/>
              </a:tblGrid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Logical and Relational 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Operator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==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eq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!=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ne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&lt;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lt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&gt;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gt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Greater Than or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&gt;=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ge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Less Than or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&lt;=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le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&amp;&amp;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and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||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or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!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not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511666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4000" b="1" dirty="0" smtClean="0"/>
              <a:t>&lt;table border="1"&gt;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&gt;EL Expression&lt;/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&gt;Result&lt;/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&lt;td&gt;\${2}&lt;/td&gt;</a:t>
            </a:r>
          </a:p>
          <a:p>
            <a:pPr>
              <a:buNone/>
            </a:pPr>
            <a:r>
              <a:rPr lang="en-IN" sz="4000" b="1" dirty="0" smtClean="0"/>
              <a:t>	&lt;td&gt;${2}&lt;/td&gt;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&lt;td&gt;\${2+2}&lt;/td&gt;</a:t>
            </a:r>
          </a:p>
          <a:p>
            <a:pPr>
              <a:buNone/>
            </a:pPr>
            <a:r>
              <a:rPr lang="en-IN" sz="4000" b="1" dirty="0" smtClean="0"/>
              <a:t>	&lt;td&gt;${2+2}&lt;/td&gt;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 div 4}&lt;/td&gt;</a:t>
            </a:r>
          </a:p>
          <a:p>
            <a:pPr>
              <a:buNone/>
            </a:pPr>
            <a:r>
              <a:rPr lang="en-IN" sz="4000" b="1" dirty="0" smtClean="0"/>
              <a:t>	&lt;td&gt;${2 div 4}&lt;/td&gt;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&lt;td&gt;\${2/0}&lt;/td&gt;</a:t>
            </a:r>
          </a:p>
          <a:p>
            <a:pPr>
              <a:buNone/>
            </a:pPr>
            <a:r>
              <a:rPr lang="en-IN" sz="4000" b="1" dirty="0" smtClean="0"/>
              <a:t>	&lt;td&gt;${2/0}&lt;/td&gt;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 mod 4}&lt;/td&gt;</a:t>
            </a:r>
          </a:p>
          <a:p>
            <a:pPr>
              <a:buNone/>
            </a:pPr>
            <a:r>
              <a:rPr lang="en-IN" sz="4000" b="1" dirty="0" smtClean="0"/>
              <a:t>	&lt;td&gt;${2 mod 4}&lt;/td&gt;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&lt;td&gt;\${2 % 4}&lt;/td&gt;</a:t>
            </a:r>
          </a:p>
          <a:p>
            <a:pPr>
              <a:buNone/>
            </a:pPr>
            <a:r>
              <a:rPr lang="en-IN" sz="4000" b="1" dirty="0" smtClean="0"/>
              <a:t>	&lt;td&gt;${2 % 4}&lt;/td&gt;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pic>
        <p:nvPicPr>
          <p:cNvPr id="4" name="Content Placeholder 3" descr="el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3924" y="1357298"/>
            <a:ext cx="8877201" cy="55007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Custom Tags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Advantages Of  Custom Tags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Classes And Interfaces Used For Custom Tags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Examples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  OF  EL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EL seems to do the same job as done by Java Beans but it has many advantages compared to Java Beans.</a:t>
            </a:r>
          </a:p>
          <a:p>
            <a:pPr lvl="1"/>
            <a:r>
              <a:rPr lang="en-US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EL</a:t>
            </a:r>
            <a:r>
              <a:rPr lang="en-IN" dirty="0" smtClean="0"/>
              <a:t> has more compact syntax than </a:t>
            </a:r>
            <a:r>
              <a:rPr lang="en-IN" b="1" dirty="0" smtClean="0">
                <a:solidFill>
                  <a:srgbClr val="7030A0"/>
                </a:solidFill>
              </a:rPr>
              <a:t>java beans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standard JSP tags.</a:t>
            </a:r>
          </a:p>
          <a:p>
            <a:pPr lvl="1">
              <a:buNone/>
            </a:pPr>
            <a:r>
              <a:rPr lang="en-IN" dirty="0" smtClean="0"/>
              <a:t> 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EL</a:t>
            </a:r>
            <a:r>
              <a:rPr lang="en-IN" dirty="0" smtClean="0"/>
              <a:t> lets us access </a:t>
            </a:r>
            <a:r>
              <a:rPr lang="en-IN" b="1" dirty="0" smtClean="0">
                <a:solidFill>
                  <a:srgbClr val="7030A0"/>
                </a:solidFill>
              </a:rPr>
              <a:t>nested properties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EL</a:t>
            </a:r>
            <a:r>
              <a:rPr lang="en-IN" dirty="0" smtClean="0"/>
              <a:t> lets us access beans as well as non bean objects like  </a:t>
            </a:r>
            <a:r>
              <a:rPr lang="en-IN" b="1" dirty="0" smtClean="0">
                <a:solidFill>
                  <a:srgbClr val="0070C0"/>
                </a:solidFill>
              </a:rPr>
              <a:t>maps</a:t>
            </a:r>
            <a:r>
              <a:rPr lang="en-IN" dirty="0" smtClean="0"/>
              <a:t> , </a:t>
            </a:r>
            <a:r>
              <a:rPr lang="en-IN" b="1" dirty="0" smtClean="0">
                <a:solidFill>
                  <a:srgbClr val="0070C0"/>
                </a:solidFill>
              </a:rPr>
              <a:t>arrays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70C0"/>
                </a:solidFill>
              </a:rPr>
              <a:t>lists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EL IMPLICIT OBJECTS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0" y="1428733"/>
          <a:ext cx="9144000" cy="528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5189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latin typeface="times new roman"/>
                        </a:rPr>
                        <a:t>Implicit Objects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Usage</a:t>
                      </a:r>
                    </a:p>
                  </a:txBody>
                  <a:tcPr marL="47625" marR="47625" marT="47625" marB="47625"/>
                </a:tc>
              </a:tr>
              <a:tr h="444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pageScope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requestScope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Request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sessionScope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Session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applicationScope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Application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param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a request parameter name to a single value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3225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paramValues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a request parameter name to corresponding array of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>
                          <a:solidFill>
                            <a:srgbClr val="7030A0"/>
                          </a:solidFill>
                          <a:latin typeface="+mj-lt"/>
                        </a:rPr>
                        <a:t>header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containing header names and single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headerValues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containing header names to corresponding array of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>
                          <a:solidFill>
                            <a:srgbClr val="7030A0"/>
                          </a:solidFill>
                          <a:latin typeface="+mj-lt"/>
                        </a:rPr>
                        <a:t>cookie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containing cookie names and single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initParam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Used to get the context init </a:t>
                      </a:r>
                      <a:r>
                        <a:rPr kumimoji="0" lang="en-IN" sz="1100" b="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params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pageContext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Used to get the request, session references 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USING EL TO ACCESS BEANS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(HTML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8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/>
              <a:t>&lt;html&gt;</a:t>
            </a:r>
          </a:p>
          <a:p>
            <a:pPr>
              <a:buNone/>
            </a:pPr>
            <a:r>
              <a:rPr lang="en-IN" sz="1400" b="1" dirty="0" smtClean="0"/>
              <a:t>  &lt;head&gt;</a:t>
            </a:r>
          </a:p>
          <a:p>
            <a:pPr>
              <a:buNone/>
            </a:pPr>
            <a:r>
              <a:rPr lang="en-IN" sz="1400" b="1" dirty="0" smtClean="0"/>
              <a:t>    &lt;title&gt;&lt;/title&gt;</a:t>
            </a:r>
          </a:p>
          <a:p>
            <a:pPr>
              <a:buNone/>
            </a:pPr>
            <a:r>
              <a:rPr lang="en-IN" sz="1400" b="1" dirty="0" smtClean="0"/>
              <a:t>  &lt;/head&gt;</a:t>
            </a:r>
          </a:p>
          <a:p>
            <a:pPr>
              <a:buNone/>
            </a:pPr>
            <a:r>
              <a:rPr lang="en-IN" sz="1400" b="1" dirty="0" smtClean="0"/>
              <a:t>  &lt;body&gt;&lt;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&lt;h3&gt;Input your data&lt;/h3&gt;</a:t>
            </a:r>
          </a:p>
          <a:p>
            <a:pPr>
              <a:buNone/>
            </a:pPr>
            <a:r>
              <a:rPr lang="en-IN" sz="1400" b="1" dirty="0" smtClean="0"/>
              <a:t>  &lt;form action=“eldemo.jsp"&gt;</a:t>
            </a:r>
          </a:p>
          <a:p>
            <a:pPr>
              <a:buNone/>
            </a:pPr>
            <a:r>
              <a:rPr lang="en-IN" sz="1400" b="1" dirty="0" smtClean="0"/>
              <a:t>  	&lt;table border="1"&gt;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 Name:&lt;/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name="username"&gt;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Age:&lt;/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</a:t>
            </a:r>
            <a:r>
              <a:rPr lang="en-IN" sz="1400" b="1" dirty="0" err="1" smtClean="0">
                <a:solidFill>
                  <a:srgbClr val="C00000"/>
                </a:solidFill>
              </a:rPr>
              <a:t>userage</a:t>
            </a:r>
            <a:r>
              <a:rPr lang="en-IN" sz="1400" b="1" dirty="0" smtClean="0">
                <a:solidFill>
                  <a:srgbClr val="C00000"/>
                </a:solidFill>
              </a:rPr>
              <a:t>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 &gt;&lt;/td&gt;&lt;td&gt;&lt;/td&gt;&lt;/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&gt;&lt;td&gt;&lt;input type="submit"&gt;&lt;/td&gt;&lt;/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&gt;&lt;/table&gt;</a:t>
            </a:r>
          </a:p>
          <a:p>
            <a:pPr>
              <a:buNone/>
            </a:pPr>
            <a:r>
              <a:rPr lang="en-IN" sz="1400" b="1" dirty="0" smtClean="0"/>
              <a:t>  	&lt;/form&gt;</a:t>
            </a:r>
          </a:p>
          <a:p>
            <a:pPr>
              <a:buNone/>
            </a:pPr>
            <a:r>
              <a:rPr lang="en-IN" sz="1400" b="1" dirty="0" smtClean="0"/>
              <a:t>  	&lt;/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&lt;/body&gt;</a:t>
            </a:r>
          </a:p>
          <a:p>
            <a:pPr>
              <a:buNone/>
            </a:pPr>
            <a:r>
              <a:rPr lang="en-IN" sz="1400" b="1" dirty="0" smtClean="0"/>
              <a:t>&lt;/html&gt;</a:t>
            </a:r>
            <a:endParaRPr lang="en-IN" sz="1400" b="1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USING EL TO ACCESS BEANS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(JSP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8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/>
              <a:t>&lt;html&gt;</a:t>
            </a:r>
          </a:p>
          <a:p>
            <a:pPr>
              <a:buNone/>
            </a:pPr>
            <a:r>
              <a:rPr lang="en-IN" sz="1800" b="1" dirty="0" smtClean="0"/>
              <a:t>&lt;head&gt;</a:t>
            </a:r>
          </a:p>
          <a:p>
            <a:pPr>
              <a:buNone/>
            </a:pPr>
            <a:r>
              <a:rPr lang="en-IN" sz="1800" b="1" dirty="0" smtClean="0"/>
              <a:t>&lt;title&gt;Using Expression Language&lt;/title&gt;</a:t>
            </a:r>
          </a:p>
          <a:p>
            <a:pPr>
              <a:buNone/>
            </a:pPr>
            <a:r>
              <a:rPr lang="en-IN" sz="1800" b="1" dirty="0" smtClean="0"/>
              <a:t>&lt;/head&gt;</a:t>
            </a:r>
          </a:p>
          <a:p>
            <a:pPr>
              <a:buNone/>
            </a:pPr>
            <a:r>
              <a:rPr lang="en-IN" sz="1800" b="1" dirty="0" smtClean="0"/>
              <a:t>&lt;body&gt;&lt;</a:t>
            </a:r>
            <a:r>
              <a:rPr lang="en-IN" sz="1800" b="1" dirty="0" err="1" smtClean="0"/>
              <a:t>center</a:t>
            </a:r>
            <a:r>
              <a:rPr lang="en-IN" sz="1800" b="1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&lt;h2&gt;Using EL with JavaBeans&lt;/h2&gt;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jsp:useBean</a:t>
            </a:r>
            <a:r>
              <a:rPr lang="en-IN" sz="1800" b="1" dirty="0" smtClean="0">
                <a:solidFill>
                  <a:srgbClr val="C00000"/>
                </a:solidFill>
              </a:rPr>
              <a:t>  </a:t>
            </a:r>
            <a:r>
              <a:rPr lang="en-IN" sz="1800" b="1" dirty="0" smtClean="0">
                <a:solidFill>
                  <a:srgbClr val="C00000"/>
                </a:solidFill>
              </a:rPr>
              <a:t>id="p" class="</a:t>
            </a:r>
            <a:r>
              <a:rPr lang="en-IN" sz="1800" b="1" dirty="0" err="1" smtClean="0">
                <a:solidFill>
                  <a:srgbClr val="C00000"/>
                </a:solidFill>
              </a:rPr>
              <a:t>mybeans.Person</a:t>
            </a:r>
            <a:r>
              <a:rPr lang="en-IN" sz="18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smtClean="0">
                <a:solidFill>
                  <a:srgbClr val="C00000"/>
                </a:solidFill>
              </a:rPr>
              <a:t>  name</a:t>
            </a:r>
            <a:r>
              <a:rPr lang="en-IN" sz="1800" b="1" dirty="0" smtClean="0">
                <a:solidFill>
                  <a:srgbClr val="C00000"/>
                </a:solidFill>
              </a:rPr>
              <a:t>="p" property="name" </a:t>
            </a:r>
            <a:r>
              <a:rPr lang="en-IN" sz="1800" b="1" dirty="0" err="1" smtClean="0">
                <a:solidFill>
                  <a:srgbClr val="C00000"/>
                </a:solidFill>
              </a:rPr>
              <a:t>param</a:t>
            </a:r>
            <a:r>
              <a:rPr lang="en-IN" sz="1800" b="1" dirty="0" smtClean="0">
                <a:solidFill>
                  <a:srgbClr val="C00000"/>
                </a:solidFill>
              </a:rPr>
              <a:t>="username"/&gt;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smtClean="0">
                <a:solidFill>
                  <a:srgbClr val="C00000"/>
                </a:solidFill>
              </a:rPr>
              <a:t>  name</a:t>
            </a:r>
            <a:r>
              <a:rPr lang="en-IN" sz="1800" b="1" dirty="0" smtClean="0">
                <a:solidFill>
                  <a:srgbClr val="C00000"/>
                </a:solidFill>
              </a:rPr>
              <a:t>="p" property="age" </a:t>
            </a:r>
            <a:r>
              <a:rPr lang="en-IN" sz="1800" b="1" dirty="0" err="1" smtClean="0">
                <a:solidFill>
                  <a:srgbClr val="C00000"/>
                </a:solidFill>
              </a:rPr>
              <a:t>param</a:t>
            </a:r>
            <a:r>
              <a:rPr lang="en-IN" sz="1800" b="1" dirty="0" smtClean="0">
                <a:solidFill>
                  <a:srgbClr val="C00000"/>
                </a:solidFill>
              </a:rPr>
              <a:t>="</a:t>
            </a:r>
            <a:r>
              <a:rPr lang="en-IN" sz="1800" b="1" dirty="0" err="1" smtClean="0">
                <a:solidFill>
                  <a:srgbClr val="C00000"/>
                </a:solidFill>
              </a:rPr>
              <a:t>userage</a:t>
            </a:r>
            <a:r>
              <a:rPr lang="en-IN" sz="18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800" b="1" dirty="0" smtClean="0"/>
              <a:t>&lt;table border="1"&gt;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&gt;Name&lt;/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&gt;&lt;td&gt;</a:t>
            </a:r>
            <a:r>
              <a:rPr lang="en-IN" sz="1800" b="1" dirty="0" smtClean="0">
                <a:solidFill>
                  <a:srgbClr val="7030A0"/>
                </a:solidFill>
              </a:rPr>
              <a:t>${p.name}</a:t>
            </a:r>
            <a:r>
              <a:rPr lang="en-IN" sz="1800" b="1" dirty="0" smtClean="0">
                <a:solidFill>
                  <a:srgbClr val="C00000"/>
                </a:solidFill>
              </a:rPr>
              <a:t>&lt;/td&gt;&lt;/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&gt;Age&lt;/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&gt;&lt;td&gt;</a:t>
            </a:r>
            <a:r>
              <a:rPr lang="en-IN" sz="1800" b="1" dirty="0" smtClean="0">
                <a:solidFill>
                  <a:srgbClr val="7030A0"/>
                </a:solidFill>
              </a:rPr>
              <a:t>${</a:t>
            </a:r>
            <a:r>
              <a:rPr lang="en-IN" sz="1800" b="1" dirty="0" err="1" smtClean="0">
                <a:solidFill>
                  <a:srgbClr val="7030A0"/>
                </a:solidFill>
              </a:rPr>
              <a:t>p.age</a:t>
            </a:r>
            <a:r>
              <a:rPr lang="en-IN" sz="1800" b="1" dirty="0" smtClean="0">
                <a:solidFill>
                  <a:srgbClr val="7030A0"/>
                </a:solidFill>
              </a:rPr>
              <a:t>}</a:t>
            </a:r>
            <a:r>
              <a:rPr lang="en-IN" sz="1800" b="1" dirty="0" smtClean="0">
                <a:solidFill>
                  <a:srgbClr val="C00000"/>
                </a:solidFill>
              </a:rPr>
              <a:t>&lt;/td&gt;&lt;/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/>
              <a:t>&lt;/table&gt;&lt;/</a:t>
            </a:r>
            <a:r>
              <a:rPr lang="en-IN" sz="1800" b="1" dirty="0" err="1" smtClean="0"/>
              <a:t>center</a:t>
            </a:r>
            <a:r>
              <a:rPr lang="en-IN" sz="1800" b="1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&lt;/body&gt;</a:t>
            </a:r>
          </a:p>
          <a:p>
            <a:pPr>
              <a:buNone/>
            </a:pPr>
            <a:r>
              <a:rPr lang="en-IN" sz="1800" b="1" dirty="0" smtClean="0"/>
              <a:t>&lt;/html&gt;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EL FOR ACCESSING </a:t>
            </a:r>
            <a:br>
              <a:rPr lang="en-US" sz="2800" b="1" dirty="0" smtClean="0"/>
            </a:br>
            <a:r>
              <a:rPr lang="en-US" sz="2800" b="1" dirty="0" smtClean="0"/>
              <a:t>HTML PARAMETERS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EL</a:t>
            </a:r>
            <a:r>
              <a:rPr lang="en-US" dirty="0" smtClean="0"/>
              <a:t> has got a special object called </a:t>
            </a:r>
            <a:r>
              <a:rPr lang="en-US" b="1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/>
              <a:t> which can be used for accessing </a:t>
            </a:r>
            <a:r>
              <a:rPr lang="en-US" i="1" dirty="0" smtClean="0">
                <a:solidFill>
                  <a:srgbClr val="C00000"/>
                </a:solidFill>
              </a:rPr>
              <a:t>html parameters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form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access the </a:t>
            </a:r>
            <a:r>
              <a:rPr lang="en-US" i="1" dirty="0" smtClean="0">
                <a:solidFill>
                  <a:srgbClr val="C00000"/>
                </a:solidFill>
              </a:rPr>
              <a:t>form data </a:t>
            </a:r>
            <a:r>
              <a:rPr lang="en-US" dirty="0" smtClean="0"/>
              <a:t>we simply have to use the </a:t>
            </a:r>
            <a:r>
              <a:rPr lang="en-US" b="1" dirty="0" smtClean="0">
                <a:solidFill>
                  <a:srgbClr val="0070C0"/>
                </a:solidFill>
              </a:rPr>
              <a:t>parameter name </a:t>
            </a:r>
            <a:r>
              <a:rPr lang="en-US" dirty="0" smtClean="0"/>
              <a:t>with </a:t>
            </a:r>
            <a:r>
              <a:rPr lang="en-US" b="1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/>
              <a:t> object 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5397</TotalTime>
  <Words>1854</Words>
  <Application>Microsoft Office PowerPoint</Application>
  <PresentationFormat>On-screen Show (4:3)</PresentationFormat>
  <Paragraphs>474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EXPRESSION LANGUAGE</vt:lpstr>
      <vt:lpstr>ADVANTAGES  OF  EL</vt:lpstr>
      <vt:lpstr>SYNTAX</vt:lpstr>
      <vt:lpstr>EL IMPLICIT OBJECTS</vt:lpstr>
      <vt:lpstr>USING EL TO ACCESS BEANS (HTML Page)</vt:lpstr>
      <vt:lpstr>USING EL TO ACCESS BEANS (JSP Page)</vt:lpstr>
      <vt:lpstr>USING EL FOR ACCESSING  HTML PARAMETERS</vt:lpstr>
      <vt:lpstr>USING EL FOR ACCESSING  HTML PARAMETERS (HTML Page)</vt:lpstr>
      <vt:lpstr>USING EL FOR ACCESSING  HTML PARAMETERS (JSP Page)</vt:lpstr>
      <vt:lpstr>USING EL FOR ACCESSING  HTML PARAMETERS</vt:lpstr>
      <vt:lpstr>EXAMPLE</vt:lpstr>
      <vt:lpstr>USING paramValues OBJECT</vt:lpstr>
      <vt:lpstr>USING paramValues OBJECT (The HTML Page)</vt:lpstr>
      <vt:lpstr>USING paramValues OBJECT (The JSP Page)</vt:lpstr>
      <vt:lpstr>ACCESSING NON-BEAN DATA</vt:lpstr>
      <vt:lpstr>ACCESSING NON-BEAN DATA</vt:lpstr>
      <vt:lpstr>NESTED PROPERTY WITH EL</vt:lpstr>
      <vt:lpstr>NESTED PROPERTY WITH EL (The Dog Bean)</vt:lpstr>
      <vt:lpstr>NESTED PROPERTY WITH EL (The Person Bean)</vt:lpstr>
      <vt:lpstr>NESTED PROPERTY WITH EL (The HTML Page)</vt:lpstr>
      <vt:lpstr>NESTED PROPERTY WITH EL (The setperson.jsp Page)</vt:lpstr>
      <vt:lpstr>NESTED PROPERTY WITH EL (The showperson.jsp Page)</vt:lpstr>
      <vt:lpstr>THE  EL  [ ] Operator</vt:lpstr>
      <vt:lpstr>THE  EL  [ ] Operator (Accessing array values)</vt:lpstr>
      <vt:lpstr>THE  EL  [ ] Operator (Accessing List values)</vt:lpstr>
      <vt:lpstr>THE  EL  [ ] Operator (Accessing Bean values)</vt:lpstr>
      <vt:lpstr>Slide 29</vt:lpstr>
      <vt:lpstr>Slide 30</vt:lpstr>
      <vt:lpstr>EXAMPLE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472</cp:revision>
  <dcterms:created xsi:type="dcterms:W3CDTF">2016-02-04T12:02:26Z</dcterms:created>
  <dcterms:modified xsi:type="dcterms:W3CDTF">2018-08-13T05:19:57Z</dcterms:modified>
</cp:coreProperties>
</file>