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7" r:id="rId2"/>
    <p:sldId id="258" r:id="rId3"/>
    <p:sldId id="326" r:id="rId4"/>
    <p:sldId id="330" r:id="rId5"/>
    <p:sldId id="331" r:id="rId6"/>
    <p:sldId id="329" r:id="rId7"/>
    <p:sldId id="332" r:id="rId8"/>
    <p:sldId id="333" r:id="rId9"/>
    <p:sldId id="334" r:id="rId10"/>
    <p:sldId id="335" r:id="rId11"/>
    <p:sldId id="339" r:id="rId12"/>
    <p:sldId id="340" r:id="rId13"/>
    <p:sldId id="341" r:id="rId14"/>
    <p:sldId id="336" r:id="rId15"/>
    <p:sldId id="350" r:id="rId16"/>
    <p:sldId id="337" r:id="rId17"/>
    <p:sldId id="338" r:id="rId18"/>
    <p:sldId id="342" r:id="rId19"/>
    <p:sldId id="343" r:id="rId20"/>
    <p:sldId id="351" r:id="rId21"/>
    <p:sldId id="344" r:id="rId22"/>
    <p:sldId id="327" r:id="rId23"/>
    <p:sldId id="328" r:id="rId24"/>
    <p:sldId id="345" r:id="rId25"/>
    <p:sldId id="352" r:id="rId26"/>
    <p:sldId id="302" r:id="rId27"/>
    <p:sldId id="346" r:id="rId28"/>
    <p:sldId id="347" r:id="rId29"/>
    <p:sldId id="349" r:id="rId30"/>
    <p:sldId id="353" r:id="rId31"/>
    <p:sldId id="26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02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CDDC54A9-B5CA-4EB2-B575-3978FDCD00DC}"/>
    <pc:docChg chg="delSld">
      <pc:chgData name="Sharma Computer Academy" userId="08476b32c11f4418" providerId="LiveId" clId="{CDDC54A9-B5CA-4EB2-B575-3978FDCD00DC}" dt="2020-12-12T17:15:07.768" v="0" actId="47"/>
      <pc:docMkLst>
        <pc:docMk/>
      </pc:docMkLst>
      <pc:sldChg chg="del">
        <pc:chgData name="Sharma Computer Academy" userId="08476b32c11f4418" providerId="LiveId" clId="{CDDC54A9-B5CA-4EB2-B575-3978FDCD00DC}" dt="2020-12-12T17:15:07.768" v="0" actId="47"/>
        <pc:sldMkLst>
          <pc:docMk/>
          <pc:sldMk cId="0" sldId="34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12-12-2020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12/12/2020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/>
              <a:t>Java EE</a:t>
            </a:r>
          </a:p>
          <a:p>
            <a:r>
              <a:rPr lang="en-US" sz="2800" dirty="0"/>
              <a:t>(ADVANCE JAVA)</a:t>
            </a:r>
          </a:p>
          <a:p>
            <a:r>
              <a:rPr lang="en-US" sz="2800">
                <a:solidFill>
                  <a:srgbClr val="FF0000"/>
                </a:solidFill>
              </a:rPr>
              <a:t>Lecture-6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WAP to print current date as </a:t>
            </a:r>
            <a:r>
              <a:rPr lang="en-US" sz="2400" b="1" dirty="0">
                <a:solidFill>
                  <a:srgbClr val="FF0000"/>
                </a:solidFill>
              </a:rPr>
              <a:t>Month-date-year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/>
              <a:t>import   </a:t>
            </a:r>
            <a:r>
              <a:rPr lang="en-IN" b="1" dirty="0" err="1"/>
              <a:t>java.util.Date</a:t>
            </a:r>
            <a:r>
              <a:rPr lang="en-IN" b="1" dirty="0"/>
              <a:t>;</a:t>
            </a:r>
          </a:p>
          <a:p>
            <a:pPr>
              <a:buNone/>
            </a:pPr>
            <a:r>
              <a:rPr lang="en-IN" b="1" dirty="0"/>
              <a:t>import   </a:t>
            </a:r>
            <a:r>
              <a:rPr lang="en-IN" b="1" dirty="0" err="1"/>
              <a:t>java.text.SimpleDateFormat</a:t>
            </a:r>
            <a:r>
              <a:rPr lang="en-IN" b="1" dirty="0"/>
              <a:t>;  </a:t>
            </a:r>
          </a:p>
          <a:p>
            <a:pPr>
              <a:buNone/>
            </a:pPr>
            <a:r>
              <a:rPr lang="en-IN" b="1" dirty="0"/>
              <a:t>class </a:t>
            </a:r>
            <a:r>
              <a:rPr lang="en-IN" b="1" dirty="0" err="1"/>
              <a:t>SimpleDateDemo</a:t>
            </a:r>
            <a:r>
              <a:rPr lang="en-IN" b="1" dirty="0"/>
              <a:t> </a:t>
            </a:r>
          </a:p>
          <a:p>
            <a:pPr>
              <a:buNone/>
            </a:pPr>
            <a:r>
              <a:rPr lang="en-IN" b="1" dirty="0"/>
              <a:t>{</a:t>
            </a:r>
          </a:p>
          <a:p>
            <a:pPr>
              <a:buNone/>
            </a:pPr>
            <a:r>
              <a:rPr lang="en-IN" b="1" dirty="0"/>
              <a:t>public static void main(String </a:t>
            </a:r>
            <a:r>
              <a:rPr lang="en-IN" b="1" dirty="0" err="1"/>
              <a:t>args</a:t>
            </a:r>
            <a:r>
              <a:rPr lang="en-IN" b="1" dirty="0"/>
              <a:t>[]) </a:t>
            </a:r>
          </a:p>
          <a:p>
            <a:pPr>
              <a:buNone/>
            </a:pPr>
            <a:r>
              <a:rPr lang="en-IN" b="1" dirty="0"/>
              <a:t>{</a:t>
            </a:r>
          </a:p>
          <a:p>
            <a:pPr>
              <a:buNone/>
            </a:pPr>
            <a:r>
              <a:rPr lang="en-IN" b="1" dirty="0"/>
              <a:t>       Date today = new Date();</a:t>
            </a:r>
          </a:p>
          <a:p>
            <a:pPr>
              <a:buNone/>
            </a:pPr>
            <a:r>
              <a:rPr lang="en-IN" b="1" dirty="0"/>
              <a:t>       </a:t>
            </a:r>
            <a:r>
              <a:rPr lang="en-IN" b="1" dirty="0" err="1"/>
              <a:t>SimpleDateFormat</a:t>
            </a:r>
            <a:r>
              <a:rPr lang="en-IN" b="1" dirty="0"/>
              <a:t> </a:t>
            </a:r>
            <a:r>
              <a:rPr lang="en-IN" b="1" dirty="0" err="1"/>
              <a:t>sdf</a:t>
            </a:r>
            <a:r>
              <a:rPr lang="en-IN" b="1" dirty="0"/>
              <a:t>;</a:t>
            </a:r>
          </a:p>
          <a:p>
            <a:pPr>
              <a:buNone/>
            </a:pPr>
            <a:r>
              <a:rPr lang="en-IN" b="1" dirty="0"/>
              <a:t>      </a:t>
            </a:r>
            <a:r>
              <a:rPr lang="en-IN" b="1" dirty="0" err="1"/>
              <a:t>sdf</a:t>
            </a:r>
            <a:r>
              <a:rPr lang="en-IN" b="1" dirty="0"/>
              <a:t>=new </a:t>
            </a:r>
            <a:r>
              <a:rPr lang="en-IN" b="1" dirty="0" err="1"/>
              <a:t>SimpleDateFormat</a:t>
            </a:r>
            <a:r>
              <a:rPr lang="en-IN" b="1" dirty="0"/>
              <a:t>("MMMM-</a:t>
            </a:r>
            <a:r>
              <a:rPr lang="en-IN" b="1" dirty="0" err="1"/>
              <a:t>dd</a:t>
            </a:r>
            <a:r>
              <a:rPr lang="en-IN" b="1" dirty="0"/>
              <a:t>-</a:t>
            </a:r>
            <a:r>
              <a:rPr lang="en-IN" b="1" dirty="0" err="1"/>
              <a:t>yyyy</a:t>
            </a:r>
            <a:r>
              <a:rPr lang="en-IN" b="1" dirty="0"/>
              <a:t>"); </a:t>
            </a:r>
          </a:p>
          <a:p>
            <a:pPr>
              <a:buNone/>
            </a:pPr>
            <a:r>
              <a:rPr lang="en-IN" b="1" dirty="0"/>
              <a:t>      String </a:t>
            </a:r>
            <a:r>
              <a:rPr lang="en-IN" b="1" dirty="0" err="1"/>
              <a:t>dtstr</a:t>
            </a:r>
            <a:r>
              <a:rPr lang="en-IN" b="1" dirty="0"/>
              <a:t>=</a:t>
            </a:r>
            <a:r>
              <a:rPr lang="en-IN" b="1" dirty="0" err="1"/>
              <a:t>sdf.format</a:t>
            </a:r>
            <a:r>
              <a:rPr lang="en-IN" b="1" dirty="0"/>
              <a:t>(today);</a:t>
            </a:r>
          </a:p>
          <a:p>
            <a:pPr>
              <a:buNone/>
            </a:pPr>
            <a:r>
              <a:rPr lang="en-IN" b="1" dirty="0"/>
              <a:t>      </a:t>
            </a:r>
            <a:r>
              <a:rPr lang="en-IN" b="1" dirty="0" err="1"/>
              <a:t>System.out.println</a:t>
            </a:r>
            <a:r>
              <a:rPr lang="en-IN" b="1" dirty="0"/>
              <a:t>("Current Date is :"+</a:t>
            </a:r>
            <a:r>
              <a:rPr lang="en-IN" b="1" dirty="0" err="1"/>
              <a:t>dtstr</a:t>
            </a:r>
            <a:r>
              <a:rPr lang="en-IN" b="1" dirty="0"/>
              <a:t>);</a:t>
            </a:r>
          </a:p>
          <a:p>
            <a:pPr>
              <a:buNone/>
            </a:pPr>
            <a:r>
              <a:rPr lang="en-IN" b="1" dirty="0"/>
              <a:t>}</a:t>
            </a:r>
          </a:p>
          <a:p>
            <a:pPr>
              <a:buNone/>
            </a:pPr>
            <a:r>
              <a:rPr lang="en-IN" b="1" dirty="0"/>
              <a:t>}</a:t>
            </a:r>
          </a:p>
          <a:p>
            <a:pPr>
              <a:buNone/>
            </a:pPr>
            <a:r>
              <a:rPr lang="en-US" b="1" dirty="0"/>
              <a:t>Output: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Current Date is </a:t>
            </a:r>
            <a:r>
              <a:rPr lang="en-US" b="1">
                <a:solidFill>
                  <a:srgbClr val="FF0000"/>
                </a:solidFill>
              </a:rPr>
              <a:t>: February-27-2020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b="1" dirty="0"/>
              <a:t>RETRIEVING 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In our JDBC code we just need to make following changes:</a:t>
            </a:r>
          </a:p>
          <a:p>
            <a:endParaRPr lang="en-IN" dirty="0"/>
          </a:p>
          <a:p>
            <a:pPr marL="514350" indent="-514350">
              <a:buAutoNum type="arabicPeriod"/>
            </a:pPr>
            <a:r>
              <a:rPr lang="en-IN" i="1" dirty="0"/>
              <a:t>Create a </a:t>
            </a:r>
            <a:r>
              <a:rPr lang="en-IN" i="1" dirty="0" err="1">
                <a:solidFill>
                  <a:srgbClr val="00B050"/>
                </a:solidFill>
              </a:rPr>
              <a:t>SimpleDateFormat</a:t>
            </a:r>
            <a:r>
              <a:rPr lang="en-IN" i="1" dirty="0">
                <a:solidFill>
                  <a:srgbClr val="00B050"/>
                </a:solidFill>
              </a:rPr>
              <a:t> </a:t>
            </a:r>
            <a:r>
              <a:rPr lang="en-IN" i="1" dirty="0"/>
              <a:t>object with the 	</a:t>
            </a:r>
          </a:p>
          <a:p>
            <a:pPr marL="514350" indent="-514350">
              <a:buNone/>
            </a:pPr>
            <a:r>
              <a:rPr lang="en-IN" i="1" dirty="0"/>
              <a:t>       desired </a:t>
            </a:r>
            <a:r>
              <a:rPr lang="en-IN" b="1" i="1" dirty="0">
                <a:solidFill>
                  <a:schemeClr val="accent6">
                    <a:lumMod val="75000"/>
                  </a:schemeClr>
                </a:solidFill>
              </a:rPr>
              <a:t>pattern</a:t>
            </a:r>
          </a:p>
          <a:p>
            <a:pPr marL="514350" indent="-514350">
              <a:buAutoNum type="arabicPeriod" startAt="2"/>
            </a:pPr>
            <a:endParaRPr lang="en-IN" dirty="0"/>
          </a:p>
          <a:p>
            <a:pPr marL="514350" indent="-514350">
              <a:buAutoNum type="arabicPeriod" startAt="2"/>
            </a:pPr>
            <a:r>
              <a:rPr lang="en-IN" dirty="0"/>
              <a:t>Retrieve the date from the </a:t>
            </a:r>
            <a:r>
              <a:rPr lang="en-IN" dirty="0" err="1">
                <a:solidFill>
                  <a:srgbClr val="00B050"/>
                </a:solidFill>
              </a:rPr>
              <a:t>ResultSet</a:t>
            </a:r>
            <a:r>
              <a:rPr lang="en-IN" dirty="0"/>
              <a:t> by calling the method </a:t>
            </a:r>
            <a:r>
              <a:rPr lang="en-IN" dirty="0" err="1">
                <a:solidFill>
                  <a:srgbClr val="0070C0"/>
                </a:solidFill>
              </a:rPr>
              <a:t>getDate</a:t>
            </a:r>
            <a:r>
              <a:rPr lang="en-IN" dirty="0">
                <a:solidFill>
                  <a:srgbClr val="0070C0"/>
                </a:solidFill>
              </a:rPr>
              <a:t>( )</a:t>
            </a:r>
          </a:p>
          <a:p>
            <a:pPr marL="514350" indent="-514350">
              <a:buAutoNum type="arabicPeriod" startAt="2"/>
            </a:pPr>
            <a:endParaRPr lang="en-IN" dirty="0"/>
          </a:p>
          <a:p>
            <a:pPr marL="514350" indent="-514350">
              <a:buAutoNum type="arabicPeriod" startAt="2"/>
            </a:pPr>
            <a:r>
              <a:rPr lang="en-IN" i="1" dirty="0"/>
              <a:t>Pass the date object to the method </a:t>
            </a:r>
            <a:r>
              <a:rPr lang="en-IN" i="1" dirty="0">
                <a:solidFill>
                  <a:srgbClr val="0070C0"/>
                </a:solidFill>
              </a:rPr>
              <a:t>format( ) </a:t>
            </a:r>
            <a:r>
              <a:rPr lang="en-IN" i="1" dirty="0"/>
              <a:t>of </a:t>
            </a:r>
            <a:r>
              <a:rPr lang="en-IN" i="1" dirty="0" err="1">
                <a:solidFill>
                  <a:srgbClr val="00B050"/>
                </a:solidFill>
              </a:rPr>
              <a:t>SimpleDateFormat</a:t>
            </a:r>
            <a:r>
              <a:rPr lang="en-IN" i="1" dirty="0"/>
              <a:t> class which will return the date in the previously set </a:t>
            </a:r>
            <a:r>
              <a:rPr lang="en-IN" b="1" i="1" dirty="0">
                <a:solidFill>
                  <a:schemeClr val="accent6">
                    <a:lumMod val="75000"/>
                  </a:schemeClr>
                </a:solidFill>
              </a:rPr>
              <a:t>pattern</a:t>
            </a:r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>
              <a:solidFill>
                <a:srgbClr val="002060"/>
              </a:solidFill>
            </a:endParaRPr>
          </a:p>
          <a:p>
            <a:pPr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b="1" dirty="0"/>
              <a:t>IMPROVED 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</a:rPr>
              <a:t>ResultSet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</a:rPr>
              <a:t>rs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</a:rPr>
              <a:t>st.executeQuery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("Select 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</a:rPr>
              <a:t>ename,hiredate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");</a:t>
            </a:r>
          </a:p>
          <a:p>
            <a:pPr>
              <a:buNone/>
            </a:pP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dirty="0" err="1">
                <a:solidFill>
                  <a:srgbClr val="00B050"/>
                </a:solidFill>
              </a:rPr>
              <a:t>SimpleDateFormat</a:t>
            </a:r>
            <a:r>
              <a:rPr lang="en-IN" sz="2400" dirty="0">
                <a:solidFill>
                  <a:srgbClr val="00B050"/>
                </a:solidFill>
              </a:rPr>
              <a:t> </a:t>
            </a:r>
            <a:r>
              <a:rPr lang="en-IN" sz="2400" dirty="0" err="1">
                <a:solidFill>
                  <a:srgbClr val="00B050"/>
                </a:solidFill>
              </a:rPr>
              <a:t>sdf</a:t>
            </a:r>
            <a:r>
              <a:rPr lang="en-IN" sz="2400" dirty="0">
                <a:solidFill>
                  <a:srgbClr val="00B050"/>
                </a:solidFill>
              </a:rPr>
              <a:t>=new </a:t>
            </a:r>
            <a:r>
              <a:rPr lang="en-IN" sz="2400" dirty="0" err="1">
                <a:solidFill>
                  <a:srgbClr val="00B050"/>
                </a:solidFill>
              </a:rPr>
              <a:t>SimpleDateFormat</a:t>
            </a:r>
            <a:r>
              <a:rPr lang="en-IN" sz="2400" dirty="0">
                <a:solidFill>
                  <a:srgbClr val="00B050"/>
                </a:solidFill>
              </a:rPr>
              <a:t>("</a:t>
            </a:r>
            <a:r>
              <a:rPr lang="en-IN" sz="2400" dirty="0" err="1">
                <a:solidFill>
                  <a:srgbClr val="00B050"/>
                </a:solidFill>
              </a:rPr>
              <a:t>dd</a:t>
            </a:r>
            <a:r>
              <a:rPr lang="en-IN" sz="2400" dirty="0">
                <a:solidFill>
                  <a:srgbClr val="00B050"/>
                </a:solidFill>
              </a:rPr>
              <a:t>-MM-</a:t>
            </a:r>
            <a:r>
              <a:rPr lang="en-IN" sz="2400" dirty="0" err="1">
                <a:solidFill>
                  <a:srgbClr val="00B050"/>
                </a:solidFill>
              </a:rPr>
              <a:t>yyyy</a:t>
            </a:r>
            <a:r>
              <a:rPr lang="en-IN" sz="2400" dirty="0">
                <a:solidFill>
                  <a:srgbClr val="00B050"/>
                </a:solidFill>
              </a:rPr>
              <a:t>");</a:t>
            </a:r>
          </a:p>
          <a:p>
            <a:pPr>
              <a:buNone/>
            </a:pP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while(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</a:rPr>
              <a:t>rs.next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())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String name=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</a:rPr>
              <a:t>rs.getString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(1);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Date 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</a:rPr>
              <a:t>dt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</a:rPr>
              <a:t>rs.getDate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(2);</a:t>
            </a:r>
          </a:p>
          <a:p>
            <a:pPr>
              <a:buNone/>
            </a:pPr>
            <a:r>
              <a:rPr lang="en-IN" sz="2400" dirty="0">
                <a:solidFill>
                  <a:srgbClr val="00B050"/>
                </a:solidFill>
              </a:rPr>
              <a:t>String </a:t>
            </a:r>
            <a:r>
              <a:rPr lang="en-IN" sz="2400" dirty="0" err="1">
                <a:solidFill>
                  <a:srgbClr val="00B050"/>
                </a:solidFill>
              </a:rPr>
              <a:t>datestr</a:t>
            </a:r>
            <a:r>
              <a:rPr lang="en-IN" sz="2400" dirty="0">
                <a:solidFill>
                  <a:srgbClr val="00B050"/>
                </a:solidFill>
              </a:rPr>
              <a:t>=</a:t>
            </a:r>
            <a:r>
              <a:rPr lang="en-IN" sz="2400" dirty="0" err="1">
                <a:solidFill>
                  <a:srgbClr val="00B050"/>
                </a:solidFill>
              </a:rPr>
              <a:t>sdf.format</a:t>
            </a:r>
            <a:r>
              <a:rPr lang="en-IN" sz="2400" dirty="0">
                <a:solidFill>
                  <a:srgbClr val="00B050"/>
                </a:solidFill>
              </a:rPr>
              <a:t>(</a:t>
            </a:r>
            <a:r>
              <a:rPr lang="en-IN" sz="2400" dirty="0" err="1">
                <a:solidFill>
                  <a:srgbClr val="00B050"/>
                </a:solidFill>
              </a:rPr>
              <a:t>dt</a:t>
            </a:r>
            <a:r>
              <a:rPr lang="en-IN" sz="2400" dirty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(name+"\t"+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</a:rPr>
              <a:t>datestr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b="1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SMITH		17-12-1980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ALLEN		20-02-1981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WARD		22-02-1981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JONES		02-04-1981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MARTIN	28-09-1981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BLAKE		01-05-1981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CLARK		09-06-1981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SCOTT		19-04-1987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KING		17-11-1981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TURNER	08-09-1981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ADAMS		23-05-1987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JAMES		03-12-1981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FORD		03-12-1981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MILLER	23-01-1982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Write an app that displays Name and </a:t>
            </a:r>
            <a:r>
              <a:rPr lang="en-US" b="1" dirty="0" err="1"/>
              <a:t>Hiredate</a:t>
            </a:r>
            <a:r>
              <a:rPr lang="en-US" b="1" dirty="0"/>
              <a:t> of every employee but make sure that an </a:t>
            </a:r>
            <a:r>
              <a:rPr lang="en-US" b="1" dirty="0" err="1"/>
              <a:t>asterik</a:t>
            </a:r>
            <a:r>
              <a:rPr lang="en-US" b="1" dirty="0"/>
              <a:t> appears </a:t>
            </a:r>
            <a:r>
              <a:rPr lang="en-US" b="1" dirty="0" err="1"/>
              <a:t>infront</a:t>
            </a:r>
            <a:r>
              <a:rPr lang="en-US" b="1" dirty="0"/>
              <a:t> of names of those employees who were hired on weekends</a:t>
            </a:r>
            <a:endParaRPr lang="en-IN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FF0000"/>
                </a:solidFill>
              </a:rPr>
              <a:t>parse( )</a:t>
            </a:r>
            <a:r>
              <a:rPr lang="en-US" b="1" dirty="0"/>
              <a:t> Method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parse( ) </a:t>
            </a:r>
            <a:r>
              <a:rPr lang="en-US" dirty="0"/>
              <a:t>method belongs to </a:t>
            </a:r>
            <a:r>
              <a:rPr lang="en-US" b="1" dirty="0" err="1">
                <a:solidFill>
                  <a:srgbClr val="00B050"/>
                </a:solidFill>
              </a:rPr>
              <a:t>SimpleDateFormat</a:t>
            </a:r>
            <a:r>
              <a:rPr lang="en-US" dirty="0"/>
              <a:t> class and has the following prototype: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public Date parse(String) throws </a:t>
            </a:r>
            <a:r>
              <a:rPr lang="en-US" b="1" dirty="0" err="1">
                <a:solidFill>
                  <a:srgbClr val="FF0000"/>
                </a:solidFill>
              </a:rPr>
              <a:t>ParseException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This method accepts a String representing a date as </a:t>
            </a:r>
          </a:p>
          <a:p>
            <a:pPr>
              <a:buNone/>
            </a:pPr>
            <a:r>
              <a:rPr lang="en-US" dirty="0"/>
              <a:t>argument and converts it into </a:t>
            </a:r>
            <a:r>
              <a:rPr lang="en-US" b="1" dirty="0" err="1">
                <a:solidFill>
                  <a:srgbClr val="00B050"/>
                </a:solidFill>
              </a:rPr>
              <a:t>java.util.Date</a:t>
            </a:r>
            <a:r>
              <a:rPr lang="en-US" dirty="0"/>
              <a:t> class </a:t>
            </a:r>
          </a:p>
          <a:p>
            <a:pPr>
              <a:buNone/>
            </a:pPr>
            <a:r>
              <a:rPr lang="en-US" dirty="0"/>
              <a:t>object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WAP to print the day on which user was born after accepting his DOB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/>
              <a:t>import   </a:t>
            </a:r>
            <a:r>
              <a:rPr lang="en-IN" b="1" dirty="0" err="1"/>
              <a:t>java.util.Scanner</a:t>
            </a:r>
            <a:r>
              <a:rPr lang="en-IN" b="1" dirty="0"/>
              <a:t>;</a:t>
            </a:r>
          </a:p>
          <a:p>
            <a:pPr>
              <a:buNone/>
            </a:pPr>
            <a:r>
              <a:rPr lang="en-IN" b="1" dirty="0"/>
              <a:t>import   </a:t>
            </a:r>
            <a:r>
              <a:rPr lang="en-IN" b="1" dirty="0" err="1"/>
              <a:t>java.text.SimpleDateFormat</a:t>
            </a:r>
            <a:r>
              <a:rPr lang="en-IN" b="1" dirty="0"/>
              <a:t>; </a:t>
            </a:r>
          </a:p>
          <a:p>
            <a:pPr>
              <a:buNone/>
            </a:pPr>
            <a:r>
              <a:rPr lang="en-IN" b="1" dirty="0"/>
              <a:t>import   </a:t>
            </a:r>
            <a:r>
              <a:rPr lang="en-IN" b="1" dirty="0" err="1"/>
              <a:t>java.text.ParseException</a:t>
            </a:r>
            <a:r>
              <a:rPr lang="en-IN" b="1" dirty="0"/>
              <a:t>; </a:t>
            </a:r>
          </a:p>
          <a:p>
            <a:pPr>
              <a:buNone/>
            </a:pPr>
            <a:r>
              <a:rPr lang="en-IN" b="1" dirty="0"/>
              <a:t>class   </a:t>
            </a:r>
            <a:r>
              <a:rPr lang="en-IN" b="1" dirty="0" err="1"/>
              <a:t>SimpleDateDemo</a:t>
            </a:r>
            <a:endParaRPr lang="en-IN" b="1" dirty="0"/>
          </a:p>
          <a:p>
            <a:pPr>
              <a:buNone/>
            </a:pPr>
            <a:r>
              <a:rPr lang="en-IN" b="1" dirty="0"/>
              <a:t>{</a:t>
            </a:r>
          </a:p>
          <a:p>
            <a:pPr>
              <a:buNone/>
            </a:pPr>
            <a:r>
              <a:rPr lang="en-IN" b="1" dirty="0"/>
              <a:t>public static void main(String </a:t>
            </a:r>
            <a:r>
              <a:rPr lang="en-IN" b="1" dirty="0" err="1"/>
              <a:t>args</a:t>
            </a:r>
            <a:r>
              <a:rPr lang="en-IN" b="1" dirty="0"/>
              <a:t>[]) throws </a:t>
            </a:r>
            <a:r>
              <a:rPr lang="en-IN" b="1" dirty="0" err="1"/>
              <a:t>ParseException</a:t>
            </a:r>
            <a:endParaRPr lang="en-IN" b="1" dirty="0"/>
          </a:p>
          <a:p>
            <a:pPr>
              <a:buNone/>
            </a:pPr>
            <a:r>
              <a:rPr lang="en-IN" b="1" dirty="0"/>
              <a:t>{</a:t>
            </a:r>
          </a:p>
          <a:p>
            <a:pPr>
              <a:buNone/>
            </a:pPr>
            <a:r>
              <a:rPr lang="en-IN" b="1" dirty="0"/>
              <a:t>       Scanner kb=new Scanner(</a:t>
            </a:r>
            <a:r>
              <a:rPr lang="en-IN" b="1" dirty="0" err="1"/>
              <a:t>System.in</a:t>
            </a:r>
            <a:r>
              <a:rPr lang="en-IN" b="1" dirty="0"/>
              <a:t>);</a:t>
            </a:r>
          </a:p>
          <a:p>
            <a:pPr>
              <a:buNone/>
            </a:pPr>
            <a:r>
              <a:rPr lang="en-IN" b="1" dirty="0"/>
              <a:t>       </a:t>
            </a:r>
            <a:r>
              <a:rPr lang="en-IN" b="1" dirty="0" err="1"/>
              <a:t>System.out.println</a:t>
            </a:r>
            <a:r>
              <a:rPr lang="en-IN" b="1" dirty="0"/>
              <a:t>("Enter your date of </a:t>
            </a:r>
          </a:p>
          <a:p>
            <a:pPr>
              <a:buNone/>
            </a:pPr>
            <a:r>
              <a:rPr lang="en-IN" b="1" dirty="0"/>
              <a:t>       birth:(</a:t>
            </a:r>
            <a:r>
              <a:rPr lang="en-IN" b="1" dirty="0" err="1"/>
              <a:t>dd</a:t>
            </a:r>
            <a:r>
              <a:rPr lang="en-IN" b="1" dirty="0"/>
              <a:t>-MMM-</a:t>
            </a:r>
            <a:r>
              <a:rPr lang="en-IN" b="1" dirty="0" err="1"/>
              <a:t>yyyy</a:t>
            </a:r>
            <a:r>
              <a:rPr lang="en-IN" b="1" dirty="0"/>
              <a:t>)");</a:t>
            </a:r>
          </a:p>
          <a:p>
            <a:pPr>
              <a:buNone/>
            </a:pPr>
            <a:r>
              <a:rPr lang="en-IN" b="1" dirty="0"/>
              <a:t>       String </a:t>
            </a:r>
            <a:r>
              <a:rPr lang="en-IN" b="1" dirty="0" err="1"/>
              <a:t>birthstr</a:t>
            </a:r>
            <a:r>
              <a:rPr lang="en-IN" b="1" dirty="0"/>
              <a:t>=</a:t>
            </a:r>
            <a:r>
              <a:rPr lang="en-IN" b="1" dirty="0" err="1"/>
              <a:t>kb.next</a:t>
            </a:r>
            <a:r>
              <a:rPr lang="en-IN" b="1" dirty="0"/>
              <a:t>();</a:t>
            </a:r>
          </a:p>
          <a:p>
            <a:pPr>
              <a:buNone/>
            </a:pPr>
            <a:endParaRPr lang="en-IN" b="1" dirty="0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Example 3 : WAP to print the day on which user was born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/>
              <a:t>   </a:t>
            </a:r>
            <a:r>
              <a:rPr lang="en-IN" b="1" dirty="0" err="1"/>
              <a:t>SimpleDateFormat</a:t>
            </a:r>
            <a:r>
              <a:rPr lang="en-IN" b="1" dirty="0"/>
              <a:t> sdf1;</a:t>
            </a:r>
          </a:p>
          <a:p>
            <a:pPr>
              <a:buNone/>
            </a:pPr>
            <a:r>
              <a:rPr lang="en-IN" b="1" dirty="0"/>
              <a:t>   sdf1=new </a:t>
            </a:r>
            <a:r>
              <a:rPr lang="en-IN" b="1" dirty="0" err="1"/>
              <a:t>SimpleDateFormat</a:t>
            </a:r>
            <a:r>
              <a:rPr lang="en-IN" b="1" dirty="0"/>
              <a:t>("</a:t>
            </a:r>
            <a:r>
              <a:rPr lang="en-IN" b="1" dirty="0" err="1"/>
              <a:t>dd</a:t>
            </a:r>
            <a:r>
              <a:rPr lang="en-IN" b="1" dirty="0"/>
              <a:t>-MMM-</a:t>
            </a:r>
            <a:r>
              <a:rPr lang="en-IN" b="1" dirty="0" err="1"/>
              <a:t>yyyy</a:t>
            </a:r>
            <a:r>
              <a:rPr lang="en-IN" b="1" dirty="0"/>
              <a:t>"); </a:t>
            </a:r>
          </a:p>
          <a:p>
            <a:pPr>
              <a:buNone/>
            </a:pPr>
            <a:r>
              <a:rPr lang="en-IN" b="1" dirty="0"/>
              <a:t>   Date </a:t>
            </a:r>
            <a:r>
              <a:rPr lang="en-IN" b="1" dirty="0" err="1"/>
              <a:t>mybday</a:t>
            </a:r>
            <a:r>
              <a:rPr lang="en-IN" b="1" dirty="0"/>
              <a:t>=sdf1.parse(</a:t>
            </a:r>
            <a:r>
              <a:rPr lang="en-IN" b="1" dirty="0" err="1"/>
              <a:t>birthstr</a:t>
            </a:r>
            <a:r>
              <a:rPr lang="en-IN" b="1" dirty="0"/>
              <a:t>);</a:t>
            </a:r>
          </a:p>
          <a:p>
            <a:pPr>
              <a:buNone/>
            </a:pPr>
            <a:r>
              <a:rPr lang="en-IN" b="1" dirty="0"/>
              <a:t>   </a:t>
            </a:r>
            <a:r>
              <a:rPr lang="en-IN" b="1" dirty="0" err="1"/>
              <a:t>SimpleDateFormat</a:t>
            </a:r>
            <a:r>
              <a:rPr lang="en-IN" b="1" dirty="0"/>
              <a:t> sdf2;</a:t>
            </a:r>
          </a:p>
          <a:p>
            <a:pPr>
              <a:buNone/>
            </a:pPr>
            <a:r>
              <a:rPr lang="en-IN" b="1" dirty="0"/>
              <a:t>   sdf2=new </a:t>
            </a:r>
            <a:r>
              <a:rPr lang="en-IN" b="1" dirty="0" err="1"/>
              <a:t>SimpleDateFormat</a:t>
            </a:r>
            <a:r>
              <a:rPr lang="en-IN" b="1" dirty="0"/>
              <a:t>("EEEE");</a:t>
            </a:r>
          </a:p>
          <a:p>
            <a:pPr>
              <a:buNone/>
            </a:pPr>
            <a:r>
              <a:rPr lang="en-IN" b="1" dirty="0"/>
              <a:t>   String day=sdf2.format(</a:t>
            </a:r>
            <a:r>
              <a:rPr lang="en-IN" b="1" dirty="0" err="1"/>
              <a:t>mybday</a:t>
            </a:r>
            <a:r>
              <a:rPr lang="en-IN" b="1" dirty="0"/>
              <a:t>); </a:t>
            </a:r>
          </a:p>
          <a:p>
            <a:pPr>
              <a:buNone/>
            </a:pPr>
            <a:r>
              <a:rPr lang="en-IN" b="1" dirty="0"/>
              <a:t>   </a:t>
            </a:r>
            <a:r>
              <a:rPr lang="en-IN" b="1" dirty="0" err="1"/>
              <a:t>System.out.println</a:t>
            </a:r>
            <a:r>
              <a:rPr lang="en-IN" b="1" dirty="0"/>
              <a:t>("You were born on :"+day);</a:t>
            </a:r>
          </a:p>
          <a:p>
            <a:pPr>
              <a:buNone/>
            </a:pPr>
            <a:r>
              <a:rPr lang="en-IN" b="1" dirty="0"/>
              <a:t>}</a:t>
            </a:r>
          </a:p>
          <a:p>
            <a:pPr>
              <a:buNone/>
            </a:pPr>
            <a:r>
              <a:rPr lang="en-IN" b="1" dirty="0"/>
              <a:t>}</a:t>
            </a:r>
          </a:p>
          <a:p>
            <a:pPr>
              <a:buNone/>
            </a:pPr>
            <a:r>
              <a:rPr lang="en-US" b="1" dirty="0"/>
              <a:t>Output:</a:t>
            </a:r>
          </a:p>
          <a:p>
            <a:pPr>
              <a:buNone/>
            </a:pPr>
            <a:r>
              <a:rPr lang="en-US" sz="2600" b="1" dirty="0">
                <a:solidFill>
                  <a:srgbClr val="FF0000"/>
                </a:solidFill>
              </a:rPr>
              <a:t>Enter your  date of birth(</a:t>
            </a:r>
            <a:r>
              <a:rPr lang="en-US" sz="2600" b="1" dirty="0" err="1">
                <a:solidFill>
                  <a:srgbClr val="FF0000"/>
                </a:solidFill>
              </a:rPr>
              <a:t>dd-mon-yyyy</a:t>
            </a:r>
            <a:r>
              <a:rPr lang="en-US" sz="2600" b="1" dirty="0">
                <a:solidFill>
                  <a:srgbClr val="FF0000"/>
                </a:solidFill>
              </a:rPr>
              <a:t>): </a:t>
            </a:r>
            <a:r>
              <a:rPr lang="en-US" sz="2600" b="1" dirty="0"/>
              <a:t>22-dec-1977 </a:t>
            </a:r>
          </a:p>
          <a:p>
            <a:pPr>
              <a:buNone/>
            </a:pPr>
            <a:r>
              <a:rPr lang="en-US" sz="2600" b="1" dirty="0">
                <a:solidFill>
                  <a:srgbClr val="FF0000"/>
                </a:solidFill>
              </a:rPr>
              <a:t>You were born on : Thursday</a:t>
            </a:r>
            <a:endParaRPr lang="en-IN" sz="2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b="1" dirty="0"/>
              <a:t>INSERTING 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To insert date in the database we need to take several steps:</a:t>
            </a:r>
          </a:p>
          <a:p>
            <a:pPr marL="514350" indent="-514350">
              <a:buAutoNum type="arabicPeriod"/>
            </a:pPr>
            <a:r>
              <a:rPr lang="en-IN" dirty="0"/>
              <a:t>Accept the date from the user as a </a:t>
            </a:r>
            <a:r>
              <a:rPr lang="en-IN" b="1" dirty="0">
                <a:solidFill>
                  <a:srgbClr val="FF0000"/>
                </a:solidFill>
              </a:rPr>
              <a:t>String</a:t>
            </a:r>
            <a:r>
              <a:rPr lang="en-IN" dirty="0"/>
              <a:t> in a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particular format</a:t>
            </a:r>
            <a:r>
              <a:rPr lang="en-IN" dirty="0"/>
              <a:t>.</a:t>
            </a:r>
          </a:p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Create a </a:t>
            </a:r>
            <a:r>
              <a:rPr lang="en-IN" b="1" dirty="0" err="1">
                <a:solidFill>
                  <a:srgbClr val="FF0000"/>
                </a:solidFill>
              </a:rPr>
              <a:t>SimpleDateFormat</a:t>
            </a:r>
            <a:r>
              <a:rPr lang="en-IN" b="1" dirty="0"/>
              <a:t> </a:t>
            </a:r>
            <a:r>
              <a:rPr lang="en-IN" dirty="0"/>
              <a:t>object using the same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date pattern </a:t>
            </a:r>
            <a:r>
              <a:rPr lang="en-IN" dirty="0"/>
              <a:t>in which you have accepted the date from the user.</a:t>
            </a:r>
          </a:p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Call the method </a:t>
            </a:r>
            <a:r>
              <a:rPr lang="en-IN" b="1" dirty="0">
                <a:solidFill>
                  <a:srgbClr val="0070C0"/>
                </a:solidFill>
              </a:rPr>
              <a:t>parse( ) </a:t>
            </a:r>
            <a:r>
              <a:rPr lang="en-IN" dirty="0"/>
              <a:t>of </a:t>
            </a:r>
            <a:r>
              <a:rPr lang="en-IN" b="1" dirty="0" err="1">
                <a:solidFill>
                  <a:srgbClr val="FF0000"/>
                </a:solidFill>
              </a:rPr>
              <a:t>SimpleDateFormat</a:t>
            </a:r>
            <a:r>
              <a:rPr lang="en-IN" dirty="0"/>
              <a:t> to convert the </a:t>
            </a:r>
            <a:r>
              <a:rPr lang="en-IN" b="1" dirty="0">
                <a:solidFill>
                  <a:srgbClr val="FF0000"/>
                </a:solidFill>
              </a:rPr>
              <a:t>String</a:t>
            </a:r>
            <a:r>
              <a:rPr lang="en-IN" b="1" dirty="0"/>
              <a:t> </a:t>
            </a:r>
            <a:r>
              <a:rPr lang="en-IN" dirty="0"/>
              <a:t>form of date to </a:t>
            </a:r>
            <a:r>
              <a:rPr lang="en-IN" b="1" dirty="0" err="1">
                <a:solidFill>
                  <a:srgbClr val="FF0000"/>
                </a:solidFill>
              </a:rPr>
              <a:t>java.util.Date</a:t>
            </a:r>
            <a:r>
              <a:rPr lang="en-IN" b="1" dirty="0"/>
              <a:t> </a:t>
            </a:r>
            <a:r>
              <a:rPr lang="en-IN" dirty="0"/>
              <a:t>object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>
              <a:solidFill>
                <a:srgbClr val="002060"/>
              </a:solidFill>
            </a:endParaRPr>
          </a:p>
          <a:p>
            <a:pPr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b="1" dirty="0"/>
              <a:t>INSERTING 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 startAt="4"/>
            </a:pPr>
            <a:r>
              <a:rPr lang="en-IN" sz="2500" dirty="0"/>
              <a:t>Convert the </a:t>
            </a:r>
            <a:r>
              <a:rPr lang="en-IN" sz="2500" b="1" dirty="0" err="1">
                <a:solidFill>
                  <a:srgbClr val="FF0000"/>
                </a:solidFill>
              </a:rPr>
              <a:t>java.util.Date</a:t>
            </a:r>
            <a:r>
              <a:rPr lang="en-IN" sz="2500" b="1" dirty="0">
                <a:solidFill>
                  <a:srgbClr val="FF0000"/>
                </a:solidFill>
              </a:rPr>
              <a:t> </a:t>
            </a:r>
            <a:r>
              <a:rPr lang="en-IN" sz="2500" dirty="0"/>
              <a:t>object to milliseconds by calling the method </a:t>
            </a:r>
            <a:r>
              <a:rPr lang="en-IN" sz="2500" b="1" dirty="0" err="1">
                <a:solidFill>
                  <a:srgbClr val="0070C0"/>
                </a:solidFill>
              </a:rPr>
              <a:t>getTime</a:t>
            </a:r>
            <a:r>
              <a:rPr lang="en-IN" sz="2500" b="1" dirty="0">
                <a:solidFill>
                  <a:srgbClr val="0070C0"/>
                </a:solidFill>
              </a:rPr>
              <a:t>( ) </a:t>
            </a:r>
            <a:r>
              <a:rPr lang="en-IN" sz="2500" dirty="0"/>
              <a:t>of </a:t>
            </a:r>
            <a:r>
              <a:rPr lang="en-IN" sz="2500" b="1" dirty="0" err="1">
                <a:solidFill>
                  <a:srgbClr val="FF0000"/>
                </a:solidFill>
              </a:rPr>
              <a:t>java.util.Date</a:t>
            </a:r>
            <a:r>
              <a:rPr lang="en-IN" sz="2500" dirty="0"/>
              <a:t> object</a:t>
            </a:r>
          </a:p>
          <a:p>
            <a:pPr marL="514350" indent="-514350">
              <a:buAutoNum type="arabicPeriod" startAt="4"/>
            </a:pPr>
            <a:endParaRPr lang="en-IN" sz="2500" dirty="0"/>
          </a:p>
          <a:p>
            <a:pPr marL="514350" indent="-514350">
              <a:buAutoNum type="arabicPeriod" startAt="4"/>
            </a:pPr>
            <a:r>
              <a:rPr lang="en-IN" sz="2500" dirty="0"/>
              <a:t>Call the </a:t>
            </a:r>
            <a:r>
              <a:rPr lang="en-IN" sz="2500" b="1" dirty="0" err="1">
                <a:solidFill>
                  <a:srgbClr val="FF0000"/>
                </a:solidFill>
              </a:rPr>
              <a:t>java.sql.Date</a:t>
            </a:r>
            <a:r>
              <a:rPr lang="en-IN" sz="2500" b="1" dirty="0">
                <a:solidFill>
                  <a:srgbClr val="FF0000"/>
                </a:solidFill>
              </a:rPr>
              <a:t> </a:t>
            </a:r>
            <a:r>
              <a:rPr lang="en-IN" sz="2500" dirty="0"/>
              <a:t>constructor to convert milliseconds to </a:t>
            </a:r>
            <a:r>
              <a:rPr lang="en-IN" sz="2500" b="1" dirty="0" err="1">
                <a:solidFill>
                  <a:srgbClr val="FF0000"/>
                </a:solidFill>
              </a:rPr>
              <a:t>java.sql.Date</a:t>
            </a:r>
            <a:r>
              <a:rPr lang="en-IN" sz="2500" b="1" dirty="0">
                <a:solidFill>
                  <a:srgbClr val="FF0000"/>
                </a:solidFill>
              </a:rPr>
              <a:t> </a:t>
            </a:r>
            <a:r>
              <a:rPr lang="en-IN" sz="2500" dirty="0"/>
              <a:t>object</a:t>
            </a:r>
          </a:p>
          <a:p>
            <a:pPr marL="514350" indent="-514350">
              <a:buAutoNum type="arabicPeriod" startAt="4"/>
            </a:pPr>
            <a:endParaRPr lang="en-IN" sz="2500" dirty="0"/>
          </a:p>
          <a:p>
            <a:pPr marL="514350" indent="-514350">
              <a:buAutoNum type="arabicPeriod" startAt="4"/>
            </a:pPr>
            <a:r>
              <a:rPr lang="en-IN" sz="2500" dirty="0"/>
              <a:t>Pass this object to the method </a:t>
            </a:r>
            <a:r>
              <a:rPr lang="en-IN" sz="2500" b="1" dirty="0" err="1">
                <a:solidFill>
                  <a:srgbClr val="0070C0"/>
                </a:solidFill>
              </a:rPr>
              <a:t>setDate</a:t>
            </a:r>
            <a:r>
              <a:rPr lang="en-IN" sz="2500" b="1" dirty="0">
                <a:solidFill>
                  <a:srgbClr val="0070C0"/>
                </a:solidFill>
              </a:rPr>
              <a:t>( ) </a:t>
            </a:r>
            <a:r>
              <a:rPr lang="en-IN" sz="2500" dirty="0"/>
              <a:t>of </a:t>
            </a:r>
            <a:r>
              <a:rPr lang="en-IN" sz="2500" b="1" dirty="0" err="1">
                <a:solidFill>
                  <a:srgbClr val="FF0000"/>
                </a:solidFill>
              </a:rPr>
              <a:t>PrepraredStatement</a:t>
            </a:r>
            <a:r>
              <a:rPr lang="en-IN" sz="2500" dirty="0">
                <a:solidFill>
                  <a:srgbClr val="00B050"/>
                </a:solidFill>
              </a:rPr>
              <a:t> </a:t>
            </a:r>
            <a:r>
              <a:rPr lang="en-IN" sz="2500" dirty="0"/>
              <a:t>object which will further convert it as per the database date </a:t>
            </a:r>
            <a:r>
              <a:rPr lang="en-IN" sz="2500" dirty="0" err="1"/>
              <a:t>fromat</a:t>
            </a:r>
            <a:r>
              <a:rPr lang="en-IN" sz="2500" dirty="0"/>
              <a:t> and insert it into the table</a:t>
            </a:r>
          </a:p>
          <a:p>
            <a:pPr>
              <a:buNone/>
            </a:pPr>
            <a:endParaRPr lang="en-IN" dirty="0">
              <a:solidFill>
                <a:srgbClr val="002060"/>
              </a:solidFill>
            </a:endParaRPr>
          </a:p>
          <a:p>
            <a:pPr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dirty="0"/>
              <a:t>How to retrieve date from database ?</a:t>
            </a: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dirty="0"/>
              <a:t>How to store date in the database ?</a:t>
            </a: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dirty="0"/>
              <a:t>How to insert images in the database ?</a:t>
            </a: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dirty="0"/>
              <a:t>How to retrieve images from the database ?</a:t>
            </a:r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a table called </a:t>
            </a:r>
            <a:r>
              <a:rPr lang="en-US" b="1" dirty="0">
                <a:solidFill>
                  <a:srgbClr val="C00000"/>
                </a:solidFill>
              </a:rPr>
              <a:t>STUDENTS</a:t>
            </a:r>
            <a:r>
              <a:rPr lang="en-US" b="1" dirty="0"/>
              <a:t> in the database having following structure: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STUDENTS(roll number(3),name varchar2(20),</a:t>
            </a:r>
            <a:r>
              <a:rPr lang="en-US" b="1" dirty="0" err="1">
                <a:solidFill>
                  <a:srgbClr val="C00000"/>
                </a:solidFill>
              </a:rPr>
              <a:t>birthdate</a:t>
            </a:r>
            <a:r>
              <a:rPr lang="en-US" b="1" dirty="0">
                <a:solidFill>
                  <a:srgbClr val="C00000"/>
                </a:solidFill>
              </a:rPr>
              <a:t> date)</a:t>
            </a:r>
          </a:p>
          <a:p>
            <a:endParaRPr lang="en-US" b="1" dirty="0"/>
          </a:p>
          <a:p>
            <a:r>
              <a:rPr lang="en-US" b="1" dirty="0"/>
              <a:t>Write an app that accepts roll number , name and dob from the user and inserts the record in </a:t>
            </a:r>
            <a:r>
              <a:rPr lang="en-US" b="1"/>
              <a:t>the </a:t>
            </a:r>
            <a:r>
              <a:rPr lang="en-US" b="1">
                <a:solidFill>
                  <a:srgbClr val="C00000"/>
                </a:solidFill>
              </a:rPr>
              <a:t>STUDENTS </a:t>
            </a:r>
            <a:r>
              <a:rPr lang="en-US" b="1" dirty="0"/>
              <a:t>table.</a:t>
            </a:r>
            <a:endParaRPr lang="en-IN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</a:rPr>
              <a:t>PreparedStatement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</a:rPr>
              <a:t>ps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</a:rPr>
              <a:t>conn.prepareStatement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("Insert into 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person values(?,?)");</a:t>
            </a:r>
          </a:p>
          <a:p>
            <a:pPr>
              <a:buNone/>
            </a:pP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Scanner kb=new Scanner(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</a:rPr>
              <a:t>System.in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sz="2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dirty="0" err="1">
                <a:solidFill>
                  <a:srgbClr val="0070C0"/>
                </a:solidFill>
              </a:rPr>
              <a:t>System.out.println</a:t>
            </a:r>
            <a:r>
              <a:rPr lang="en-IN" sz="2400" dirty="0">
                <a:solidFill>
                  <a:srgbClr val="0070C0"/>
                </a:solidFill>
              </a:rPr>
              <a:t>("Enter name and dob(</a:t>
            </a:r>
            <a:r>
              <a:rPr lang="en-IN" sz="2400" dirty="0" err="1">
                <a:solidFill>
                  <a:srgbClr val="0070C0"/>
                </a:solidFill>
              </a:rPr>
              <a:t>dd</a:t>
            </a:r>
            <a:r>
              <a:rPr lang="en-IN" sz="2400" dirty="0">
                <a:solidFill>
                  <a:srgbClr val="0070C0"/>
                </a:solidFill>
              </a:rPr>
              <a:t>-MM-</a:t>
            </a:r>
            <a:r>
              <a:rPr lang="en-IN" sz="2400" dirty="0" err="1">
                <a:solidFill>
                  <a:srgbClr val="0070C0"/>
                </a:solidFill>
              </a:rPr>
              <a:t>yyyy</a:t>
            </a:r>
            <a:r>
              <a:rPr lang="en-IN" sz="2400" dirty="0">
                <a:solidFill>
                  <a:srgbClr val="0070C0"/>
                </a:solidFill>
              </a:rPr>
              <a:t>)");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String name=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</a:rPr>
              <a:t>kb.nextLine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sz="2400" dirty="0">
                <a:solidFill>
                  <a:srgbClr val="0070C0"/>
                </a:solidFill>
              </a:rPr>
              <a:t>String dob=</a:t>
            </a:r>
            <a:r>
              <a:rPr lang="en-IN" sz="2400" dirty="0" err="1">
                <a:solidFill>
                  <a:srgbClr val="0070C0"/>
                </a:solidFill>
              </a:rPr>
              <a:t>kb.next</a:t>
            </a:r>
            <a:r>
              <a:rPr lang="en-IN" sz="2400" dirty="0">
                <a:solidFill>
                  <a:srgbClr val="0070C0"/>
                </a:solidFill>
              </a:rPr>
              <a:t>();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err="1">
                <a:solidFill>
                  <a:srgbClr val="0070C0"/>
                </a:solidFill>
              </a:rPr>
              <a:t>SimpleDateFormat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 err="1">
                <a:solidFill>
                  <a:srgbClr val="0070C0"/>
                </a:solidFill>
              </a:rPr>
              <a:t>sdf</a:t>
            </a:r>
            <a:r>
              <a:rPr lang="en-IN" dirty="0">
                <a:solidFill>
                  <a:srgbClr val="0070C0"/>
                </a:solidFill>
              </a:rPr>
              <a:t>=new </a:t>
            </a:r>
            <a:r>
              <a:rPr lang="en-IN" dirty="0" err="1">
                <a:solidFill>
                  <a:srgbClr val="0070C0"/>
                </a:solidFill>
              </a:rPr>
              <a:t>SimpleDateFormat</a:t>
            </a:r>
            <a:r>
              <a:rPr lang="en-IN" dirty="0">
                <a:solidFill>
                  <a:srgbClr val="0070C0"/>
                </a:solidFill>
              </a:rPr>
              <a:t>("</a:t>
            </a:r>
            <a:r>
              <a:rPr lang="en-IN" dirty="0" err="1">
                <a:solidFill>
                  <a:srgbClr val="0070C0"/>
                </a:solidFill>
              </a:rPr>
              <a:t>dd</a:t>
            </a:r>
            <a:r>
              <a:rPr lang="en-IN" dirty="0">
                <a:solidFill>
                  <a:srgbClr val="0070C0"/>
                </a:solidFill>
              </a:rPr>
              <a:t>-MM-</a:t>
            </a:r>
            <a:r>
              <a:rPr lang="en-IN" dirty="0" err="1">
                <a:solidFill>
                  <a:srgbClr val="0070C0"/>
                </a:solidFill>
              </a:rPr>
              <a:t>yyyy</a:t>
            </a:r>
            <a:r>
              <a:rPr lang="en-IN" dirty="0">
                <a:solidFill>
                  <a:srgbClr val="0070C0"/>
                </a:solidFill>
              </a:rPr>
              <a:t>");</a:t>
            </a:r>
          </a:p>
          <a:p>
            <a:pPr>
              <a:buNone/>
            </a:pPr>
            <a:r>
              <a:rPr lang="en-IN" dirty="0" err="1">
                <a:solidFill>
                  <a:srgbClr val="0070C0"/>
                </a:solidFill>
              </a:rPr>
              <a:t>java.util.Date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 err="1">
                <a:solidFill>
                  <a:srgbClr val="0070C0"/>
                </a:solidFill>
              </a:rPr>
              <a:t>dateutil</a:t>
            </a:r>
            <a:r>
              <a:rPr lang="en-IN" dirty="0">
                <a:solidFill>
                  <a:srgbClr val="0070C0"/>
                </a:solidFill>
              </a:rPr>
              <a:t>=</a:t>
            </a:r>
            <a:r>
              <a:rPr lang="en-IN" dirty="0" err="1">
                <a:solidFill>
                  <a:srgbClr val="0070C0"/>
                </a:solidFill>
              </a:rPr>
              <a:t>sdf.parse</a:t>
            </a:r>
            <a:r>
              <a:rPr lang="en-IN" dirty="0">
                <a:solidFill>
                  <a:srgbClr val="0070C0"/>
                </a:solidFill>
              </a:rPr>
              <a:t>(dob);</a:t>
            </a: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long ms=</a:t>
            </a:r>
            <a:r>
              <a:rPr lang="en-IN" dirty="0" err="1">
                <a:solidFill>
                  <a:srgbClr val="0070C0"/>
                </a:solidFill>
              </a:rPr>
              <a:t>dateutil.getTime</a:t>
            </a:r>
            <a:r>
              <a:rPr lang="en-IN" dirty="0">
                <a:solidFill>
                  <a:srgbClr val="0070C0"/>
                </a:solidFill>
              </a:rPr>
              <a:t>();</a:t>
            </a:r>
          </a:p>
          <a:p>
            <a:pPr>
              <a:buNone/>
            </a:pPr>
            <a:r>
              <a:rPr lang="en-IN" dirty="0" err="1">
                <a:solidFill>
                  <a:srgbClr val="0070C0"/>
                </a:solidFill>
              </a:rPr>
              <a:t>java.sql.Date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 err="1">
                <a:solidFill>
                  <a:srgbClr val="0070C0"/>
                </a:solidFill>
              </a:rPr>
              <a:t>sqldate</a:t>
            </a:r>
            <a:r>
              <a:rPr lang="en-IN" dirty="0">
                <a:solidFill>
                  <a:srgbClr val="0070C0"/>
                </a:solidFill>
              </a:rPr>
              <a:t>=new </a:t>
            </a:r>
            <a:r>
              <a:rPr lang="en-IN" dirty="0" err="1">
                <a:solidFill>
                  <a:srgbClr val="0070C0"/>
                </a:solidFill>
              </a:rPr>
              <a:t>java.sql.Date</a:t>
            </a:r>
            <a:r>
              <a:rPr lang="en-IN" dirty="0">
                <a:solidFill>
                  <a:srgbClr val="0070C0"/>
                </a:solidFill>
              </a:rPr>
              <a:t>(ms);</a:t>
            </a:r>
          </a:p>
          <a:p>
            <a:pPr>
              <a:buNone/>
            </a:pPr>
            <a:r>
              <a:rPr lang="en-IN" dirty="0" err="1">
                <a:solidFill>
                  <a:srgbClr val="0070C0"/>
                </a:solidFill>
              </a:rPr>
              <a:t>ps.setString</a:t>
            </a:r>
            <a:r>
              <a:rPr lang="en-IN" dirty="0">
                <a:solidFill>
                  <a:srgbClr val="0070C0"/>
                </a:solidFill>
              </a:rPr>
              <a:t>(1,name);</a:t>
            </a:r>
          </a:p>
          <a:p>
            <a:pPr>
              <a:buNone/>
            </a:pPr>
            <a:r>
              <a:rPr lang="en-IN" dirty="0" err="1">
                <a:solidFill>
                  <a:srgbClr val="0070C0"/>
                </a:solidFill>
              </a:rPr>
              <a:t>ps.setDate</a:t>
            </a:r>
            <a:r>
              <a:rPr lang="en-IN" dirty="0">
                <a:solidFill>
                  <a:srgbClr val="0070C0"/>
                </a:solidFill>
              </a:rPr>
              <a:t>(2, </a:t>
            </a:r>
            <a:r>
              <a:rPr lang="en-IN" dirty="0" err="1">
                <a:solidFill>
                  <a:srgbClr val="0070C0"/>
                </a:solidFill>
              </a:rPr>
              <a:t>sqldate</a:t>
            </a:r>
            <a:r>
              <a:rPr lang="en-IN" dirty="0">
                <a:solidFill>
                  <a:srgbClr val="0070C0"/>
                </a:solidFill>
              </a:rPr>
              <a:t>);</a:t>
            </a:r>
          </a:p>
          <a:p>
            <a:pPr>
              <a:buNone/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res=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ps.executeUpdate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if(res&gt;0)</a:t>
            </a:r>
          </a:p>
          <a:p>
            <a:pPr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("Record inserted successfully");</a:t>
            </a:r>
          </a:p>
          <a:p>
            <a:pPr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else</a:t>
            </a:r>
          </a:p>
          <a:p>
            <a:pPr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("Record not inserted");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INSERTING 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To insert image in the database we need to take the following steps:</a:t>
            </a:r>
          </a:p>
          <a:p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Create a table in the database with a column having </a:t>
            </a:r>
            <a:r>
              <a:rPr lang="en-IN" b="1" dirty="0">
                <a:solidFill>
                  <a:srgbClr val="FF0000"/>
                </a:solidFill>
              </a:rPr>
              <a:t>BLOB</a:t>
            </a:r>
            <a:r>
              <a:rPr lang="en-IN" dirty="0"/>
              <a:t>  data type</a:t>
            </a:r>
          </a:p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Create a </a:t>
            </a:r>
            <a:r>
              <a:rPr lang="en-IN" dirty="0">
                <a:solidFill>
                  <a:srgbClr val="00B050"/>
                </a:solidFill>
              </a:rPr>
              <a:t>File</a:t>
            </a:r>
            <a:r>
              <a:rPr lang="en-IN" dirty="0"/>
              <a:t> object passing it the image to be inserted as argument</a:t>
            </a:r>
          </a:p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Create a </a:t>
            </a:r>
            <a:r>
              <a:rPr lang="en-IN" dirty="0" err="1">
                <a:solidFill>
                  <a:srgbClr val="00B050"/>
                </a:solidFill>
              </a:rPr>
              <a:t>FileInputStream</a:t>
            </a:r>
            <a:r>
              <a:rPr lang="en-IN" dirty="0"/>
              <a:t> object using the </a:t>
            </a:r>
            <a:r>
              <a:rPr lang="en-IN" dirty="0">
                <a:solidFill>
                  <a:srgbClr val="00B050"/>
                </a:solidFill>
              </a:rPr>
              <a:t>File</a:t>
            </a:r>
            <a:r>
              <a:rPr lang="en-IN" dirty="0"/>
              <a:t> object</a:t>
            </a:r>
          </a:p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Both the objects are required because while inserting the image we require an </a:t>
            </a:r>
            <a:r>
              <a:rPr lang="en-IN" dirty="0" err="1">
                <a:solidFill>
                  <a:srgbClr val="00B050"/>
                </a:solidFill>
              </a:rPr>
              <a:t>InputStream</a:t>
            </a:r>
            <a:r>
              <a:rPr lang="en-IN" dirty="0"/>
              <a:t> object representing the image and also size of the image which is given by</a:t>
            </a:r>
            <a:r>
              <a:rPr lang="en-IN" dirty="0">
                <a:solidFill>
                  <a:srgbClr val="00B050"/>
                </a:solidFill>
              </a:rPr>
              <a:t> File </a:t>
            </a:r>
            <a:r>
              <a:rPr lang="en-IN" dirty="0"/>
              <a:t>object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INSERTING 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 startAt="5"/>
            </a:pPr>
            <a:r>
              <a:rPr lang="en-IN" dirty="0"/>
              <a:t>Call the method </a:t>
            </a:r>
            <a:r>
              <a:rPr lang="en-IN" dirty="0" err="1">
                <a:solidFill>
                  <a:srgbClr val="0070C0"/>
                </a:solidFill>
              </a:rPr>
              <a:t>setBinaryStream</a:t>
            </a:r>
            <a:r>
              <a:rPr lang="en-IN" dirty="0">
                <a:solidFill>
                  <a:srgbClr val="0070C0"/>
                </a:solidFill>
              </a:rPr>
              <a:t>( ) </a:t>
            </a:r>
            <a:r>
              <a:rPr lang="en-IN" dirty="0"/>
              <a:t>of </a:t>
            </a:r>
            <a:r>
              <a:rPr lang="en-IN" dirty="0" err="1">
                <a:solidFill>
                  <a:srgbClr val="00B050"/>
                </a:solidFill>
              </a:rPr>
              <a:t>PreparedStatement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/>
              <a:t>object </a:t>
            </a:r>
            <a:r>
              <a:rPr lang="en-IN"/>
              <a:t>for replacing </a:t>
            </a:r>
            <a:r>
              <a:rPr lang="en-IN" dirty="0"/>
              <a:t>placeholder of image with actual image object.</a:t>
            </a:r>
          </a:p>
          <a:p>
            <a:pPr marL="514350" indent="-514350">
              <a:buAutoNum type="arabicPeriod" startAt="5"/>
            </a:pPr>
            <a:endParaRPr lang="en-IN" dirty="0"/>
          </a:p>
          <a:p>
            <a:pPr marL="514350" indent="-514350">
              <a:buAutoNum type="arabicPeriod" startAt="5"/>
            </a:pPr>
            <a:r>
              <a:rPr lang="en-IN" dirty="0"/>
              <a:t>This method has the following prototype :</a:t>
            </a:r>
          </a:p>
          <a:p>
            <a:pPr marL="514350" indent="-514350">
              <a:buNone/>
            </a:pPr>
            <a:r>
              <a:rPr lang="en-IN" dirty="0"/>
              <a:t>	</a:t>
            </a:r>
            <a:r>
              <a:rPr lang="en-IN" sz="2000" dirty="0">
                <a:solidFill>
                  <a:srgbClr val="FF0000"/>
                </a:solidFill>
              </a:rPr>
              <a:t>public void </a:t>
            </a:r>
            <a:r>
              <a:rPr lang="en-IN" sz="2000" dirty="0" err="1">
                <a:solidFill>
                  <a:srgbClr val="FF0000"/>
                </a:solidFill>
              </a:rPr>
              <a:t>setBinaryStream</a:t>
            </a:r>
            <a:r>
              <a:rPr lang="en-IN" sz="2000" dirty="0">
                <a:solidFill>
                  <a:srgbClr val="FF0000"/>
                </a:solidFill>
              </a:rPr>
              <a:t>(</a:t>
            </a:r>
            <a:r>
              <a:rPr lang="en-IN" sz="2000" dirty="0" err="1">
                <a:solidFill>
                  <a:srgbClr val="FF0000"/>
                </a:solidFill>
              </a:rPr>
              <a:t>int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 err="1">
                <a:solidFill>
                  <a:srgbClr val="FF0000"/>
                </a:solidFill>
              </a:rPr>
              <a:t>pos,InputStream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 err="1">
                <a:solidFill>
                  <a:srgbClr val="FF0000"/>
                </a:solidFill>
              </a:rPr>
              <a:t>obj,int</a:t>
            </a:r>
            <a:r>
              <a:rPr lang="en-IN" sz="2000" dirty="0">
                <a:solidFill>
                  <a:srgbClr val="FF0000"/>
                </a:solidFill>
              </a:rPr>
              <a:t> size) throws </a:t>
            </a:r>
            <a:r>
              <a:rPr lang="en-IN" sz="2000" dirty="0" err="1">
                <a:solidFill>
                  <a:srgbClr val="FF0000"/>
                </a:solidFill>
              </a:rPr>
              <a:t>SQLException</a:t>
            </a:r>
            <a:endParaRPr lang="en-IN" sz="2000" dirty="0">
              <a:solidFill>
                <a:srgbClr val="FF0000"/>
              </a:solidFill>
            </a:endParaRPr>
          </a:p>
          <a:p>
            <a:pPr marL="514350" indent="-514350">
              <a:buAutoNum type="arabicPeriod" startAt="7"/>
            </a:pPr>
            <a:endParaRPr lang="en-IN" dirty="0"/>
          </a:p>
          <a:p>
            <a:pPr marL="514350" indent="-514350">
              <a:buAutoNum type="arabicPeriod" startAt="7"/>
            </a:pPr>
            <a:r>
              <a:rPr lang="en-IN" dirty="0"/>
              <a:t>Following is the description of it’s arguments:</a:t>
            </a:r>
          </a:p>
          <a:p>
            <a:pPr marL="514350" indent="-51435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a. 		position of placeholder</a:t>
            </a:r>
          </a:p>
          <a:p>
            <a:pPr marL="514350" indent="-51435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b. 		An object of </a:t>
            </a:r>
            <a:r>
              <a:rPr lang="en-IN" dirty="0" err="1">
                <a:solidFill>
                  <a:srgbClr val="00B050"/>
                </a:solidFill>
              </a:rPr>
              <a:t>FileInputStream</a:t>
            </a:r>
            <a:r>
              <a:rPr lang="en-IN" dirty="0">
                <a:solidFill>
                  <a:srgbClr val="FF0000"/>
                </a:solidFill>
              </a:rPr>
              <a:t> class holding 			              the image to be inserted.</a:t>
            </a:r>
          </a:p>
          <a:p>
            <a:pPr marL="514350" indent="-51435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c. 		Size of the image in bytes</a:t>
            </a:r>
          </a:p>
          <a:p>
            <a:pPr marL="514350" indent="-51435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IN" dirty="0">
                <a:solidFill>
                  <a:srgbClr val="FF0000"/>
                </a:solidFill>
              </a:rPr>
              <a:t>8.	</a:t>
            </a:r>
            <a:r>
              <a:rPr lang="en-IN" dirty="0"/>
              <a:t>Finally call the method </a:t>
            </a:r>
            <a:r>
              <a:rPr lang="en-IN" dirty="0" err="1">
                <a:solidFill>
                  <a:srgbClr val="0070C0"/>
                </a:solidFill>
              </a:rPr>
              <a:t>executeUpdate</a:t>
            </a:r>
            <a:r>
              <a:rPr lang="en-IN" dirty="0">
                <a:solidFill>
                  <a:srgbClr val="0070C0"/>
                </a:solidFill>
              </a:rPr>
              <a:t>( )</a:t>
            </a:r>
            <a:r>
              <a:rPr lang="en-IN" dirty="0"/>
              <a:t> to insert the image in the database.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a table called </a:t>
            </a:r>
            <a:r>
              <a:rPr lang="en-US" b="1" dirty="0">
                <a:solidFill>
                  <a:srgbClr val="C00000"/>
                </a:solidFill>
              </a:rPr>
              <a:t>MOVIES </a:t>
            </a:r>
            <a:r>
              <a:rPr lang="en-US" b="1" dirty="0"/>
              <a:t>in the database having following structure: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MOVIES(</a:t>
            </a:r>
            <a:r>
              <a:rPr lang="en-US" b="1" dirty="0" err="1">
                <a:solidFill>
                  <a:srgbClr val="C00000"/>
                </a:solidFill>
              </a:rPr>
              <a:t>mov_name</a:t>
            </a:r>
            <a:r>
              <a:rPr lang="en-US" b="1" dirty="0">
                <a:solidFill>
                  <a:srgbClr val="C00000"/>
                </a:solidFill>
              </a:rPr>
              <a:t> varchar2(20),</a:t>
            </a:r>
            <a:r>
              <a:rPr lang="en-US" b="1" dirty="0" err="1">
                <a:solidFill>
                  <a:srgbClr val="C00000"/>
                </a:solidFill>
              </a:rPr>
              <a:t>img</a:t>
            </a:r>
            <a:r>
              <a:rPr lang="en-US" b="1" dirty="0">
                <a:solidFill>
                  <a:srgbClr val="C00000"/>
                </a:solidFill>
              </a:rPr>
              <a:t> blob)</a:t>
            </a:r>
          </a:p>
          <a:p>
            <a:endParaRPr lang="en-US" b="1" dirty="0"/>
          </a:p>
          <a:p>
            <a:r>
              <a:rPr lang="en-US" b="1" dirty="0"/>
              <a:t>Write an app that fetches an image and stores it in the table . Make sure the image name also goes to the “</a:t>
            </a:r>
            <a:r>
              <a:rPr lang="en-US" b="1" dirty="0" err="1">
                <a:solidFill>
                  <a:srgbClr val="C00000"/>
                </a:solidFill>
              </a:rPr>
              <a:t>mov_name</a:t>
            </a:r>
            <a:r>
              <a:rPr lang="en-US" b="1" dirty="0"/>
              <a:t>” column</a:t>
            </a:r>
            <a:endParaRPr lang="en-IN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534400" cy="987552"/>
          </a:xfrm>
        </p:spPr>
        <p:txBody>
          <a:bodyPr>
            <a:normAutofit/>
          </a:bodyPr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PreparedStatement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ps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conn.prepareStatement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("Insert into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mypics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values(?,?)");</a:t>
            </a:r>
          </a:p>
          <a:p>
            <a:pPr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Scanner kb=new Scanner(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System.in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("Enter name:");</a:t>
            </a:r>
          </a:p>
          <a:p>
            <a:pPr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String name=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kb.nextLine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File f=new File("D:/images/mypic5.jpg");</a:t>
            </a:r>
          </a:p>
          <a:p>
            <a:pPr>
              <a:buNone/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FileInputStream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fs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FileInputStream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(f);</a:t>
            </a:r>
          </a:p>
          <a:p>
            <a:pPr>
              <a:buNone/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ps.setString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(1, name);</a:t>
            </a:r>
          </a:p>
          <a:p>
            <a:pPr>
              <a:buNone/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ps.setBinaryStream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(2,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fs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,(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f.length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());</a:t>
            </a:r>
          </a:p>
          <a:p>
            <a:pPr>
              <a:buNone/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res=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ps.executeUpdate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("Record Inserted:"+res);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RETRIEVING 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To retrieve  image from the database we need to take the following steps:</a:t>
            </a:r>
          </a:p>
          <a:p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Create a </a:t>
            </a:r>
            <a:r>
              <a:rPr lang="en-IN" dirty="0" err="1"/>
              <a:t>ResultSet</a:t>
            </a:r>
            <a:r>
              <a:rPr lang="en-IN" dirty="0"/>
              <a:t> object holding the image fetched from the database</a:t>
            </a:r>
          </a:p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Call the method </a:t>
            </a:r>
            <a:r>
              <a:rPr lang="en-IN" dirty="0" err="1">
                <a:solidFill>
                  <a:srgbClr val="0070C0"/>
                </a:solidFill>
              </a:rPr>
              <a:t>getBlob</a:t>
            </a:r>
            <a:r>
              <a:rPr lang="en-IN" dirty="0">
                <a:solidFill>
                  <a:srgbClr val="0070C0"/>
                </a:solidFill>
              </a:rPr>
              <a:t>( ) </a:t>
            </a:r>
            <a:r>
              <a:rPr lang="en-IN" dirty="0"/>
              <a:t>of </a:t>
            </a:r>
            <a:r>
              <a:rPr lang="en-IN" dirty="0" err="1"/>
              <a:t>ResultSet</a:t>
            </a:r>
            <a:r>
              <a:rPr lang="en-IN" dirty="0"/>
              <a:t> object. This method has the following prototype </a:t>
            </a:r>
          </a:p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public Blob </a:t>
            </a:r>
            <a:r>
              <a:rPr lang="en-IN" dirty="0" err="1">
                <a:solidFill>
                  <a:srgbClr val="C00000"/>
                </a:solidFill>
              </a:rPr>
              <a:t>getBlob</a:t>
            </a:r>
            <a:r>
              <a:rPr lang="en-IN" dirty="0">
                <a:solidFill>
                  <a:srgbClr val="C00000"/>
                </a:solidFill>
              </a:rPr>
              <a:t>(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) throws </a:t>
            </a:r>
            <a:r>
              <a:rPr lang="en-IN" dirty="0" err="1">
                <a:solidFill>
                  <a:srgbClr val="C00000"/>
                </a:solidFill>
              </a:rPr>
              <a:t>SQLException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RETRIEVING 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 startAt="4"/>
            </a:pPr>
            <a:r>
              <a:rPr lang="en-IN" dirty="0"/>
              <a:t>Once we have the </a:t>
            </a:r>
            <a:r>
              <a:rPr lang="en-IN" dirty="0">
                <a:solidFill>
                  <a:srgbClr val="00B050"/>
                </a:solidFill>
              </a:rPr>
              <a:t>Blob</a:t>
            </a:r>
            <a:r>
              <a:rPr lang="en-IN" dirty="0"/>
              <a:t> object , next we need to convert it into byte array and this is done by calling it’s method </a:t>
            </a:r>
            <a:r>
              <a:rPr lang="en-IN" dirty="0" err="1">
                <a:solidFill>
                  <a:srgbClr val="0070C0"/>
                </a:solidFill>
              </a:rPr>
              <a:t>getBytes</a:t>
            </a:r>
            <a:r>
              <a:rPr lang="en-IN" dirty="0">
                <a:solidFill>
                  <a:srgbClr val="0070C0"/>
                </a:solidFill>
              </a:rPr>
              <a:t>( ).</a:t>
            </a:r>
          </a:p>
          <a:p>
            <a:pPr marL="514350" indent="-514350">
              <a:buAutoNum type="arabicPeriod" startAt="4"/>
            </a:pPr>
            <a:endParaRPr lang="en-IN" dirty="0">
              <a:solidFill>
                <a:srgbClr val="0070C0"/>
              </a:solidFill>
            </a:endParaRPr>
          </a:p>
          <a:p>
            <a:pPr marL="514350" indent="-514350">
              <a:buAutoNum type="arabicPeriod" startAt="4"/>
            </a:pPr>
            <a:r>
              <a:rPr lang="en-IN" dirty="0"/>
              <a:t>This method has the following prototype :</a:t>
            </a:r>
          </a:p>
          <a:p>
            <a:pPr marL="514350" indent="-514350">
              <a:buNone/>
            </a:pPr>
            <a:r>
              <a:rPr lang="en-IN" dirty="0"/>
              <a:t>	</a:t>
            </a:r>
            <a:r>
              <a:rPr lang="en-IN" sz="2000" dirty="0">
                <a:solidFill>
                  <a:srgbClr val="FF0000"/>
                </a:solidFill>
              </a:rPr>
              <a:t>public byte[ ] </a:t>
            </a:r>
            <a:r>
              <a:rPr lang="en-IN" sz="2000" dirty="0" err="1">
                <a:solidFill>
                  <a:srgbClr val="FF0000"/>
                </a:solidFill>
              </a:rPr>
              <a:t>getBytes</a:t>
            </a:r>
            <a:r>
              <a:rPr lang="en-IN" sz="2000" dirty="0">
                <a:solidFill>
                  <a:srgbClr val="FF0000"/>
                </a:solidFill>
              </a:rPr>
              <a:t>(long </a:t>
            </a:r>
            <a:r>
              <a:rPr lang="en-IN" sz="2000" dirty="0" err="1">
                <a:solidFill>
                  <a:srgbClr val="FF0000"/>
                </a:solidFill>
              </a:rPr>
              <a:t>pos,int</a:t>
            </a:r>
            <a:r>
              <a:rPr lang="en-IN" sz="2000" dirty="0">
                <a:solidFill>
                  <a:srgbClr val="FF0000"/>
                </a:solidFill>
              </a:rPr>
              <a:t> size) throws </a:t>
            </a:r>
            <a:r>
              <a:rPr lang="en-IN" sz="2000" dirty="0" err="1">
                <a:solidFill>
                  <a:srgbClr val="FF0000"/>
                </a:solidFill>
              </a:rPr>
              <a:t>SQLException</a:t>
            </a:r>
            <a:endParaRPr lang="en-IN" sz="2000" dirty="0">
              <a:solidFill>
                <a:srgbClr val="FF0000"/>
              </a:solidFill>
            </a:endParaRPr>
          </a:p>
          <a:p>
            <a:pPr marL="514350" indent="-514350">
              <a:buAutoNum type="arabicPeriod" startAt="7"/>
            </a:pPr>
            <a:endParaRPr lang="en-IN" dirty="0"/>
          </a:p>
          <a:p>
            <a:pPr marL="514350" indent="-514350">
              <a:buAutoNum type="arabicPeriod" startAt="6"/>
            </a:pPr>
            <a:r>
              <a:rPr lang="en-IN" dirty="0"/>
              <a:t>Following is the description of it’s arguments:</a:t>
            </a:r>
          </a:p>
          <a:p>
            <a:pPr marL="514350" indent="-514350">
              <a:buNone/>
            </a:pPr>
            <a:endParaRPr lang="en-IN" dirty="0"/>
          </a:p>
          <a:p>
            <a:pPr marL="514350" indent="-51435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a. 		Position in Blob object from where image conversion is to be 		done. This is 1 for starting position</a:t>
            </a:r>
          </a:p>
          <a:p>
            <a:pPr marL="514350" indent="-51435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b. 		Number of bytes to convert. For this we can call another 			method of Blob called </a:t>
            </a:r>
            <a:r>
              <a:rPr lang="en-IN" dirty="0">
                <a:solidFill>
                  <a:srgbClr val="0070C0"/>
                </a:solidFill>
              </a:rPr>
              <a:t>length( 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RETRIEVING 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7"/>
            </a:pPr>
            <a:r>
              <a:rPr lang="en-IN" dirty="0"/>
              <a:t>Now create a </a:t>
            </a:r>
            <a:r>
              <a:rPr lang="en-IN" dirty="0" err="1">
                <a:solidFill>
                  <a:srgbClr val="00B050"/>
                </a:solidFill>
              </a:rPr>
              <a:t>FileOutputStream</a:t>
            </a:r>
            <a:r>
              <a:rPr lang="en-IN" dirty="0"/>
              <a:t> object and connect it with a file in which image is to be saved.</a:t>
            </a:r>
          </a:p>
          <a:p>
            <a:pPr marL="514350" indent="-514350">
              <a:buAutoNum type="arabicPeriod" startAt="7"/>
            </a:pPr>
            <a:endParaRPr lang="en-IN" dirty="0"/>
          </a:p>
          <a:p>
            <a:pPr marL="514350" indent="-514350">
              <a:buAutoNum type="arabicPeriod" startAt="7"/>
            </a:pPr>
            <a:r>
              <a:rPr lang="en-IN" dirty="0"/>
              <a:t>Call the method </a:t>
            </a:r>
            <a:r>
              <a:rPr lang="en-IN" dirty="0">
                <a:solidFill>
                  <a:srgbClr val="0070C0"/>
                </a:solidFill>
              </a:rPr>
              <a:t>write( ) </a:t>
            </a:r>
            <a:r>
              <a:rPr lang="en-IN" dirty="0"/>
              <a:t>of </a:t>
            </a:r>
            <a:r>
              <a:rPr lang="en-IN" dirty="0" err="1">
                <a:solidFill>
                  <a:srgbClr val="00B050"/>
                </a:solidFill>
              </a:rPr>
              <a:t>FileOutputStream</a:t>
            </a:r>
            <a:r>
              <a:rPr lang="en-IN" dirty="0"/>
              <a:t> passing it the byte array so that image gets saved in the file.</a:t>
            </a:r>
          </a:p>
          <a:p>
            <a:pPr marL="514350" indent="-514350">
              <a:buAutoNum type="arabicPeriod" startAt="7"/>
            </a:pPr>
            <a:endParaRPr lang="en-IN" dirty="0"/>
          </a:p>
          <a:p>
            <a:pPr marL="514350" indent="-514350">
              <a:buAutoNum type="arabicPeriod" startAt="7"/>
            </a:pPr>
            <a:r>
              <a:rPr lang="en-IN" dirty="0"/>
              <a:t>Finally call the method </a:t>
            </a:r>
            <a:r>
              <a:rPr lang="en-IN" dirty="0">
                <a:solidFill>
                  <a:srgbClr val="0070C0"/>
                </a:solidFill>
              </a:rPr>
              <a:t>close( ) </a:t>
            </a:r>
            <a:r>
              <a:rPr lang="en-IN" dirty="0"/>
              <a:t>of </a:t>
            </a:r>
            <a:r>
              <a:rPr lang="en-IN" dirty="0" err="1">
                <a:solidFill>
                  <a:srgbClr val="00B050"/>
                </a:solidFill>
              </a:rPr>
              <a:t>FileOutputStream</a:t>
            </a:r>
            <a:r>
              <a:rPr lang="en-IN" dirty="0"/>
              <a:t> so that image gets saved on the hard-disk</a:t>
            </a:r>
          </a:p>
          <a:p>
            <a:pPr marL="514350" indent="-514350"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b="1" dirty="0"/>
              <a:t>RETRIEVING 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To retrieve dates from the database we need to call the method </a:t>
            </a:r>
            <a:r>
              <a:rPr lang="en-IN" dirty="0" err="1">
                <a:solidFill>
                  <a:srgbClr val="0070C0"/>
                </a:solidFill>
              </a:rPr>
              <a:t>getDate</a:t>
            </a:r>
            <a:r>
              <a:rPr lang="en-IN" dirty="0">
                <a:solidFill>
                  <a:srgbClr val="0070C0"/>
                </a:solidFill>
              </a:rPr>
              <a:t>( ) </a:t>
            </a:r>
            <a:r>
              <a:rPr lang="en-IN" dirty="0"/>
              <a:t>of the </a:t>
            </a:r>
            <a:r>
              <a:rPr lang="en-IN" dirty="0" err="1">
                <a:solidFill>
                  <a:srgbClr val="00B050"/>
                </a:solidFill>
              </a:rPr>
              <a:t>ResultSet</a:t>
            </a:r>
            <a:r>
              <a:rPr lang="en-IN" dirty="0"/>
              <a:t> object.</a:t>
            </a:r>
          </a:p>
          <a:p>
            <a:endParaRPr lang="en-IN" dirty="0"/>
          </a:p>
          <a:p>
            <a:r>
              <a:rPr lang="en-IN" dirty="0"/>
              <a:t>The prototype of the method is :</a:t>
            </a:r>
          </a:p>
          <a:p>
            <a:pPr>
              <a:buNone/>
            </a:pPr>
            <a:endParaRPr lang="en-IN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dirty="0">
                <a:solidFill>
                  <a:srgbClr val="002060"/>
                </a:solidFill>
              </a:rPr>
              <a:t>	</a:t>
            </a:r>
            <a:r>
              <a:rPr lang="en-IN" b="1" dirty="0">
                <a:solidFill>
                  <a:srgbClr val="FF0000"/>
                </a:solidFill>
              </a:rPr>
              <a:t>public Date </a:t>
            </a:r>
            <a:r>
              <a:rPr lang="en-IN" b="1" dirty="0" err="1">
                <a:solidFill>
                  <a:srgbClr val="FF0000"/>
                </a:solidFill>
              </a:rPr>
              <a:t>getDate</a:t>
            </a:r>
            <a:r>
              <a:rPr lang="en-IN" b="1" dirty="0">
                <a:solidFill>
                  <a:srgbClr val="FF0000"/>
                </a:solidFill>
              </a:rPr>
              <a:t>( </a:t>
            </a:r>
            <a:r>
              <a:rPr lang="en-IN" b="1" dirty="0" err="1">
                <a:solidFill>
                  <a:srgbClr val="FF0000"/>
                </a:solidFill>
              </a:rPr>
              <a:t>int</a:t>
            </a:r>
            <a:r>
              <a:rPr lang="en-IN" b="1" dirty="0">
                <a:solidFill>
                  <a:srgbClr val="FF0000"/>
                </a:solidFill>
              </a:rPr>
              <a:t>) throws </a:t>
            </a:r>
            <a:r>
              <a:rPr lang="en-IN" b="1" dirty="0" err="1">
                <a:solidFill>
                  <a:srgbClr val="FF0000"/>
                </a:solidFill>
              </a:rPr>
              <a:t>SQLException</a:t>
            </a:r>
            <a:endParaRPr lang="en-IN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OR</a:t>
            </a:r>
          </a:p>
          <a:p>
            <a:r>
              <a:rPr lang="en-IN" b="1" dirty="0">
                <a:solidFill>
                  <a:srgbClr val="FF0000"/>
                </a:solidFill>
              </a:rPr>
              <a:t>public Date </a:t>
            </a:r>
            <a:r>
              <a:rPr lang="en-IN" b="1" dirty="0" err="1">
                <a:solidFill>
                  <a:srgbClr val="FF0000"/>
                </a:solidFill>
              </a:rPr>
              <a:t>getDate</a:t>
            </a:r>
            <a:r>
              <a:rPr lang="en-IN" b="1" dirty="0">
                <a:solidFill>
                  <a:srgbClr val="FF0000"/>
                </a:solidFill>
              </a:rPr>
              <a:t>( String) throws </a:t>
            </a:r>
            <a:r>
              <a:rPr lang="en-IN" b="1" dirty="0" err="1">
                <a:solidFill>
                  <a:srgbClr val="FF0000"/>
                </a:solidFill>
              </a:rPr>
              <a:t>SQLException</a:t>
            </a:r>
            <a:endParaRPr lang="en-IN" dirty="0"/>
          </a:p>
          <a:p>
            <a:r>
              <a:rPr lang="en-IN" dirty="0"/>
              <a:t>The return type of the method is an object of </a:t>
            </a:r>
            <a:r>
              <a:rPr lang="en-IN" dirty="0" err="1">
                <a:solidFill>
                  <a:srgbClr val="00B050"/>
                </a:solidFill>
              </a:rPr>
              <a:t>java.sql.Date</a:t>
            </a:r>
            <a:r>
              <a:rPr lang="en-IN" dirty="0"/>
              <a:t> class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>
              <a:solidFill>
                <a:srgbClr val="002060"/>
              </a:solidFill>
            </a:endParaRPr>
          </a:p>
          <a:p>
            <a:pPr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Write an app that does the following:</a:t>
            </a:r>
          </a:p>
          <a:p>
            <a:pPr lvl="1"/>
            <a:r>
              <a:rPr lang="en-US" b="1" dirty="0"/>
              <a:t>Create a folder called </a:t>
            </a:r>
            <a:r>
              <a:rPr lang="en-US" b="1" dirty="0" err="1">
                <a:solidFill>
                  <a:srgbClr val="C00000"/>
                </a:solidFill>
              </a:rPr>
              <a:t>mydbpics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endParaRPr lang="en-US" b="1" dirty="0"/>
          </a:p>
          <a:p>
            <a:pPr lvl="1"/>
            <a:r>
              <a:rPr lang="en-US" b="1" dirty="0"/>
              <a:t>Fetch the image from </a:t>
            </a:r>
            <a:r>
              <a:rPr lang="en-US" b="1" dirty="0">
                <a:solidFill>
                  <a:srgbClr val="C00000"/>
                </a:solidFill>
              </a:rPr>
              <a:t>movies </a:t>
            </a:r>
            <a:r>
              <a:rPr lang="en-US" b="1" dirty="0"/>
              <a:t>table and store it in the folder </a:t>
            </a:r>
            <a:r>
              <a:rPr lang="en-US" b="1" dirty="0" err="1">
                <a:solidFill>
                  <a:srgbClr val="C00000"/>
                </a:solidFill>
              </a:rPr>
              <a:t>mydbpics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endParaRPr lang="en-US" b="1" dirty="0"/>
          </a:p>
          <a:p>
            <a:pPr lvl="1"/>
            <a:r>
              <a:rPr lang="en-US" b="1" dirty="0"/>
              <a:t>Make sure that the image name should be same as the name in the database</a:t>
            </a:r>
            <a:endParaRPr lang="en-IN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34163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r>
              <a:rPr lang="en-US" sz="2800" b="1" u="sng" dirty="0">
                <a:solidFill>
                  <a:srgbClr val="0070C0"/>
                </a:solidFill>
              </a:rPr>
              <a:t>Agenda for Next Lecture:</a:t>
            </a:r>
          </a:p>
          <a:p>
            <a:pPr marL="514350" indent="-514350"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Concept Of Batch Queries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Working With Batch Updates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Executing or Terminating </a:t>
            </a:r>
            <a:r>
              <a:rPr lang="en-US" sz="2400">
                <a:solidFill>
                  <a:srgbClr val="0070C0"/>
                </a:solidFill>
              </a:rPr>
              <a:t>A Batch</a:t>
            </a:r>
            <a:endParaRPr lang="en-US" sz="2400" dirty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endParaRPr lang="en-US" sz="2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</a:rPr>
              <a:t>ResultSet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</a:rPr>
              <a:t>rs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</a:rPr>
              <a:t>st.executeQuery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(“Select 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</a:rPr>
              <a:t>ename,</a:t>
            </a:r>
            <a:r>
              <a:rPr lang="en-IN" sz="2400" dirty="0" err="1">
                <a:solidFill>
                  <a:srgbClr val="0070C0"/>
                </a:solidFill>
              </a:rPr>
              <a:t>hiredate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from </a:t>
            </a:r>
          </a:p>
          <a:p>
            <a:pPr>
              <a:buNone/>
            </a:pP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”);</a:t>
            </a:r>
          </a:p>
          <a:p>
            <a:pPr>
              <a:buNone/>
            </a:pP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while(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</a:rPr>
              <a:t>rs.next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())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String name=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</a:rPr>
              <a:t>rs.geString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(1);</a:t>
            </a:r>
          </a:p>
          <a:p>
            <a:pPr>
              <a:buNone/>
            </a:pPr>
            <a:r>
              <a:rPr lang="en-IN" sz="2400" dirty="0">
                <a:solidFill>
                  <a:srgbClr val="0070C0"/>
                </a:solidFill>
              </a:rPr>
              <a:t>Date </a:t>
            </a:r>
            <a:r>
              <a:rPr lang="en-IN" sz="2400" dirty="0" err="1">
                <a:solidFill>
                  <a:srgbClr val="0070C0"/>
                </a:solidFill>
              </a:rPr>
              <a:t>dt</a:t>
            </a:r>
            <a:r>
              <a:rPr lang="en-IN" sz="2400" dirty="0">
                <a:solidFill>
                  <a:srgbClr val="0070C0"/>
                </a:solidFill>
              </a:rPr>
              <a:t>=</a:t>
            </a:r>
            <a:r>
              <a:rPr lang="en-IN" sz="2400" dirty="0" err="1">
                <a:solidFill>
                  <a:srgbClr val="0070C0"/>
                </a:solidFill>
              </a:rPr>
              <a:t>rs.getDate</a:t>
            </a:r>
            <a:r>
              <a:rPr lang="en-IN" sz="2400" dirty="0">
                <a:solidFill>
                  <a:srgbClr val="0070C0"/>
                </a:solidFill>
              </a:rPr>
              <a:t>(2);</a:t>
            </a:r>
          </a:p>
          <a:p>
            <a:pPr>
              <a:buNone/>
            </a:pP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(name+”\t”+</a:t>
            </a:r>
            <a:r>
              <a:rPr lang="en-IN" sz="2400" dirty="0" err="1">
                <a:solidFill>
                  <a:srgbClr val="0070C0"/>
                </a:solidFill>
              </a:rPr>
              <a:t>dt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b="1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SMITH		1980-12-17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ALLEN		1981-02-20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WARD		1981-02-22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JONES		1981-04-02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MARTIN	1981-09-28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BLAKE		1981-05-01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CLARK		1981-06-09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SCOTT		1987-04-19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KING		1981-11-17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TURNER	1981-09-08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ADAMS		1987-05-23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JAMES		1981-12-03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FORD		1981-12-03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MILLER	1982-01-23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b="1" dirty="0"/>
              <a:t>RETRIEVING 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As we can observe the date we are getting from the database is being displayed in the form </a:t>
            </a:r>
            <a:r>
              <a:rPr lang="en-IN" sz="2400" b="1" u="sng" dirty="0" err="1">
                <a:solidFill>
                  <a:srgbClr val="0070C0"/>
                </a:solidFill>
              </a:rPr>
              <a:t>yyyy</a:t>
            </a:r>
            <a:r>
              <a:rPr lang="en-IN" sz="2400" b="1" u="sng" dirty="0">
                <a:solidFill>
                  <a:srgbClr val="0070C0"/>
                </a:solidFill>
              </a:rPr>
              <a:t>-mm-</a:t>
            </a:r>
            <a:r>
              <a:rPr lang="en-IN" sz="2400" b="1" u="sng" dirty="0" err="1">
                <a:solidFill>
                  <a:srgbClr val="0070C0"/>
                </a:solidFill>
              </a:rPr>
              <a:t>dd</a:t>
            </a:r>
            <a:r>
              <a:rPr lang="en-IN" sz="2400" b="1" u="sng" dirty="0">
                <a:solidFill>
                  <a:srgbClr val="0070C0"/>
                </a:solidFill>
              </a:rPr>
              <a:t> </a:t>
            </a:r>
            <a:r>
              <a:rPr lang="en-IN" dirty="0"/>
              <a:t>which is not so readable</a:t>
            </a:r>
            <a:r>
              <a:rPr lang="en-IN" dirty="0">
                <a:solidFill>
                  <a:srgbClr val="0070C0"/>
                </a:solidFill>
              </a:rPr>
              <a:t>.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/>
          </a:p>
          <a:p>
            <a:r>
              <a:rPr lang="en-IN" dirty="0"/>
              <a:t>Thus to make it user friendly or customize the date pattern displayed we need to use the class </a:t>
            </a:r>
            <a:r>
              <a:rPr lang="en-IN" b="1" dirty="0" err="1">
                <a:solidFill>
                  <a:srgbClr val="FF0000"/>
                </a:solidFill>
              </a:rPr>
              <a:t>SimpleDateFormat</a:t>
            </a:r>
            <a:r>
              <a:rPr lang="en-IN" dirty="0">
                <a:solidFill>
                  <a:srgbClr val="00B050"/>
                </a:solidFill>
              </a:rPr>
              <a:t>  </a:t>
            </a:r>
            <a:r>
              <a:rPr lang="en-IN" dirty="0"/>
              <a:t>available in the package </a:t>
            </a:r>
            <a:r>
              <a:rPr lang="en-IN" b="1" dirty="0" err="1">
                <a:solidFill>
                  <a:srgbClr val="FF0000"/>
                </a:solidFill>
              </a:rPr>
              <a:t>java.text</a:t>
            </a:r>
            <a:r>
              <a:rPr lang="en-IN" dirty="0">
                <a:solidFill>
                  <a:srgbClr val="00B050"/>
                </a:solidFill>
              </a:rPr>
              <a:t>.</a:t>
            </a:r>
          </a:p>
          <a:p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The </a:t>
            </a:r>
            <a:r>
              <a:rPr lang="en-US" sz="3600" b="1" dirty="0" err="1">
                <a:solidFill>
                  <a:srgbClr val="FF0000"/>
                </a:solidFill>
              </a:rPr>
              <a:t>SimpleDateFormat</a:t>
            </a:r>
            <a:r>
              <a:rPr lang="en-US" sz="3600" b="1" dirty="0"/>
              <a:t> class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Available in the package </a:t>
            </a:r>
            <a:r>
              <a:rPr lang="en-US" b="1" dirty="0" err="1">
                <a:solidFill>
                  <a:srgbClr val="FF0000"/>
                </a:solidFill>
              </a:rPr>
              <a:t>java.text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Used to</a:t>
            </a:r>
            <a:r>
              <a:rPr lang="en-IN" b="1" dirty="0">
                <a:solidFill>
                  <a:srgbClr val="7030A0"/>
                </a:solidFill>
              </a:rPr>
              <a:t> format date and time.</a:t>
            </a:r>
          </a:p>
          <a:p>
            <a:endParaRPr lang="en-IN" dirty="0"/>
          </a:p>
          <a:p>
            <a:r>
              <a:rPr lang="en-IN" dirty="0"/>
              <a:t>Has the following constructor: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	public </a:t>
            </a:r>
            <a:r>
              <a:rPr lang="en-US" b="1" dirty="0" err="1">
                <a:solidFill>
                  <a:srgbClr val="FF0000"/>
                </a:solidFill>
              </a:rPr>
              <a:t>SimpleDateFormat</a:t>
            </a:r>
            <a:r>
              <a:rPr lang="en-US" b="1" dirty="0">
                <a:solidFill>
                  <a:srgbClr val="FF0000"/>
                </a:solidFill>
              </a:rPr>
              <a:t>(String pattern)</a:t>
            </a:r>
            <a:endParaRPr lang="en-IN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dirty="0"/>
              <a:t>   </a:t>
            </a:r>
          </a:p>
          <a:p>
            <a:pPr>
              <a:buNone/>
            </a:pPr>
            <a:r>
              <a:rPr lang="en-IN" dirty="0"/>
              <a:t>This constructor accepts a pattern of format like </a:t>
            </a:r>
          </a:p>
          <a:p>
            <a:pPr>
              <a:buNone/>
            </a:pPr>
            <a:r>
              <a:rPr lang="en-IN" dirty="0"/>
              <a:t>“</a:t>
            </a:r>
            <a:r>
              <a:rPr lang="en-IN" b="1" dirty="0" err="1">
                <a:solidFill>
                  <a:srgbClr val="FF0000"/>
                </a:solidFill>
              </a:rPr>
              <a:t>dd</a:t>
            </a:r>
            <a:r>
              <a:rPr lang="en-IN" b="1" dirty="0">
                <a:solidFill>
                  <a:srgbClr val="FF0000"/>
                </a:solidFill>
              </a:rPr>
              <a:t>/MM/</a:t>
            </a:r>
            <a:r>
              <a:rPr lang="en-IN" b="1" dirty="0" err="1">
                <a:solidFill>
                  <a:srgbClr val="FF0000"/>
                </a:solidFill>
              </a:rPr>
              <a:t>yyyy</a:t>
            </a:r>
            <a:r>
              <a:rPr lang="en-IN" dirty="0"/>
              <a:t>” or “</a:t>
            </a:r>
            <a:r>
              <a:rPr lang="en-IN" b="1" dirty="0">
                <a:solidFill>
                  <a:srgbClr val="FF0000"/>
                </a:solidFill>
              </a:rPr>
              <a:t>MM-</a:t>
            </a:r>
            <a:r>
              <a:rPr lang="en-IN" b="1" dirty="0" err="1">
                <a:solidFill>
                  <a:srgbClr val="FF0000"/>
                </a:solidFill>
              </a:rPr>
              <a:t>dd</a:t>
            </a:r>
            <a:r>
              <a:rPr lang="en-IN" b="1" dirty="0">
                <a:solidFill>
                  <a:srgbClr val="FF0000"/>
                </a:solidFill>
              </a:rPr>
              <a:t>-</a:t>
            </a:r>
            <a:r>
              <a:rPr lang="en-IN" b="1" dirty="0" err="1">
                <a:solidFill>
                  <a:srgbClr val="FF0000"/>
                </a:solidFill>
              </a:rPr>
              <a:t>yyyy</a:t>
            </a:r>
            <a:r>
              <a:rPr lang="en-IN" dirty="0"/>
              <a:t>” etc which indicates the pattern in which we want to convert a date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Available Patterns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4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4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r>
                        <a:rPr lang="en-US" baseline="0" dirty="0"/>
                        <a:t> Or </a:t>
                      </a:r>
                      <a:r>
                        <a:rPr lang="en-US" baseline="0" dirty="0" err="1"/>
                        <a:t>yyyy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  <a:r>
                        <a:rPr lang="en-US" baseline="0" dirty="0"/>
                        <a:t> Digit </a:t>
                      </a:r>
                      <a:r>
                        <a:rPr lang="en-US" dirty="0"/>
                        <a:t>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Digit</a:t>
                      </a:r>
                      <a:r>
                        <a:rPr lang="en-US" baseline="0" dirty="0"/>
                        <a:t>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MMM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 Letter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MMMM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 Month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0" dirty="0"/>
                        <a:t> OR </a:t>
                      </a:r>
                      <a:r>
                        <a:rPr lang="en-US" baseline="0" dirty="0" err="1"/>
                        <a:t>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in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 letter day in Week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EEEE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 Weekday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</a:t>
                      </a:r>
                      <a:r>
                        <a:rPr lang="en-US" baseline="0" dirty="0"/>
                        <a:t> acc to 12 hour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 acc to 24 hour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minutes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 , pm marker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FF0000"/>
                </a:solidFill>
              </a:rPr>
              <a:t>format( )</a:t>
            </a:r>
            <a:r>
              <a:rPr lang="en-US" b="1" dirty="0"/>
              <a:t> Method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format( ) </a:t>
            </a:r>
            <a:r>
              <a:rPr lang="en-US" dirty="0"/>
              <a:t>method belongs to </a:t>
            </a:r>
            <a:r>
              <a:rPr lang="en-US" b="1" dirty="0" err="1">
                <a:solidFill>
                  <a:srgbClr val="00B050"/>
                </a:solidFill>
              </a:rPr>
              <a:t>SimpleDateFormat</a:t>
            </a:r>
            <a:r>
              <a:rPr lang="en-US" dirty="0"/>
              <a:t> class and has the following prototype: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public String format(Object)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These methods accept a </a:t>
            </a:r>
            <a:r>
              <a:rPr lang="en-US" b="1" dirty="0" err="1">
                <a:solidFill>
                  <a:srgbClr val="00B050"/>
                </a:solidFill>
              </a:rPr>
              <a:t>java.sql.Date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or </a:t>
            </a:r>
          </a:p>
          <a:p>
            <a:pPr>
              <a:buNone/>
            </a:pPr>
            <a:r>
              <a:rPr lang="en-US" b="1" dirty="0" err="1">
                <a:solidFill>
                  <a:srgbClr val="00B050"/>
                </a:solidFill>
              </a:rPr>
              <a:t>java.util.Date</a:t>
            </a:r>
            <a:r>
              <a:rPr lang="en-US" dirty="0"/>
              <a:t> object as argument and return us a </a:t>
            </a:r>
          </a:p>
          <a:p>
            <a:pPr>
              <a:buNone/>
            </a:pPr>
            <a:r>
              <a:rPr lang="en-US" dirty="0"/>
              <a:t>String containing the date in prescribed format 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3516</TotalTime>
  <Words>1968</Words>
  <Application>Microsoft Office PowerPoint</Application>
  <PresentationFormat>On-screen Show (4:3)</PresentationFormat>
  <Paragraphs>324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Georgia</vt:lpstr>
      <vt:lpstr>Wingdings</vt:lpstr>
      <vt:lpstr>Wingdings 2</vt:lpstr>
      <vt:lpstr>Civic</vt:lpstr>
      <vt:lpstr>PowerPoint Presentation</vt:lpstr>
      <vt:lpstr>Today’s Agenda</vt:lpstr>
      <vt:lpstr>RETRIEVING  DATES</vt:lpstr>
      <vt:lpstr>EXAMPLE</vt:lpstr>
      <vt:lpstr>OUTPUT</vt:lpstr>
      <vt:lpstr>RETRIEVING  DATES</vt:lpstr>
      <vt:lpstr>The SimpleDateFormat class</vt:lpstr>
      <vt:lpstr>Available Patterns</vt:lpstr>
      <vt:lpstr>The format( ) Method</vt:lpstr>
      <vt:lpstr>WAP to print current date as Month-date-year</vt:lpstr>
      <vt:lpstr>RETRIEVING  DATES</vt:lpstr>
      <vt:lpstr>IMPROVED  EXAMPLE</vt:lpstr>
      <vt:lpstr>OUTPUT</vt:lpstr>
      <vt:lpstr>EXERCISE</vt:lpstr>
      <vt:lpstr>The parse( ) Method</vt:lpstr>
      <vt:lpstr>WAP to print the day on which user was born after accepting his DOB</vt:lpstr>
      <vt:lpstr>Example 3 : WAP to print the day on which user was born</vt:lpstr>
      <vt:lpstr>INSERTING  DATES</vt:lpstr>
      <vt:lpstr>INSERTING  DATES</vt:lpstr>
      <vt:lpstr>EXERCISE</vt:lpstr>
      <vt:lpstr>EXAMPLE</vt:lpstr>
      <vt:lpstr>EXAMPLE</vt:lpstr>
      <vt:lpstr>INSERTING  IMAGE</vt:lpstr>
      <vt:lpstr>INSERTING  IMAGE</vt:lpstr>
      <vt:lpstr>EXERCISE</vt:lpstr>
      <vt:lpstr>EXAMPLE</vt:lpstr>
      <vt:lpstr>RETRIEVING  IMAGE</vt:lpstr>
      <vt:lpstr>RETRIEVING  IMAGE</vt:lpstr>
      <vt:lpstr>RETRIEVING  IMAGE</vt:lpstr>
      <vt:lpstr>EXERCISE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258</cp:revision>
  <dcterms:created xsi:type="dcterms:W3CDTF">2016-02-04T12:02:26Z</dcterms:created>
  <dcterms:modified xsi:type="dcterms:W3CDTF">2020-12-12T17:15:09Z</dcterms:modified>
</cp:coreProperties>
</file>