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87" r:id="rId2"/>
    <p:sldId id="388" r:id="rId3"/>
    <p:sldId id="389" r:id="rId4"/>
    <p:sldId id="456" r:id="rId5"/>
    <p:sldId id="457" r:id="rId6"/>
    <p:sldId id="458" r:id="rId7"/>
    <p:sldId id="459" r:id="rId8"/>
    <p:sldId id="455" r:id="rId9"/>
    <p:sldId id="435" r:id="rId10"/>
    <p:sldId id="434" r:id="rId11"/>
    <p:sldId id="436" r:id="rId12"/>
    <p:sldId id="439" r:id="rId13"/>
    <p:sldId id="438" r:id="rId14"/>
    <p:sldId id="440" r:id="rId15"/>
    <p:sldId id="442" r:id="rId16"/>
    <p:sldId id="443" r:id="rId17"/>
    <p:sldId id="444" r:id="rId18"/>
    <p:sldId id="445" r:id="rId19"/>
    <p:sldId id="446" r:id="rId20"/>
    <p:sldId id="450" r:id="rId21"/>
    <p:sldId id="441" r:id="rId22"/>
    <p:sldId id="448" r:id="rId23"/>
    <p:sldId id="449" r:id="rId24"/>
    <p:sldId id="447" r:id="rId25"/>
    <p:sldId id="451" r:id="rId26"/>
    <p:sldId id="437" r:id="rId27"/>
    <p:sldId id="452" r:id="rId28"/>
    <p:sldId id="454" r:id="rId29"/>
    <p:sldId id="453" r:id="rId30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704"/>
  </p:normalViewPr>
  <p:slideViewPr>
    <p:cSldViewPr snapToGrid="0" snapToObjects="1">
      <p:cViewPr varScale="1">
        <p:scale>
          <a:sx n="47" d="100"/>
          <a:sy n="47" d="100"/>
        </p:scale>
        <p:origin x="250" y="29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94FA7372-E477-4E80-BF5E-1AE17008E4F3}"/>
    <pc:docChg chg="undo custSel addSld modSld">
      <pc:chgData name="Sharma Computer Academy" userId="08476b32c11f4418" providerId="LiveId" clId="{94FA7372-E477-4E80-BF5E-1AE17008E4F3}" dt="2021-07-10T08:33:46.017" v="1161"/>
      <pc:docMkLst>
        <pc:docMk/>
      </pc:docMkLst>
      <pc:sldChg chg="modSp mod modAnim">
        <pc:chgData name="Sharma Computer Academy" userId="08476b32c11f4418" providerId="LiveId" clId="{94FA7372-E477-4E80-BF5E-1AE17008E4F3}" dt="2021-07-06T08:33:46.754" v="899"/>
        <pc:sldMkLst>
          <pc:docMk/>
          <pc:sldMk cId="0" sldId="389"/>
        </pc:sldMkLst>
        <pc:spChg chg="mod">
          <ac:chgData name="Sharma Computer Academy" userId="08476b32c11f4418" providerId="LiveId" clId="{94FA7372-E477-4E80-BF5E-1AE17008E4F3}" dt="2021-07-06T07:55:39.814" v="284" actId="207"/>
          <ac:spMkLst>
            <pc:docMk/>
            <pc:sldMk cId="0" sldId="389"/>
            <ac:spMk id="13" creationId="{00000000-0000-0000-0000-000000000000}"/>
          </ac:spMkLst>
        </pc:spChg>
        <pc:cxnChg chg="mod">
          <ac:chgData name="Sharma Computer Academy" userId="08476b32c11f4418" providerId="LiveId" clId="{94FA7372-E477-4E80-BF5E-1AE17008E4F3}" dt="2021-07-06T08:33:25.719" v="897" actId="14100"/>
          <ac:cxnSpMkLst>
            <pc:docMk/>
            <pc:sldMk cId="0" sldId="389"/>
            <ac:cxnSpMk id="7" creationId="{00000000-0000-0000-0000-000000000000}"/>
          </ac:cxnSpMkLst>
        </pc:cxnChg>
      </pc:sldChg>
      <pc:sldChg chg="modSp mod modAnim">
        <pc:chgData name="Sharma Computer Academy" userId="08476b32c11f4418" providerId="LiveId" clId="{94FA7372-E477-4E80-BF5E-1AE17008E4F3}" dt="2021-07-06T08:34:17.129" v="903" actId="14100"/>
        <pc:sldMkLst>
          <pc:docMk/>
          <pc:sldMk cId="0" sldId="435"/>
        </pc:sldMkLst>
        <pc:spChg chg="mod">
          <ac:chgData name="Sharma Computer Academy" userId="08476b32c11f4418" providerId="LiveId" clId="{94FA7372-E477-4E80-BF5E-1AE17008E4F3}" dt="2021-07-06T07:12:15.611" v="127" actId="113"/>
          <ac:spMkLst>
            <pc:docMk/>
            <pc:sldMk cId="0" sldId="435"/>
            <ac:spMk id="13" creationId="{00000000-0000-0000-0000-000000000000}"/>
          </ac:spMkLst>
        </pc:spChg>
        <pc:cxnChg chg="mod">
          <ac:chgData name="Sharma Computer Academy" userId="08476b32c11f4418" providerId="LiveId" clId="{94FA7372-E477-4E80-BF5E-1AE17008E4F3}" dt="2021-07-06T08:34:17.129" v="903" actId="14100"/>
          <ac:cxnSpMkLst>
            <pc:docMk/>
            <pc:sldMk cId="0" sldId="435"/>
            <ac:cxnSpMk id="7" creationId="{00000000-0000-0000-0000-000000000000}"/>
          </ac:cxnSpMkLst>
        </pc:cxnChg>
      </pc:sldChg>
      <pc:sldChg chg="modSp mod">
        <pc:chgData name="Sharma Computer Academy" userId="08476b32c11f4418" providerId="LiveId" clId="{94FA7372-E477-4E80-BF5E-1AE17008E4F3}" dt="2021-07-06T08:34:23.792" v="904" actId="14100"/>
        <pc:sldMkLst>
          <pc:docMk/>
          <pc:sldMk cId="0" sldId="436"/>
        </pc:sldMkLst>
        <pc:cxnChg chg="mod">
          <ac:chgData name="Sharma Computer Academy" userId="08476b32c11f4418" providerId="LiveId" clId="{94FA7372-E477-4E80-BF5E-1AE17008E4F3}" dt="2021-07-06T08:34:23.792" v="904" actId="14100"/>
          <ac:cxnSpMkLst>
            <pc:docMk/>
            <pc:sldMk cId="0" sldId="436"/>
            <ac:cxnSpMk id="7" creationId="{00000000-0000-0000-0000-000000000000}"/>
          </ac:cxnSpMkLst>
        </pc:cxnChg>
      </pc:sldChg>
      <pc:sldChg chg="modSp mod">
        <pc:chgData name="Sharma Computer Academy" userId="08476b32c11f4418" providerId="LiveId" clId="{94FA7372-E477-4E80-BF5E-1AE17008E4F3}" dt="2021-07-06T08:34:28.112" v="905" actId="14100"/>
        <pc:sldMkLst>
          <pc:docMk/>
          <pc:sldMk cId="0" sldId="439"/>
        </pc:sldMkLst>
        <pc:cxnChg chg="mod">
          <ac:chgData name="Sharma Computer Academy" userId="08476b32c11f4418" providerId="LiveId" clId="{94FA7372-E477-4E80-BF5E-1AE17008E4F3}" dt="2021-07-06T08:34:28.112" v="905" actId="14100"/>
          <ac:cxnSpMkLst>
            <pc:docMk/>
            <pc:sldMk cId="0" sldId="439"/>
            <ac:cxnSpMk id="7" creationId="{00000000-0000-0000-0000-000000000000}"/>
          </ac:cxnSpMkLst>
        </pc:cxnChg>
      </pc:sldChg>
      <pc:sldChg chg="modSp modAnim">
        <pc:chgData name="Sharma Computer Academy" userId="08476b32c11f4418" providerId="LiveId" clId="{94FA7372-E477-4E80-BF5E-1AE17008E4F3}" dt="2021-07-10T08:33:46.017" v="1161"/>
        <pc:sldMkLst>
          <pc:docMk/>
          <pc:sldMk cId="0" sldId="441"/>
        </pc:sldMkLst>
        <pc:spChg chg="mod">
          <ac:chgData name="Sharma Computer Academy" userId="08476b32c11f4418" providerId="LiveId" clId="{94FA7372-E477-4E80-BF5E-1AE17008E4F3}" dt="2021-07-10T08:33:23.412" v="1160" actId="113"/>
          <ac:spMkLst>
            <pc:docMk/>
            <pc:sldMk cId="0" sldId="441"/>
            <ac:spMk id="13" creationId="{00000000-0000-0000-0000-000000000000}"/>
          </ac:spMkLst>
        </pc:spChg>
      </pc:sldChg>
      <pc:sldChg chg="modSp add mod">
        <pc:chgData name="Sharma Computer Academy" userId="08476b32c11f4418" providerId="LiveId" clId="{94FA7372-E477-4E80-BF5E-1AE17008E4F3}" dt="2021-07-06T08:34:10.353" v="901" actId="14100"/>
        <pc:sldMkLst>
          <pc:docMk/>
          <pc:sldMk cId="3326284221" sldId="455"/>
        </pc:sldMkLst>
        <pc:cxnChg chg="mod">
          <ac:chgData name="Sharma Computer Academy" userId="08476b32c11f4418" providerId="LiveId" clId="{94FA7372-E477-4E80-BF5E-1AE17008E4F3}" dt="2021-07-06T08:34:10.353" v="901" actId="14100"/>
          <ac:cxnSpMkLst>
            <pc:docMk/>
            <pc:sldMk cId="3326284221" sldId="455"/>
            <ac:cxnSpMk id="7" creationId="{00000000-0000-0000-0000-000000000000}"/>
          </ac:cxnSpMkLst>
        </pc:cxnChg>
      </pc:sldChg>
      <pc:sldChg chg="modSp add mod modAnim">
        <pc:chgData name="Sharma Computer Academy" userId="08476b32c11f4418" providerId="LiveId" clId="{94FA7372-E477-4E80-BF5E-1AE17008E4F3}" dt="2021-07-06T08:19:04.222" v="537" actId="14100"/>
        <pc:sldMkLst>
          <pc:docMk/>
          <pc:sldMk cId="1808072639" sldId="456"/>
        </pc:sldMkLst>
        <pc:spChg chg="mod">
          <ac:chgData name="Sharma Computer Academy" userId="08476b32c11f4418" providerId="LiveId" clId="{94FA7372-E477-4E80-BF5E-1AE17008E4F3}" dt="2021-07-06T08:03:55.612" v="411" actId="1076"/>
          <ac:spMkLst>
            <pc:docMk/>
            <pc:sldMk cId="1808072639" sldId="456"/>
            <ac:spMk id="13" creationId="{00000000-0000-0000-0000-000000000000}"/>
          </ac:spMkLst>
        </pc:spChg>
        <pc:spChg chg="mod">
          <ac:chgData name="Sharma Computer Academy" userId="08476b32c11f4418" providerId="LiveId" clId="{94FA7372-E477-4E80-BF5E-1AE17008E4F3}" dt="2021-07-06T08:18:56.573" v="535" actId="20577"/>
          <ac:spMkLst>
            <pc:docMk/>
            <pc:sldMk cId="1808072639" sldId="456"/>
            <ac:spMk id="23" creationId="{00000000-0000-0000-0000-000000000000}"/>
          </ac:spMkLst>
        </pc:spChg>
        <pc:cxnChg chg="mod">
          <ac:chgData name="Sharma Computer Academy" userId="08476b32c11f4418" providerId="LiveId" clId="{94FA7372-E477-4E80-BF5E-1AE17008E4F3}" dt="2021-07-06T08:19:04.222" v="537" actId="14100"/>
          <ac:cxnSpMkLst>
            <pc:docMk/>
            <pc:sldMk cId="1808072639" sldId="456"/>
            <ac:cxnSpMk id="7" creationId="{00000000-0000-0000-0000-000000000000}"/>
          </ac:cxnSpMkLst>
        </pc:cxnChg>
      </pc:sldChg>
      <pc:sldChg chg="modSp add mod modAnim">
        <pc:chgData name="Sharma Computer Academy" userId="08476b32c11f4418" providerId="LiveId" clId="{94FA7372-E477-4E80-BF5E-1AE17008E4F3}" dt="2021-07-06T08:19:21.727" v="540" actId="14100"/>
        <pc:sldMkLst>
          <pc:docMk/>
          <pc:sldMk cId="1502039354" sldId="457"/>
        </pc:sldMkLst>
        <pc:spChg chg="mod">
          <ac:chgData name="Sharma Computer Academy" userId="08476b32c11f4418" providerId="LiveId" clId="{94FA7372-E477-4E80-BF5E-1AE17008E4F3}" dt="2021-07-06T08:10:58.745" v="502" actId="113"/>
          <ac:spMkLst>
            <pc:docMk/>
            <pc:sldMk cId="1502039354" sldId="457"/>
            <ac:spMk id="13" creationId="{00000000-0000-0000-0000-000000000000}"/>
          </ac:spMkLst>
        </pc:spChg>
        <pc:spChg chg="mod">
          <ac:chgData name="Sharma Computer Academy" userId="08476b32c11f4418" providerId="LiveId" clId="{94FA7372-E477-4E80-BF5E-1AE17008E4F3}" dt="2021-07-06T08:19:15.917" v="538"/>
          <ac:spMkLst>
            <pc:docMk/>
            <pc:sldMk cId="1502039354" sldId="457"/>
            <ac:spMk id="23" creationId="{00000000-0000-0000-0000-000000000000}"/>
          </ac:spMkLst>
        </pc:spChg>
        <pc:cxnChg chg="mod">
          <ac:chgData name="Sharma Computer Academy" userId="08476b32c11f4418" providerId="LiveId" clId="{94FA7372-E477-4E80-BF5E-1AE17008E4F3}" dt="2021-07-06T08:19:21.727" v="540" actId="14100"/>
          <ac:cxnSpMkLst>
            <pc:docMk/>
            <pc:sldMk cId="1502039354" sldId="457"/>
            <ac:cxnSpMk id="7" creationId="{00000000-0000-0000-0000-000000000000}"/>
          </ac:cxnSpMkLst>
        </pc:cxnChg>
      </pc:sldChg>
      <pc:sldChg chg="modSp add mod modAnim">
        <pc:chgData name="Sharma Computer Academy" userId="08476b32c11f4418" providerId="LiveId" clId="{94FA7372-E477-4E80-BF5E-1AE17008E4F3}" dt="2021-07-08T07:50:44.870" v="1058" actId="113"/>
        <pc:sldMkLst>
          <pc:docMk/>
          <pc:sldMk cId="2745120742" sldId="458"/>
        </pc:sldMkLst>
        <pc:spChg chg="mod">
          <ac:chgData name="Sharma Computer Academy" userId="08476b32c11f4418" providerId="LiveId" clId="{94FA7372-E477-4E80-BF5E-1AE17008E4F3}" dt="2021-07-08T07:50:44.870" v="1058" actId="113"/>
          <ac:spMkLst>
            <pc:docMk/>
            <pc:sldMk cId="2745120742" sldId="458"/>
            <ac:spMk id="13" creationId="{00000000-0000-0000-0000-000000000000}"/>
          </ac:spMkLst>
        </pc:spChg>
        <pc:spChg chg="mod">
          <ac:chgData name="Sharma Computer Academy" userId="08476b32c11f4418" providerId="LiveId" clId="{94FA7372-E477-4E80-BF5E-1AE17008E4F3}" dt="2021-07-06T08:19:38.305" v="551" actId="14100"/>
          <ac:spMkLst>
            <pc:docMk/>
            <pc:sldMk cId="2745120742" sldId="458"/>
            <ac:spMk id="23" creationId="{00000000-0000-0000-0000-000000000000}"/>
          </ac:spMkLst>
        </pc:spChg>
        <pc:cxnChg chg="mod">
          <ac:chgData name="Sharma Computer Academy" userId="08476b32c11f4418" providerId="LiveId" clId="{94FA7372-E477-4E80-BF5E-1AE17008E4F3}" dt="2021-07-06T08:19:45.549" v="553" actId="14100"/>
          <ac:cxnSpMkLst>
            <pc:docMk/>
            <pc:sldMk cId="2745120742" sldId="458"/>
            <ac:cxnSpMk id="7" creationId="{00000000-0000-0000-0000-000000000000}"/>
          </ac:cxnSpMkLst>
        </pc:cxnChg>
      </pc:sldChg>
      <pc:sldChg chg="modSp add modAnim">
        <pc:chgData name="Sharma Computer Academy" userId="08476b32c11f4418" providerId="LiveId" clId="{94FA7372-E477-4E80-BF5E-1AE17008E4F3}" dt="2021-07-06T08:33:04.821" v="895"/>
        <pc:sldMkLst>
          <pc:docMk/>
          <pc:sldMk cId="235546822" sldId="459"/>
        </pc:sldMkLst>
        <pc:spChg chg="mod">
          <ac:chgData name="Sharma Computer Academy" userId="08476b32c11f4418" providerId="LiveId" clId="{94FA7372-E477-4E80-BF5E-1AE17008E4F3}" dt="2021-07-06T08:32:49.845" v="891" actId="20577"/>
          <ac:spMkLst>
            <pc:docMk/>
            <pc:sldMk cId="235546822" sldId="459"/>
            <ac:spMk id="13" creationId="{00000000-0000-0000-0000-000000000000}"/>
          </ac:spMkLst>
        </pc:spChg>
      </pc:sldChg>
    </pc:docChg>
  </pc:docChgLst>
  <pc:docChgLst>
    <pc:chgData name="Sharma Computer Academy" userId="08476b32c11f4418" providerId="LiveId" clId="{524C44B4-07F2-4130-92A6-B9613A6D6AE7}"/>
    <pc:docChg chg="modSld">
      <pc:chgData name="Sharma Computer Academy" userId="08476b32c11f4418" providerId="LiveId" clId="{524C44B4-07F2-4130-92A6-B9613A6D6AE7}" dt="2022-02-18T08:26:14.499" v="1" actId="20577"/>
      <pc:docMkLst>
        <pc:docMk/>
      </pc:docMkLst>
      <pc:sldChg chg="modSp">
        <pc:chgData name="Sharma Computer Academy" userId="08476b32c11f4418" providerId="LiveId" clId="{524C44B4-07F2-4130-92A6-B9613A6D6AE7}" dt="2022-02-18T08:26:14.499" v="1" actId="20577"/>
        <pc:sldMkLst>
          <pc:docMk/>
          <pc:sldMk cId="235546822" sldId="459"/>
        </pc:sldMkLst>
        <pc:spChg chg="mod">
          <ac:chgData name="Sharma Computer Academy" userId="08476b32c11f4418" providerId="LiveId" clId="{524C44B4-07F2-4130-92A6-B9613A6D6AE7}" dt="2022-02-18T08:26:14.499" v="1" actId="20577"/>
          <ac:spMkLst>
            <pc:docMk/>
            <pc:sldMk cId="235546822" sldId="459"/>
            <ac:spMk id="13" creationId="{00000000-0000-0000-0000-000000000000}"/>
          </ac:spMkLst>
        </pc:spChg>
      </pc:sldChg>
    </pc:docChg>
  </pc:docChgLst>
  <pc:docChgLst>
    <pc:chgData name="Sharma Computer Academy" userId="08476b32c11f4418" providerId="LiveId" clId="{B5D963E9-F6B6-4DFE-93B6-9D0F2105528C}"/>
    <pc:docChg chg="modSld">
      <pc:chgData name="Sharma Computer Academy" userId="08476b32c11f4418" providerId="LiveId" clId="{B5D963E9-F6B6-4DFE-93B6-9D0F2105528C}" dt="2021-02-02T06:43:49.646" v="84" actId="113"/>
      <pc:docMkLst>
        <pc:docMk/>
      </pc:docMkLst>
      <pc:sldChg chg="modSp">
        <pc:chgData name="Sharma Computer Academy" userId="08476b32c11f4418" providerId="LiveId" clId="{B5D963E9-F6B6-4DFE-93B6-9D0F2105528C}" dt="2021-02-02T06:43:49.646" v="84" actId="113"/>
        <pc:sldMkLst>
          <pc:docMk/>
          <pc:sldMk cId="0" sldId="435"/>
        </pc:sldMkLst>
        <pc:spChg chg="mod">
          <ac:chgData name="Sharma Computer Academy" userId="08476b32c11f4418" providerId="LiveId" clId="{B5D963E9-F6B6-4DFE-93B6-9D0F2105528C}" dt="2021-02-02T06:43:49.646" v="84" actId="113"/>
          <ac:spMkLst>
            <pc:docMk/>
            <pc:sldMk cId="0" sldId="435"/>
            <ac:spMk id="13" creationId="{00000000-0000-0000-0000-000000000000}"/>
          </ac:spMkLst>
        </pc:spChg>
      </pc:sldChg>
    </pc:docChg>
  </pc:docChgLst>
  <pc:docChgLst>
    <pc:chgData name="Sharma Computer Academy" userId="08476b32c11f4418" providerId="LiveId" clId="{121D0E93-AFB4-4B86-A48A-2D11F68464EF}"/>
    <pc:docChg chg="modSld">
      <pc:chgData name="Sharma Computer Academy" userId="08476b32c11f4418" providerId="LiveId" clId="{121D0E93-AFB4-4B86-A48A-2D11F68464EF}" dt="2022-12-21T07:11:56.962" v="157" actId="20577"/>
      <pc:docMkLst>
        <pc:docMk/>
      </pc:docMkLst>
      <pc:sldChg chg="modSp mod modAnim">
        <pc:chgData name="Sharma Computer Academy" userId="08476b32c11f4418" providerId="LiveId" clId="{121D0E93-AFB4-4B86-A48A-2D11F68464EF}" dt="2022-12-21T07:09:48.670" v="127" actId="20577"/>
        <pc:sldMkLst>
          <pc:docMk/>
          <pc:sldMk cId="0" sldId="452"/>
        </pc:sldMkLst>
        <pc:spChg chg="mod">
          <ac:chgData name="Sharma Computer Academy" userId="08476b32c11f4418" providerId="LiveId" clId="{121D0E93-AFB4-4B86-A48A-2D11F68464EF}" dt="2022-12-21T07:09:48.670" v="127" actId="20577"/>
          <ac:spMkLst>
            <pc:docMk/>
            <pc:sldMk cId="0" sldId="452"/>
            <ac:spMk id="13" creationId="{00000000-0000-0000-0000-000000000000}"/>
          </ac:spMkLst>
        </pc:spChg>
      </pc:sldChg>
      <pc:sldChg chg="modSp modAnim">
        <pc:chgData name="Sharma Computer Academy" userId="08476b32c11f4418" providerId="LiveId" clId="{121D0E93-AFB4-4B86-A48A-2D11F68464EF}" dt="2022-12-21T07:11:56.962" v="157" actId="20577"/>
        <pc:sldMkLst>
          <pc:docMk/>
          <pc:sldMk cId="0" sldId="454"/>
        </pc:sldMkLst>
        <pc:spChg chg="mod">
          <ac:chgData name="Sharma Computer Academy" userId="08476b32c11f4418" providerId="LiveId" clId="{121D0E93-AFB4-4B86-A48A-2D11F68464EF}" dt="2022-12-21T07:11:56.962" v="157" actId="20577"/>
          <ac:spMkLst>
            <pc:docMk/>
            <pc:sldMk cId="0" sldId="454"/>
            <ac:spMk id="1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Objects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/>
              <a:t>In </a:t>
            </a:r>
            <a:r>
              <a:rPr lang="en-IN" sz="5400" b="1" dirty="0">
                <a:solidFill>
                  <a:srgbClr val="FFC000"/>
                </a:solidFill>
              </a:rPr>
              <a:t>JavaScript</a:t>
            </a:r>
            <a:r>
              <a:rPr lang="en-IN" sz="5400" dirty="0"/>
              <a:t>, an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/>
              <a:t> can be created in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two</a:t>
            </a:r>
            <a:r>
              <a:rPr lang="en-IN" sz="5400" dirty="0"/>
              <a:t> ways:</a:t>
            </a: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109063" y="2297102"/>
            <a:ext cx="683357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Rectangle 9"/>
          <p:cNvSpPr/>
          <p:nvPr/>
        </p:nvSpPr>
        <p:spPr>
          <a:xfrm>
            <a:off x="13808074" y="8453117"/>
            <a:ext cx="445506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lvl="0" indent="-514350"/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Object</a:t>
            </a:r>
          </a:p>
          <a:p>
            <a:pPr marL="514350" lvl="0" indent="-514350"/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37175" y="8581695"/>
            <a:ext cx="464742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lvl="0" indent="-514350"/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Object </a:t>
            </a:r>
          </a:p>
          <a:p>
            <a:pPr marL="514350" lvl="0" indent="-514350"/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</a:t>
            </a:r>
          </a:p>
        </p:txBody>
      </p:sp>
      <p:sp>
        <p:nvSpPr>
          <p:cNvPr id="14" name="Oval 13"/>
          <p:cNvSpPr/>
          <p:nvPr/>
        </p:nvSpPr>
        <p:spPr>
          <a:xfrm>
            <a:off x="12823902" y="6883020"/>
            <a:ext cx="6779942" cy="5820937"/>
          </a:xfrm>
          <a:prstGeom prst="ellipse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427063" y="6883020"/>
            <a:ext cx="6779942" cy="5820937"/>
          </a:xfrm>
          <a:prstGeom prst="ellipse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Constructor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/>
              <a:t>The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first way </a:t>
            </a:r>
            <a:r>
              <a:rPr lang="en-IN" sz="5400" dirty="0"/>
              <a:t>to create an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/>
              <a:t> is with </a:t>
            </a:r>
            <a:r>
              <a:rPr lang="en-IN" sz="5400" b="1" dirty="0">
                <a:solidFill>
                  <a:srgbClr val="FFC000"/>
                </a:solidFill>
              </a:rPr>
              <a:t>Object Constructor </a:t>
            </a:r>
            <a:r>
              <a:rPr lang="en-IN" sz="5400" dirty="0"/>
              <a:t>using  the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new</a:t>
            </a:r>
            <a:r>
              <a:rPr lang="en-IN" sz="5400" dirty="0"/>
              <a:t> keyword. </a:t>
            </a:r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accent3"/>
                </a:solidFill>
              </a:rPr>
              <a:t>Syntax:</a:t>
            </a:r>
          </a:p>
          <a:p>
            <a:pPr marL="0" lvl="0" indent="0" algn="l">
              <a:buNone/>
            </a:pPr>
            <a:r>
              <a:rPr lang="en-US" sz="5400" dirty="0"/>
              <a:t>			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let  &lt;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obj_name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&gt;=new Object();</a:t>
            </a:r>
            <a:endParaRPr lang="en-IN" sz="5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accent3"/>
                </a:solidFill>
              </a:rPr>
              <a:t>Example:</a:t>
            </a:r>
          </a:p>
          <a:p>
            <a:pPr marL="0" lvl="0" indent="0" algn="l">
              <a:buNone/>
            </a:pPr>
            <a:r>
              <a:rPr lang="en-US" sz="5400" dirty="0"/>
              <a:t>			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let 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=new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Object()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;</a:t>
            </a:r>
            <a:endParaRPr lang="en-IN" sz="5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7875037" y="2298690"/>
            <a:ext cx="7067598" cy="0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Properties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Properties</a:t>
            </a:r>
            <a:r>
              <a:rPr lang="en-IN" sz="5400" dirty="0"/>
              <a:t> are </a:t>
            </a:r>
            <a:r>
              <a:rPr lang="en-IN" sz="5400" b="1" dirty="0">
                <a:solidFill>
                  <a:schemeClr val="accent4"/>
                </a:solidFill>
              </a:rPr>
              <a:t>data members </a:t>
            </a:r>
            <a:r>
              <a:rPr lang="en-IN" sz="5400" dirty="0"/>
              <a:t>of an </a:t>
            </a:r>
            <a:r>
              <a:rPr lang="en-IN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object</a:t>
            </a:r>
            <a:r>
              <a:rPr lang="en-IN" sz="5400" dirty="0"/>
              <a:t> used to hold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values</a:t>
            </a:r>
            <a:r>
              <a:rPr lang="en-IN" sz="5400" dirty="0"/>
              <a:t> .</a:t>
            </a:r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r>
              <a:rPr lang="en-IN" sz="5400" dirty="0"/>
              <a:t>We can attach </a:t>
            </a:r>
            <a:r>
              <a:rPr lang="en-IN" sz="5400" b="1" dirty="0">
                <a:solidFill>
                  <a:srgbClr val="00B0F0"/>
                </a:solidFill>
              </a:rPr>
              <a:t>properties</a:t>
            </a:r>
            <a:r>
              <a:rPr lang="en-IN" sz="5400" dirty="0"/>
              <a:t> to an </a:t>
            </a:r>
            <a:r>
              <a:rPr lang="en-IN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object</a:t>
            </a:r>
            <a:r>
              <a:rPr lang="en-IN" sz="5400" dirty="0"/>
              <a:t> in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 ways</a:t>
            </a:r>
            <a:r>
              <a:rPr lang="en-IN" sz="5400" dirty="0"/>
              <a:t>:</a:t>
            </a:r>
          </a:p>
          <a:p>
            <a:pPr marL="914400" lvl="0" indent="-914400" algn="l">
              <a:buAutoNum type="arabicPeriod"/>
            </a:pPr>
            <a:endParaRPr lang="en-IN" sz="5400" dirty="0"/>
          </a:p>
          <a:p>
            <a:pPr marL="914400" lvl="0" indent="-914400" algn="l">
              <a:buAutoNum type="arabicPeriod"/>
            </a:pPr>
            <a:r>
              <a:rPr lang="en-IN" sz="5400" dirty="0"/>
              <a:t>Using the </a:t>
            </a:r>
            <a:r>
              <a:rPr lang="en-IN" sz="5400" b="1" dirty="0">
                <a:solidFill>
                  <a:srgbClr val="00B050"/>
                </a:solidFill>
              </a:rPr>
              <a:t>dot notation</a:t>
            </a:r>
            <a:r>
              <a:rPr lang="en-IN" sz="5400" dirty="0"/>
              <a:t>. </a:t>
            </a:r>
          </a:p>
          <a:p>
            <a:pPr marL="914400" lvl="0" indent="-914400" algn="l">
              <a:buAutoNum type="arabicPeriod"/>
            </a:pPr>
            <a:endParaRPr lang="en-US" sz="5400" dirty="0"/>
          </a:p>
          <a:p>
            <a:pPr marL="914400" lvl="0" indent="-914400" algn="l">
              <a:buAutoNum type="arabicPeriod"/>
            </a:pPr>
            <a:endParaRPr lang="en-US" sz="5400" dirty="0"/>
          </a:p>
          <a:p>
            <a:pPr marL="914400" lvl="0" indent="-914400" algn="l">
              <a:buAutoNum type="arabicPeriod"/>
            </a:pPr>
            <a:r>
              <a:rPr lang="en-US" sz="5400" dirty="0"/>
              <a:t>Using </a:t>
            </a:r>
            <a:r>
              <a:rPr lang="en-IN" sz="5400" b="1" dirty="0">
                <a:solidFill>
                  <a:srgbClr val="00B050"/>
                </a:solidFill>
              </a:rPr>
              <a:t>[ ] brackets </a:t>
            </a:r>
            <a:r>
              <a:rPr lang="en-IN" sz="5400" dirty="0"/>
              <a:t>and specifying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property name </a:t>
            </a:r>
            <a:r>
              <a:rPr lang="en-IN" sz="5400" dirty="0"/>
              <a:t>as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en-IN" sz="5400" dirty="0"/>
              <a:t>.</a:t>
            </a:r>
          </a:p>
          <a:p>
            <a:pPr marL="914400" lvl="2" indent="-914400" algn="l"/>
            <a:r>
              <a:rPr lang="en-US" sz="5400" dirty="0"/>
              <a:t>	</a:t>
            </a:r>
          </a:p>
          <a:p>
            <a:pPr marL="914400" lvl="2" indent="-914400" algn="l"/>
            <a:r>
              <a:rPr lang="en-US" sz="5400" dirty="0"/>
              <a:t>	</a:t>
            </a:r>
            <a:endParaRPr lang="en-IN" sz="5400" dirty="0"/>
          </a:p>
          <a:p>
            <a:pPr marL="914400" lvl="0" indent="-914400" algn="l"/>
            <a:endParaRPr lang="en-IN" sz="5400" dirty="0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7949682" y="2297102"/>
            <a:ext cx="6992953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1570891" y="1214003"/>
            <a:ext cx="20234031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Properties Using Dot Operator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>
              <a:buAutoNum type="arabicPeriod"/>
            </a:pPr>
            <a:r>
              <a:rPr lang="en-IN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Using the dot notation. </a:t>
            </a:r>
          </a:p>
          <a:p>
            <a:pPr marL="914400" lvl="2" indent="-914400" algn="l"/>
            <a:r>
              <a:rPr lang="en-US" sz="5400" dirty="0"/>
              <a:t>	</a:t>
            </a:r>
          </a:p>
          <a:p>
            <a:pPr marL="914400" lvl="2" indent="-914400" algn="l"/>
            <a:r>
              <a:rPr lang="en-US" sz="5400" dirty="0"/>
              <a:t>	</a:t>
            </a:r>
            <a:r>
              <a:rPr lang="en-US" sz="5400" b="1" u="sng" dirty="0">
                <a:solidFill>
                  <a:schemeClr val="accent3"/>
                </a:solidFill>
              </a:rPr>
              <a:t>Syntax:</a:t>
            </a:r>
          </a:p>
          <a:p>
            <a:pPr marL="914400" lvl="3" indent="-914400" algn="l"/>
            <a:r>
              <a:rPr lang="en-US" sz="5400" dirty="0"/>
              <a:t>				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obj_name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&gt;.&lt;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property_name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&gt;=value;</a:t>
            </a:r>
          </a:p>
          <a:p>
            <a:pPr marL="914400" lvl="4" indent="-914400" algn="l"/>
            <a:r>
              <a:rPr lang="en-US" sz="5400" dirty="0"/>
              <a:t>	</a:t>
            </a:r>
          </a:p>
          <a:p>
            <a:pPr marL="914400" lvl="4" indent="-914400" algn="l"/>
            <a:r>
              <a:rPr lang="en-US" sz="5400" dirty="0"/>
              <a:t>	</a:t>
            </a:r>
            <a:r>
              <a:rPr lang="en-US" sz="5400" b="1" u="sng" dirty="0">
                <a:solidFill>
                  <a:schemeClr val="accent3"/>
                </a:solidFill>
              </a:rPr>
              <a:t>Example:</a:t>
            </a:r>
          </a:p>
          <a:p>
            <a:pPr marL="914400" lvl="5" indent="-914400" algn="l"/>
            <a:r>
              <a:rPr lang="en-US" sz="5400" dirty="0"/>
              <a:t>						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=“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Baleno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”;</a:t>
            </a: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	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year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=2018;</a:t>
            </a:r>
          </a:p>
          <a:p>
            <a:pPr marL="914400" lvl="3" indent="-914400" algn="l"/>
            <a:endParaRPr lang="en-IN" sz="5400" dirty="0"/>
          </a:p>
          <a:p>
            <a:pPr marL="914400" lvl="0" indent="-914400" algn="l">
              <a:buAutoNum type="arabicPeriod"/>
            </a:pPr>
            <a:endParaRPr lang="en-IN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548554" y="2297102"/>
            <a:ext cx="14442831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1570891" y="1214003"/>
            <a:ext cx="20234031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Properties Using [ ] Operator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>
              <a:buFont typeface="+mj-lt"/>
              <a:buAutoNum type="arabicPeriod" startAt="2"/>
            </a:pPr>
            <a:r>
              <a:rPr lang="en-IN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Using the [ ] operator. </a:t>
            </a:r>
          </a:p>
          <a:p>
            <a:pPr marL="914400" lvl="2" indent="-914400" algn="l"/>
            <a:r>
              <a:rPr lang="en-US" sz="5400" dirty="0"/>
              <a:t>	</a:t>
            </a:r>
          </a:p>
          <a:p>
            <a:pPr marL="914400" lvl="2" indent="-914400" algn="l"/>
            <a:r>
              <a:rPr lang="en-US" sz="5400" dirty="0"/>
              <a:t>	</a:t>
            </a:r>
            <a:r>
              <a:rPr lang="en-US" sz="5400" b="1" u="sng" dirty="0">
                <a:solidFill>
                  <a:schemeClr val="accent3"/>
                </a:solidFill>
              </a:rPr>
              <a:t>Syntax:</a:t>
            </a:r>
          </a:p>
          <a:p>
            <a:pPr marL="914400" lvl="3" indent="-914400" algn="l"/>
            <a:r>
              <a:rPr lang="en-US" sz="5400" dirty="0"/>
              <a:t>				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obj_name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&gt;[“&lt;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property_name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&gt;”]=value;</a:t>
            </a:r>
          </a:p>
          <a:p>
            <a:pPr marL="914400" lvl="4" indent="-914400" algn="l"/>
            <a:r>
              <a:rPr lang="en-US" sz="5400" dirty="0"/>
              <a:t>	</a:t>
            </a:r>
          </a:p>
          <a:p>
            <a:pPr marL="914400" lvl="4" indent="-914400" algn="l"/>
            <a:r>
              <a:rPr lang="en-US" sz="5400" dirty="0"/>
              <a:t>	</a:t>
            </a:r>
            <a:r>
              <a:rPr lang="en-US" sz="5400" b="1" u="sng" dirty="0">
                <a:solidFill>
                  <a:schemeClr val="accent3"/>
                </a:solidFill>
              </a:rPr>
              <a:t>Example:</a:t>
            </a:r>
          </a:p>
          <a:p>
            <a:pPr marL="914400" lvl="5" indent="-914400" algn="l"/>
            <a:r>
              <a:rPr lang="en-US" sz="5400" dirty="0"/>
              <a:t>						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[“name”]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=“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Baleno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”;</a:t>
            </a: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	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[“year”]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=2018;</a:t>
            </a:r>
          </a:p>
          <a:p>
            <a:pPr marL="914400" lvl="3" indent="-914400" algn="l"/>
            <a:endParaRPr lang="en-IN" sz="5400" dirty="0"/>
          </a:p>
          <a:p>
            <a:pPr marL="914400" lvl="0" indent="-914400" algn="l">
              <a:buAutoNum type="arabicPeriod"/>
            </a:pPr>
            <a:endParaRPr lang="en-IN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548554" y="2297102"/>
            <a:ext cx="14442831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1570891" y="1214003"/>
            <a:ext cx="20234031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 Point !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/>
            <a:r>
              <a:rPr lang="en-IN" sz="5400" dirty="0"/>
              <a:t>When a </a:t>
            </a:r>
            <a:r>
              <a:rPr lang="en-IN" sz="5400" b="1" dirty="0">
                <a:solidFill>
                  <a:srgbClr val="00B0F0"/>
                </a:solidFill>
              </a:rPr>
              <a:t>property</a:t>
            </a:r>
            <a:r>
              <a:rPr lang="en-IN" sz="5400" dirty="0"/>
              <a:t> name contains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spaces</a:t>
            </a:r>
            <a:r>
              <a:rPr lang="en-IN" sz="5400" dirty="0"/>
              <a:t>, we need to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create</a:t>
            </a:r>
            <a:r>
              <a:rPr lang="en-IN" sz="5400" dirty="0"/>
              <a:t> it using </a:t>
            </a:r>
            <a:r>
              <a:rPr lang="en-IN" sz="5400" b="1" dirty="0">
                <a:solidFill>
                  <a:srgbClr val="00B050"/>
                </a:solidFill>
              </a:rPr>
              <a:t>[ ]</a:t>
            </a:r>
            <a:r>
              <a:rPr lang="en-IN" sz="5400" dirty="0"/>
              <a:t> </a:t>
            </a:r>
          </a:p>
          <a:p>
            <a:pPr marL="914400" lvl="0" indent="-914400" algn="l"/>
            <a:r>
              <a:rPr lang="en-IN" sz="5400" dirty="0"/>
              <a:t>and to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access</a:t>
            </a:r>
            <a:r>
              <a:rPr lang="en-IN" sz="5400" dirty="0"/>
              <a:t> it also we have to use </a:t>
            </a:r>
            <a:r>
              <a:rPr lang="en-IN" sz="5400" b="1" dirty="0">
                <a:solidFill>
                  <a:srgbClr val="00B050"/>
                </a:solidFill>
              </a:rPr>
              <a:t>[ ]</a:t>
            </a:r>
            <a:r>
              <a:rPr lang="en-IN" sz="5400" dirty="0"/>
              <a:t> .</a:t>
            </a:r>
          </a:p>
          <a:p>
            <a:pPr marL="914400" lvl="0" indent="-914400" algn="l"/>
            <a:endParaRPr lang="en-IN" sz="5400" dirty="0"/>
          </a:p>
          <a:p>
            <a:pPr marL="914400" lvl="0" indent="-914400" algn="l"/>
            <a:r>
              <a:rPr lang="en-IN" sz="5400" dirty="0"/>
              <a:t> </a:t>
            </a:r>
            <a:r>
              <a:rPr lang="en-IN" sz="5400" b="1" u="sng" dirty="0">
                <a:solidFill>
                  <a:schemeClr val="accent3"/>
                </a:solidFill>
              </a:rPr>
              <a:t>For example:</a:t>
            </a:r>
            <a:r>
              <a:rPr lang="en-US" sz="5400" b="1" u="sng" dirty="0">
                <a:solidFill>
                  <a:schemeClr val="accent3"/>
                </a:solidFill>
              </a:rPr>
              <a:t>	</a:t>
            </a:r>
          </a:p>
          <a:p>
            <a:pPr marL="914400" lvl="2" indent="-914400" algn="l"/>
            <a:r>
              <a:rPr lang="en-US" sz="5400" dirty="0"/>
              <a:t>							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[“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reg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no”]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=“MP04CB2314”;</a:t>
            </a: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		console.log(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[“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reg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no”]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);</a:t>
            </a:r>
          </a:p>
          <a:p>
            <a:pPr marL="914400" lvl="3" indent="-914400" algn="l"/>
            <a:endParaRPr lang="en-IN" sz="5400" dirty="0"/>
          </a:p>
          <a:p>
            <a:pPr marL="914400" lvl="0" indent="-914400" algn="l">
              <a:buAutoNum type="arabicPeriod"/>
            </a:pPr>
            <a:endParaRPr lang="en-IN" sz="5400" dirty="0"/>
          </a:p>
          <a:p>
            <a:pPr algn="l"/>
            <a:r>
              <a:rPr lang="en-US" sz="5400" dirty="0"/>
              <a:t>If we use </a:t>
            </a:r>
            <a:r>
              <a:rPr lang="en-US" sz="5400" b="1" dirty="0">
                <a:solidFill>
                  <a:srgbClr val="00B050"/>
                </a:solidFill>
              </a:rPr>
              <a:t>dot operator </a:t>
            </a:r>
            <a:r>
              <a:rPr lang="en-US" sz="5400" dirty="0"/>
              <a:t>it will be an </a:t>
            </a:r>
            <a:r>
              <a:rPr lang="en-US" sz="5400" b="1" dirty="0">
                <a:solidFill>
                  <a:schemeClr val="accent4"/>
                </a:solidFill>
              </a:rPr>
              <a:t>error</a:t>
            </a:r>
            <a:endParaRPr lang="en-IN" sz="5400" b="1" dirty="0">
              <a:solidFill>
                <a:schemeClr val="accent4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050215" y="2297102"/>
            <a:ext cx="5275385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1570891" y="1214003"/>
            <a:ext cx="20234031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 Point !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/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Reading</a:t>
            </a:r>
            <a:r>
              <a:rPr lang="en-IN" sz="5400" dirty="0"/>
              <a:t> from a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property</a:t>
            </a:r>
            <a:r>
              <a:rPr lang="en-IN" sz="5400" dirty="0"/>
              <a:t> that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does not exist </a:t>
            </a:r>
            <a:r>
              <a:rPr lang="en-IN" sz="5400" dirty="0"/>
              <a:t>will </a:t>
            </a:r>
            <a:r>
              <a:rPr lang="en-IN" sz="5400" b="1" dirty="0">
                <a:solidFill>
                  <a:schemeClr val="accent3"/>
                </a:solidFill>
              </a:rPr>
              <a:t>result</a:t>
            </a:r>
            <a:r>
              <a:rPr lang="en-IN" sz="5400" dirty="0"/>
              <a:t> in </a:t>
            </a:r>
          </a:p>
          <a:p>
            <a:pPr marL="914400" lvl="0" indent="-914400" algn="l"/>
            <a:r>
              <a:rPr lang="en-IN" sz="5400" dirty="0"/>
              <a:t>an </a:t>
            </a:r>
            <a:r>
              <a:rPr lang="en-IN" sz="5400" b="1" u="sng" dirty="0">
                <a:solidFill>
                  <a:schemeClr val="accent4"/>
                </a:solidFill>
              </a:rPr>
              <a:t>undefined</a:t>
            </a:r>
            <a:r>
              <a:rPr lang="en-IN" sz="5400" dirty="0"/>
              <a:t>. </a:t>
            </a:r>
          </a:p>
          <a:p>
            <a:pPr marL="914400" lvl="0" indent="-914400" algn="l"/>
            <a:endParaRPr lang="en-IN" sz="5400" dirty="0"/>
          </a:p>
          <a:p>
            <a:pPr marL="914400" lvl="0" indent="-914400" algn="l"/>
            <a:r>
              <a:rPr lang="en-IN" sz="5400" b="1" u="sng" dirty="0">
                <a:solidFill>
                  <a:schemeClr val="accent3"/>
                </a:solidFill>
              </a:rPr>
              <a:t>For example:</a:t>
            </a:r>
            <a:r>
              <a:rPr lang="en-US" sz="5400" b="1" u="sng" dirty="0">
                <a:solidFill>
                  <a:schemeClr val="accent3"/>
                </a:solidFill>
              </a:rPr>
              <a:t>	</a:t>
            </a:r>
          </a:p>
          <a:p>
            <a:pPr marL="914400" lvl="2" indent="-914400" algn="l"/>
            <a:r>
              <a:rPr lang="en-US" sz="5400" dirty="0"/>
              <a:t>					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console.log(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price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);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// undefined</a:t>
            </a:r>
          </a:p>
          <a:p>
            <a:pPr marL="914400" lvl="3" indent="-914400" algn="l"/>
            <a:endParaRPr lang="en-IN" sz="5400" dirty="0"/>
          </a:p>
          <a:p>
            <a:pPr marL="914400" lvl="0" indent="-914400" algn="l">
              <a:buAutoNum type="arabicPeriod"/>
            </a:pPr>
            <a:endParaRPr lang="en-IN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050215" y="2297102"/>
            <a:ext cx="5275385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1570891" y="1214003"/>
            <a:ext cx="20234031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Changing Property Value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/>
            <a:r>
              <a:rPr lang="en-IN" sz="5400" dirty="0"/>
              <a:t>To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change</a:t>
            </a:r>
            <a:r>
              <a:rPr lang="en-IN" sz="5400" dirty="0"/>
              <a:t> the </a:t>
            </a:r>
            <a:r>
              <a:rPr lang="en-IN" sz="5400" b="1" dirty="0">
                <a:solidFill>
                  <a:schemeClr val="accent3"/>
                </a:solidFill>
              </a:rPr>
              <a:t>value</a:t>
            </a:r>
            <a:r>
              <a:rPr lang="en-IN" sz="5400" dirty="0"/>
              <a:t> of a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property</a:t>
            </a:r>
            <a:r>
              <a:rPr lang="en-IN" sz="5400" dirty="0"/>
              <a:t>, we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simply use </a:t>
            </a:r>
            <a:r>
              <a:rPr lang="en-IN" sz="5400" dirty="0"/>
              <a:t>the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assignment </a:t>
            </a:r>
          </a:p>
          <a:p>
            <a:pPr marL="914400" lvl="0" indent="-914400" algn="l"/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operator</a:t>
            </a:r>
            <a:r>
              <a:rPr lang="en-US" sz="5400" dirty="0"/>
              <a:t>	</a:t>
            </a:r>
          </a:p>
          <a:p>
            <a:pPr marL="914400" lvl="4" indent="-914400" algn="l"/>
            <a:endParaRPr lang="en-US" sz="5400" dirty="0"/>
          </a:p>
          <a:p>
            <a:pPr marL="914400" lvl="4" indent="-914400" algn="l"/>
            <a:r>
              <a:rPr lang="en-US" sz="5400" b="1" u="sng" dirty="0">
                <a:solidFill>
                  <a:schemeClr val="accent3"/>
                </a:solidFill>
              </a:rPr>
              <a:t>Example:</a:t>
            </a:r>
          </a:p>
          <a:p>
            <a:pPr marL="914400" lvl="5" indent="-914400" algn="l"/>
            <a:r>
              <a:rPr lang="en-US" sz="5400" dirty="0"/>
              <a:t>					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[“name”]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=“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Baleno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”;</a:t>
            </a: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[“year”]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=2018;</a:t>
            </a: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[“name”]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=“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Ciaz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”;</a:t>
            </a: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	   console.log(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);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// </a:t>
            </a:r>
            <a:r>
              <a:rPr lang="en-US" sz="54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Ciaz</a:t>
            </a:r>
            <a:endParaRPr lang="en-US" sz="54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	   console.log(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year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);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// 2018</a:t>
            </a:r>
          </a:p>
          <a:p>
            <a:pPr marL="914400" lvl="3" indent="-914400" algn="l"/>
            <a:endParaRPr lang="en-IN" sz="5400" dirty="0"/>
          </a:p>
          <a:p>
            <a:pPr marL="914400" lvl="0" indent="-914400" algn="l">
              <a:buAutoNum type="arabicPeriod"/>
            </a:pPr>
            <a:endParaRPr lang="en-IN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151077" y="2297102"/>
            <a:ext cx="9284677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1570891" y="1214003"/>
            <a:ext cx="20234031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Deleting A Property 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/>
            <a:r>
              <a:rPr lang="en-IN" sz="5400" dirty="0"/>
              <a:t>To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delete</a:t>
            </a:r>
            <a:r>
              <a:rPr lang="en-IN" sz="5400" dirty="0"/>
              <a:t> a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property</a:t>
            </a:r>
            <a:r>
              <a:rPr lang="en-IN" sz="5400" dirty="0"/>
              <a:t> from an </a:t>
            </a:r>
            <a:r>
              <a:rPr lang="en-IN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object</a:t>
            </a:r>
            <a:r>
              <a:rPr lang="en-IN" sz="5400" dirty="0"/>
              <a:t>, we use the 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delete</a:t>
            </a:r>
            <a:r>
              <a:rPr lang="en-IN" sz="5400" dirty="0"/>
              <a:t> operator:</a:t>
            </a:r>
            <a:endParaRPr lang="en-US" sz="5400" dirty="0"/>
          </a:p>
          <a:p>
            <a:pPr marL="914400" lvl="4" indent="-914400" algn="l"/>
            <a:endParaRPr lang="en-US" sz="5400" dirty="0"/>
          </a:p>
          <a:p>
            <a:pPr marL="914400" lvl="4" indent="-914400" algn="l"/>
            <a:r>
              <a:rPr lang="en-US" sz="5400" b="1" u="sng" dirty="0">
                <a:solidFill>
                  <a:schemeClr val="accent3"/>
                </a:solidFill>
              </a:rPr>
              <a:t>Example:</a:t>
            </a:r>
          </a:p>
          <a:p>
            <a:pPr marL="914400" lvl="5" indent="-914400" algn="l"/>
            <a:r>
              <a:rPr lang="en-US" sz="5400" dirty="0"/>
              <a:t>					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[“name”]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=“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Baleno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”;</a:t>
            </a: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[“year”]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=2018;</a:t>
            </a: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delete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year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;</a:t>
            </a: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		console.log(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);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// </a:t>
            </a:r>
            <a:r>
              <a:rPr lang="en-US" sz="54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Baleno</a:t>
            </a:r>
            <a:endParaRPr lang="en-US" sz="54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		console.log(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year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);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// undefined</a:t>
            </a:r>
          </a:p>
          <a:p>
            <a:pPr marL="914400" lvl="3" indent="-914400" algn="l"/>
            <a:endParaRPr lang="en-IN" sz="5400" dirty="0"/>
          </a:p>
          <a:p>
            <a:pPr marL="914400" lvl="0" indent="-914400" algn="l">
              <a:buAutoNum type="arabicPeriod"/>
            </a:pPr>
            <a:endParaRPr lang="en-IN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135815" y="2297102"/>
            <a:ext cx="7174523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1570891" y="1214003"/>
            <a:ext cx="20234031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Checking Whether A Property Exists Or Not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0895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/>
            <a:r>
              <a:rPr lang="en-IN" sz="5400" dirty="0"/>
              <a:t>To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check</a:t>
            </a:r>
            <a:r>
              <a:rPr lang="en-IN" sz="5400" dirty="0"/>
              <a:t> if a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property</a:t>
            </a:r>
            <a:r>
              <a:rPr lang="en-IN" sz="5400" dirty="0"/>
              <a:t>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does exists </a:t>
            </a:r>
            <a:r>
              <a:rPr lang="en-IN" sz="5400" dirty="0"/>
              <a:t>in an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/>
              <a:t>, we use a </a:t>
            </a:r>
            <a:r>
              <a:rPr lang="en-IN" sz="5400" b="1" dirty="0">
                <a:solidFill>
                  <a:schemeClr val="accent4"/>
                </a:solidFill>
              </a:rPr>
              <a:t>special </a:t>
            </a:r>
          </a:p>
          <a:p>
            <a:pPr marL="914400" lvl="0" indent="-914400" algn="l"/>
            <a:r>
              <a:rPr lang="en-IN" sz="5400" b="1" dirty="0">
                <a:solidFill>
                  <a:schemeClr val="accent4"/>
                </a:solidFill>
              </a:rPr>
              <a:t>operator</a:t>
            </a:r>
            <a:r>
              <a:rPr lang="en-IN" sz="5400" b="1" dirty="0"/>
              <a:t> </a:t>
            </a:r>
            <a:r>
              <a:rPr lang="en-IN" sz="5400" dirty="0"/>
              <a:t>called the </a:t>
            </a:r>
            <a:r>
              <a:rPr lang="en-IN" sz="5400" b="1" dirty="0">
                <a:solidFill>
                  <a:srgbClr val="00B050"/>
                </a:solidFill>
              </a:rPr>
              <a:t>in</a:t>
            </a:r>
            <a:r>
              <a:rPr lang="en-IN" sz="5400" dirty="0"/>
              <a:t> operator:</a:t>
            </a:r>
            <a:endParaRPr lang="en-US" sz="5400" dirty="0"/>
          </a:p>
          <a:p>
            <a:pPr marL="914400" lvl="4" indent="-914400" algn="l"/>
            <a:endParaRPr lang="en-US" sz="5400" dirty="0"/>
          </a:p>
          <a:p>
            <a:pPr marL="914400" lvl="4" indent="-914400" algn="l"/>
            <a:endParaRPr lang="en-US" sz="5400" dirty="0"/>
          </a:p>
          <a:p>
            <a:pPr marL="914400" lvl="4" indent="-914400" algn="l"/>
            <a:r>
              <a:rPr lang="en-US" sz="5400" b="1" u="sng" dirty="0">
                <a:solidFill>
                  <a:schemeClr val="accent3"/>
                </a:solidFill>
              </a:rPr>
              <a:t>Example:</a:t>
            </a:r>
          </a:p>
          <a:p>
            <a:pPr marL="914400" lvl="5" indent="-914400" algn="l"/>
            <a:r>
              <a:rPr lang="en-US" sz="5400" dirty="0"/>
              <a:t>					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[“name”]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=“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Baleno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”;</a:t>
            </a: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[“year”]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=2018;</a:t>
            </a: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delete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year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;</a:t>
            </a: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		console.log(</a:t>
            </a:r>
            <a:r>
              <a:rPr lang="en-US" sz="5400" b="1" dirty="0">
                <a:solidFill>
                  <a:schemeClr val="accent3"/>
                </a:solidFill>
              </a:rPr>
              <a:t>‘name’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in 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);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// true</a:t>
            </a: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		console.log(‘</a:t>
            </a:r>
            <a:r>
              <a:rPr lang="en-US" sz="5400" b="1" dirty="0">
                <a:solidFill>
                  <a:schemeClr val="accent3"/>
                </a:solidFill>
              </a:rPr>
              <a:t>year’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in 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);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//   false</a:t>
            </a:r>
          </a:p>
          <a:p>
            <a:pPr marL="914400" lvl="3" indent="-914400" algn="l"/>
            <a:endParaRPr lang="en-IN" sz="5400" dirty="0"/>
          </a:p>
          <a:p>
            <a:pPr marL="914400" lvl="0" indent="-914400" algn="l">
              <a:buAutoNum type="arabicPeriod"/>
            </a:pPr>
            <a:endParaRPr lang="en-IN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423138" y="2297102"/>
            <a:ext cx="16810893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3016210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DEFINED 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spc="-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 </a:t>
            </a:r>
            <a:r>
              <a:rPr lang="en-US" sz="10000" spc="-200" dirty="0">
                <a:solidFill>
                  <a:schemeClr val="bg1"/>
                </a:solidFill>
              </a:rPr>
              <a:t>IN JAVASCRIPT</a:t>
            </a: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1570891" y="1214003"/>
            <a:ext cx="20234031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Iterating Over Properties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246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/>
            <a:r>
              <a:rPr lang="en-IN" sz="5400" dirty="0"/>
              <a:t>To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iterate</a:t>
            </a:r>
            <a:r>
              <a:rPr lang="en-IN" sz="5400" dirty="0"/>
              <a:t> over all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properties </a:t>
            </a:r>
            <a:r>
              <a:rPr lang="en-IN" sz="5400" dirty="0"/>
              <a:t>of an </a:t>
            </a:r>
            <a:r>
              <a:rPr lang="en-IN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object</a:t>
            </a:r>
            <a:r>
              <a:rPr lang="en-IN" sz="5400" dirty="0"/>
              <a:t> without knowing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property </a:t>
            </a:r>
          </a:p>
          <a:p>
            <a:pPr marL="914400" lvl="0" indent="-914400" algn="l"/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names</a:t>
            </a:r>
            <a:r>
              <a:rPr lang="en-IN" sz="5400" dirty="0"/>
              <a:t>, we use the </a:t>
            </a:r>
            <a:r>
              <a:rPr lang="en-IN" sz="5400" b="1" dirty="0">
                <a:solidFill>
                  <a:srgbClr val="00B050"/>
                </a:solidFill>
              </a:rPr>
              <a:t>for...in</a:t>
            </a:r>
            <a:r>
              <a:rPr lang="en-IN" sz="5400" dirty="0"/>
              <a:t> loop:</a:t>
            </a:r>
            <a:endParaRPr lang="en-US" sz="5400" dirty="0"/>
          </a:p>
          <a:p>
            <a:pPr marL="914400" lvl="4" indent="-914400" algn="l"/>
            <a:endParaRPr lang="en-US" sz="5400" dirty="0"/>
          </a:p>
          <a:p>
            <a:pPr marL="914400" lvl="4" indent="-914400" algn="l"/>
            <a:r>
              <a:rPr lang="en-US" sz="4800" b="1" u="sng" dirty="0">
                <a:solidFill>
                  <a:schemeClr val="accent3"/>
                </a:solidFill>
              </a:rPr>
              <a:t>Syntax:</a:t>
            </a:r>
          </a:p>
          <a:p>
            <a:pPr marL="914400" lvl="4" indent="-914400" algn="l"/>
            <a:r>
              <a:rPr lang="en-US" sz="4800" dirty="0"/>
              <a:t>			</a:t>
            </a:r>
            <a:r>
              <a:rPr lang="en-IN" sz="4800" dirty="0"/>
              <a:t> </a:t>
            </a:r>
            <a:r>
              <a:rPr lang="en-IN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 (key in object) { </a:t>
            </a:r>
          </a:p>
          <a:p>
            <a:pPr marL="914400" lvl="4" indent="-914400" algn="l"/>
            <a:r>
              <a:rPr lang="en-IN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</a:t>
            </a:r>
            <a:r>
              <a:rPr lang="en-IN" sz="4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// executes the body for each key among object properties</a:t>
            </a:r>
          </a:p>
          <a:p>
            <a:pPr marL="914400" lvl="4" indent="-914400" algn="l"/>
            <a:r>
              <a:rPr lang="en-IN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}</a:t>
            </a:r>
            <a:endParaRPr lang="en-US" sz="4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914400" lvl="4" indent="-914400" algn="l"/>
            <a:endParaRPr lang="en-US" sz="4800" dirty="0"/>
          </a:p>
          <a:p>
            <a:pPr marL="914400" lvl="4" indent="-914400" algn="l"/>
            <a:r>
              <a:rPr lang="en-US" sz="4800" b="1" u="sng" dirty="0">
                <a:solidFill>
                  <a:schemeClr val="accent3"/>
                </a:solidFill>
              </a:rPr>
              <a:t>Example:</a:t>
            </a:r>
          </a:p>
          <a:p>
            <a:pPr marL="914400" lvl="5" indent="-914400" algn="l"/>
            <a:r>
              <a:rPr lang="en-US" sz="4800" dirty="0"/>
              <a:t>				</a:t>
            </a:r>
            <a:r>
              <a:rPr lang="en-US" sz="48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[“name”]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=“</a:t>
            </a:r>
            <a:r>
              <a:rPr lang="en-US" sz="48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Baleno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”;</a:t>
            </a:r>
          </a:p>
          <a:p>
            <a:pPr marL="914400" lvl="5" indent="-914400" algn="l"/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</a:t>
            </a:r>
            <a:r>
              <a:rPr lang="en-US" sz="48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[“year”]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=2018;</a:t>
            </a:r>
          </a:p>
          <a:p>
            <a:pPr marL="914400" lvl="5" indent="-914400" algn="l"/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for (let 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key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in </a:t>
            </a:r>
            <a:r>
              <a:rPr lang="en-US" sz="48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914400" lvl="5" indent="-914400" algn="l"/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		console.log(</a:t>
            </a:r>
            <a:r>
              <a:rPr lang="en-US" sz="48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[key]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);</a:t>
            </a:r>
          </a:p>
          <a:p>
            <a:pPr marL="914400" lvl="3" indent="-914400" algn="l"/>
            <a:endParaRPr lang="en-IN" sz="5400" dirty="0"/>
          </a:p>
          <a:p>
            <a:pPr marL="914400" lvl="0" indent="-914400" algn="l">
              <a:buAutoNum type="arabicPeriod"/>
            </a:pPr>
            <a:endParaRPr lang="en-IN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869723" y="2297102"/>
            <a:ext cx="968326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1570891" y="1214003"/>
            <a:ext cx="20234031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Methods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/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Methods</a:t>
            </a:r>
            <a:r>
              <a:rPr lang="en-IN" sz="5400" dirty="0"/>
              <a:t> can also be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added</a:t>
            </a:r>
            <a:r>
              <a:rPr lang="en-IN" sz="5400" dirty="0"/>
              <a:t> to the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endParaRPr lang="en-IN" sz="5400" dirty="0"/>
          </a:p>
          <a:p>
            <a:pPr marL="914400" lvl="0" indent="-914400" algn="l"/>
            <a:endParaRPr lang="en-IN" sz="5400" dirty="0"/>
          </a:p>
          <a:p>
            <a:pPr marL="914400" lvl="0" indent="-914400" algn="l"/>
            <a:r>
              <a:rPr lang="en-IN" sz="5400" dirty="0"/>
              <a:t>A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method</a:t>
            </a:r>
            <a:r>
              <a:rPr lang="en-IN" sz="5400" dirty="0"/>
              <a:t> is nothing but a </a:t>
            </a:r>
            <a:r>
              <a:rPr lang="en-IN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function</a:t>
            </a:r>
            <a:r>
              <a:rPr lang="en-IN" sz="5400" dirty="0"/>
              <a:t> that will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access</a:t>
            </a:r>
            <a:r>
              <a:rPr lang="en-IN" sz="5400" dirty="0"/>
              <a:t>/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manipulate</a:t>
            </a:r>
            <a:r>
              <a:rPr lang="en-IN" sz="5400" dirty="0"/>
              <a:t> </a:t>
            </a:r>
          </a:p>
          <a:p>
            <a:pPr marL="914400" lvl="0" indent="-914400" algn="l"/>
            <a:r>
              <a:rPr lang="en-IN" sz="5400" dirty="0"/>
              <a:t>object’s </a:t>
            </a:r>
            <a:r>
              <a:rPr lang="en-IN" sz="5400" b="1" dirty="0">
                <a:solidFill>
                  <a:schemeClr val="accent3"/>
                </a:solidFill>
              </a:rPr>
              <a:t>properties</a:t>
            </a:r>
            <a:r>
              <a:rPr lang="en-IN" sz="5400" dirty="0"/>
              <a:t>. </a:t>
            </a:r>
          </a:p>
          <a:p>
            <a:pPr marL="914400" lvl="0" indent="-914400" algn="l"/>
            <a:endParaRPr lang="en-IN" sz="5400" dirty="0"/>
          </a:p>
          <a:p>
            <a:pPr marL="914400" lvl="0" indent="-914400" algn="l"/>
            <a:r>
              <a:rPr lang="en-IN" sz="5400" b="1" dirty="0">
                <a:solidFill>
                  <a:schemeClr val="accent4"/>
                </a:solidFill>
              </a:rPr>
              <a:t>Methods</a:t>
            </a:r>
            <a:r>
              <a:rPr lang="en-IN" sz="5400" dirty="0"/>
              <a:t> can be part of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/>
              <a:t> during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creation</a:t>
            </a:r>
            <a:r>
              <a:rPr lang="en-IN" sz="5400" dirty="0"/>
              <a:t> or can be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added</a:t>
            </a:r>
            <a:r>
              <a:rPr lang="en-IN" sz="5400" dirty="0"/>
              <a:t>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later</a:t>
            </a:r>
            <a:r>
              <a:rPr lang="en-IN" sz="5400" dirty="0"/>
              <a:t> </a:t>
            </a:r>
          </a:p>
          <a:p>
            <a:pPr marL="914400" lvl="0" indent="-914400" algn="l"/>
            <a:r>
              <a:rPr lang="en-IN" sz="5400" dirty="0"/>
              <a:t>like </a:t>
            </a:r>
            <a:r>
              <a:rPr lang="en-IN" sz="5400" b="1" dirty="0">
                <a:solidFill>
                  <a:srgbClr val="00B0F0"/>
                </a:solidFill>
              </a:rPr>
              <a:t>properties</a:t>
            </a:r>
            <a:r>
              <a:rPr lang="en-IN" sz="5400" dirty="0"/>
              <a:t> </a:t>
            </a:r>
            <a:r>
              <a:rPr lang="en-US" sz="5400" dirty="0"/>
              <a:t>	</a:t>
            </a:r>
          </a:p>
          <a:p>
            <a:pPr marL="914400" lvl="2" indent="-914400" algn="l"/>
            <a:r>
              <a:rPr lang="en-US" sz="5400" dirty="0"/>
              <a:t>	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815754" y="2297102"/>
            <a:ext cx="5744308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1570891" y="1214003"/>
            <a:ext cx="20234031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Methods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1449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2" indent="-914400" algn="l"/>
            <a:r>
              <a:rPr lang="en-US" sz="5400" b="1" u="sng" dirty="0">
                <a:solidFill>
                  <a:schemeClr val="accent3"/>
                </a:solidFill>
              </a:rPr>
              <a:t>Syntax:</a:t>
            </a:r>
          </a:p>
          <a:p>
            <a:pPr marL="914400" lvl="3" indent="-914400" algn="l"/>
            <a:r>
              <a:rPr lang="en-US" sz="5400" dirty="0"/>
              <a:t>			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obj_name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&gt;[“&lt;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func_name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&gt;”]=function(){ </a:t>
            </a:r>
          </a:p>
          <a:p>
            <a:pPr marL="914400" lvl="3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			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// body</a:t>
            </a:r>
          </a:p>
          <a:p>
            <a:pPr marL="914400" lvl="3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};</a:t>
            </a:r>
          </a:p>
          <a:p>
            <a:pPr marL="914400" lvl="4" indent="-914400" algn="l"/>
            <a:r>
              <a:rPr lang="en-US" sz="5400" dirty="0"/>
              <a:t>	</a:t>
            </a:r>
          </a:p>
          <a:p>
            <a:pPr marL="914400" lvl="4" indent="-914400" algn="l"/>
            <a:r>
              <a:rPr lang="en-US" sz="5400" dirty="0"/>
              <a:t>	</a:t>
            </a:r>
          </a:p>
          <a:p>
            <a:pPr marL="914400" lvl="4" indent="-914400" algn="l"/>
            <a:r>
              <a:rPr lang="en-US" sz="5400" b="1" u="sng" dirty="0">
                <a:solidFill>
                  <a:schemeClr val="accent3"/>
                </a:solidFill>
              </a:rPr>
              <a:t>Example:</a:t>
            </a:r>
          </a:p>
          <a:p>
            <a:pPr marL="914400" lvl="5" indent="-914400" algn="l"/>
            <a:r>
              <a:rPr lang="en-US" sz="5400" dirty="0"/>
              <a:t>				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[“start”]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5400" b="1" dirty="0">
                <a:solidFill>
                  <a:schemeClr val="accent4"/>
                </a:solidFill>
              </a:rPr>
              <a:t>function()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{</a:t>
            </a: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console.log(“starting the car”);</a:t>
            </a: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};</a:t>
            </a: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start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;</a:t>
            </a:r>
            <a:r>
              <a:rPr lang="en-US" sz="5400" dirty="0"/>
              <a:t>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// starting the car</a:t>
            </a:r>
          </a:p>
          <a:p>
            <a:pPr marL="914400" lvl="3" indent="-914400" algn="l"/>
            <a:endParaRPr lang="en-IN" sz="4800" dirty="0"/>
          </a:p>
          <a:p>
            <a:pPr marL="914400" lvl="0" indent="-914400" algn="l">
              <a:buAutoNum type="arabicPeriod"/>
            </a:pPr>
            <a:endParaRPr lang="en-IN" sz="4800" dirty="0"/>
          </a:p>
          <a:p>
            <a:pPr marL="0" lvl="0" indent="0" algn="l">
              <a:buNone/>
            </a:pP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815754" y="2297102"/>
            <a:ext cx="5744308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1570891" y="1214003"/>
            <a:ext cx="20234031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Methods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1449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2" indent="-914400" algn="l"/>
            <a:r>
              <a:rPr lang="en-US" sz="5400" b="1" u="sng" dirty="0">
                <a:solidFill>
                  <a:schemeClr val="accent3"/>
                </a:solidFill>
              </a:rPr>
              <a:t>Syntax:</a:t>
            </a:r>
          </a:p>
          <a:p>
            <a:pPr marL="914400" lvl="3" indent="-914400" algn="l"/>
            <a:r>
              <a:rPr lang="en-US" sz="5400" dirty="0"/>
              <a:t>			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obj_name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&gt;.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func_name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&gt;=function(){ </a:t>
            </a:r>
          </a:p>
          <a:p>
            <a:pPr marL="914400" lvl="3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			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// body</a:t>
            </a:r>
          </a:p>
          <a:p>
            <a:pPr marL="914400" lvl="3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};</a:t>
            </a:r>
          </a:p>
          <a:p>
            <a:pPr marL="914400" lvl="4" indent="-914400" algn="l"/>
            <a:r>
              <a:rPr lang="en-US" sz="5400" dirty="0"/>
              <a:t>	</a:t>
            </a:r>
          </a:p>
          <a:p>
            <a:pPr marL="914400" lvl="4" indent="-914400" algn="l"/>
            <a:r>
              <a:rPr lang="en-US" sz="5400" dirty="0"/>
              <a:t>	</a:t>
            </a:r>
          </a:p>
          <a:p>
            <a:pPr marL="914400" lvl="4" indent="-914400" algn="l"/>
            <a:r>
              <a:rPr lang="en-US" sz="5400" b="1" u="sng" dirty="0">
                <a:solidFill>
                  <a:schemeClr val="accent3"/>
                </a:solidFill>
              </a:rPr>
              <a:t>Example:</a:t>
            </a:r>
          </a:p>
          <a:p>
            <a:pPr marL="914400" lvl="5" indent="-914400" algn="l"/>
            <a:r>
              <a:rPr lang="en-US" sz="5400" dirty="0"/>
              <a:t>				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start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5400" b="1" dirty="0">
                <a:solidFill>
                  <a:schemeClr val="accent4"/>
                </a:solidFill>
              </a:rPr>
              <a:t>function()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{</a:t>
            </a: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console.log(“starting the car”);</a:t>
            </a: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};</a:t>
            </a: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start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;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// starting the car</a:t>
            </a:r>
          </a:p>
          <a:p>
            <a:pPr marL="914400" lvl="3" indent="-914400" algn="l"/>
            <a:endParaRPr lang="en-IN" sz="4800" dirty="0"/>
          </a:p>
          <a:p>
            <a:pPr marL="914400" lvl="0" indent="-914400" algn="l">
              <a:buAutoNum type="arabicPeriod"/>
            </a:pPr>
            <a:endParaRPr lang="en-IN" sz="4800" dirty="0"/>
          </a:p>
          <a:p>
            <a:pPr marL="0" lvl="0" indent="0" algn="l">
              <a:buNone/>
            </a:pP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815754" y="2297102"/>
            <a:ext cx="5744308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1570891" y="1214003"/>
            <a:ext cx="20234031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Objects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0618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/>
            <a:r>
              <a:rPr lang="en-IN" sz="5400" dirty="0"/>
              <a:t>We can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assign</a:t>
            </a:r>
            <a:r>
              <a:rPr lang="en-IN" sz="5400" dirty="0"/>
              <a:t>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another object </a:t>
            </a:r>
            <a:r>
              <a:rPr lang="en-IN" sz="5400" dirty="0"/>
              <a:t>as a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property</a:t>
            </a:r>
            <a:r>
              <a:rPr lang="en-IN" sz="5400" dirty="0"/>
              <a:t> of an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/>
              <a:t>.</a:t>
            </a:r>
            <a:endParaRPr lang="en-US" sz="5400" dirty="0"/>
          </a:p>
          <a:p>
            <a:pPr marL="914400" lvl="4" indent="-914400" algn="l"/>
            <a:endParaRPr lang="en-US" sz="4800" dirty="0"/>
          </a:p>
          <a:p>
            <a:pPr marL="914400" lvl="4" indent="-914400" algn="l"/>
            <a:r>
              <a:rPr lang="en-US" sz="5400" b="1" u="sng" dirty="0">
                <a:solidFill>
                  <a:schemeClr val="accent3"/>
                </a:solidFill>
              </a:rPr>
              <a:t>Syntax:</a:t>
            </a:r>
          </a:p>
          <a:p>
            <a:pPr marL="914400" lvl="4" indent="-914400" algn="l"/>
            <a:r>
              <a:rPr lang="en-US" sz="5400" dirty="0"/>
              <a:t>			</a:t>
            </a:r>
            <a:r>
              <a:rPr lang="en-IN" sz="5400" dirty="0"/>
              <a:t>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obj_name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&gt;.&lt;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obj_name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&gt;=new Object();</a:t>
            </a:r>
          </a:p>
          <a:p>
            <a:pPr marL="914400" lvl="4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 &lt;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obj_name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&gt;.&lt;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obj_name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&gt;.&lt;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property_name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&gt;=&lt;value&gt;;</a:t>
            </a:r>
          </a:p>
          <a:p>
            <a:pPr marL="914400" lvl="4" indent="-914400" algn="l"/>
            <a:endParaRPr lang="en-US" sz="5400" dirty="0"/>
          </a:p>
          <a:p>
            <a:pPr marL="914400" lvl="4" indent="-914400" algn="l"/>
            <a:r>
              <a:rPr lang="en-US" sz="5400" b="1" u="sng" dirty="0">
                <a:solidFill>
                  <a:schemeClr val="accent3"/>
                </a:solidFill>
              </a:rPr>
              <a:t>Example:</a:t>
            </a:r>
          </a:p>
          <a:p>
            <a:pPr marL="914400" lvl="5" indent="-914400" algn="l"/>
            <a:r>
              <a:rPr lang="en-US" sz="5400" dirty="0"/>
              <a:t>		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stereo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=new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Object()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;</a:t>
            </a: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stereo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IN" sz="5400" b="1" dirty="0">
                <a:solidFill>
                  <a:schemeClr val="accent3"/>
                </a:solidFill>
              </a:rPr>
              <a:t>name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=“Sony";</a:t>
            </a:r>
          </a:p>
          <a:p>
            <a:pPr marL="914400" lvl="5" indent="-914400" algn="l"/>
            <a:endParaRPr lang="en-US" sz="4800" dirty="0"/>
          </a:p>
          <a:p>
            <a:pPr marL="914400" lvl="5" indent="-914400" algn="l"/>
            <a:r>
              <a:rPr lang="en-US" sz="4800" dirty="0"/>
              <a:t>				</a:t>
            </a:r>
            <a:endParaRPr lang="en-IN" sz="5400" dirty="0"/>
          </a:p>
          <a:p>
            <a:pPr marL="914400" lvl="0" indent="-914400" algn="l">
              <a:buAutoNum type="arabicPeriod"/>
            </a:pPr>
            <a:endParaRPr lang="en-IN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815754" y="2297102"/>
            <a:ext cx="5767754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</a:t>
            </a:r>
            <a:r>
              <a:rPr lang="en-US" sz="5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code to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all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en-US" sz="5400" b="1" dirty="0" err="1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myCar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objects and it’s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object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5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in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</a:t>
            </a:r>
            <a:endParaRPr lang="en-IN" sz="5400" dirty="0"/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699846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Object Using Object Literal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/>
              <a:t>The </a:t>
            </a:r>
            <a:r>
              <a:rPr lang="en-IN" sz="5400" b="1" dirty="0">
                <a:solidFill>
                  <a:srgbClr val="00B050"/>
                </a:solidFill>
              </a:rPr>
              <a:t>object literal </a:t>
            </a:r>
            <a:r>
              <a:rPr lang="en-IN" sz="5400" dirty="0"/>
              <a:t>is a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simple way </a:t>
            </a:r>
            <a:r>
              <a:rPr lang="en-IN" sz="5400" dirty="0"/>
              <a:t>of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creating</a:t>
            </a:r>
            <a:r>
              <a:rPr lang="en-IN" sz="5400" dirty="0"/>
              <a:t> an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/>
              <a:t>  and it is done using </a:t>
            </a:r>
            <a:r>
              <a:rPr lang="en-IN" sz="5400" b="1" dirty="0">
                <a:solidFill>
                  <a:srgbClr val="00B050"/>
                </a:solidFill>
              </a:rPr>
              <a:t>{ }</a:t>
            </a:r>
            <a:r>
              <a:rPr lang="en-IN" sz="5400" dirty="0"/>
              <a:t> brackets. </a:t>
            </a:r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r>
              <a:rPr lang="en-IN" sz="5400" dirty="0"/>
              <a:t>We can include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key-value</a:t>
            </a:r>
            <a:r>
              <a:rPr lang="en-IN" sz="5400" dirty="0"/>
              <a:t> pair in </a:t>
            </a:r>
            <a:r>
              <a:rPr lang="en-IN" sz="5400" b="1" dirty="0">
                <a:solidFill>
                  <a:srgbClr val="00B050"/>
                </a:solidFill>
              </a:rPr>
              <a:t>{ }</a:t>
            </a:r>
            <a:r>
              <a:rPr lang="en-IN" sz="5400" dirty="0"/>
              <a:t>, where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key</a:t>
            </a:r>
            <a:r>
              <a:rPr lang="en-IN" sz="5400" dirty="0"/>
              <a:t> would be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property</a:t>
            </a:r>
            <a:r>
              <a:rPr lang="en-IN" sz="5400" dirty="0"/>
              <a:t> or </a:t>
            </a:r>
            <a:r>
              <a:rPr lang="en-IN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method name </a:t>
            </a:r>
            <a:r>
              <a:rPr lang="en-IN" sz="5400" dirty="0"/>
              <a:t>and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value</a:t>
            </a:r>
            <a:r>
              <a:rPr lang="en-IN" sz="5400" dirty="0"/>
              <a:t> will be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value of property </a:t>
            </a:r>
            <a:r>
              <a:rPr lang="en-IN" sz="5400" dirty="0"/>
              <a:t>or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definition of the method.</a:t>
            </a:r>
            <a:r>
              <a:rPr lang="en-IN" sz="5400" b="1" dirty="0"/>
              <a:t> </a:t>
            </a:r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r>
              <a:rPr lang="en-IN" sz="5400" dirty="0"/>
              <a:t>We use </a:t>
            </a:r>
            <a:r>
              <a:rPr lang="en-IN" sz="5400" b="1" dirty="0">
                <a:solidFill>
                  <a:schemeClr val="accent3"/>
                </a:solidFill>
              </a:rPr>
              <a:t>comma (,) </a:t>
            </a:r>
            <a:r>
              <a:rPr lang="en-IN" sz="5400" dirty="0"/>
              <a:t>to separate multiple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key-value</a:t>
            </a:r>
            <a:r>
              <a:rPr lang="en-IN" sz="5400" dirty="0"/>
              <a:t> pairs.</a:t>
            </a: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424246" y="2298690"/>
            <a:ext cx="13598769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699846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Object Using Object Literal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2165036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u="sng" dirty="0">
                <a:solidFill>
                  <a:schemeClr val="accent3"/>
                </a:solidFill>
              </a:rPr>
              <a:t>Syntax:</a:t>
            </a:r>
          </a:p>
          <a:p>
            <a:pPr marL="0" lvl="0" indent="0" algn="l">
              <a:buNone/>
            </a:pPr>
            <a:r>
              <a:rPr lang="en-US" sz="5400" dirty="0"/>
              <a:t>		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let 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obj_name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={ 							 			 			  			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								   &lt;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prop_name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&gt;:&lt;</a:t>
            </a:r>
            <a:r>
              <a:rPr lang="en-US" sz="5400" b="1" dirty="0">
                <a:solidFill>
                  <a:schemeClr val="accent3"/>
                </a:solidFill>
              </a:rPr>
              <a:t>value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&gt;,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								   &lt;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prop_name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&gt;:&lt;</a:t>
            </a:r>
            <a:r>
              <a:rPr lang="en-US" sz="5400" b="1" dirty="0">
                <a:solidFill>
                  <a:schemeClr val="accent3"/>
                </a:solidFill>
              </a:rPr>
              <a:t>value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								};</a:t>
            </a:r>
            <a:endParaRPr lang="en-IN" sz="5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accent3"/>
                </a:solidFill>
              </a:rPr>
              <a:t>Example:</a:t>
            </a:r>
          </a:p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		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let 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={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						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company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5400" b="1" dirty="0" err="1">
                <a:solidFill>
                  <a:schemeClr val="accent3"/>
                </a:solidFill>
              </a:rPr>
              <a:t>”Maruti</a:t>
            </a:r>
            <a:r>
              <a:rPr lang="en-US" sz="5400" b="1" dirty="0">
                <a:solidFill>
                  <a:schemeClr val="accent3"/>
                </a:solidFill>
              </a:rPr>
              <a:t>”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								 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year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5400" b="1" dirty="0">
                <a:solidFill>
                  <a:schemeClr val="accent3"/>
                </a:solidFill>
              </a:rPr>
              <a:t>2014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/>
                </a:solidFill>
              </a:rPr>
              <a:t>                                  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};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424246" y="2298690"/>
            <a:ext cx="13598769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699846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Method Using Object Literal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u="sng" dirty="0">
                <a:solidFill>
                  <a:schemeClr val="accent3"/>
                </a:solidFill>
              </a:rPr>
              <a:t>Syntax:</a:t>
            </a:r>
          </a:p>
          <a:p>
            <a:pPr marL="0" lvl="0" indent="0" algn="l">
              <a:buNone/>
            </a:pPr>
            <a:r>
              <a:rPr lang="en-US" sz="5400" dirty="0"/>
              <a:t>		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let 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obj_name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={ &lt;</a:t>
            </a:r>
            <a:r>
              <a:rPr lang="en-US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func_name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&gt;:</a:t>
            </a:r>
            <a:r>
              <a:rPr lang="en-US" sz="5400" b="1" dirty="0">
                <a:solidFill>
                  <a:srgbClr val="FFC000"/>
                </a:solidFill>
              </a:rPr>
              <a:t>function(){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		</a:t>
            </a:r>
            <a:r>
              <a:rPr lang="en-US" sz="5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					</a:t>
            </a:r>
            <a:r>
              <a:rPr lang="en-US" sz="54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// </a:t>
            </a:r>
            <a:r>
              <a:rPr lang="en-US" sz="5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body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   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	</a:t>
            </a:r>
            <a:r>
              <a:rPr lang="en-US" sz="5400" b="1" dirty="0">
                <a:solidFill>
                  <a:srgbClr val="FFC000"/>
                </a:solidFill>
              </a:rPr>
              <a:t>}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};</a:t>
            </a:r>
            <a:endParaRPr lang="en-IN" sz="5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accent3"/>
                </a:solidFill>
              </a:rPr>
              <a:t>Example:</a:t>
            </a:r>
          </a:p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			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let 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={</a:t>
            </a:r>
            <a:r>
              <a:rPr lang="en-US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start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5400" b="1" dirty="0" err="1">
                <a:solidFill>
                  <a:srgbClr val="FFC000"/>
                </a:solidFill>
              </a:rPr>
              <a:t>function</a:t>
            </a:r>
            <a:r>
              <a:rPr lang="en-US" sz="5400" b="1" dirty="0">
                <a:solidFill>
                  <a:srgbClr val="FFC000"/>
                </a:solidFill>
              </a:rPr>
              <a:t>(){ 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				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console.log(“starting the car”);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</a:t>
            </a:r>
            <a:r>
              <a:rPr lang="en-US" sz="5400" b="1" dirty="0">
                <a:solidFill>
                  <a:srgbClr val="FFC000"/>
                </a:solidFill>
              </a:rPr>
              <a:t>		}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};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424246" y="2298690"/>
            <a:ext cx="13598769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Given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following object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write a </a:t>
            </a:r>
            <a:r>
              <a:rPr lang="en-US" sz="5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in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to </a:t>
            </a: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print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marks</a:t>
            </a:r>
          </a:p>
          <a:p>
            <a:endParaRPr lang="en-IN" sz="5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let 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student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 = { 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 "</a:t>
            </a:r>
            <a:r>
              <a:rPr lang="en-IN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Sumit“,</a:t>
            </a:r>
            <a:r>
              <a:rPr lang="en-IN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age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 15, </a:t>
            </a:r>
            <a:r>
              <a:rPr lang="en-IN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phy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 45,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chem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 50,</a:t>
            </a:r>
          </a:p>
          <a:p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            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maths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 65</a:t>
            </a:r>
          </a:p>
          <a:p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        };</a:t>
            </a:r>
          </a:p>
          <a:p>
            <a:pPr marL="0" lvl="0" indent="0">
              <a:buNone/>
            </a:pPr>
            <a:endParaRPr lang="en-IN" sz="5400" dirty="0"/>
          </a:p>
        </p:txBody>
      </p:sp>
      <p:sp>
        <p:nvSpPr>
          <p:cNvPr id="16" name="Rounded Rectangle 15"/>
          <p:cNvSpPr/>
          <p:nvPr/>
        </p:nvSpPr>
        <p:spPr>
          <a:xfrm>
            <a:off x="18139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 In JavaScript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/>
              <a:t>Before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learning</a:t>
            </a:r>
            <a:r>
              <a:rPr lang="en-IN" sz="5400" dirty="0"/>
              <a:t> about </a:t>
            </a:r>
            <a:r>
              <a:rPr lang="en-IN" sz="5400" b="1" dirty="0">
                <a:solidFill>
                  <a:srgbClr val="00B0F0"/>
                </a:solidFill>
              </a:rPr>
              <a:t>objects</a:t>
            </a:r>
            <a:r>
              <a:rPr lang="en-IN" sz="5400" dirty="0"/>
              <a:t> , we must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first understand </a:t>
            </a:r>
            <a:r>
              <a:rPr lang="en-IN" sz="5400" dirty="0"/>
              <a:t>a very </a:t>
            </a:r>
            <a:r>
              <a:rPr lang="en-IN" sz="5400" b="1" dirty="0">
                <a:solidFill>
                  <a:schemeClr val="accent3"/>
                </a:solidFill>
              </a:rPr>
              <a:t>important statement </a:t>
            </a:r>
            <a:r>
              <a:rPr lang="en-IN" sz="5400" dirty="0"/>
              <a:t>which is </a:t>
            </a:r>
            <a:r>
              <a:rPr lang="en-IN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very commonly used </a:t>
            </a:r>
            <a:r>
              <a:rPr lang="en-IN" sz="5400" dirty="0"/>
              <a:t>for </a:t>
            </a:r>
            <a:r>
              <a:rPr lang="en-IN" sz="5400" b="1" dirty="0">
                <a:solidFill>
                  <a:srgbClr val="FFC000"/>
                </a:solidFill>
              </a:rPr>
              <a:t>JavaScript</a:t>
            </a:r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r>
              <a:rPr lang="en-US" sz="4800" b="1" i="1" u="sng" dirty="0" err="1">
                <a:solidFill>
                  <a:schemeClr val="accent4"/>
                </a:solidFill>
              </a:rPr>
              <a:t>Javascript</a:t>
            </a:r>
            <a:r>
              <a:rPr lang="en-US" sz="4800" b="1" i="1" u="sng" dirty="0">
                <a:solidFill>
                  <a:schemeClr val="accent4"/>
                </a:solidFill>
              </a:rPr>
              <a:t> is not a </a:t>
            </a:r>
            <a:r>
              <a:rPr lang="en-US" sz="4800" b="1" i="1" u="sng" dirty="0">
                <a:solidFill>
                  <a:srgbClr val="FFFF00"/>
                </a:solidFill>
              </a:rPr>
              <a:t>class based language </a:t>
            </a:r>
            <a:r>
              <a:rPr lang="en-US" sz="4800" b="1" i="1" u="sng" dirty="0">
                <a:solidFill>
                  <a:schemeClr val="accent4"/>
                </a:solidFill>
              </a:rPr>
              <a:t>but a </a:t>
            </a:r>
            <a:r>
              <a:rPr lang="en-US" sz="4800" b="1" i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prototype based language</a:t>
            </a:r>
            <a:r>
              <a:rPr lang="en-US" sz="4800" b="1" i="1" u="sng" dirty="0">
                <a:solidFill>
                  <a:schemeClr val="accent4"/>
                </a:solidFill>
              </a:rPr>
              <a:t>.</a:t>
            </a: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7483151" y="2298690"/>
            <a:ext cx="7875037" cy="0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Class Based Language?</a:t>
            </a:r>
            <a:endParaRPr sz="6600" spc="891" dirty="0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9725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dirty="0"/>
              <a:t>A </a:t>
            </a:r>
            <a:r>
              <a:rPr lang="en-US" sz="5400" b="1" dirty="0">
                <a:solidFill>
                  <a:srgbClr val="FFFF00"/>
                </a:solidFill>
              </a:rPr>
              <a:t>class-based language </a:t>
            </a:r>
            <a:r>
              <a:rPr lang="en-US" sz="5400" dirty="0"/>
              <a:t>is based on </a:t>
            </a:r>
            <a:r>
              <a:rPr lang="en-US" sz="5400" b="1" dirty="0">
                <a:solidFill>
                  <a:srgbClr val="00B0F0"/>
                </a:solidFill>
              </a:rPr>
              <a:t>two fundamental entities</a:t>
            </a:r>
            <a:r>
              <a:rPr lang="en-US" sz="5400" dirty="0"/>
              <a:t>: </a:t>
            </a:r>
          </a:p>
          <a:p>
            <a:pPr marL="0" lvl="0" indent="0" algn="l">
              <a:buNone/>
            </a:pPr>
            <a:r>
              <a:rPr lang="en-US" sz="5400" dirty="0"/>
              <a:t>“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classes</a:t>
            </a:r>
            <a:r>
              <a:rPr lang="en-US" sz="5400" dirty="0"/>
              <a:t>” and “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instances</a:t>
            </a:r>
            <a:r>
              <a:rPr lang="en-US" sz="5400" dirty="0"/>
              <a:t>”.</a:t>
            </a: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r>
              <a:rPr lang="en-IN" sz="54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Class:</a:t>
            </a:r>
          </a:p>
          <a:p>
            <a:pPr marL="685800" lvl="3" indent="-685800" algn="l"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685800" lvl="3" indent="-685800" algn="l">
              <a:buFont typeface="Arial" panose="020B0604020202020204" pitchFamily="34" charset="0"/>
              <a:buChar char="•"/>
            </a:pPr>
            <a:r>
              <a:rPr lang="en-US" sz="4400" dirty="0"/>
              <a:t>A </a:t>
            </a:r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class</a:t>
            </a:r>
            <a:r>
              <a:rPr lang="en-US" sz="4400" dirty="0"/>
              <a:t> is a </a:t>
            </a:r>
            <a:r>
              <a:rPr lang="en-US" sz="44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user-defined data type</a:t>
            </a:r>
            <a:r>
              <a:rPr lang="en-US" sz="4400" dirty="0"/>
              <a:t>. 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US" sz="4400" dirty="0"/>
              <a:t>It </a:t>
            </a:r>
            <a:r>
              <a:rPr lang="en-US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describes</a:t>
            </a:r>
            <a:r>
              <a:rPr lang="en-US" sz="4400" dirty="0"/>
              <a:t> a </a:t>
            </a:r>
            <a:r>
              <a:rPr lang="en-US" sz="4400" b="1" dirty="0">
                <a:solidFill>
                  <a:srgbClr val="FFC000"/>
                </a:solidFill>
              </a:rPr>
              <a:t>family</a:t>
            </a:r>
            <a:r>
              <a:rPr lang="en-US" sz="4400" dirty="0"/>
              <a:t> of </a:t>
            </a:r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objects</a:t>
            </a:r>
            <a:r>
              <a:rPr lang="en-US" sz="4400" dirty="0"/>
              <a:t> that have the </a:t>
            </a:r>
            <a:r>
              <a:rPr lang="en-US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same</a:t>
            </a:r>
            <a:r>
              <a:rPr lang="en-US" sz="4400" dirty="0"/>
              <a:t> set of </a:t>
            </a:r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methods</a:t>
            </a:r>
            <a:r>
              <a:rPr lang="en-US" sz="4400" dirty="0"/>
              <a:t> and </a:t>
            </a:r>
            <a:r>
              <a:rPr lang="en-US" sz="4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properties</a:t>
            </a:r>
            <a:r>
              <a:rPr lang="en-US" sz="4400" dirty="0"/>
              <a:t>. 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 example</a:t>
            </a:r>
            <a:r>
              <a:rPr lang="en-US" sz="4400" dirty="0"/>
              <a:t>, the </a:t>
            </a:r>
            <a:r>
              <a:rPr lang="en-US" sz="4400" b="1" dirty="0">
                <a:solidFill>
                  <a:schemeClr val="accent4"/>
                </a:solidFill>
              </a:rPr>
              <a:t>Employee</a:t>
            </a:r>
            <a:r>
              <a:rPr lang="en-US" sz="4400" dirty="0"/>
              <a:t> class could </a:t>
            </a:r>
            <a:r>
              <a:rPr lang="en-US" sz="4400" b="1" dirty="0">
                <a:solidFill>
                  <a:srgbClr val="FFC000"/>
                </a:solidFill>
              </a:rPr>
              <a:t>represent</a:t>
            </a:r>
            <a:r>
              <a:rPr lang="en-US" sz="4400" dirty="0"/>
              <a:t> the </a:t>
            </a:r>
            <a:r>
              <a:rPr lang="en-US" sz="4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set</a:t>
            </a:r>
            <a:r>
              <a:rPr lang="en-US" sz="4400" dirty="0"/>
              <a:t> of </a:t>
            </a:r>
            <a:r>
              <a:rPr lang="en-US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all employees</a:t>
            </a:r>
            <a:r>
              <a:rPr lang="en-US" sz="4400" dirty="0"/>
              <a:t>.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tx1"/>
              </a:solidFill>
            </a:endParaRP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Languages</a:t>
            </a:r>
            <a:r>
              <a:rPr lang="en-US" sz="4400" dirty="0">
                <a:solidFill>
                  <a:schemeClr val="tx1"/>
                </a:solidFill>
              </a:rPr>
              <a:t> like 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Java</a:t>
            </a:r>
            <a:r>
              <a:rPr lang="en-US" sz="4400" dirty="0">
                <a:solidFill>
                  <a:schemeClr val="tx1"/>
                </a:solidFill>
              </a:rPr>
              <a:t>, 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C++,Python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etc</a:t>
            </a:r>
            <a:r>
              <a:rPr lang="en-US" sz="4400" dirty="0">
                <a:solidFill>
                  <a:schemeClr val="tx1"/>
                </a:solidFill>
              </a:rPr>
              <a:t> are all </a:t>
            </a:r>
            <a:r>
              <a:rPr lang="en-US" sz="4400" b="1" dirty="0">
                <a:solidFill>
                  <a:srgbClr val="FFFF00"/>
                </a:solidFill>
              </a:rPr>
              <a:t>class based languages</a:t>
            </a: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5635690" y="2298690"/>
            <a:ext cx="11457992" cy="0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80807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Class Based Language?</a:t>
            </a:r>
            <a:endParaRPr lang="en-US" sz="6600" dirty="0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Instance:</a:t>
            </a:r>
          </a:p>
          <a:p>
            <a:pPr marL="685800" lvl="3" indent="-685800" algn="l"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685800" lvl="3" indent="-685800" algn="l">
              <a:buFont typeface="Arial" panose="020B0604020202020204" pitchFamily="34" charset="0"/>
              <a:buChar char="•"/>
            </a:pPr>
            <a:r>
              <a:rPr lang="en-US" sz="4400" dirty="0"/>
              <a:t>An </a:t>
            </a:r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instance</a:t>
            </a:r>
            <a:r>
              <a:rPr lang="en-US" sz="4400" dirty="0"/>
              <a:t>, is the </a:t>
            </a:r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instantiation</a:t>
            </a:r>
            <a:r>
              <a:rPr lang="en-US" sz="4400" dirty="0"/>
              <a:t> of a </a:t>
            </a:r>
            <a:r>
              <a:rPr lang="en-US" sz="4400" b="1" dirty="0">
                <a:solidFill>
                  <a:srgbClr val="FFC000"/>
                </a:solidFill>
              </a:rPr>
              <a:t>class</a:t>
            </a:r>
            <a:r>
              <a:rPr lang="en-US" sz="4400" dirty="0"/>
              <a:t>.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For example</a:t>
            </a:r>
            <a:r>
              <a:rPr lang="en-US" sz="4400" dirty="0"/>
              <a:t>, </a:t>
            </a:r>
            <a:r>
              <a:rPr lang="en-US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Sachin</a:t>
            </a:r>
            <a:r>
              <a:rPr lang="en-US" sz="4400" dirty="0"/>
              <a:t> could be an </a:t>
            </a:r>
            <a:r>
              <a:rPr lang="en-US" sz="4400" b="1" dirty="0">
                <a:solidFill>
                  <a:srgbClr val="92D050"/>
                </a:solidFill>
              </a:rPr>
              <a:t>instance</a:t>
            </a:r>
            <a:r>
              <a:rPr lang="en-US" sz="4400" dirty="0"/>
              <a:t> of the </a:t>
            </a:r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Employee</a:t>
            </a:r>
            <a:r>
              <a:rPr lang="en-US" sz="4400" dirty="0"/>
              <a:t> class, representing a </a:t>
            </a:r>
            <a:r>
              <a:rPr lang="en-US" sz="4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particular individual </a:t>
            </a:r>
            <a:r>
              <a:rPr lang="en-US" sz="4400" dirty="0"/>
              <a:t>as an </a:t>
            </a:r>
            <a:r>
              <a:rPr lang="en-US" sz="4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employee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tx1"/>
              </a:solidFill>
            </a:endParaRP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An </a:t>
            </a:r>
            <a:r>
              <a:rPr lang="en-US" sz="4400" b="1" dirty="0">
                <a:solidFill>
                  <a:srgbClr val="92D050"/>
                </a:solidFill>
              </a:rPr>
              <a:t>instance</a:t>
            </a:r>
            <a:r>
              <a:rPr lang="en-US" sz="4400" dirty="0">
                <a:solidFill>
                  <a:schemeClr val="tx1"/>
                </a:solidFill>
              </a:rPr>
              <a:t> has </a:t>
            </a:r>
            <a:r>
              <a:rPr lang="en-US" sz="4400" b="1" dirty="0">
                <a:solidFill>
                  <a:schemeClr val="accent3"/>
                </a:solidFill>
              </a:rPr>
              <a:t>exactly</a:t>
            </a:r>
            <a:r>
              <a:rPr lang="en-US" sz="4400" dirty="0">
                <a:solidFill>
                  <a:schemeClr val="tx1"/>
                </a:solidFill>
              </a:rPr>
              <a:t> the </a:t>
            </a:r>
            <a:r>
              <a:rPr lang="en-US" sz="4400" b="1" dirty="0">
                <a:solidFill>
                  <a:srgbClr val="00B0F0"/>
                </a:solidFill>
              </a:rPr>
              <a:t>same properties </a:t>
            </a:r>
            <a:r>
              <a:rPr lang="en-US" sz="4400" dirty="0">
                <a:solidFill>
                  <a:schemeClr val="tx1"/>
                </a:solidFill>
              </a:rPr>
              <a:t>as its </a:t>
            </a:r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class</a:t>
            </a:r>
            <a:r>
              <a:rPr lang="en-US" sz="4400" dirty="0">
                <a:solidFill>
                  <a:schemeClr val="tx1"/>
                </a:solidFill>
              </a:rPr>
              <a:t> (no more, no less).</a:t>
            </a: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5598367" y="2298690"/>
            <a:ext cx="11569960" cy="0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50203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3303037" y="1214003"/>
            <a:ext cx="14918055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Prototype Based Language?</a:t>
            </a:r>
            <a:endParaRPr lang="en-US" sz="6600" dirty="0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3" indent="-685800" algn="l">
              <a:buFont typeface="Arial" panose="020B0604020202020204" pitchFamily="34" charset="0"/>
              <a:buChar char="•"/>
            </a:pPr>
            <a:r>
              <a:rPr lang="en-US" sz="4800" dirty="0"/>
              <a:t>A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prototype-based language</a:t>
            </a:r>
            <a:r>
              <a:rPr lang="en-US" sz="4800" dirty="0"/>
              <a:t>, such as </a:t>
            </a:r>
            <a:r>
              <a:rPr lang="en-US" sz="4800" b="1" dirty="0">
                <a:solidFill>
                  <a:srgbClr val="FFC000"/>
                </a:solidFill>
              </a:rPr>
              <a:t>JavaScript</a:t>
            </a:r>
            <a:r>
              <a:rPr lang="en-US" sz="4800" dirty="0"/>
              <a:t>, does not make this </a:t>
            </a:r>
            <a:r>
              <a:rPr lang="en-US" sz="4800" b="1" dirty="0">
                <a:solidFill>
                  <a:srgbClr val="FFFF00"/>
                </a:solidFill>
              </a:rPr>
              <a:t>distinction</a:t>
            </a:r>
            <a:r>
              <a:rPr lang="en-US" sz="4800" dirty="0"/>
              <a:t>: it </a:t>
            </a:r>
            <a:r>
              <a:rPr lang="en-US" sz="4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simply</a:t>
            </a:r>
            <a:r>
              <a:rPr lang="en-US" sz="4800" dirty="0"/>
              <a:t> has </a:t>
            </a:r>
            <a:r>
              <a:rPr 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objects</a:t>
            </a:r>
            <a:r>
              <a:rPr lang="en-US" sz="4800" dirty="0"/>
              <a:t>. 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685800" lvl="0" indent="-685800" algn="l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tx1"/>
              </a:solidFill>
            </a:endParaRP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In 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simple words </a:t>
            </a:r>
            <a:r>
              <a:rPr lang="en-US" sz="4800" dirty="0">
                <a:solidFill>
                  <a:schemeClr val="tx1"/>
                </a:solidFill>
              </a:rPr>
              <a:t>we can say that </a:t>
            </a:r>
            <a:r>
              <a:rPr lang="en-US" sz="4800" b="1" dirty="0">
                <a:solidFill>
                  <a:srgbClr val="FFFF00"/>
                </a:solidFill>
              </a:rPr>
              <a:t>creating a class </a:t>
            </a:r>
            <a:r>
              <a:rPr lang="en-US" sz="4800" dirty="0">
                <a:solidFill>
                  <a:schemeClr val="tx1"/>
                </a:solidFill>
              </a:rPr>
              <a:t>is </a:t>
            </a:r>
            <a:r>
              <a:rPr 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not required </a:t>
            </a:r>
            <a:r>
              <a:rPr lang="en-US" sz="4800" dirty="0">
                <a:solidFill>
                  <a:schemeClr val="tx1"/>
                </a:solidFill>
              </a:rPr>
              <a:t>in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prototype based languages</a:t>
            </a:r>
            <a:r>
              <a:rPr lang="en-US" sz="4800" dirty="0">
                <a:solidFill>
                  <a:schemeClr val="tx1"/>
                </a:solidFill>
              </a:rPr>
              <a:t> before </a:t>
            </a:r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an object</a:t>
            </a:r>
            <a:r>
              <a:rPr lang="en-US" sz="4800" dirty="0">
                <a:solidFill>
                  <a:schemeClr val="tx1"/>
                </a:solidFill>
              </a:rPr>
              <a:t>.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tx1"/>
              </a:solidFill>
            </a:endParaRPr>
          </a:p>
          <a:p>
            <a:pPr marL="685800" lvl="0" indent="-685800" algn="l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tx1"/>
              </a:solidFill>
            </a:endParaRP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A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prototype-based language </a:t>
            </a:r>
            <a:r>
              <a:rPr lang="en-US" sz="4800" dirty="0">
                <a:solidFill>
                  <a:schemeClr val="tx1"/>
                </a:solidFill>
              </a:rPr>
              <a:t>has the </a:t>
            </a:r>
            <a:r>
              <a:rPr lang="en-US" sz="4800" b="1" dirty="0">
                <a:solidFill>
                  <a:srgbClr val="FFFF00"/>
                </a:solidFill>
              </a:rPr>
              <a:t>notion</a:t>
            </a:r>
            <a:r>
              <a:rPr lang="en-US" sz="4800" dirty="0">
                <a:solidFill>
                  <a:schemeClr val="tx1"/>
                </a:solidFill>
              </a:rPr>
              <a:t> of a </a:t>
            </a:r>
            <a:r>
              <a:rPr 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prototypical object</a:t>
            </a:r>
            <a:endParaRPr lang="en-US" sz="4800" dirty="0">
              <a:solidFill>
                <a:schemeClr val="tx1"/>
              </a:solidFill>
            </a:endParaRPr>
          </a:p>
          <a:p>
            <a:pPr marL="685800" lvl="0" indent="-685800" algn="l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4124131" y="2298690"/>
            <a:ext cx="13324114" cy="0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74512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3303037" y="1214003"/>
            <a:ext cx="14918055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Prototype Based Language?</a:t>
            </a:r>
            <a:endParaRPr lang="en-US" sz="6600" dirty="0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A </a:t>
            </a:r>
            <a:r>
              <a:rPr lang="en-US" sz="4800" b="1" dirty="0">
                <a:solidFill>
                  <a:srgbClr val="00B0F0"/>
                </a:solidFill>
              </a:rPr>
              <a:t>prototypical object </a:t>
            </a:r>
            <a:r>
              <a:rPr lang="en-US" sz="4800" dirty="0">
                <a:solidFill>
                  <a:schemeClr val="tx1"/>
                </a:solidFill>
              </a:rPr>
              <a:t>is </a:t>
            </a:r>
            <a:r>
              <a:rPr 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used </a:t>
            </a:r>
            <a:r>
              <a:rPr lang="en-US" sz="4800" dirty="0">
                <a:solidFill>
                  <a:schemeClr val="tx1"/>
                </a:solidFill>
              </a:rPr>
              <a:t>as a </a:t>
            </a:r>
            <a:r>
              <a:rPr lang="en-US" sz="4800" b="1" u="sng" dirty="0">
                <a:solidFill>
                  <a:schemeClr val="accent3"/>
                </a:solidFill>
              </a:rPr>
              <a:t>template</a:t>
            </a:r>
            <a:r>
              <a:rPr lang="en-US" sz="4800" dirty="0">
                <a:solidFill>
                  <a:schemeClr val="tx1"/>
                </a:solidFill>
              </a:rPr>
              <a:t> from </a:t>
            </a:r>
            <a:r>
              <a:rPr lang="en-US" sz="4800">
                <a:solidFill>
                  <a:schemeClr val="tx1"/>
                </a:solidFill>
              </a:rPr>
              <a:t>which we </a:t>
            </a:r>
            <a:r>
              <a:rPr lang="en-US" sz="4800" dirty="0">
                <a:solidFill>
                  <a:schemeClr val="tx1"/>
                </a:solidFill>
              </a:rPr>
              <a:t>get the </a:t>
            </a:r>
            <a:r>
              <a:rPr lang="en-US" sz="4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initial properties </a:t>
            </a:r>
            <a:r>
              <a:rPr lang="en-US" sz="4800" dirty="0">
                <a:solidFill>
                  <a:schemeClr val="tx1"/>
                </a:solidFill>
              </a:rPr>
              <a:t>for a </a:t>
            </a:r>
            <a:r>
              <a:rPr lang="en-US" sz="4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new object</a:t>
            </a:r>
            <a:r>
              <a:rPr lang="en-US" sz="4800" dirty="0">
                <a:solidFill>
                  <a:schemeClr val="tx1"/>
                </a:solidFill>
              </a:rPr>
              <a:t>. 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endParaRPr lang="en-US" sz="48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685800" lvl="0" indent="-685800" algn="l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tx1"/>
              </a:solidFill>
            </a:endParaRP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And in </a:t>
            </a:r>
            <a:r>
              <a:rPr lang="en-US" sz="4800" b="1" dirty="0">
                <a:solidFill>
                  <a:srgbClr val="FFC000"/>
                </a:solidFill>
              </a:rPr>
              <a:t>JavaScript </a:t>
            </a:r>
            <a:r>
              <a:rPr lang="en-US" sz="4800" dirty="0">
                <a:solidFill>
                  <a:schemeClr val="tx1"/>
                </a:solidFill>
              </a:rPr>
              <a:t>this </a:t>
            </a:r>
            <a:r>
              <a:rPr lang="en-US" sz="4800" b="1" dirty="0">
                <a:solidFill>
                  <a:srgbClr val="00B0F0"/>
                </a:solidFill>
              </a:rPr>
              <a:t>prototypical object </a:t>
            </a:r>
            <a:r>
              <a:rPr lang="en-US" sz="4800" dirty="0">
                <a:solidFill>
                  <a:schemeClr val="tx1"/>
                </a:solidFill>
              </a:rPr>
              <a:t>is called </a:t>
            </a:r>
            <a:r>
              <a:rPr lang="en-US" sz="4800" b="1" u="sng" dirty="0">
                <a:solidFill>
                  <a:srgbClr val="92D050"/>
                </a:solidFill>
              </a:rPr>
              <a:t>Object</a:t>
            </a:r>
            <a:r>
              <a:rPr lang="en-US" sz="4800" dirty="0">
                <a:solidFill>
                  <a:schemeClr val="tx1"/>
                </a:solidFill>
              </a:rPr>
              <a:t> which provides all the 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basic properties </a:t>
            </a:r>
            <a:r>
              <a:rPr lang="en-US" sz="4800" dirty="0">
                <a:solidFill>
                  <a:schemeClr val="tx1"/>
                </a:solidFill>
              </a:rPr>
              <a:t>and 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methods</a:t>
            </a:r>
            <a:r>
              <a:rPr lang="en-US" sz="4800" dirty="0">
                <a:solidFill>
                  <a:schemeClr val="tx1"/>
                </a:solidFill>
              </a:rPr>
              <a:t> like </a:t>
            </a:r>
            <a:r>
              <a:rPr lang="en-US" sz="48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toString</a:t>
            </a:r>
            <a:r>
              <a:rPr 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() </a:t>
            </a:r>
            <a:r>
              <a:rPr lang="en-US" sz="4800" dirty="0">
                <a:solidFill>
                  <a:schemeClr val="tx1"/>
                </a:solidFill>
              </a:rPr>
              <a:t>, </a:t>
            </a:r>
            <a:r>
              <a:rPr lang="en-US" sz="48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valueOf</a:t>
            </a:r>
            <a:r>
              <a:rPr 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() </a:t>
            </a:r>
            <a:r>
              <a:rPr lang="en-US" sz="4800" dirty="0">
                <a:solidFill>
                  <a:schemeClr val="tx1"/>
                </a:solidFill>
              </a:rPr>
              <a:t>to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new objects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endParaRPr lang="en-US" sz="48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685800" lvl="0" indent="-685800" algn="l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tx1"/>
              </a:solidFill>
            </a:endParaRP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Then these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new objects </a:t>
            </a:r>
            <a:r>
              <a:rPr lang="en-US" sz="4800" dirty="0">
                <a:solidFill>
                  <a:schemeClr val="tx1"/>
                </a:solidFill>
              </a:rPr>
              <a:t>can further specify their </a:t>
            </a:r>
            <a:r>
              <a:rPr lang="en-US" sz="4800" b="1" dirty="0">
                <a:solidFill>
                  <a:srgbClr val="FFC000"/>
                </a:solidFill>
              </a:rPr>
              <a:t>own properties</a:t>
            </a:r>
            <a:r>
              <a:rPr lang="en-US" sz="4800" dirty="0">
                <a:solidFill>
                  <a:schemeClr val="tx1"/>
                </a:solidFill>
              </a:rPr>
              <a:t>, either when we </a:t>
            </a:r>
            <a:r>
              <a:rPr 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create</a:t>
            </a:r>
            <a:r>
              <a:rPr lang="en-US" sz="4800" dirty="0">
                <a:solidFill>
                  <a:schemeClr val="tx1"/>
                </a:solidFill>
              </a:rPr>
              <a:t> them or at </a:t>
            </a:r>
            <a:r>
              <a:rPr lang="en-US" sz="4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run time</a:t>
            </a:r>
            <a:r>
              <a:rPr lang="en-US" sz="48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4124131" y="2298690"/>
            <a:ext cx="13324114" cy="0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3554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 In JavaScript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/>
              <a:t>In </a:t>
            </a:r>
            <a:r>
              <a:rPr lang="en-IN" sz="5400" b="1" dirty="0">
                <a:solidFill>
                  <a:srgbClr val="FFC000"/>
                </a:solidFill>
              </a:rPr>
              <a:t>JavaScript </a:t>
            </a:r>
            <a:r>
              <a:rPr lang="en-IN" sz="5400" dirty="0">
                <a:solidFill>
                  <a:schemeClr val="tx1"/>
                </a:solidFill>
              </a:rPr>
              <a:t>an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/>
              <a:t> is a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non-primitive data type</a:t>
            </a:r>
            <a:r>
              <a:rPr lang="en-IN" sz="5400" b="1" dirty="0"/>
              <a:t>. </a:t>
            </a:r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r>
              <a:rPr lang="en-IN" sz="5400" dirty="0"/>
              <a:t>It is like </a:t>
            </a:r>
            <a:r>
              <a:rPr lang="en-IN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any other variable</a:t>
            </a:r>
            <a:r>
              <a:rPr lang="en-IN" sz="5400" dirty="0"/>
              <a:t>, the only </a:t>
            </a:r>
            <a:r>
              <a:rPr lang="en-IN" sz="5400" b="1" dirty="0">
                <a:solidFill>
                  <a:srgbClr val="00B050"/>
                </a:solidFill>
              </a:rPr>
              <a:t>difference</a:t>
            </a:r>
            <a:r>
              <a:rPr lang="en-IN" sz="5400" dirty="0"/>
              <a:t> is that an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/>
              <a:t> holds </a:t>
            </a:r>
            <a:r>
              <a:rPr lang="en-IN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data</a:t>
            </a:r>
            <a:r>
              <a:rPr lang="en-IN" sz="5400" dirty="0"/>
              <a:t> in terms of </a:t>
            </a:r>
            <a:r>
              <a:rPr lang="en-IN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properties</a:t>
            </a:r>
            <a:r>
              <a:rPr lang="en-IN" sz="5400" dirty="0"/>
              <a:t> and </a:t>
            </a:r>
            <a:r>
              <a:rPr lang="en-IN" sz="54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actions</a:t>
            </a:r>
            <a:r>
              <a:rPr lang="en-IN" sz="5400" dirty="0"/>
              <a:t> in terms of </a:t>
            </a:r>
            <a:r>
              <a:rPr lang="en-IN" sz="54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methods</a:t>
            </a:r>
            <a:r>
              <a:rPr lang="en-IN" sz="5400" dirty="0"/>
              <a:t>.</a:t>
            </a:r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7688424" y="2297102"/>
            <a:ext cx="7669764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32628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Important Point !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/>
              <a:t>In </a:t>
            </a:r>
            <a:r>
              <a:rPr lang="en-IN" sz="5400" b="1" dirty="0">
                <a:solidFill>
                  <a:schemeClr val="accent3">
                    <a:lumMod val="75000"/>
                  </a:schemeClr>
                </a:solidFill>
              </a:rPr>
              <a:t>other programming languages </a:t>
            </a:r>
            <a:r>
              <a:rPr lang="en-IN" sz="5400" dirty="0"/>
              <a:t>like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Java</a:t>
            </a:r>
            <a:r>
              <a:rPr lang="en-IN" sz="5400" dirty="0"/>
              <a:t> or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C#</a:t>
            </a:r>
            <a:r>
              <a:rPr lang="en-IN" sz="5400" dirty="0"/>
              <a:t>, we need a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class</a:t>
            </a:r>
            <a:r>
              <a:rPr lang="en-IN" sz="5400" dirty="0"/>
              <a:t> to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create an object </a:t>
            </a:r>
            <a:r>
              <a:rPr lang="en-IN" sz="5400" dirty="0"/>
              <a:t>of it. </a:t>
            </a:r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r>
              <a:rPr lang="en-IN" sz="5400" dirty="0"/>
              <a:t>In </a:t>
            </a:r>
            <a:r>
              <a:rPr lang="en-IN" sz="5400" b="1" dirty="0">
                <a:solidFill>
                  <a:srgbClr val="FFC000"/>
                </a:solidFill>
              </a:rPr>
              <a:t>JavaScript</a:t>
            </a:r>
            <a:r>
              <a:rPr lang="en-IN" sz="5400" dirty="0"/>
              <a:t>, an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/>
              <a:t> is a </a:t>
            </a:r>
            <a:r>
              <a:rPr lang="en-IN" sz="5400" b="1" dirty="0">
                <a:solidFill>
                  <a:srgbClr val="00B050"/>
                </a:solidFill>
              </a:rPr>
              <a:t>standalone entity </a:t>
            </a:r>
            <a:r>
              <a:rPr lang="en-IN" sz="5400" dirty="0"/>
              <a:t>because </a:t>
            </a:r>
            <a:r>
              <a:rPr lang="en-IN" sz="5400" b="1" dirty="0">
                <a:solidFill>
                  <a:srgbClr val="00B0F0"/>
                </a:solidFill>
              </a:rPr>
              <a:t>designing class </a:t>
            </a:r>
            <a:r>
              <a:rPr lang="en-IN" sz="5400" dirty="0"/>
              <a:t>is </a:t>
            </a:r>
            <a:r>
              <a:rPr lang="en-IN" sz="5400" b="1" dirty="0">
                <a:solidFill>
                  <a:srgbClr val="92D050"/>
                </a:solidFill>
              </a:rPr>
              <a:t>not compulsory </a:t>
            </a:r>
            <a:r>
              <a:rPr lang="en-IN" sz="5400" dirty="0"/>
              <a:t>to </a:t>
            </a:r>
            <a:r>
              <a:rPr lang="en-IN" sz="5400" b="1" dirty="0">
                <a:solidFill>
                  <a:schemeClr val="accent3"/>
                </a:solidFill>
              </a:rPr>
              <a:t>create objects </a:t>
            </a:r>
            <a:r>
              <a:rPr lang="en-IN" sz="5400" dirty="0"/>
              <a:t>in </a:t>
            </a:r>
            <a:r>
              <a:rPr lang="en-IN" sz="5400" b="1" dirty="0">
                <a:solidFill>
                  <a:srgbClr val="FFC000"/>
                </a:solidFill>
              </a:rPr>
              <a:t>JavaScript</a:t>
            </a:r>
            <a:r>
              <a:rPr lang="en-IN" sz="5400" dirty="0"/>
              <a:t>.</a:t>
            </a:r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However</a:t>
            </a:r>
            <a:r>
              <a:rPr lang="en-IN" sz="5400" dirty="0"/>
              <a:t> from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ES6</a:t>
            </a:r>
            <a:r>
              <a:rPr lang="en-IN" sz="5400" dirty="0"/>
              <a:t> onwards we can </a:t>
            </a:r>
            <a:r>
              <a:rPr lang="en-IN" sz="5400" b="1" dirty="0">
                <a:solidFill>
                  <a:srgbClr val="FFFF00"/>
                </a:solidFill>
              </a:rPr>
              <a:t>create</a:t>
            </a:r>
            <a:r>
              <a:rPr lang="en-IN" sz="5400" dirty="0"/>
              <a:t> a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</a:t>
            </a:r>
            <a:r>
              <a:rPr lang="en-IN" sz="5400" dirty="0"/>
              <a:t> if we want that.</a:t>
            </a: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7427167" y="2297102"/>
            <a:ext cx="7875037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1732</Words>
  <Application>Microsoft Office PowerPoint</Application>
  <PresentationFormat>Custom</PresentationFormat>
  <Paragraphs>259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Helvetica Light</vt:lpstr>
      <vt:lpstr>Helvetica Neue</vt:lpstr>
      <vt:lpstr>Lato Bold</vt:lpstr>
      <vt:lpstr>Lato Light</vt:lpstr>
      <vt:lpstr>Lato Regular</vt:lpstr>
      <vt:lpstr>SignPainter-HouseScript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Sharma Computer Academy</cp:lastModifiedBy>
  <cp:revision>255</cp:revision>
  <dcterms:modified xsi:type="dcterms:W3CDTF">2022-12-21T07:12:14Z</dcterms:modified>
</cp:coreProperties>
</file>