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87" r:id="rId2"/>
    <p:sldId id="388" r:id="rId3"/>
    <p:sldId id="389" r:id="rId4"/>
    <p:sldId id="396" r:id="rId5"/>
    <p:sldId id="419" r:id="rId6"/>
    <p:sldId id="417" r:id="rId7"/>
    <p:sldId id="440" r:id="rId8"/>
    <p:sldId id="445" r:id="rId9"/>
    <p:sldId id="446" r:id="rId10"/>
    <p:sldId id="441" r:id="rId11"/>
    <p:sldId id="448" r:id="rId12"/>
    <p:sldId id="442" r:id="rId13"/>
    <p:sldId id="443" r:id="rId14"/>
    <p:sldId id="444" r:id="rId15"/>
    <p:sldId id="447" r:id="rId16"/>
    <p:sldId id="432" r:id="rId17"/>
    <p:sldId id="399" r:id="rId18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704"/>
  </p:normalViewPr>
  <p:slideViewPr>
    <p:cSldViewPr snapToGrid="0" snapToObjects="1">
      <p:cViewPr varScale="1">
        <p:scale>
          <a:sx n="47" d="100"/>
          <a:sy n="47" d="100"/>
        </p:scale>
        <p:origin x="250" y="43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22492E19-6558-4C9D-9D7C-88A3965F1C0A}"/>
    <pc:docChg chg="modSld">
      <pc:chgData name="Sharma Computer Academy" userId="08476b32c11f4418" providerId="LiveId" clId="{22492E19-6558-4C9D-9D7C-88A3965F1C0A}" dt="2021-02-25T07:11:06.182" v="9" actId="113"/>
      <pc:docMkLst>
        <pc:docMk/>
      </pc:docMkLst>
      <pc:sldChg chg="modSp">
        <pc:chgData name="Sharma Computer Academy" userId="08476b32c11f4418" providerId="LiveId" clId="{22492E19-6558-4C9D-9D7C-88A3965F1C0A}" dt="2021-02-25T07:11:06.182" v="9" actId="113"/>
        <pc:sldMkLst>
          <pc:docMk/>
          <pc:sldMk cId="0" sldId="389"/>
        </pc:sldMkLst>
        <pc:spChg chg="mod">
          <ac:chgData name="Sharma Computer Academy" userId="08476b32c11f4418" providerId="LiveId" clId="{22492E19-6558-4C9D-9D7C-88A3965F1C0A}" dt="2021-02-25T07:11:06.182" v="9" actId="113"/>
          <ac:spMkLst>
            <pc:docMk/>
            <pc:sldMk cId="0" sldId="389"/>
            <ac:spMk id="9" creationId="{00000000-0000-0000-0000-000000000000}"/>
          </ac:spMkLst>
        </pc:spChg>
      </pc:sldChg>
    </pc:docChg>
  </pc:docChgLst>
  <pc:docChgLst>
    <pc:chgData name="Sharma Computer Academy" userId="08476b32c11f4418" providerId="LiveId" clId="{A06BF778-1F6D-48F6-AEB8-285E1F58DBAF}"/>
    <pc:docChg chg="custSel modSld">
      <pc:chgData name="Sharma Computer Academy" userId="08476b32c11f4418" providerId="LiveId" clId="{A06BF778-1F6D-48F6-AEB8-285E1F58DBAF}" dt="2023-01-11T06:13:55.546" v="51" actId="1076"/>
      <pc:docMkLst>
        <pc:docMk/>
      </pc:docMkLst>
      <pc:sldChg chg="modSp mod">
        <pc:chgData name="Sharma Computer Academy" userId="08476b32c11f4418" providerId="LiveId" clId="{A06BF778-1F6D-48F6-AEB8-285E1F58DBAF}" dt="2023-01-09T07:59:57.786" v="0" actId="20577"/>
        <pc:sldMkLst>
          <pc:docMk/>
          <pc:sldMk cId="0" sldId="388"/>
        </pc:sldMkLst>
        <pc:spChg chg="mod">
          <ac:chgData name="Sharma Computer Academy" userId="08476b32c11f4418" providerId="LiveId" clId="{A06BF778-1F6D-48F6-AEB8-285E1F58DBAF}" dt="2023-01-09T07:59:57.786" v="0" actId="20577"/>
          <ac:spMkLst>
            <pc:docMk/>
            <pc:sldMk cId="0" sldId="388"/>
            <ac:spMk id="38" creationId="{00000000-0000-0000-0000-000000000000}"/>
          </ac:spMkLst>
        </pc:spChg>
      </pc:sldChg>
      <pc:sldChg chg="modSp mod">
        <pc:chgData name="Sharma Computer Academy" userId="08476b32c11f4418" providerId="LiveId" clId="{A06BF778-1F6D-48F6-AEB8-285E1F58DBAF}" dt="2023-01-11T04:55:20.208" v="19" actId="14100"/>
        <pc:sldMkLst>
          <pc:docMk/>
          <pc:sldMk cId="0" sldId="389"/>
        </pc:sldMkLst>
        <pc:spChg chg="mod">
          <ac:chgData name="Sharma Computer Academy" userId="08476b32c11f4418" providerId="LiveId" clId="{A06BF778-1F6D-48F6-AEB8-285E1F58DBAF}" dt="2023-01-09T08:00:39.302" v="8" actId="20577"/>
          <ac:spMkLst>
            <pc:docMk/>
            <pc:sldMk cId="0" sldId="389"/>
            <ac:spMk id="9" creationId="{00000000-0000-0000-0000-000000000000}"/>
          </ac:spMkLst>
        </pc:spChg>
        <pc:spChg chg="mod">
          <ac:chgData name="Sharma Computer Academy" userId="08476b32c11f4418" providerId="LiveId" clId="{A06BF778-1F6D-48F6-AEB8-285E1F58DBAF}" dt="2023-01-11T04:55:12.444" v="18" actId="1076"/>
          <ac:spMkLst>
            <pc:docMk/>
            <pc:sldMk cId="0" sldId="389"/>
            <ac:spMk id="23" creationId="{00000000-0000-0000-0000-000000000000}"/>
          </ac:spMkLst>
        </pc:spChg>
        <pc:cxnChg chg="mod">
          <ac:chgData name="Sharma Computer Academy" userId="08476b32c11f4418" providerId="LiveId" clId="{A06BF778-1F6D-48F6-AEB8-285E1F58DBAF}" dt="2023-01-11T04:55:20.208" v="19" actId="14100"/>
          <ac:cxnSpMkLst>
            <pc:docMk/>
            <pc:sldMk cId="0" sldId="389"/>
            <ac:cxnSpMk id="5" creationId="{00000000-0000-0000-0000-000000000000}"/>
          </ac:cxnSpMkLst>
        </pc:cxnChg>
      </pc:sldChg>
      <pc:sldChg chg="modSp mod">
        <pc:chgData name="Sharma Computer Academy" userId="08476b32c11f4418" providerId="LiveId" clId="{A06BF778-1F6D-48F6-AEB8-285E1F58DBAF}" dt="2023-01-11T04:57:44.096" v="22" actId="115"/>
        <pc:sldMkLst>
          <pc:docMk/>
          <pc:sldMk cId="0" sldId="396"/>
        </pc:sldMkLst>
        <pc:spChg chg="mod">
          <ac:chgData name="Sharma Computer Academy" userId="08476b32c11f4418" providerId="LiveId" clId="{A06BF778-1F6D-48F6-AEB8-285E1F58DBAF}" dt="2023-01-11T04:57:44.096" v="22" actId="115"/>
          <ac:spMkLst>
            <pc:docMk/>
            <pc:sldMk cId="0" sldId="396"/>
            <ac:spMk id="7" creationId="{00000000-0000-0000-0000-000000000000}"/>
          </ac:spMkLst>
        </pc:spChg>
      </pc:sldChg>
      <pc:sldChg chg="delSp modSp mod">
        <pc:chgData name="Sharma Computer Academy" userId="08476b32c11f4418" providerId="LiveId" clId="{A06BF778-1F6D-48F6-AEB8-285E1F58DBAF}" dt="2023-01-11T06:13:55.546" v="51" actId="1076"/>
        <pc:sldMkLst>
          <pc:docMk/>
          <pc:sldMk cId="0" sldId="399"/>
        </pc:sldMkLst>
        <pc:spChg chg="del">
          <ac:chgData name="Sharma Computer Academy" userId="08476b32c11f4418" providerId="LiveId" clId="{A06BF778-1F6D-48F6-AEB8-285E1F58DBAF}" dt="2023-01-11T06:13:36.880" v="47" actId="478"/>
          <ac:spMkLst>
            <pc:docMk/>
            <pc:sldMk cId="0" sldId="399"/>
            <ac:spMk id="6" creationId="{00000000-0000-0000-0000-000000000000}"/>
          </ac:spMkLst>
        </pc:spChg>
        <pc:spChg chg="mod">
          <ac:chgData name="Sharma Computer Academy" userId="08476b32c11f4418" providerId="LiveId" clId="{A06BF778-1F6D-48F6-AEB8-285E1F58DBAF}" dt="2023-01-11T06:13:23.415" v="44"/>
          <ac:spMkLst>
            <pc:docMk/>
            <pc:sldMk cId="0" sldId="399"/>
            <ac:spMk id="12" creationId="{00000000-0000-0000-0000-000000000000}"/>
          </ac:spMkLst>
        </pc:spChg>
        <pc:spChg chg="mod">
          <ac:chgData name="Sharma Computer Academy" userId="08476b32c11f4418" providerId="LiveId" clId="{A06BF778-1F6D-48F6-AEB8-285E1F58DBAF}" dt="2023-01-11T06:13:55.546" v="51" actId="1076"/>
          <ac:spMkLst>
            <pc:docMk/>
            <pc:sldMk cId="0" sldId="399"/>
            <ac:spMk id="16" creationId="{00000000-0000-0000-0000-000000000000}"/>
          </ac:spMkLst>
        </pc:spChg>
        <pc:cxnChg chg="mod">
          <ac:chgData name="Sharma Computer Academy" userId="08476b32c11f4418" providerId="LiveId" clId="{A06BF778-1F6D-48F6-AEB8-285E1F58DBAF}" dt="2023-01-11T06:13:28.352" v="45" actId="14100"/>
          <ac:cxnSpMkLst>
            <pc:docMk/>
            <pc:sldMk cId="0" sldId="399"/>
            <ac:cxnSpMk id="13" creationId="{00000000-0000-0000-0000-000000000000}"/>
          </ac:cxnSpMkLst>
        </pc:cxnChg>
      </pc:sldChg>
      <pc:sldChg chg="modSp">
        <pc:chgData name="Sharma Computer Academy" userId="08476b32c11f4418" providerId="LiveId" clId="{A06BF778-1F6D-48F6-AEB8-285E1F58DBAF}" dt="2023-01-11T06:09:12.807" v="32" actId="207"/>
        <pc:sldMkLst>
          <pc:docMk/>
          <pc:sldMk cId="0" sldId="443"/>
        </pc:sldMkLst>
        <pc:spChg chg="mod">
          <ac:chgData name="Sharma Computer Academy" userId="08476b32c11f4418" providerId="LiveId" clId="{A06BF778-1F6D-48F6-AEB8-285E1F58DBAF}" dt="2023-01-11T06:09:12.807" v="32" actId="207"/>
          <ac:spMkLst>
            <pc:docMk/>
            <pc:sldMk cId="0" sldId="443"/>
            <ac:spMk id="6" creationId="{00000000-0000-0000-0000-000000000000}"/>
          </ac:spMkLst>
        </pc:spChg>
      </pc:sldChg>
      <pc:sldChg chg="modSp mod">
        <pc:chgData name="Sharma Computer Academy" userId="08476b32c11f4418" providerId="LiveId" clId="{A06BF778-1F6D-48F6-AEB8-285E1F58DBAF}" dt="2023-01-11T06:10:56.517" v="43" actId="14100"/>
        <pc:sldMkLst>
          <pc:docMk/>
          <pc:sldMk cId="0" sldId="447"/>
        </pc:sldMkLst>
        <pc:spChg chg="mod">
          <ac:chgData name="Sharma Computer Academy" userId="08476b32c11f4418" providerId="LiveId" clId="{A06BF778-1F6D-48F6-AEB8-285E1F58DBAF}" dt="2023-01-11T06:10:51.468" v="42" actId="20577"/>
          <ac:spMkLst>
            <pc:docMk/>
            <pc:sldMk cId="0" sldId="447"/>
            <ac:spMk id="5" creationId="{00000000-0000-0000-0000-000000000000}"/>
          </ac:spMkLst>
        </pc:spChg>
        <pc:cxnChg chg="mod">
          <ac:chgData name="Sharma Computer Academy" userId="08476b32c11f4418" providerId="LiveId" clId="{A06BF778-1F6D-48F6-AEB8-285E1F58DBAF}" dt="2023-01-11T06:10:56.517" v="43" actId="14100"/>
          <ac:cxnSpMkLst>
            <pc:docMk/>
            <pc:sldMk cId="0" sldId="447"/>
            <ac:cxnSpMk id="6" creationId="{00000000-0000-0000-0000-000000000000}"/>
          </ac:cxnSpMkLst>
        </pc:cxnChg>
      </pc:sldChg>
    </pc:docChg>
  </pc:docChgLst>
  <pc:docChgLst>
    <pc:chgData name="Sharma Computer Academy" userId="08476b32c11f4418" providerId="LiveId" clId="{FBE207CA-9622-434C-91A0-BE6736F77A53}"/>
    <pc:docChg chg="addSld modSld">
      <pc:chgData name="Sharma Computer Academy" userId="08476b32c11f4418" providerId="LiveId" clId="{FBE207CA-9622-434C-91A0-BE6736F77A53}" dt="2022-03-21T07:17:37.475" v="388" actId="113"/>
      <pc:docMkLst>
        <pc:docMk/>
      </pc:docMkLst>
      <pc:sldChg chg="modSp modAnim">
        <pc:chgData name="Sharma Computer Academy" userId="08476b32c11f4418" providerId="LiveId" clId="{FBE207CA-9622-434C-91A0-BE6736F77A53}" dt="2022-03-21T07:06:48.011" v="143" actId="20577"/>
        <pc:sldMkLst>
          <pc:docMk/>
          <pc:sldMk cId="0" sldId="443"/>
        </pc:sldMkLst>
        <pc:spChg chg="mod">
          <ac:chgData name="Sharma Computer Academy" userId="08476b32c11f4418" providerId="LiveId" clId="{FBE207CA-9622-434C-91A0-BE6736F77A53}" dt="2022-03-21T07:06:48.011" v="143" actId="20577"/>
          <ac:spMkLst>
            <pc:docMk/>
            <pc:sldMk cId="0" sldId="443"/>
            <ac:spMk id="6" creationId="{00000000-0000-0000-0000-000000000000}"/>
          </ac:spMkLst>
        </pc:spChg>
      </pc:sldChg>
      <pc:sldChg chg="modSp add mod modAnim">
        <pc:chgData name="Sharma Computer Academy" userId="08476b32c11f4418" providerId="LiveId" clId="{FBE207CA-9622-434C-91A0-BE6736F77A53}" dt="2022-03-21T07:17:37.475" v="388" actId="113"/>
        <pc:sldMkLst>
          <pc:docMk/>
          <pc:sldMk cId="1794586539" sldId="448"/>
        </pc:sldMkLst>
        <pc:spChg chg="mod">
          <ac:chgData name="Sharma Computer Academy" userId="08476b32c11f4418" providerId="LiveId" clId="{FBE207CA-9622-434C-91A0-BE6736F77A53}" dt="2022-03-21T07:17:37.475" v="388" actId="113"/>
          <ac:spMkLst>
            <pc:docMk/>
            <pc:sldMk cId="1794586539" sldId="448"/>
            <ac:spMk id="6" creationId="{00000000-0000-0000-0000-000000000000}"/>
          </ac:spMkLst>
        </pc:spChg>
        <pc:spChg chg="mod">
          <ac:chgData name="Sharma Computer Academy" userId="08476b32c11f4418" providerId="LiveId" clId="{FBE207CA-9622-434C-91A0-BE6736F77A53}" dt="2022-03-21T07:07:26.958" v="157" actId="20577"/>
          <ac:spMkLst>
            <pc:docMk/>
            <pc:sldMk cId="1794586539" sldId="448"/>
            <ac:spMk id="12" creationId="{00000000-0000-0000-0000-000000000000}"/>
          </ac:spMkLst>
        </pc:spChg>
      </pc:sldChg>
    </pc:docChg>
  </pc:docChgLst>
  <pc:docChgLst>
    <pc:chgData name="Sharma Computer Academy" userId="08476b32c11f4418" providerId="LiveId" clId="{E21BF0AE-594D-47C7-A296-3C2D8C633E98}"/>
    <pc:docChg chg="modSld">
      <pc:chgData name="Sharma Computer Academy" userId="08476b32c11f4418" providerId="LiveId" clId="{E21BF0AE-594D-47C7-A296-3C2D8C633E98}" dt="2021-07-19T07:04:07.839" v="0" actId="2711"/>
      <pc:docMkLst>
        <pc:docMk/>
      </pc:docMkLst>
      <pc:sldChg chg="modSp mod">
        <pc:chgData name="Sharma Computer Academy" userId="08476b32c11f4418" providerId="LiveId" clId="{E21BF0AE-594D-47C7-A296-3C2D8C633E98}" dt="2021-07-19T07:04:07.839" v="0" actId="2711"/>
        <pc:sldMkLst>
          <pc:docMk/>
          <pc:sldMk cId="0" sldId="419"/>
        </pc:sldMkLst>
        <pc:spChg chg="mod">
          <ac:chgData name="Sharma Computer Academy" userId="08476b32c11f4418" providerId="LiveId" clId="{E21BF0AE-594D-47C7-A296-3C2D8C633E98}" dt="2021-07-19T07:04:07.839" v="0" actId="2711"/>
          <ac:spMkLst>
            <pc:docMk/>
            <pc:sldMk cId="0" sldId="419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1510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521995" y="822960"/>
            <a:ext cx="1289006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With KeyBoard Events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999356" y="2182416"/>
            <a:ext cx="12065620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930335"/>
            <a:ext cx="2156645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fontAlgn="base">
              <a:buNone/>
            </a:pPr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dirty="0">
                <a:solidFill>
                  <a:schemeClr val="tx1"/>
                </a:solidFill>
              </a:rPr>
              <a:t> supports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 standard keyboard events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</a:t>
            </a:r>
          </a:p>
          <a:p>
            <a:pPr marL="514350" indent="-514350" algn="l" fontAlgn="base">
              <a:buAutoNum type="arabicPeriod"/>
            </a:pPr>
            <a:endParaRPr lang="en-US" sz="5400" dirty="0">
              <a:solidFill>
                <a:srgbClr val="7030A0"/>
              </a:solidFill>
            </a:endParaRPr>
          </a:p>
          <a:p>
            <a:pPr marL="514350" indent="-514350" algn="l" fontAlgn="base">
              <a:buAutoNum type="arabicPeriod"/>
            </a:pP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keypress</a:t>
            </a:r>
            <a:endParaRPr lang="en-US" sz="5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514350" indent="-514350" algn="l" fontAlgn="base">
              <a:buAutoNum type="arabicPeriod"/>
            </a:pP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keydown</a:t>
            </a:r>
            <a:endParaRPr lang="en-US" sz="5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 algn="l" fontAlgn="base">
              <a:buAutoNum type="arabicPeriod"/>
            </a:pP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keyup</a:t>
            </a:r>
            <a:endParaRPr lang="en-US" sz="5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514350" indent="-514350" algn="l" fontAlgn="base">
              <a:buAutoNum type="arabicPeriod"/>
            </a:pPr>
            <a:endParaRPr lang="en-US" sz="5400" dirty="0">
              <a:solidFill>
                <a:schemeClr val="bg1"/>
              </a:solidFill>
            </a:endParaRPr>
          </a:p>
          <a:p>
            <a:pPr marL="0" indent="0" algn="l" fontAlgn="base">
              <a:buNone/>
            </a:pPr>
            <a:r>
              <a:rPr lang="en-US" sz="5400" dirty="0">
                <a:solidFill>
                  <a:schemeClr val="tx1"/>
                </a:solidFill>
              </a:rPr>
              <a:t>The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keydown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event </a:t>
            </a:r>
            <a:r>
              <a:rPr lang="en-US" sz="5400" b="1" dirty="0">
                <a:solidFill>
                  <a:srgbClr val="FFC000"/>
                </a:solidFill>
              </a:rPr>
              <a:t>occurs</a:t>
            </a:r>
            <a:r>
              <a:rPr lang="en-US" sz="5400" dirty="0">
                <a:solidFill>
                  <a:schemeClr val="tx1"/>
                </a:solidFill>
              </a:rPr>
              <a:t> when the </a:t>
            </a:r>
            <a:r>
              <a:rPr lang="en-US" sz="5400" b="1" dirty="0">
                <a:solidFill>
                  <a:srgbClr val="00B050"/>
                </a:solidFill>
              </a:rPr>
              <a:t>key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pressed</a:t>
            </a:r>
            <a:r>
              <a:rPr lang="en-US" sz="5400" dirty="0">
                <a:solidFill>
                  <a:schemeClr val="tx1"/>
                </a:solidFill>
              </a:rPr>
              <a:t> followed by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keypress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and finally 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keyup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en-IN" sz="5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7640" y="822960"/>
            <a:ext cx="515878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Note 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999356" y="2182416"/>
            <a:ext cx="12065620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930335"/>
            <a:ext cx="21566459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fontAlgn="base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According</a:t>
            </a:r>
            <a:r>
              <a:rPr lang="en-US" sz="5400" dirty="0">
                <a:solidFill>
                  <a:schemeClr val="tx1"/>
                </a:solidFill>
              </a:rPr>
              <a:t> to </a:t>
            </a:r>
            <a:r>
              <a:rPr lang="en-US" sz="5400" b="1" dirty="0">
                <a:solidFill>
                  <a:schemeClr val="accent3"/>
                </a:solidFill>
              </a:rPr>
              <a:t>MDN</a:t>
            </a:r>
            <a:r>
              <a:rPr lang="en-US" sz="5400" dirty="0">
                <a:solidFill>
                  <a:schemeClr val="tx1"/>
                </a:solidFill>
              </a:rPr>
              <a:t>, the </a:t>
            </a:r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keypress</a:t>
            </a:r>
            <a:r>
              <a:rPr lang="en-US" sz="5400" dirty="0">
                <a:solidFill>
                  <a:schemeClr val="tx1"/>
                </a:solidFill>
              </a:rPr>
              <a:t> event is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deprecated </a:t>
            </a:r>
            <a:r>
              <a:rPr lang="en-US" sz="5400" dirty="0">
                <a:solidFill>
                  <a:schemeClr val="tx1"/>
                </a:solidFill>
              </a:rPr>
              <a:t>and should not be used in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new websites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indent="0" algn="l" fontAlgn="base">
              <a:buNone/>
            </a:pPr>
            <a:endParaRPr lang="en-US" sz="5400" b="1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b="1" dirty="0">
                <a:solidFill>
                  <a:schemeClr val="accent3"/>
                </a:solidFill>
              </a:rPr>
              <a:t>Hence</a:t>
            </a:r>
            <a:r>
              <a:rPr lang="en-US" sz="5400" dirty="0">
                <a:solidFill>
                  <a:schemeClr val="tx1"/>
                </a:solidFill>
              </a:rPr>
              <a:t> we should </a:t>
            </a:r>
            <a:r>
              <a:rPr lang="en-US" sz="5400" b="1" dirty="0">
                <a:solidFill>
                  <a:srgbClr val="00B0F0"/>
                </a:solidFill>
              </a:rPr>
              <a:t>always try to write </a:t>
            </a:r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based on </a:t>
            </a:r>
            <a:r>
              <a:rPr lang="en-US" sz="5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keydown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or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5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keyup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events and 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avoid</a:t>
            </a:r>
            <a:r>
              <a:rPr lang="en-US" sz="5400" dirty="0">
                <a:solidFill>
                  <a:schemeClr val="tx1"/>
                </a:solidFill>
              </a:rPr>
              <a:t> using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keypress</a:t>
            </a:r>
            <a:r>
              <a:rPr lang="en-US" sz="5400" dirty="0">
                <a:solidFill>
                  <a:schemeClr val="tx1"/>
                </a:solidFill>
              </a:rPr>
              <a:t> event.</a:t>
            </a:r>
          </a:p>
          <a:p>
            <a:pPr marL="0" indent="0" algn="l" fontAlgn="base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dirty="0">
                <a:solidFill>
                  <a:schemeClr val="tx1"/>
                </a:solidFill>
              </a:rPr>
              <a:t>For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further details </a:t>
            </a:r>
            <a:r>
              <a:rPr lang="en-US" sz="5400" dirty="0">
                <a:solidFill>
                  <a:schemeClr val="tx1"/>
                </a:solidFill>
              </a:rPr>
              <a:t>, please </a:t>
            </a:r>
            <a:r>
              <a:rPr lang="en-US" sz="5400" b="1" dirty="0">
                <a:solidFill>
                  <a:srgbClr val="00B0F0"/>
                </a:solidFill>
              </a:rPr>
              <a:t>refer:</a:t>
            </a:r>
          </a:p>
          <a:p>
            <a:pPr marL="0" indent="0" algn="l" fontAlgn="base">
              <a:buNone/>
            </a:pPr>
            <a:endParaRPr lang="en-US" sz="5400" b="1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IN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https://developer.mozilla.org/en-US/docs/Web/API/Document/keypress_event</a:t>
            </a:r>
          </a:p>
        </p:txBody>
      </p:sp>
    </p:spTree>
    <p:extLst>
      <p:ext uri="{BB962C8B-B14F-4D97-AF65-F5344CB8AC3E}">
        <p14:creationId xmlns:p14="http://schemas.microsoft.com/office/powerpoint/2010/main" val="17945865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12649" y="821372"/>
            <a:ext cx="1176636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Determining the key pressed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745025" y="2180828"/>
            <a:ext cx="12498371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4064147"/>
            <a:ext cx="2156645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determine</a:t>
            </a:r>
            <a:r>
              <a:rPr lang="en-US" sz="5400" dirty="0">
                <a:solidFill>
                  <a:schemeClr val="tx1"/>
                </a:solidFill>
              </a:rPr>
              <a:t> which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key</a:t>
            </a:r>
            <a:r>
              <a:rPr lang="en-US" sz="5400" dirty="0">
                <a:solidFill>
                  <a:schemeClr val="tx1"/>
                </a:solidFill>
              </a:rPr>
              <a:t> has been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pressed</a:t>
            </a:r>
            <a:r>
              <a:rPr lang="en-US" sz="5400" dirty="0">
                <a:solidFill>
                  <a:schemeClr val="tx1"/>
                </a:solidFill>
              </a:rPr>
              <a:t> we need to use some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properties</a:t>
            </a:r>
            <a:r>
              <a:rPr lang="en-US" sz="5400" dirty="0">
                <a:solidFill>
                  <a:schemeClr val="tx1"/>
                </a:solidFill>
              </a:rPr>
              <a:t> .</a:t>
            </a:r>
          </a:p>
          <a:p>
            <a:pPr algn="l" fontAlgn="base"/>
            <a:endParaRPr lang="en-IN" sz="5400" dirty="0"/>
          </a:p>
          <a:p>
            <a:pPr algn="l" fontAlgn="base"/>
            <a:r>
              <a:rPr lang="en-US" sz="5400" dirty="0">
                <a:solidFill>
                  <a:schemeClr val="tx1"/>
                </a:solidFill>
              </a:rPr>
              <a:t>These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properties</a:t>
            </a:r>
            <a:r>
              <a:rPr lang="en-US" sz="5400" dirty="0">
                <a:solidFill>
                  <a:schemeClr val="tx1"/>
                </a:solidFill>
              </a:rPr>
              <a:t> belong to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“event” </a:t>
            </a:r>
            <a:r>
              <a:rPr lang="en-US" sz="5400" dirty="0">
                <a:solidFill>
                  <a:schemeClr val="tx1"/>
                </a:solidFill>
              </a:rPr>
              <a:t>object which </a:t>
            </a:r>
            <a:r>
              <a:rPr lang="en-US" sz="5400" b="1" dirty="0">
                <a:solidFill>
                  <a:srgbClr val="FFC000"/>
                </a:solidFill>
              </a:rPr>
              <a:t>JavaScript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automatically passes </a:t>
            </a:r>
            <a:r>
              <a:rPr lang="en-US" sz="5400" dirty="0">
                <a:solidFill>
                  <a:schemeClr val="tx1"/>
                </a:solidFill>
              </a:rPr>
              <a:t>as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argument</a:t>
            </a:r>
            <a:r>
              <a:rPr lang="en-US" sz="5400" dirty="0">
                <a:solidFill>
                  <a:schemeClr val="tx1"/>
                </a:solidFill>
              </a:rPr>
              <a:t> to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event handler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  <a:endParaRPr lang="en-IN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737156" y="569912"/>
            <a:ext cx="460895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9737156" y="1929368"/>
            <a:ext cx="460895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936731" y="3194369"/>
            <a:ext cx="21566459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charCode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: </a:t>
            </a:r>
            <a:r>
              <a:rPr lang="en-US" sz="5400" b="1" dirty="0">
                <a:solidFill>
                  <a:schemeClr val="tx1"/>
                </a:solidFill>
              </a:rPr>
              <a:t>Returns the 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unicode</a:t>
            </a:r>
            <a:r>
              <a:rPr lang="en-US" sz="5400" b="1" dirty="0">
                <a:solidFill>
                  <a:schemeClr val="tx1"/>
                </a:solidFill>
              </a:rPr>
              <a:t> for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key</a:t>
            </a:r>
          </a:p>
          <a:p>
            <a:pPr marL="0" indent="0" algn="l" fontAlgn="base">
              <a:buNone/>
            </a:pPr>
            <a:endParaRPr lang="en-US" sz="5400" b="1" dirty="0">
              <a:solidFill>
                <a:schemeClr val="bg1"/>
              </a:solidFill>
            </a:endParaRPr>
          </a:p>
          <a:p>
            <a:pPr algn="l" fontAlgn="base"/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keyCode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:</a:t>
            </a:r>
            <a:r>
              <a:rPr lang="en-US" sz="5400" b="1" dirty="0">
                <a:solidFill>
                  <a:schemeClr val="bg1"/>
                </a:solidFill>
              </a:rPr>
              <a:t>	  </a:t>
            </a:r>
            <a:r>
              <a:rPr lang="en-US" sz="5400" b="1" dirty="0">
                <a:solidFill>
                  <a:schemeClr val="tx1"/>
                </a:solidFill>
              </a:rPr>
              <a:t>Returns the </a:t>
            </a:r>
            <a:r>
              <a:rPr lang="en-US" sz="5400" b="1" dirty="0">
                <a:solidFill>
                  <a:srgbClr val="FFC000"/>
                </a:solidFill>
              </a:rPr>
              <a:t>JavaScript allotted code </a:t>
            </a:r>
            <a:r>
              <a:rPr lang="en-US" sz="5400" b="1" dirty="0">
                <a:solidFill>
                  <a:schemeClr val="tx1"/>
                </a:solidFill>
              </a:rPr>
              <a:t>for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key</a:t>
            </a:r>
            <a:r>
              <a:rPr lang="en-US" sz="5400" b="1" dirty="0">
                <a:solidFill>
                  <a:schemeClr val="tx1"/>
                </a:solidFill>
              </a:rPr>
              <a:t>.</a:t>
            </a:r>
          </a:p>
          <a:p>
            <a:pPr marL="0" indent="0" algn="l" fontAlgn="base">
              <a:buNone/>
            </a:pPr>
            <a:endParaRPr lang="en-US" sz="5400" dirty="0"/>
          </a:p>
          <a:p>
            <a:pPr marL="0" indent="0" algn="l" fontAlgn="base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key</a:t>
            </a:r>
            <a:r>
              <a:rPr lang="en-US" sz="5400" dirty="0"/>
              <a:t>: Returns the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actual key </a:t>
            </a:r>
            <a:r>
              <a:rPr lang="en-US" sz="5400" dirty="0"/>
              <a:t>pressed as a </a:t>
            </a:r>
            <a:r>
              <a:rPr lang="en-US" sz="5400" b="1" dirty="0">
                <a:solidFill>
                  <a:srgbClr val="00B0F0"/>
                </a:solidFill>
              </a:rPr>
              <a:t>string</a:t>
            </a:r>
            <a:r>
              <a:rPr lang="en-US" sz="5400" dirty="0"/>
              <a:t>. </a:t>
            </a:r>
          </a:p>
          <a:p>
            <a:pPr marL="0" indent="0" algn="l" fontAlgn="base">
              <a:buNone/>
            </a:pPr>
            <a:r>
              <a:rPr lang="en-US" sz="5400" dirty="0"/>
              <a:t>        For ex : </a:t>
            </a:r>
            <a:r>
              <a:rPr lang="en-US" sz="5400" b="1" dirty="0">
                <a:solidFill>
                  <a:schemeClr val="accent3"/>
                </a:solidFill>
              </a:rPr>
              <a:t>“a”</a:t>
            </a:r>
            <a:r>
              <a:rPr lang="en-US" sz="5400" dirty="0"/>
              <a:t>, </a:t>
            </a:r>
            <a:r>
              <a:rPr lang="en-US" sz="5400" b="1" dirty="0">
                <a:solidFill>
                  <a:srgbClr val="00B0F0"/>
                </a:solidFill>
              </a:rPr>
              <a:t>“0”</a:t>
            </a:r>
            <a:r>
              <a:rPr lang="en-US" sz="5400" dirty="0"/>
              <a:t>,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“Enter”</a:t>
            </a:r>
            <a:r>
              <a:rPr lang="en-US" sz="5400" dirty="0"/>
              <a:t>,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”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CapsLock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”</a:t>
            </a:r>
            <a:r>
              <a:rPr lang="en-US" sz="5400" dirty="0"/>
              <a:t>,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”Shift”</a:t>
            </a:r>
            <a:r>
              <a:rPr lang="en-US" sz="5400" dirty="0"/>
              <a:t> </a:t>
            </a:r>
            <a:r>
              <a:rPr lang="en-US" sz="5400" dirty="0" err="1"/>
              <a:t>etc</a:t>
            </a:r>
            <a:endParaRPr lang="en-US" sz="5400" dirty="0"/>
          </a:p>
          <a:p>
            <a:pPr marL="0" indent="0" algn="l" fontAlgn="base">
              <a:buNone/>
            </a:pPr>
            <a:endParaRPr lang="en-US" sz="5400" dirty="0"/>
          </a:p>
          <a:p>
            <a:pPr marL="0" indent="0" algn="l" fontAlgn="base">
              <a:buNone/>
            </a:pPr>
            <a:endParaRPr lang="en-US" sz="5400" b="1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b="1" dirty="0">
                <a:solidFill>
                  <a:schemeClr val="tx1"/>
                </a:solidFill>
              </a:rPr>
              <a:t>If we are handling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keypress</a:t>
            </a:r>
            <a:r>
              <a:rPr lang="en-US" sz="5400" b="1" dirty="0">
                <a:solidFill>
                  <a:schemeClr val="tx1"/>
                </a:solidFill>
              </a:rPr>
              <a:t> then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either</a:t>
            </a:r>
            <a:r>
              <a:rPr lang="en-US" sz="5400" b="1" dirty="0">
                <a:solidFill>
                  <a:schemeClr val="tx1"/>
                </a:solidFill>
              </a:rPr>
              <a:t> of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properties</a:t>
            </a:r>
            <a:r>
              <a:rPr lang="en-US" sz="5400" b="1" dirty="0">
                <a:solidFill>
                  <a:schemeClr val="tx1"/>
                </a:solidFill>
              </a:rPr>
              <a:t> will work but if we are handling 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keydown</a:t>
            </a:r>
            <a:r>
              <a:rPr lang="en-US" sz="5400" b="1" dirty="0">
                <a:solidFill>
                  <a:schemeClr val="tx1"/>
                </a:solidFill>
              </a:rPr>
              <a:t> then only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key</a:t>
            </a:r>
            <a:r>
              <a:rPr lang="en-US" sz="5400" b="1" dirty="0">
                <a:solidFill>
                  <a:schemeClr val="tx1"/>
                </a:solidFill>
              </a:rPr>
              <a:t> and  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keyCode</a:t>
            </a:r>
            <a:r>
              <a:rPr lang="en-US" sz="5400" b="1" dirty="0">
                <a:solidFill>
                  <a:schemeClr val="tx1"/>
                </a:solidFill>
              </a:rPr>
              <a:t> will work .</a:t>
            </a:r>
            <a:endParaRPr lang="en-IN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4774" y="782173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778137" y="2139400"/>
            <a:ext cx="5071661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/>
          <p:cNvSpPr/>
          <p:nvPr/>
        </p:nvSpPr>
        <p:spPr>
          <a:xfrm>
            <a:off x="869795" y="3487847"/>
            <a:ext cx="2156645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fontAlgn="base">
              <a:buNone/>
            </a:pPr>
            <a:r>
              <a:rPr lang="en-US" sz="5400" b="1" dirty="0">
                <a:solidFill>
                  <a:schemeClr val="tx1"/>
                </a:solidFill>
              </a:rPr>
              <a:t>Write an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page </a:t>
            </a:r>
            <a:r>
              <a:rPr lang="en-US" sz="5400" b="1" dirty="0">
                <a:solidFill>
                  <a:schemeClr val="tx1"/>
                </a:solidFill>
              </a:rPr>
              <a:t>which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accepts</a:t>
            </a:r>
            <a:r>
              <a:rPr lang="en-US" sz="5400" b="1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phone number </a:t>
            </a:r>
            <a:r>
              <a:rPr lang="en-US" sz="5400" b="1" dirty="0">
                <a:solidFill>
                  <a:schemeClr val="tx1"/>
                </a:solidFill>
              </a:rPr>
              <a:t>from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user</a:t>
            </a:r>
            <a:r>
              <a:rPr lang="en-US" sz="5400" b="1" dirty="0">
                <a:solidFill>
                  <a:schemeClr val="tx1"/>
                </a:solidFill>
              </a:rPr>
              <a:t> in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text box </a:t>
            </a:r>
            <a:r>
              <a:rPr lang="en-US" sz="5400" b="1" dirty="0">
                <a:solidFill>
                  <a:schemeClr val="tx1"/>
                </a:solidFill>
              </a:rPr>
              <a:t>and </a:t>
            </a:r>
            <a:r>
              <a:rPr lang="en-US" sz="5400" b="1" dirty="0">
                <a:solidFill>
                  <a:srgbClr val="00B050"/>
                </a:solidFill>
              </a:rPr>
              <a:t>does not allows </a:t>
            </a:r>
            <a:r>
              <a:rPr lang="en-US" sz="5400" b="1" dirty="0">
                <a:solidFill>
                  <a:schemeClr val="tx1"/>
                </a:solidFill>
              </a:rPr>
              <a:t>anything else to be </a:t>
            </a:r>
            <a:r>
              <a:rPr lang="en-US" sz="5400" b="1" dirty="0">
                <a:solidFill>
                  <a:schemeClr val="accent3"/>
                </a:solidFill>
              </a:rPr>
              <a:t>typed</a:t>
            </a:r>
            <a:r>
              <a:rPr lang="en-US" sz="5400" b="1" dirty="0">
                <a:solidFill>
                  <a:schemeClr val="tx1"/>
                </a:solidFill>
              </a:rPr>
              <a:t> other than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digits.</a:t>
            </a:r>
          </a:p>
          <a:p>
            <a:pPr marL="0" indent="0" fontAlgn="base">
              <a:buNone/>
            </a:pPr>
            <a:endParaRPr lang="en-US" sz="5400" b="1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endParaRPr lang="en-US" sz="5400" b="1" u="sng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9795" y="3144644"/>
            <a:ext cx="21566459" cy="341227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63382" y="782173"/>
            <a:ext cx="566693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8523514" y="2139400"/>
            <a:ext cx="5326284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/>
          <p:cNvSpPr/>
          <p:nvPr/>
        </p:nvSpPr>
        <p:spPr>
          <a:xfrm>
            <a:off x="869795" y="3487847"/>
            <a:ext cx="21566459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fontAlgn="base">
              <a:buNone/>
            </a:pP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Modify</a:t>
            </a:r>
            <a:r>
              <a:rPr lang="en-US" sz="5400" b="1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3"/>
                </a:solidFill>
              </a:rPr>
              <a:t>previous app </a:t>
            </a:r>
            <a:r>
              <a:rPr lang="en-US" sz="5400" b="1" dirty="0">
                <a:solidFill>
                  <a:schemeClr val="tx1"/>
                </a:solidFill>
              </a:rPr>
              <a:t>so that if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input typed by the user </a:t>
            </a:r>
            <a:r>
              <a:rPr lang="en-US" sz="5400" b="1" dirty="0">
                <a:solidFill>
                  <a:schemeClr val="tx1"/>
                </a:solidFill>
              </a:rPr>
              <a:t>is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wrong</a:t>
            </a:r>
            <a:r>
              <a:rPr lang="en-US" sz="5400" b="1" dirty="0">
                <a:solidFill>
                  <a:schemeClr val="tx1"/>
                </a:solidFill>
              </a:rPr>
              <a:t> then a </a:t>
            </a:r>
            <a:r>
              <a:rPr lang="en-US" sz="5400" b="1" dirty="0">
                <a:solidFill>
                  <a:schemeClr val="accent4"/>
                </a:solidFill>
              </a:rPr>
              <a:t>error message </a:t>
            </a:r>
            <a:r>
              <a:rPr lang="en-US" sz="5400" b="1" dirty="0">
                <a:solidFill>
                  <a:schemeClr val="tx1"/>
                </a:solidFill>
              </a:rPr>
              <a:t>in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crimson</a:t>
            </a:r>
            <a:r>
              <a:rPr lang="en-US" sz="5400" b="1" dirty="0">
                <a:solidFill>
                  <a:schemeClr val="tx1"/>
                </a:solidFill>
              </a:rPr>
              <a:t> color should appear on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right side of the input box </a:t>
            </a:r>
            <a:r>
              <a:rPr lang="en-US" sz="5400" b="1" dirty="0">
                <a:solidFill>
                  <a:schemeClr val="tx1"/>
                </a:solidFill>
              </a:rPr>
              <a:t>and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border</a:t>
            </a:r>
            <a:r>
              <a:rPr lang="en-US" sz="5400" b="1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input box </a:t>
            </a:r>
            <a:r>
              <a:rPr lang="en-US" sz="5400" b="1" dirty="0">
                <a:solidFill>
                  <a:schemeClr val="tx1"/>
                </a:solidFill>
              </a:rPr>
              <a:t>should also be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crimson</a:t>
            </a:r>
            <a:r>
              <a:rPr lang="en-US" sz="5400" b="1" dirty="0">
                <a:solidFill>
                  <a:schemeClr val="tx1"/>
                </a:solidFill>
              </a:rPr>
              <a:t> . </a:t>
            </a:r>
          </a:p>
          <a:p>
            <a:pPr marL="0" indent="0" algn="l" fontAlgn="base">
              <a:buNone/>
            </a:pPr>
            <a:endParaRPr lang="en-US" sz="5400" b="1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b="1" dirty="0">
                <a:solidFill>
                  <a:schemeClr val="tx1"/>
                </a:solidFill>
              </a:rPr>
              <a:t>If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typed input is correct </a:t>
            </a:r>
            <a:r>
              <a:rPr lang="en-US" sz="5400" b="1" dirty="0">
                <a:solidFill>
                  <a:schemeClr val="tx1"/>
                </a:solidFill>
              </a:rPr>
              <a:t>then a </a:t>
            </a:r>
            <a:r>
              <a:rPr lang="en-US" sz="5400" b="1" dirty="0">
                <a:solidFill>
                  <a:schemeClr val="accent4"/>
                </a:solidFill>
              </a:rPr>
              <a:t>success message </a:t>
            </a:r>
            <a:r>
              <a:rPr lang="en-US" sz="5400" b="1" dirty="0">
                <a:solidFill>
                  <a:schemeClr val="tx1"/>
                </a:solidFill>
              </a:rPr>
              <a:t>in 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limegreen</a:t>
            </a:r>
            <a:r>
              <a:rPr lang="en-US" sz="5400" b="1" dirty="0">
                <a:solidFill>
                  <a:schemeClr val="tx1"/>
                </a:solidFill>
              </a:rPr>
              <a:t> color should appear on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right side of the input box </a:t>
            </a:r>
            <a:r>
              <a:rPr lang="en-US" sz="5400" b="1" dirty="0">
                <a:solidFill>
                  <a:schemeClr val="tx1"/>
                </a:solidFill>
              </a:rPr>
              <a:t>and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border</a:t>
            </a:r>
            <a:r>
              <a:rPr lang="en-US" sz="5400" b="1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input box </a:t>
            </a:r>
            <a:r>
              <a:rPr lang="en-US" sz="5400" b="1" dirty="0">
                <a:solidFill>
                  <a:schemeClr val="tx1"/>
                </a:solidFill>
              </a:rPr>
              <a:t>should also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be 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limegreen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0" indent="0" algn="l" fontAlgn="base">
              <a:buNone/>
            </a:pPr>
            <a:endParaRPr lang="en-US" sz="54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021569" y="778997"/>
            <a:ext cx="1138164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String.fromCharCode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971838" y="2136224"/>
            <a:ext cx="11851602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637288"/>
            <a:ext cx="2253447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fontAlgn="base">
              <a:buNone/>
            </a:pPr>
            <a:r>
              <a:rPr lang="en-US" sz="5400" dirty="0">
                <a:solidFill>
                  <a:schemeClr val="tx1"/>
                </a:solidFill>
              </a:rPr>
              <a:t>The</a:t>
            </a:r>
            <a:r>
              <a:rPr lang="en-US" sz="5400" b="1" dirty="0">
                <a:solidFill>
                  <a:schemeClr val="accent3"/>
                </a:solidFill>
              </a:rPr>
              <a:t> </a:t>
            </a:r>
            <a:r>
              <a:rPr lang="en-US" sz="5400" b="1" dirty="0" err="1">
                <a:solidFill>
                  <a:schemeClr val="accent3"/>
                </a:solidFill>
              </a:rPr>
              <a:t>fromCharCode</a:t>
            </a:r>
            <a:r>
              <a:rPr lang="en-US" sz="5400" b="1" dirty="0">
                <a:solidFill>
                  <a:schemeClr val="accent3"/>
                </a:solidFill>
              </a:rPr>
              <a:t>( )</a:t>
            </a:r>
            <a:r>
              <a:rPr lang="en-US" sz="5400" dirty="0">
                <a:solidFill>
                  <a:schemeClr val="tx1"/>
                </a:solidFill>
              </a:rPr>
              <a:t> method accepts an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ASCII</a:t>
            </a:r>
            <a:r>
              <a:rPr lang="en-US" sz="5400" dirty="0">
                <a:solidFill>
                  <a:schemeClr val="tx1"/>
                </a:solidFill>
              </a:rPr>
              <a:t>/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UNICODE</a:t>
            </a:r>
            <a:r>
              <a:rPr lang="en-US" sz="5400" dirty="0">
                <a:solidFill>
                  <a:schemeClr val="tx1"/>
                </a:solidFill>
              </a:rPr>
              <a:t> value and returns it’s </a:t>
            </a:r>
            <a:r>
              <a:rPr lang="en-US" sz="5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corresponding character</a:t>
            </a:r>
          </a:p>
          <a:p>
            <a:pPr marL="0" indent="0" algn="l" fontAlgn="base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48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marL="0" indent="0" algn="l" fontAlgn="base">
              <a:buNone/>
            </a:pPr>
            <a:endParaRPr lang="en-US" sz="4800" b="1" u="sng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48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ch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=String.fromCharCode(&lt;</a:t>
            </a:r>
            <a:r>
              <a:rPr lang="en-US" sz="48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ascii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value&gt;);</a:t>
            </a:r>
            <a:endParaRPr lang="en-IN" sz="4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3379" y="782173"/>
            <a:ext cx="566693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8490857" y="2139400"/>
            <a:ext cx="5358941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70857" y="4551670"/>
            <a:ext cx="235131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fontAlgn="base">
              <a:buNone/>
            </a:pPr>
            <a:r>
              <a:rPr lang="en-US" sz="5400" b="1" dirty="0">
                <a:solidFill>
                  <a:schemeClr val="tx1"/>
                </a:solidFill>
              </a:rPr>
              <a:t>Write an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page </a:t>
            </a:r>
            <a:r>
              <a:rPr lang="en-US" sz="5400" b="1" dirty="0">
                <a:solidFill>
                  <a:schemeClr val="tx1"/>
                </a:solidFill>
              </a:rPr>
              <a:t>containing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some text </a:t>
            </a:r>
            <a:r>
              <a:rPr lang="en-US" sz="5400" b="1" dirty="0">
                <a:solidFill>
                  <a:schemeClr val="tx1"/>
                </a:solidFill>
              </a:rPr>
              <a:t>and a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textbox.</a:t>
            </a:r>
          </a:p>
          <a:p>
            <a:pPr marL="0" indent="0" algn="l" fontAlgn="base">
              <a:buNone/>
            </a:pPr>
            <a:endParaRPr lang="en-US" sz="5400" b="1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b="1" dirty="0">
                <a:solidFill>
                  <a:schemeClr val="tx1"/>
                </a:solidFill>
              </a:rPr>
              <a:t>As the user presses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“+”</a:t>
            </a:r>
            <a:r>
              <a:rPr lang="en-US" sz="5400" b="1" dirty="0">
                <a:solidFill>
                  <a:schemeClr val="tx1"/>
                </a:solidFill>
              </a:rPr>
              <a:t> in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textbox</a:t>
            </a:r>
            <a:r>
              <a:rPr lang="en-US" sz="5400" b="1" dirty="0">
                <a:solidFill>
                  <a:schemeClr val="tx1"/>
                </a:solidFill>
              </a:rPr>
              <a:t> the </a:t>
            </a:r>
            <a:r>
              <a:rPr lang="en-US" sz="5400" b="1" dirty="0" err="1">
                <a:solidFill>
                  <a:srgbClr val="00B050"/>
                </a:solidFill>
              </a:rPr>
              <a:t>textsize</a:t>
            </a:r>
            <a:r>
              <a:rPr lang="en-US" sz="5400" b="1" dirty="0">
                <a:solidFill>
                  <a:schemeClr val="tx1"/>
                </a:solidFill>
              </a:rPr>
              <a:t> should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increase </a:t>
            </a:r>
            <a:r>
              <a:rPr lang="en-US" sz="5400" b="1" dirty="0">
                <a:solidFill>
                  <a:schemeClr val="tx1"/>
                </a:solidFill>
              </a:rPr>
              <a:t>and if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“-” </a:t>
            </a:r>
            <a:r>
              <a:rPr lang="en-US" sz="5400" b="1" dirty="0">
                <a:solidFill>
                  <a:schemeClr val="tx1"/>
                </a:solidFill>
              </a:rPr>
              <a:t>is pressed </a:t>
            </a:r>
            <a:r>
              <a:rPr lang="en-US" sz="5400" b="1" dirty="0" err="1">
                <a:solidFill>
                  <a:srgbClr val="00B050"/>
                </a:solidFill>
              </a:rPr>
              <a:t>textsize</a:t>
            </a:r>
            <a:r>
              <a:rPr lang="en-US" sz="5400" b="1" dirty="0">
                <a:solidFill>
                  <a:schemeClr val="tx1"/>
                </a:solidFill>
              </a:rPr>
              <a:t> should </a:t>
            </a:r>
            <a:r>
              <a:rPr lang="en-US" sz="5400" b="1" dirty="0">
                <a:solidFill>
                  <a:schemeClr val="accent3"/>
                </a:solidFill>
              </a:rPr>
              <a:t>decrease</a:t>
            </a:r>
            <a:r>
              <a:rPr lang="en-US" sz="5400" b="1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153888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>
                <a:solidFill>
                  <a:schemeClr val="bg1"/>
                </a:solidFill>
              </a:rPr>
              <a:t>DOM LEVEL 1 EVENT HANDLING</a:t>
            </a:r>
            <a:endParaRPr sz="10000" spc="-200" dirty="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474825" y="1598004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DOM Level 1 Event Handler</a:t>
            </a:r>
            <a:endParaRPr sz="6600" spc="891" dirty="0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4140428"/>
            <a:ext cx="21700273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 handling </a:t>
            </a:r>
            <a:r>
              <a:rPr lang="en-US" sz="5400" dirty="0">
                <a:solidFill>
                  <a:schemeClr val="tx1"/>
                </a:solidFill>
              </a:rPr>
              <a:t>approach that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we’ve used </a:t>
            </a:r>
            <a:r>
              <a:rPr lang="en-US" sz="5400" dirty="0">
                <a:solidFill>
                  <a:schemeClr val="tx1"/>
                </a:solidFill>
              </a:rPr>
              <a:t>is the </a:t>
            </a:r>
            <a:r>
              <a:rPr lang="en-US" sz="5400" b="1" dirty="0">
                <a:solidFill>
                  <a:srgbClr val="00B050"/>
                </a:solidFill>
              </a:rPr>
              <a:t>simplest</a:t>
            </a:r>
            <a:r>
              <a:rPr lang="en-US" sz="5400" dirty="0">
                <a:solidFill>
                  <a:schemeClr val="tx1"/>
                </a:solidFill>
              </a:rPr>
              <a:t> way of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defining an event </a:t>
            </a:r>
            <a:r>
              <a:rPr lang="en-US" sz="5400" dirty="0">
                <a:solidFill>
                  <a:schemeClr val="tx1"/>
                </a:solidFill>
              </a:rPr>
              <a:t>but is </a:t>
            </a:r>
            <a:r>
              <a:rPr lang="en-US" sz="5400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highly discouraged </a:t>
            </a:r>
            <a:r>
              <a:rPr lang="en-US" sz="5400" dirty="0">
                <a:solidFill>
                  <a:schemeClr val="tx1"/>
                </a:solidFill>
              </a:rPr>
              <a:t>because it is </a:t>
            </a:r>
            <a:r>
              <a:rPr lang="en-US" sz="5400" b="1" dirty="0">
                <a:solidFill>
                  <a:schemeClr val="accent3"/>
                </a:solidFill>
              </a:rPr>
              <a:t>very inflexible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it mixes the structure of the page </a:t>
            </a:r>
            <a:r>
              <a:rPr lang="en-US" sz="5400" dirty="0">
                <a:solidFill>
                  <a:schemeClr val="tx1"/>
                </a:solidFill>
              </a:rPr>
              <a:t>with it’s </a:t>
            </a:r>
            <a:r>
              <a:rPr lang="en-US" sz="5400" b="1" dirty="0">
                <a:solidFill>
                  <a:srgbClr val="FFC000"/>
                </a:solidFill>
              </a:rPr>
              <a:t>functionality</a:t>
            </a:r>
            <a:r>
              <a:rPr lang="en-US" sz="5400" dirty="0">
                <a:solidFill>
                  <a:schemeClr val="tx1"/>
                </a:solidFill>
              </a:rPr>
              <a:t> i.e it mixes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with JavaScript</a:t>
            </a:r>
            <a:r>
              <a:rPr lang="en-US" sz="5400" dirty="0">
                <a:solidFill>
                  <a:schemeClr val="accent3"/>
                </a:solidFill>
              </a:rPr>
              <a:t>.</a:t>
            </a:r>
          </a:p>
          <a:p>
            <a:pPr lvl="0" algn="l"/>
            <a:endParaRPr lang="en-IN" sz="5400" dirty="0"/>
          </a:p>
          <a:p>
            <a:pPr algn="l" fontAlgn="base"/>
            <a:r>
              <a:rPr lang="en-US" sz="5400" dirty="0">
                <a:solidFill>
                  <a:schemeClr val="tx1"/>
                </a:solidFill>
              </a:rPr>
              <a:t>Thus it is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not suitable </a:t>
            </a:r>
            <a:r>
              <a:rPr lang="en-US" sz="5400" dirty="0">
                <a:solidFill>
                  <a:schemeClr val="tx1"/>
                </a:solidFill>
              </a:rPr>
              <a:t>for </a:t>
            </a:r>
            <a:r>
              <a:rPr lang="en-US" sz="5400" b="1" dirty="0">
                <a:solidFill>
                  <a:srgbClr val="FFC000"/>
                </a:solidFill>
              </a:rPr>
              <a:t>practical applications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algn="l" fontAlgn="base"/>
            <a:endParaRPr lang="en-US" sz="5400" dirty="0">
              <a:solidFill>
                <a:schemeClr val="tx1"/>
              </a:solidFill>
            </a:endParaRPr>
          </a:p>
          <a:p>
            <a:pPr algn="l" fontAlgn="base"/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rgbClr val="FFC000"/>
                </a:solidFill>
              </a:rPr>
              <a:t>overcome</a:t>
            </a:r>
            <a:r>
              <a:rPr lang="en-US" sz="5400" dirty="0">
                <a:solidFill>
                  <a:schemeClr val="tx1"/>
                </a:solidFill>
              </a:rPr>
              <a:t> this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sz="5400" dirty="0">
                <a:solidFill>
                  <a:schemeClr val="tx1"/>
                </a:solidFill>
              </a:rPr>
              <a:t> we use totally </a:t>
            </a:r>
            <a:r>
              <a:rPr lang="en-US" sz="5400" b="1" dirty="0">
                <a:solidFill>
                  <a:schemeClr val="accent3"/>
                </a:solidFill>
              </a:rPr>
              <a:t>DOM based event handling.</a:t>
            </a:r>
          </a:p>
          <a:p>
            <a:pPr algn="l" fontAlgn="base"/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5029200" y="2524837"/>
            <a:ext cx="12475029" cy="46202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691972" y="1097280"/>
            <a:ext cx="931537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For DOM Event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073483" y="2456736"/>
            <a:ext cx="8933860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Rectangle 6"/>
          <p:cNvSpPr/>
          <p:nvPr/>
        </p:nvSpPr>
        <p:spPr>
          <a:xfrm>
            <a:off x="1239922" y="3062133"/>
            <a:ext cx="61398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5400" dirty="0">
                <a:latin typeface="Calibri" pitchFamily="34" charset="0"/>
                <a:cs typeface="Calibri" pitchFamily="34" charset="0"/>
              </a:rPr>
              <a:t>It is a </a:t>
            </a:r>
            <a:r>
              <a:rPr lang="en-IN" sz="54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2 step </a:t>
            </a:r>
            <a:r>
              <a:rPr lang="en-IN" sz="5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process</a:t>
            </a:r>
            <a:r>
              <a:rPr lang="en-IN" sz="5400" dirty="0">
                <a:latin typeface="Calibri" pitchFamily="34" charset="0"/>
                <a:cs typeface="Calibri" pitchFamily="34" charset="0"/>
              </a:rPr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4468582" y="7694350"/>
            <a:ext cx="47965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/>
            <a:r>
              <a:rPr lang="en-IN" sz="5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Get the element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081719" y="7004085"/>
            <a:ext cx="59207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IN" sz="5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Assign a </a:t>
            </a:r>
            <a:r>
              <a:rPr lang="en-IN" sz="5400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handler</a:t>
            </a:r>
            <a:r>
              <a:rPr lang="en-IN" sz="5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to the property </a:t>
            </a:r>
            <a:r>
              <a:rPr lang="en-IN" sz="54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on</a:t>
            </a:r>
            <a:r>
              <a:rPr lang="en-IN" sz="5400" i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event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02205" y="6530154"/>
            <a:ext cx="6356195" cy="3600000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898839" y="6548742"/>
            <a:ext cx="6356195" cy="3600000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23660" y="5029200"/>
            <a:ext cx="772647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800" b="1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1</a:t>
            </a:r>
            <a:endParaRPr kumimoji="0" lang="en-IN" sz="8800" b="1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565880" y="5021580"/>
            <a:ext cx="772646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8800" b="1" dirty="0">
                <a:solidFill>
                  <a:schemeClr val="accent3"/>
                </a:solidFill>
              </a:rPr>
              <a:t>2</a:t>
            </a:r>
            <a:endParaRPr kumimoji="0" lang="en-IN" sz="8800" b="1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3" grpId="0" animBg="1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673863" y="821372"/>
            <a:ext cx="366799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0696165" y="2180828"/>
            <a:ext cx="3645690" cy="1588"/>
          </a:xfrm>
          <a:prstGeom prst="line">
            <a:avLst/>
          </a:prstGeom>
          <a:noFill/>
          <a:ln w="104775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892126" y="3874085"/>
            <a:ext cx="21762134" cy="7448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fontAlgn="base">
              <a:buNone/>
            </a:pP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&lt;body&gt;</a:t>
            </a:r>
          </a:p>
          <a:p>
            <a:pPr marL="0" indent="0" algn="l" fontAlgn="base">
              <a:buNone/>
            </a:pP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. . . .</a:t>
            </a:r>
          </a:p>
          <a:p>
            <a:pPr marL="0" indent="0" algn="l" fontAlgn="base">
              <a:buNone/>
            </a:pPr>
            <a:r>
              <a:rPr lang="en-IN" sz="5400" dirty="0">
                <a:solidFill>
                  <a:srgbClr val="FFFF00"/>
                </a:solidFill>
                <a:latin typeface="Consolas" panose="020B0609020204030204" pitchFamily="49" charset="0"/>
              </a:rPr>
              <a:t>&lt;input id="</a:t>
            </a:r>
            <a:r>
              <a:rPr lang="en-IN" sz="5400" dirty="0" err="1">
                <a:solidFill>
                  <a:srgbClr val="FFFF00"/>
                </a:solidFill>
                <a:latin typeface="Consolas" panose="020B0609020204030204" pitchFamily="49" charset="0"/>
              </a:rPr>
              <a:t>myElement</a:t>
            </a:r>
            <a:r>
              <a:rPr lang="en-IN" sz="5400" dirty="0">
                <a:solidFill>
                  <a:srgbClr val="FFFF00"/>
                </a:solidFill>
                <a:latin typeface="Consolas" panose="020B0609020204030204" pitchFamily="49" charset="0"/>
              </a:rPr>
              <a:t>" type="button" value="Press me"/&gt;</a:t>
            </a:r>
          </a:p>
          <a:p>
            <a:pPr marL="0" indent="0" algn="l" fontAlgn="base">
              <a:buNone/>
            </a:pPr>
            <a:r>
              <a:rPr lang="en-IN" sz="5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&lt;script&gt;</a:t>
            </a:r>
          </a:p>
          <a:p>
            <a:pPr marL="0" indent="0" algn="l" fontAlgn="base">
              <a:buNone/>
            </a:pPr>
            <a:r>
              <a:rPr lang="en-IN" sz="5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	let e=</a:t>
            </a:r>
            <a:r>
              <a:rPr lang="en-IN" sz="5200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document.getElementById</a:t>
            </a:r>
            <a:r>
              <a:rPr lang="en-IN" sz="5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</a:t>
            </a:r>
            <a:r>
              <a:rPr lang="en-IN" sz="5200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myElement</a:t>
            </a:r>
            <a:r>
              <a:rPr lang="en-IN" sz="5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’);</a:t>
            </a:r>
          </a:p>
          <a:p>
            <a:pPr marL="0" indent="0" algn="l" fontAlgn="base">
              <a:buNone/>
            </a:pPr>
            <a:r>
              <a:rPr lang="en-IN" sz="5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</a:t>
            </a:r>
            <a:r>
              <a:rPr lang="en-IN" sz="5200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e.onclick</a:t>
            </a:r>
            <a:r>
              <a:rPr lang="en-IN" sz="5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=show;</a:t>
            </a:r>
          </a:p>
          <a:p>
            <a:pPr marL="0" indent="0" algn="l" fontAlgn="base">
              <a:buNone/>
            </a:pPr>
            <a:r>
              <a:rPr lang="en-IN" sz="5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&lt;/script&gt;</a:t>
            </a:r>
          </a:p>
          <a:p>
            <a:pPr marL="0" indent="0" algn="l" fontAlgn="base">
              <a:buNone/>
            </a:pP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. . .</a:t>
            </a:r>
          </a:p>
          <a:p>
            <a:pPr marL="0" indent="0" algn="l" fontAlgn="base">
              <a:buNone/>
            </a:pP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&lt;/body&gt;</a:t>
            </a:r>
            <a:endParaRPr lang="en-IN" sz="5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867366" y="821372"/>
            <a:ext cx="58320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Alternate Way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867366" y="2180828"/>
            <a:ext cx="588173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149765"/>
            <a:ext cx="21566459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Another way </a:t>
            </a:r>
            <a:r>
              <a:rPr 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to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directly assign </a:t>
            </a:r>
            <a:r>
              <a:rPr 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body </a:t>
            </a:r>
            <a:r>
              <a:rPr 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the </a:t>
            </a: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r>
              <a:rPr lang="en-US" sz="5400" b="1" i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r>
              <a:rPr lang="en-US" sz="54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</a:p>
          <a:p>
            <a:pPr algn="l" fontAlgn="base"/>
            <a:endParaRPr lang="en-I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 algn="l">
              <a:buNone/>
            </a:pPr>
            <a:endParaRPr lang="en-US" sz="54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e; </a:t>
            </a:r>
          </a:p>
          <a:p>
            <a:pPr marL="0" indent="0" algn="l">
              <a:buNone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e=</a:t>
            </a:r>
            <a:r>
              <a:rPr lang="en-IN" sz="5400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document.getElementById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</a:t>
            </a:r>
            <a:r>
              <a:rPr lang="en-IN" sz="5400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myElement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’);</a:t>
            </a:r>
          </a:p>
          <a:p>
            <a:pPr marL="0" indent="0" algn="l">
              <a:buNone/>
            </a:pPr>
            <a:r>
              <a:rPr lang="en-IN" sz="5400" b="1" i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e.onclick</a:t>
            </a:r>
            <a:r>
              <a:rPr lang="en-IN" sz="5400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=function( )</a:t>
            </a:r>
          </a:p>
          <a:p>
            <a:pPr marL="0" indent="0" algn="l">
              <a:buNone/>
            </a:pPr>
            <a:r>
              <a:rPr lang="en-US" sz="5400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 algn="l">
              <a:buNone/>
            </a:pPr>
            <a:r>
              <a:rPr lang="en-US" sz="5400" b="1" i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//some code</a:t>
            </a:r>
          </a:p>
          <a:p>
            <a:pPr marL="0" indent="0" algn="l">
              <a:buNone/>
            </a:pPr>
            <a:r>
              <a:rPr lang="en-US" sz="5400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IN" sz="5400" b="1" i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789626" y="821372"/>
            <a:ext cx="1133836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With MouseEvents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588908" y="2180828"/>
            <a:ext cx="11851600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941195" y="3439691"/>
            <a:ext cx="2156645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 most popular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mouse events </a:t>
            </a:r>
            <a:r>
              <a:rPr lang="en-US" sz="5400" dirty="0">
                <a:solidFill>
                  <a:schemeClr val="tx1"/>
                </a:solidFill>
              </a:rPr>
              <a:t>are :</a:t>
            </a:r>
          </a:p>
          <a:p>
            <a:pPr algn="l" fontAlgn="base"/>
            <a:endParaRPr lang="en-US" sz="5400" dirty="0">
              <a:solidFill>
                <a:schemeClr val="accent3"/>
              </a:solidFill>
            </a:endParaRPr>
          </a:p>
          <a:p>
            <a:pPr marL="514350" indent="-514350" algn="l" fontAlgn="base">
              <a:buAutoNum type="arabicPeriod"/>
            </a:pPr>
            <a:r>
              <a:rPr lang="en-US" sz="5400" b="1" dirty="0">
                <a:solidFill>
                  <a:schemeClr val="accent3"/>
                </a:solidFill>
              </a:rPr>
              <a:t>mouseover</a:t>
            </a:r>
          </a:p>
          <a:p>
            <a:pPr marL="514350" indent="-514350" algn="l" fontAlgn="base">
              <a:buAutoNum type="arabicPeriod"/>
            </a:pPr>
            <a:endParaRPr lang="en-US" sz="5400" b="1" dirty="0">
              <a:solidFill>
                <a:schemeClr val="accent3"/>
              </a:solidFill>
            </a:endParaRPr>
          </a:p>
          <a:p>
            <a:pPr marL="514350" indent="-514350" algn="l" fontAlgn="base">
              <a:buAutoNum type="arabicPeriod"/>
            </a:pPr>
            <a:r>
              <a:rPr lang="en-US" sz="5400" b="1" dirty="0">
                <a:solidFill>
                  <a:schemeClr val="accent3"/>
                </a:solidFill>
              </a:rPr>
              <a:t>mouseout</a:t>
            </a:r>
          </a:p>
          <a:p>
            <a:pPr algn="l" fontAlgn="base"/>
            <a:endParaRPr lang="en-IN" sz="5400" dirty="0"/>
          </a:p>
          <a:p>
            <a:pPr marL="0" indent="0" algn="l" fontAlgn="base">
              <a:buNone/>
            </a:pPr>
            <a:r>
              <a:rPr lang="en-US" sz="5400" dirty="0">
                <a:solidFill>
                  <a:schemeClr val="tx1"/>
                </a:solidFill>
              </a:rPr>
              <a:t>These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events</a:t>
            </a:r>
            <a:r>
              <a:rPr lang="en-US" sz="5400" dirty="0">
                <a:solidFill>
                  <a:schemeClr val="tx1"/>
                </a:solidFill>
              </a:rPr>
              <a:t> are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triggered</a:t>
            </a:r>
            <a:r>
              <a:rPr lang="en-US" sz="5400" dirty="0">
                <a:solidFill>
                  <a:schemeClr val="tx1"/>
                </a:solidFill>
              </a:rPr>
              <a:t> when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visitor moves the mouse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on </a:t>
            </a:r>
            <a:r>
              <a:rPr lang="en-US" sz="5400" dirty="0">
                <a:solidFill>
                  <a:schemeClr val="tx1"/>
                </a:solidFill>
              </a:rPr>
              <a:t>or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of</a:t>
            </a:r>
            <a:r>
              <a:rPr lang="en-US" sz="5400" dirty="0">
                <a:solidFill>
                  <a:schemeClr val="tx1"/>
                </a:solidFill>
              </a:rPr>
              <a:t>f a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particular element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  <a:endParaRPr lang="en-IN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4774" y="782173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778137" y="2139400"/>
            <a:ext cx="5071661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/>
          <p:cNvSpPr/>
          <p:nvPr/>
        </p:nvSpPr>
        <p:spPr>
          <a:xfrm>
            <a:off x="869795" y="3487847"/>
            <a:ext cx="2156645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fontAlgn="base">
              <a:buNone/>
            </a:pPr>
            <a:r>
              <a:rPr lang="en-US" sz="5400" b="1" dirty="0">
                <a:solidFill>
                  <a:schemeClr val="tx1"/>
                </a:solidFill>
              </a:rPr>
              <a:t>For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page </a:t>
            </a:r>
            <a:r>
              <a:rPr lang="en-US" sz="5400" b="1" dirty="0">
                <a:solidFill>
                  <a:schemeClr val="tx1"/>
                </a:solidFill>
              </a:rPr>
              <a:t>shown , write the </a:t>
            </a:r>
            <a:r>
              <a:rPr lang="en-US" sz="5400" b="1" dirty="0">
                <a:solidFill>
                  <a:srgbClr val="FFC000"/>
                </a:solidFill>
              </a:rPr>
              <a:t>JS Code </a:t>
            </a:r>
            <a:r>
              <a:rPr lang="en-US" sz="5400" b="1" dirty="0">
                <a:solidFill>
                  <a:schemeClr val="tx1"/>
                </a:solidFill>
              </a:rPr>
              <a:t>such that when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mouse is over the div </a:t>
            </a:r>
            <a:r>
              <a:rPr lang="en-US" sz="5400" b="1" dirty="0">
                <a:solidFill>
                  <a:schemeClr val="tx1"/>
                </a:solidFill>
              </a:rPr>
              <a:t>, its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color</a:t>
            </a:r>
            <a:r>
              <a:rPr lang="en-US" sz="5400" b="1" dirty="0">
                <a:solidFill>
                  <a:schemeClr val="tx1"/>
                </a:solidFill>
              </a:rPr>
              <a:t> becomes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red</a:t>
            </a:r>
            <a:r>
              <a:rPr lang="en-US" sz="5400" b="1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3"/>
                </a:solidFill>
              </a:rPr>
              <a:t>bold</a:t>
            </a:r>
            <a:r>
              <a:rPr lang="en-US" sz="5400" b="1" dirty="0">
                <a:solidFill>
                  <a:schemeClr val="tx1"/>
                </a:solidFill>
              </a:rPr>
              <a:t> and when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mouse moves out of the div </a:t>
            </a:r>
            <a:r>
              <a:rPr lang="en-US" sz="5400" b="1" dirty="0">
                <a:solidFill>
                  <a:schemeClr val="tx1"/>
                </a:solidFill>
              </a:rPr>
              <a:t>, its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color</a:t>
            </a:r>
            <a:r>
              <a:rPr lang="en-US" sz="5400" b="1" dirty="0">
                <a:solidFill>
                  <a:schemeClr val="tx1"/>
                </a:solidFill>
              </a:rPr>
              <a:t> becomes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black</a:t>
            </a:r>
            <a:r>
              <a:rPr lang="en-US" sz="5400" b="1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3"/>
                </a:solidFill>
              </a:rPr>
              <a:t>normal </a:t>
            </a:r>
          </a:p>
          <a:p>
            <a:pPr marL="0" indent="0" fontAlgn="base">
              <a:buNone/>
            </a:pPr>
            <a:endParaRPr lang="en-US" sz="5400" b="1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endParaRPr lang="en-US" sz="5400" b="1" u="sng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9795" y="3144644"/>
            <a:ext cx="21566459" cy="341227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4774" y="782173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778137" y="2139400"/>
            <a:ext cx="5071661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/>
          <p:cNvSpPr/>
          <p:nvPr/>
        </p:nvSpPr>
        <p:spPr>
          <a:xfrm>
            <a:off x="869795" y="3487847"/>
            <a:ext cx="2156645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fontAlgn="base">
              <a:buNone/>
            </a:pPr>
            <a:r>
              <a:rPr lang="en-US" sz="5400" b="1" dirty="0">
                <a:solidFill>
                  <a:schemeClr val="tx1"/>
                </a:solidFill>
              </a:rPr>
              <a:t>For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page </a:t>
            </a:r>
            <a:r>
              <a:rPr lang="en-US" sz="5400" b="1" dirty="0">
                <a:solidFill>
                  <a:schemeClr val="tx1"/>
                </a:solidFill>
              </a:rPr>
              <a:t>shown , write the </a:t>
            </a:r>
            <a:r>
              <a:rPr lang="en-US" sz="5400" b="1" dirty="0">
                <a:solidFill>
                  <a:srgbClr val="FFC000"/>
                </a:solidFill>
              </a:rPr>
              <a:t>JS Code </a:t>
            </a:r>
            <a:r>
              <a:rPr lang="en-US" sz="5400" b="1" dirty="0">
                <a:solidFill>
                  <a:schemeClr val="tx1"/>
                </a:solidFill>
              </a:rPr>
              <a:t>such that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image changes </a:t>
            </a:r>
            <a:r>
              <a:rPr lang="en-US" sz="5400" b="1" dirty="0">
                <a:solidFill>
                  <a:schemeClr val="tx1"/>
                </a:solidFill>
              </a:rPr>
              <a:t>from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joe_open</a:t>
            </a:r>
            <a:r>
              <a:rPr lang="en-US" sz="5400" b="1" dirty="0">
                <a:solidFill>
                  <a:schemeClr val="tx1"/>
                </a:solidFill>
              </a:rPr>
              <a:t> to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joe_blink</a:t>
            </a:r>
            <a:r>
              <a:rPr lang="en-US" sz="5400" b="1" dirty="0">
                <a:solidFill>
                  <a:schemeClr val="tx1"/>
                </a:solidFill>
              </a:rPr>
              <a:t> and vice-versa when the </a:t>
            </a:r>
            <a:r>
              <a:rPr lang="en-US" sz="5400" b="1" dirty="0">
                <a:solidFill>
                  <a:schemeClr val="accent3"/>
                </a:solidFill>
              </a:rPr>
              <a:t>mouse moves</a:t>
            </a:r>
            <a:r>
              <a:rPr lang="en-US" sz="5400" b="1" dirty="0">
                <a:solidFill>
                  <a:schemeClr val="tx1"/>
                </a:solidFill>
              </a:rPr>
              <a:t>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over</a:t>
            </a:r>
            <a:r>
              <a:rPr lang="en-US" sz="5400" b="1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</a:t>
            </a:r>
            <a:r>
              <a:rPr lang="en-US" sz="5400" b="1" dirty="0">
                <a:solidFill>
                  <a:schemeClr val="tx1"/>
                </a:solidFill>
              </a:rPr>
              <a:t> of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image</a:t>
            </a:r>
          </a:p>
          <a:p>
            <a:pPr marL="0" indent="0" fontAlgn="base">
              <a:buNone/>
            </a:pPr>
            <a:endParaRPr lang="en-US" sz="5400" b="1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endParaRPr lang="en-US" sz="5400" b="1" u="sng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9795" y="3144644"/>
            <a:ext cx="21566459" cy="341227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686</Words>
  <Application>Microsoft Office PowerPoint</Application>
  <PresentationFormat>Custom</PresentationFormat>
  <Paragraphs>92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Calibri</vt:lpstr>
      <vt:lpstr>Consolas</vt:lpstr>
      <vt:lpstr>Helvetica Light</vt:lpstr>
      <vt:lpstr>Helvetica Neue</vt:lpstr>
      <vt:lpstr>Lato Bold</vt:lpstr>
      <vt:lpstr>Lato Light</vt:lpstr>
      <vt:lpstr>Lato Regular</vt:lpstr>
      <vt:lpstr>SignPainter-HouseScript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Sharma Computer Academy</cp:lastModifiedBy>
  <cp:revision>340</cp:revision>
  <dcterms:modified xsi:type="dcterms:W3CDTF">2023-01-11T12:01:34Z</dcterms:modified>
</cp:coreProperties>
</file>