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87" r:id="rId2"/>
    <p:sldId id="388" r:id="rId3"/>
    <p:sldId id="396" r:id="rId4"/>
    <p:sldId id="398" r:id="rId5"/>
    <p:sldId id="397" r:id="rId6"/>
    <p:sldId id="389" r:id="rId7"/>
    <p:sldId id="390" r:id="rId8"/>
    <p:sldId id="391" r:id="rId9"/>
    <p:sldId id="392" r:id="rId10"/>
    <p:sldId id="393" r:id="rId11"/>
    <p:sldId id="394" r:id="rId12"/>
    <p:sldId id="395" r:id="rId13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696" y="3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F0981EE5-3BA3-4EB3-A888-B1947474B25B}"/>
    <pc:docChg chg="modSld">
      <pc:chgData name="Sharma Computer Academy" userId="08476b32c11f4418" providerId="LiveId" clId="{F0981EE5-3BA3-4EB3-A888-B1947474B25B}" dt="2021-01-12T08:15:24.557" v="9" actId="20577"/>
      <pc:docMkLst>
        <pc:docMk/>
      </pc:docMkLst>
      <pc:sldChg chg="modSp">
        <pc:chgData name="Sharma Computer Academy" userId="08476b32c11f4418" providerId="LiveId" clId="{F0981EE5-3BA3-4EB3-A888-B1947474B25B}" dt="2021-01-12T08:15:24.557" v="9" actId="20577"/>
        <pc:sldMkLst>
          <pc:docMk/>
          <pc:sldMk cId="0" sldId="393"/>
        </pc:sldMkLst>
        <pc:spChg chg="mod">
          <ac:chgData name="Sharma Computer Academy" userId="08476b32c11f4418" providerId="LiveId" clId="{F0981EE5-3BA3-4EB3-A888-B1947474B25B}" dt="2021-01-12T08:15:24.557" v="9" actId="20577"/>
          <ac:spMkLst>
            <pc:docMk/>
            <pc:sldMk cId="0" sldId="393"/>
            <ac:spMk id="10" creationId="{00000000-0000-0000-0000-000000000000}"/>
          </ac:spMkLst>
        </pc:spChg>
      </pc:sldChg>
    </pc:docChg>
  </pc:docChgLst>
  <pc:docChgLst>
    <pc:chgData name="Sharma Computer Academy" userId="08476b32c11f4418" providerId="LiveId" clId="{453F65E0-CDC0-4F63-A1B8-22A504D9167F}"/>
    <pc:docChg chg="modSld">
      <pc:chgData name="Sharma Computer Academy" userId="08476b32c11f4418" providerId="LiveId" clId="{453F65E0-CDC0-4F63-A1B8-22A504D9167F}" dt="2023-08-25T07:07:47.589" v="0" actId="20577"/>
      <pc:docMkLst>
        <pc:docMk/>
      </pc:docMkLst>
      <pc:sldChg chg="modSp">
        <pc:chgData name="Sharma Computer Academy" userId="08476b32c11f4418" providerId="LiveId" clId="{453F65E0-CDC0-4F63-A1B8-22A504D9167F}" dt="2023-08-25T07:07:47.589" v="0" actId="20577"/>
        <pc:sldMkLst>
          <pc:docMk/>
          <pc:sldMk cId="3546774932" sldId="397"/>
        </pc:sldMkLst>
        <pc:spChg chg="mod">
          <ac:chgData name="Sharma Computer Academy" userId="08476b32c11f4418" providerId="LiveId" clId="{453F65E0-CDC0-4F63-A1B8-22A504D9167F}" dt="2023-08-25T07:07:47.589" v="0" actId="20577"/>
          <ac:spMkLst>
            <pc:docMk/>
            <pc:sldMk cId="3546774932" sldId="397"/>
            <ac:spMk id="7" creationId="{00000000-0000-0000-0000-000000000000}"/>
          </ac:spMkLst>
        </pc:spChg>
      </pc:sldChg>
    </pc:docChg>
  </pc:docChgLst>
  <pc:docChgLst>
    <pc:chgData name="Sharma Computer Academy" userId="08476b32c11f4418" providerId="LiveId" clId="{E12D295D-54B2-4246-87AE-DA442F7AF9F7}"/>
    <pc:docChg chg="delSld modSld">
      <pc:chgData name="Sharma Computer Academy" userId="08476b32c11f4418" providerId="LiveId" clId="{E12D295D-54B2-4246-87AE-DA442F7AF9F7}" dt="2022-11-29T07:01:44.399" v="63" actId="20577"/>
      <pc:docMkLst>
        <pc:docMk/>
      </pc:docMkLst>
      <pc:sldChg chg="modSp mod">
        <pc:chgData name="Sharma Computer Academy" userId="08476b32c11f4418" providerId="LiveId" clId="{E12D295D-54B2-4246-87AE-DA442F7AF9F7}" dt="2022-11-29T07:01:44.399" v="63" actId="20577"/>
        <pc:sldMkLst>
          <pc:docMk/>
          <pc:sldMk cId="0" sldId="388"/>
        </pc:sldMkLst>
        <pc:spChg chg="mod">
          <ac:chgData name="Sharma Computer Academy" userId="08476b32c11f4418" providerId="LiveId" clId="{E12D295D-54B2-4246-87AE-DA442F7AF9F7}" dt="2022-11-29T07:01:44.399" v="63" actId="20577"/>
          <ac:spMkLst>
            <pc:docMk/>
            <pc:sldMk cId="0" sldId="388"/>
            <ac:spMk id="38" creationId="{00000000-0000-0000-0000-000000000000}"/>
          </ac:spMkLst>
        </pc:spChg>
      </pc:sldChg>
      <pc:sldChg chg="del">
        <pc:chgData name="Sharma Computer Academy" userId="08476b32c11f4418" providerId="LiveId" clId="{E12D295D-54B2-4246-87AE-DA442F7AF9F7}" dt="2022-11-29T07:01:10.572" v="41" actId="2696"/>
        <pc:sldMkLst>
          <pc:docMk/>
          <pc:sldMk cId="896215487" sldId="396"/>
        </pc:sldMkLst>
      </pc:sldChg>
      <pc:sldChg chg="modSp del">
        <pc:chgData name="Sharma Computer Academy" userId="08476b32c11f4418" providerId="LiveId" clId="{E12D295D-54B2-4246-87AE-DA442F7AF9F7}" dt="2022-11-29T07:01:10.572" v="41" actId="2696"/>
        <pc:sldMkLst>
          <pc:docMk/>
          <pc:sldMk cId="3546774932" sldId="397"/>
        </pc:sldMkLst>
        <pc:spChg chg="mod">
          <ac:chgData name="Sharma Computer Academy" userId="08476b32c11f4418" providerId="LiveId" clId="{E12D295D-54B2-4246-87AE-DA442F7AF9F7}" dt="2022-11-25T07:39:20.027" v="34" actId="20577"/>
          <ac:spMkLst>
            <pc:docMk/>
            <pc:sldMk cId="3546774932" sldId="397"/>
            <ac:spMk id="6" creationId="{00000000-0000-0000-0000-000000000000}"/>
          </ac:spMkLst>
        </pc:spChg>
        <pc:spChg chg="mod">
          <ac:chgData name="Sharma Computer Academy" userId="08476b32c11f4418" providerId="LiveId" clId="{E12D295D-54B2-4246-87AE-DA442F7AF9F7}" dt="2022-11-25T07:39:25.237" v="40" actId="20577"/>
          <ac:spMkLst>
            <pc:docMk/>
            <pc:sldMk cId="3546774932" sldId="397"/>
            <ac:spMk id="7" creationId="{00000000-0000-0000-0000-000000000000}"/>
          </ac:spMkLst>
        </pc:spChg>
      </pc:sldChg>
      <pc:sldChg chg="del">
        <pc:chgData name="Sharma Computer Academy" userId="08476b32c11f4418" providerId="LiveId" clId="{E12D295D-54B2-4246-87AE-DA442F7AF9F7}" dt="2022-11-29T07:01:10.572" v="41" actId="2696"/>
        <pc:sldMkLst>
          <pc:docMk/>
          <pc:sldMk cId="3758729170" sldId="3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Accepting Numeric Input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992842" y="3537185"/>
            <a:ext cx="20852711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4400" dirty="0"/>
              <a:t>Since 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prompt( ) </a:t>
            </a:r>
            <a:r>
              <a:rPr lang="en-US" sz="4400" dirty="0"/>
              <a:t>returns everything as a string so if we want to accept numbers then we need to use either of 2 methods: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5857" y="8274180"/>
            <a:ext cx="14407375" cy="4299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a=parseInt(value to convert);</a:t>
            </a:r>
          </a:p>
          <a:p>
            <a:pPr marL="0" lvl="0" indent="0" algn="l">
              <a:buNone/>
            </a:pPr>
            <a:r>
              <a:rPr lang="en-US" sz="54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</a:t>
            </a: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a=parseFloat(value to convert);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55473" y="5954751"/>
            <a:ext cx="4460488" cy="1895691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3225" y="5973339"/>
            <a:ext cx="4460488" cy="1895691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5473" y="6423110"/>
            <a:ext cx="4460488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US" sz="4400" b="1" dirty="0">
                <a:solidFill>
                  <a:schemeClr val="accent3"/>
                </a:solidFill>
              </a:rPr>
              <a:t>parseInt( )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63225" y="6423110"/>
            <a:ext cx="4460488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US" sz="4400" b="1" dirty="0">
                <a:solidFill>
                  <a:schemeClr val="accent3"/>
                </a:solidFill>
              </a:rPr>
              <a:t>parseFloat( )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6" grpId="0" animBg="1"/>
      <p:bldP spid="7" grpId="0" animBg="1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 Dialog Boxes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57" y="8318784"/>
            <a:ext cx="14407375" cy="3468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confirm(‘question to ask’);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419517" y="5343306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582550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20139033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A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confirmation</a:t>
            </a:r>
            <a:r>
              <a:rPr lang="en-IN" sz="4400" dirty="0"/>
              <a:t> dialog box is mostly used to take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user's consent </a:t>
            </a:r>
            <a:r>
              <a:rPr lang="en-IN" sz="4400" dirty="0"/>
              <a:t>on any option. It displays a dialog box with two buttons: </a:t>
            </a:r>
            <a:r>
              <a:rPr lang="en-IN" sz="4400" b="1" dirty="0">
                <a:solidFill>
                  <a:srgbClr val="00B0F0"/>
                </a:solidFill>
              </a:rPr>
              <a:t>OK</a:t>
            </a:r>
            <a:r>
              <a:rPr lang="en-IN" sz="4400" dirty="0"/>
              <a:t> and </a:t>
            </a:r>
            <a:r>
              <a:rPr lang="en-IN" sz="4400" b="1" dirty="0">
                <a:solidFill>
                  <a:srgbClr val="00B0F0"/>
                </a:solidFill>
              </a:rPr>
              <a:t>Cancel</a:t>
            </a:r>
            <a:r>
              <a:rPr lang="en-IN" sz="4400" dirty="0"/>
              <a:t>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471923" y="5795132"/>
            <a:ext cx="19674399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If the </a:t>
            </a:r>
            <a:r>
              <a:rPr lang="en-IN" sz="4400" b="1" dirty="0">
                <a:solidFill>
                  <a:schemeClr val="accent3"/>
                </a:solidFill>
              </a:rPr>
              <a:t>user clicks </a:t>
            </a:r>
            <a:r>
              <a:rPr lang="en-IN" sz="4400" dirty="0"/>
              <a:t>on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OK</a:t>
            </a:r>
            <a:r>
              <a:rPr lang="en-IN" sz="4400" dirty="0"/>
              <a:t> button the </a:t>
            </a:r>
            <a:r>
              <a:rPr lang="en-IN" sz="4400" b="1" dirty="0">
                <a:solidFill>
                  <a:schemeClr val="accent4"/>
                </a:solidFill>
              </a:rPr>
              <a:t>window</a:t>
            </a:r>
            <a:r>
              <a:rPr lang="en-IN" sz="4400" dirty="0"/>
              <a:t> method </a:t>
            </a:r>
            <a:r>
              <a:rPr lang="en-IN" sz="4400" i="1" dirty="0">
                <a:solidFill>
                  <a:srgbClr val="FFFF00"/>
                </a:solidFill>
              </a:rPr>
              <a:t>confirm()</a:t>
            </a:r>
            <a:r>
              <a:rPr lang="en-IN" sz="4400" dirty="0">
                <a:solidFill>
                  <a:srgbClr val="00B050"/>
                </a:solidFill>
              </a:rPr>
              <a:t> </a:t>
            </a:r>
            <a:r>
              <a:rPr lang="en-IN" sz="4400" dirty="0"/>
              <a:t>will return </a:t>
            </a:r>
            <a:r>
              <a:rPr lang="en-IN" sz="4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true</a:t>
            </a:r>
            <a:r>
              <a:rPr lang="en-IN" sz="4400" dirty="0"/>
              <a:t>. If the </a:t>
            </a:r>
            <a:r>
              <a:rPr lang="en-IN" sz="4400" b="1" dirty="0">
                <a:solidFill>
                  <a:schemeClr val="accent3"/>
                </a:solidFill>
              </a:rPr>
              <a:t>user clicks </a:t>
            </a:r>
            <a:r>
              <a:rPr lang="en-IN" sz="4400" dirty="0"/>
              <a:t>on the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Cancel</a:t>
            </a:r>
            <a:r>
              <a:rPr lang="en-IN" sz="4400" dirty="0"/>
              <a:t> button </a:t>
            </a:r>
            <a:r>
              <a:rPr lang="en-IN" sz="4400" i="1" dirty="0">
                <a:solidFill>
                  <a:srgbClr val="FFFF00"/>
                </a:solidFill>
              </a:rPr>
              <a:t>confirm()</a:t>
            </a:r>
            <a:r>
              <a:rPr lang="en-IN" sz="4400" dirty="0"/>
              <a:t> returns </a:t>
            </a:r>
            <a:r>
              <a:rPr lang="en-IN" sz="4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false</a:t>
            </a:r>
            <a:r>
              <a:rPr lang="en-IN" sz="4400" dirty="0"/>
              <a:t>.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 Point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315857" y="4059290"/>
            <a:ext cx="20139033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>
              <a:buFont typeface="Arial" pitchFamily="34" charset="0"/>
              <a:buChar char="•"/>
            </a:pPr>
            <a:r>
              <a:rPr lang="en-IN" sz="4400" dirty="0"/>
              <a:t> </a:t>
            </a:r>
            <a:r>
              <a:rPr lang="en-US" sz="4400" dirty="0"/>
              <a:t>The methods </a:t>
            </a:r>
            <a:r>
              <a:rPr lang="en-US" sz="4400" b="1" dirty="0">
                <a:solidFill>
                  <a:srgbClr val="FFFF00"/>
                </a:solidFill>
              </a:rPr>
              <a:t>alert( )</a:t>
            </a:r>
            <a:r>
              <a:rPr lang="en-US" sz="4400" dirty="0"/>
              <a:t>,</a:t>
            </a:r>
            <a:r>
              <a:rPr lang="en-US" sz="4400" b="1" dirty="0">
                <a:solidFill>
                  <a:srgbClr val="FFFF00"/>
                </a:solidFill>
              </a:rPr>
              <a:t>prompt( )</a:t>
            </a:r>
            <a:r>
              <a:rPr lang="en-US" sz="4400" dirty="0"/>
              <a:t> and </a:t>
            </a:r>
            <a:r>
              <a:rPr lang="en-US" sz="4400" b="1" dirty="0">
                <a:solidFill>
                  <a:srgbClr val="FFFF00"/>
                </a:solidFill>
              </a:rPr>
              <a:t>confirm( )</a:t>
            </a:r>
            <a:r>
              <a:rPr lang="en-US" sz="4400" b="1" dirty="0">
                <a:solidFill>
                  <a:srgbClr val="00B050"/>
                </a:solidFill>
              </a:rPr>
              <a:t> </a:t>
            </a:r>
            <a:r>
              <a:rPr lang="en-US" sz="4400" dirty="0"/>
              <a:t>are methods of </a:t>
            </a:r>
            <a:r>
              <a:rPr lang="en-US" sz="4400" b="1" dirty="0">
                <a:solidFill>
                  <a:srgbClr val="FFC000"/>
                </a:solidFill>
              </a:rPr>
              <a:t>window</a:t>
            </a:r>
            <a:r>
              <a:rPr lang="en-US" sz="4400" dirty="0"/>
              <a:t> object.</a:t>
            </a:r>
          </a:p>
          <a:p>
            <a:pPr algn="l">
              <a:buFont typeface="Arial" pitchFamily="34" charset="0"/>
              <a:buChar char="•"/>
            </a:pPr>
            <a:endParaRPr lang="en-US" sz="4400" dirty="0"/>
          </a:p>
          <a:p>
            <a:pPr algn="l">
              <a:buFont typeface="Arial" pitchFamily="34" charset="0"/>
              <a:buChar char="•"/>
            </a:pPr>
            <a:r>
              <a:rPr lang="en-US" sz="4400" dirty="0"/>
              <a:t> Thus </a:t>
            </a:r>
            <a:r>
              <a:rPr lang="en-US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they can be called </a:t>
            </a:r>
            <a:r>
              <a:rPr lang="en-US" sz="4400" dirty="0"/>
              <a:t>using the notation </a:t>
            </a:r>
            <a:r>
              <a:rPr lang="en-US" sz="44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window.&lt;method name&gt;( )</a:t>
            </a:r>
            <a:r>
              <a:rPr lang="en-US" sz="4400" b="1" i="1" dirty="0">
                <a:solidFill>
                  <a:srgbClr val="0070C0"/>
                </a:solidFill>
              </a:rPr>
              <a:t> </a:t>
            </a:r>
            <a:r>
              <a:rPr lang="en-US" sz="4400" dirty="0"/>
              <a:t>also.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1102" y="7560518"/>
            <a:ext cx="19023981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EXAMPLE :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4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window.alert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(‘Good Evening’);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8254" y="9340964"/>
            <a:ext cx="20789588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Font typeface="Arial" pitchFamily="34" charset="0"/>
              <a:buChar char="•"/>
            </a:pPr>
            <a:r>
              <a:rPr lang="en-US" sz="4400" dirty="0"/>
              <a:t> But since </a:t>
            </a:r>
            <a:r>
              <a:rPr lang="en-US" sz="4400" b="1" dirty="0">
                <a:solidFill>
                  <a:srgbClr val="FFC000"/>
                </a:solidFill>
              </a:rPr>
              <a:t>window</a:t>
            </a:r>
            <a:r>
              <a:rPr lang="en-US" sz="4400" dirty="0"/>
              <a:t> object is the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default object </a:t>
            </a:r>
            <a:r>
              <a:rPr lang="en-US" sz="4400" dirty="0"/>
              <a:t>we can </a:t>
            </a: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directly call </a:t>
            </a:r>
            <a:r>
              <a:rPr lang="en-US" sz="4400" dirty="0"/>
              <a:t>these 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44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3896745"/>
            <a:ext cx="22458556" cy="5970865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>
              <a:defRPr sz="1800" spc="0">
                <a:solidFill>
                  <a:srgbClr val="000000"/>
                </a:solidFill>
              </a:defRPr>
            </a:pPr>
            <a:r>
              <a:rPr lang="en-US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STRINGS</a:t>
            </a:r>
          </a:p>
          <a:p>
            <a:pPr>
              <a:defRPr sz="1800" spc="0">
                <a:solidFill>
                  <a:srgbClr val="000000"/>
                </a:solidFill>
              </a:defRPr>
            </a:pPr>
            <a:r>
              <a:rPr lang="en-US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</a:p>
          <a:p>
            <a:pPr>
              <a:defRPr sz="1800" spc="0">
                <a:solidFill>
                  <a:srgbClr val="000000"/>
                </a:solidFill>
              </a:defRPr>
            </a:pPr>
            <a:r>
              <a:rPr lang="en-US" sz="9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DIALOG BOXES</a:t>
            </a:r>
            <a:endParaRPr lang="en-US" sz="9600" dirty="0">
              <a:solidFill>
                <a:schemeClr val="bg1"/>
              </a:solidFill>
            </a:endParaRP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sz="10000" spc="-200" dirty="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Template String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315857" y="3456878"/>
            <a:ext cx="20139033" cy="7201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>
              <a:buFont typeface="Arial" pitchFamily="34" charset="0"/>
              <a:buChar char="•"/>
            </a:pPr>
            <a:r>
              <a:rPr lang="en-IN" sz="4400" dirty="0"/>
              <a:t> </a:t>
            </a:r>
            <a:r>
              <a:rPr lang="en-US" sz="4200" b="1" dirty="0">
                <a:solidFill>
                  <a:schemeClr val="accent3"/>
                </a:solidFill>
              </a:rPr>
              <a:t>ES6</a:t>
            </a:r>
            <a:r>
              <a:rPr lang="en-US" sz="4200" dirty="0"/>
              <a:t> has </a:t>
            </a:r>
            <a:r>
              <a:rPr lang="en-US" sz="4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introduced</a:t>
            </a:r>
            <a:r>
              <a:rPr lang="en-US" sz="4200" dirty="0"/>
              <a:t> a </a:t>
            </a:r>
            <a:r>
              <a:rPr lang="en-US" sz="4200" b="1" dirty="0">
                <a:solidFill>
                  <a:srgbClr val="FFC000"/>
                </a:solidFill>
              </a:rPr>
              <a:t>much simpler way </a:t>
            </a:r>
            <a:r>
              <a:rPr lang="en-US" sz="4200" dirty="0"/>
              <a:t>of </a:t>
            </a:r>
            <a:r>
              <a:rPr lang="en-US" sz="4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concatenating</a:t>
            </a:r>
            <a:r>
              <a:rPr lang="en-US" sz="4200" dirty="0"/>
              <a:t> variable’s value      inside a </a:t>
            </a:r>
            <a:r>
              <a:rPr lang="en-US" sz="4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message</a:t>
            </a:r>
            <a:r>
              <a:rPr lang="en-US" sz="4200" dirty="0"/>
              <a:t> called </a:t>
            </a:r>
            <a:r>
              <a:rPr lang="en-US" sz="4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Template String </a:t>
            </a:r>
          </a:p>
          <a:p>
            <a:pPr algn="l">
              <a:buFont typeface="Arial" pitchFamily="34" charset="0"/>
              <a:buChar char="•"/>
            </a:pPr>
            <a:endParaRPr lang="en-US" sz="4200" dirty="0">
              <a:solidFill>
                <a:schemeClr val="bg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4200" dirty="0">
                <a:solidFill>
                  <a:schemeClr val="bg1"/>
                </a:solidFill>
              </a:rPr>
              <a:t>It</a:t>
            </a:r>
            <a:r>
              <a:rPr lang="en-US" sz="4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200" dirty="0"/>
              <a:t> </a:t>
            </a:r>
            <a:r>
              <a:rPr lang="en-US" sz="4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helps us</a:t>
            </a:r>
            <a:r>
              <a:rPr lang="en-US" sz="4200" dirty="0"/>
              <a:t> avoid </a:t>
            </a:r>
            <a:r>
              <a:rPr lang="en-US" sz="4200" b="1" dirty="0">
                <a:solidFill>
                  <a:srgbClr val="FFFF00"/>
                </a:solidFill>
              </a:rPr>
              <a:t>+</a:t>
            </a:r>
            <a:r>
              <a:rPr lang="en-US" sz="4200" dirty="0"/>
              <a:t> operator for </a:t>
            </a:r>
            <a:r>
              <a:rPr lang="en-US" sz="4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concatenation</a:t>
            </a:r>
            <a:r>
              <a:rPr lang="en-US" sz="4200" dirty="0"/>
              <a:t>.</a:t>
            </a:r>
          </a:p>
          <a:p>
            <a:pPr algn="l">
              <a:buFont typeface="Arial" pitchFamily="34" charset="0"/>
              <a:buChar char="•"/>
            </a:pPr>
            <a:endParaRPr lang="en-US" sz="4200" dirty="0"/>
          </a:p>
          <a:p>
            <a:pPr algn="l">
              <a:buFont typeface="Arial" pitchFamily="34" charset="0"/>
              <a:buChar char="•"/>
            </a:pPr>
            <a:endParaRPr lang="en-US" sz="4200" dirty="0"/>
          </a:p>
          <a:p>
            <a:pPr algn="l">
              <a:buFont typeface="Arial" pitchFamily="34" charset="0"/>
              <a:buChar char="•"/>
            </a:pPr>
            <a:r>
              <a:rPr lang="en-US" sz="4200" dirty="0"/>
              <a:t>To use </a:t>
            </a:r>
            <a:r>
              <a:rPr lang="en-US" sz="4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template string </a:t>
            </a:r>
            <a:r>
              <a:rPr lang="en-US" sz="4200" dirty="0"/>
              <a:t>we take 2 steps:</a:t>
            </a:r>
          </a:p>
          <a:p>
            <a:pPr lvl="1" algn="l">
              <a:buFont typeface="Arial" pitchFamily="34" charset="0"/>
              <a:buChar char="•"/>
            </a:pPr>
            <a:endParaRPr lang="en-US" sz="3200" dirty="0"/>
          </a:p>
          <a:p>
            <a:pPr lvl="3" algn="l">
              <a:buFont typeface="Arial" pitchFamily="34" charset="0"/>
              <a:buChar char="•"/>
            </a:pPr>
            <a:r>
              <a:rPr lang="en-US" sz="3200" dirty="0"/>
              <a:t>Use </a:t>
            </a:r>
            <a:r>
              <a:rPr lang="en-US" sz="3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back ticks </a:t>
            </a:r>
            <a:r>
              <a:rPr lang="en-US" sz="3200" dirty="0"/>
              <a:t>for enclosing the </a:t>
            </a:r>
            <a:r>
              <a:rPr lang="en-US" sz="3200" b="1" dirty="0">
                <a:solidFill>
                  <a:srgbClr val="FFFF00"/>
                </a:solidFill>
              </a:rPr>
              <a:t>message</a:t>
            </a:r>
          </a:p>
          <a:p>
            <a:pPr lvl="1" algn="l">
              <a:buFont typeface="Arial" pitchFamily="34" charset="0"/>
              <a:buChar char="•"/>
            </a:pPr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lvl="3" algn="l">
              <a:buFont typeface="Arial" pitchFamily="34" charset="0"/>
              <a:buChar char="•"/>
            </a:pPr>
            <a:r>
              <a:rPr lang="en-US" sz="3200" dirty="0"/>
              <a:t>Use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${ 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var_name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 </a:t>
            </a:r>
            <a:r>
              <a:rPr lang="en-US" sz="3200" dirty="0"/>
              <a:t>wherever we want to show the variable’s value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21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Template String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5190" y="3724507"/>
            <a:ext cx="19023981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kumimoji="0" lang="en-US" sz="42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SYNTAX :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4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 some text </a:t>
            </a:r>
            <a:r>
              <a:rPr lang="en-US" sz="42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sz="42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var_name</a:t>
            </a:r>
            <a:r>
              <a:rPr lang="en-US" sz="42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sz="4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some more text `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190" y="5798634"/>
            <a:ext cx="19023981" cy="279114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kumimoji="0" lang="en-US" sz="42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EXAMPLE :</a:t>
            </a:r>
          </a:p>
          <a:p>
            <a:pPr algn="l" rtl="0" latinLnBrk="1" hangingPunct="0"/>
            <a:r>
              <a:rPr lang="en-US" sz="4400" b="1" dirty="0">
                <a:solidFill>
                  <a:srgbClr val="00B0F0"/>
                </a:solidFill>
              </a:rPr>
              <a:t>									</a:t>
            </a:r>
            <a:r>
              <a:rPr lang="en-US" sz="4200" b="1" dirty="0">
                <a:solidFill>
                  <a:srgbClr val="FFFF00"/>
                </a:solidFill>
              </a:rPr>
              <a:t>let x=10;</a:t>
            </a:r>
          </a:p>
          <a:p>
            <a:pPr algn="l" rtl="0" latinLnBrk="1" hangingPunct="0"/>
            <a:r>
              <a:rPr lang="en-US" sz="4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		console.log(`Value of x is </a:t>
            </a:r>
            <a:r>
              <a:rPr lang="en-US" sz="42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${x}</a:t>
            </a:r>
            <a:r>
              <a:rPr lang="en-US" sz="4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`);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375872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Template String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315857" y="4059290"/>
            <a:ext cx="20139033" cy="320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>
              <a:buFont typeface="Arial" pitchFamily="34" charset="0"/>
              <a:buChar char="•"/>
            </a:pPr>
            <a:r>
              <a:rPr lang="en-IN" sz="4400" dirty="0"/>
              <a:t> </a:t>
            </a:r>
            <a:r>
              <a:rPr lang="en-US" sz="4400" dirty="0"/>
              <a:t>We can even write </a:t>
            </a:r>
            <a: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expressions</a:t>
            </a:r>
            <a:r>
              <a:rPr lang="en-US" sz="4400" dirty="0"/>
              <a:t> or </a:t>
            </a:r>
            <a: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 calls </a:t>
            </a:r>
            <a:r>
              <a:rPr lang="en-US" sz="4400" dirty="0"/>
              <a:t>inside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template strings </a:t>
            </a:r>
            <a:r>
              <a:rPr lang="en-US" sz="4400" dirty="0"/>
              <a:t>and they will be </a:t>
            </a:r>
            <a:r>
              <a:rPr lang="en-US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evaluated</a:t>
            </a:r>
            <a:r>
              <a:rPr lang="en-US" sz="4400" dirty="0"/>
              <a:t> by </a:t>
            </a:r>
            <a:r>
              <a:rPr lang="en-US" sz="4400" b="1" dirty="0">
                <a:solidFill>
                  <a:srgbClr val="FFC000"/>
                </a:solidFill>
              </a:rPr>
              <a:t>JS</a:t>
            </a:r>
            <a:r>
              <a:rPr lang="en-US" sz="4400" dirty="0"/>
              <a:t> and the result of expression will be inserted in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template string</a:t>
            </a:r>
          </a:p>
          <a:p>
            <a:pPr lvl="1" algn="l">
              <a:buFont typeface="Arial" pitchFamily="34" charset="0"/>
              <a:buChar char="•"/>
            </a:pPr>
            <a:endParaRPr lang="en-US" sz="3200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190" y="6913756"/>
            <a:ext cx="19023981" cy="2852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EXAMPLE :</a:t>
            </a:r>
          </a:p>
          <a:p>
            <a:pPr algn="l" rtl="0" latinLnBrk="1" hangingPunct="0"/>
            <a:r>
              <a:rPr lang="en-US" sz="4400" b="1" dirty="0">
                <a:solidFill>
                  <a:srgbClr val="00B0F0"/>
                </a:solidFill>
              </a:rPr>
              <a:t>							   </a:t>
            </a:r>
            <a:r>
              <a:rPr lang="en-US" sz="4400" b="1" dirty="0">
                <a:solidFill>
                  <a:srgbClr val="FFFF00"/>
                </a:solidFill>
              </a:rPr>
              <a:t>let x=10;</a:t>
            </a:r>
          </a:p>
          <a:p>
            <a:pPr algn="l" rtl="0" latinLnBrk="1" hangingPunct="0"/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console.log(`Twice of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${x}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${x*2}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`);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7590" y="10348332"/>
            <a:ext cx="19023981" cy="2852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EXAMPLE :</a:t>
            </a:r>
          </a:p>
          <a:p>
            <a:pPr algn="l" rtl="0" latinLnBrk="1" hangingPunct="0"/>
            <a:r>
              <a:rPr lang="en-US" sz="4400" b="1" dirty="0">
                <a:solidFill>
                  <a:srgbClr val="00B0F0"/>
                </a:solidFill>
              </a:rPr>
              <a:t>							   </a:t>
            </a:r>
            <a:r>
              <a:rPr lang="en-IN" sz="4400" b="1" dirty="0">
                <a:solidFill>
                  <a:srgbClr val="FFFF00"/>
                </a:solidFill>
              </a:rPr>
              <a:t>let x</a:t>
            </a:r>
            <a:r>
              <a:rPr lang="en-IN" sz="4400" b="1">
                <a:solidFill>
                  <a:srgbClr val="FFFF00"/>
                </a:solidFill>
              </a:rPr>
              <a:t>=16;</a:t>
            </a:r>
            <a:endParaRPr lang="en-IN" sz="4400" b="1" dirty="0">
              <a:solidFill>
                <a:srgbClr val="FFFF00"/>
              </a:solidFill>
            </a:endParaRPr>
          </a:p>
          <a:p>
            <a:r>
              <a:rPr lang="en-IN" sz="4400" b="1" dirty="0">
                <a:solidFill>
                  <a:srgbClr val="FFFF00"/>
                </a:solidFill>
              </a:rPr>
              <a:t>           		   console.log(`</a:t>
            </a:r>
            <a:r>
              <a:rPr lang="en-IN" sz="4400" b="1" dirty="0" err="1">
                <a:solidFill>
                  <a:srgbClr val="FFFF00"/>
                </a:solidFill>
              </a:rPr>
              <a:t>Squareroot</a:t>
            </a:r>
            <a:r>
              <a:rPr lang="en-IN" sz="4400" b="1" dirty="0">
                <a:solidFill>
                  <a:srgbClr val="FFFF00"/>
                </a:solidFill>
              </a:rPr>
              <a:t> of 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${x}</a:t>
            </a:r>
            <a:r>
              <a:rPr lang="en-IN" sz="4400" b="1" dirty="0">
                <a:solidFill>
                  <a:srgbClr val="FFFF00"/>
                </a:solidFill>
              </a:rPr>
              <a:t> is 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${</a:t>
            </a:r>
            <a:r>
              <a:rPr lang="en-IN" sz="4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Math.sqrt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(x)}</a:t>
            </a:r>
            <a:r>
              <a:rPr lang="en-IN" sz="4400" b="1" dirty="0">
                <a:solidFill>
                  <a:srgbClr val="FFFF00"/>
                </a:solidFill>
              </a:rPr>
              <a:t>`);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354677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Dialog Boxes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1469" name="Shape 1469"/>
          <p:cNvSpPr/>
          <p:nvPr/>
        </p:nvSpPr>
        <p:spPr>
          <a:xfrm>
            <a:off x="3724592" y="3463651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/>
            <a:r>
              <a:rPr lang="en-US" sz="4400" dirty="0">
                <a:solidFill>
                  <a:schemeClr val="accent3"/>
                </a:solidFill>
              </a:rPr>
              <a:t>JavaScript allows us to display messages using dialog boxes.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chemeClr val="accent3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62615" y="5932470"/>
            <a:ext cx="14407375" cy="180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endParaRPr lang="en-US" sz="5400" dirty="0">
              <a:solidFill>
                <a:srgbClr val="00B05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81620" y="4680205"/>
            <a:ext cx="18265697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0" rtl="0" latinLnBrk="1" hangingPunct="0"/>
            <a:r>
              <a:rPr lang="en-US" dirty="0">
                <a:solidFill>
                  <a:schemeClr val="tx1"/>
                </a:solidFill>
              </a:rPr>
              <a:t>There are 3 kinds of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dialog boxes </a:t>
            </a:r>
            <a:r>
              <a:rPr lang="en-US" dirty="0">
                <a:solidFill>
                  <a:schemeClr val="tx1"/>
                </a:solidFill>
              </a:rPr>
              <a:t>provided by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JavaScript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Oval 6"/>
          <p:cNvSpPr/>
          <p:nvPr/>
        </p:nvSpPr>
        <p:spPr>
          <a:xfrm>
            <a:off x="4572000" y="7047571"/>
            <a:ext cx="4839629" cy="3523785"/>
          </a:xfrm>
          <a:prstGeom prst="ellipse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0121484" y="7066159"/>
            <a:ext cx="4839629" cy="3523785"/>
          </a:xfrm>
          <a:prstGeom prst="ellipse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15693270" y="7107049"/>
            <a:ext cx="4839629" cy="3523785"/>
          </a:xfrm>
          <a:prstGeom prst="ellipse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41083" y="8095795"/>
            <a:ext cx="2899317" cy="1159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0" rtl="0" latinLnBrk="1" hangingPunct="0"/>
            <a:r>
              <a:rPr lang="en-US" sz="66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27483" y="8095795"/>
            <a:ext cx="4081346" cy="21755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0" rtl="0" latinLnBrk="1" hangingPunct="0"/>
            <a:r>
              <a:rPr lang="en-US" sz="66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660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03093" y="8095795"/>
            <a:ext cx="3739162" cy="21755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0" rtl="0" latinLnBrk="1" hangingPunct="0"/>
            <a: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660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 Dialog Boxes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57" y="7850442"/>
            <a:ext cx="14407375" cy="3468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alert(‘message to show’);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419517" y="4897266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537946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20139033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/>
            <a:r>
              <a:rPr lang="en-IN" sz="4400" dirty="0"/>
              <a:t>An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alert</a:t>
            </a:r>
            <a:r>
              <a:rPr lang="en-IN" sz="4400" dirty="0"/>
              <a:t> dialog box is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mostly used </a:t>
            </a:r>
            <a:r>
              <a:rPr lang="en-IN" sz="4400" dirty="0"/>
              <a:t>to give a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warning message </a:t>
            </a:r>
            <a:r>
              <a:rPr lang="en-IN" sz="4400" dirty="0"/>
              <a:t>to the users.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471923" y="5349092"/>
            <a:ext cx="19674399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/>
            <a:r>
              <a:rPr lang="en-IN" sz="4400" dirty="0"/>
              <a:t>Like if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 input field </a:t>
            </a:r>
            <a:r>
              <a:rPr lang="en-IN" sz="4400" dirty="0"/>
              <a:t>requires to 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enter some text </a:t>
            </a:r>
            <a:r>
              <a:rPr lang="en-IN" sz="4400" dirty="0"/>
              <a:t>but user </a:t>
            </a:r>
            <a:r>
              <a:rPr lang="en-IN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does not enter </a:t>
            </a:r>
            <a:r>
              <a:rPr lang="en-IN" sz="4400" dirty="0"/>
              <a:t>that field then as a part of </a:t>
            </a:r>
            <a:r>
              <a:rPr lang="en-IN" sz="4400" b="1" dirty="0">
                <a:solidFill>
                  <a:schemeClr val="accent3"/>
                </a:solidFill>
              </a:rPr>
              <a:t>validation</a:t>
            </a:r>
            <a:r>
              <a:rPr lang="en-IN" sz="4400" dirty="0"/>
              <a:t> we can use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alert box </a:t>
            </a:r>
            <a:r>
              <a:rPr lang="en-IN" sz="4400" dirty="0"/>
              <a:t>to give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warning message.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 Dialog Boxes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992842" y="4139339"/>
            <a:ext cx="20852711" cy="338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IN" sz="4400" dirty="0"/>
              <a:t>The </a:t>
            </a:r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prompt</a:t>
            </a:r>
            <a:r>
              <a:rPr lang="en-IN" sz="4400" dirty="0"/>
              <a:t> dialog box is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very useful </a:t>
            </a:r>
            <a:r>
              <a:rPr lang="en-IN" sz="4400" dirty="0"/>
              <a:t>when we want to </a:t>
            </a:r>
            <a:r>
              <a:rPr lang="en-IN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pop-up</a:t>
            </a:r>
            <a:r>
              <a:rPr lang="en-IN" sz="4400" dirty="0"/>
              <a:t> a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text box </a:t>
            </a:r>
            <a:r>
              <a:rPr lang="en-IN" sz="4400" dirty="0"/>
              <a:t>to get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input</a:t>
            </a:r>
            <a:r>
              <a:rPr lang="en-IN" sz="4400" dirty="0"/>
              <a:t>. Thus it </a:t>
            </a:r>
            <a:r>
              <a:rPr lang="en-IN" sz="4400" b="1" dirty="0">
                <a:solidFill>
                  <a:schemeClr val="accent3"/>
                </a:solidFill>
              </a:rPr>
              <a:t>enables</a:t>
            </a:r>
            <a:r>
              <a:rPr lang="en-IN" sz="4400" dirty="0"/>
              <a:t> us to </a:t>
            </a:r>
            <a:r>
              <a:rPr lang="en-IN" sz="4400" b="1" dirty="0">
                <a:solidFill>
                  <a:schemeClr val="accent4"/>
                </a:solidFill>
              </a:rPr>
              <a:t>interact</a:t>
            </a:r>
            <a:r>
              <a:rPr lang="en-IN" sz="4400" dirty="0"/>
              <a:t> with the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en-IN" sz="4400" dirty="0"/>
              <a:t>. The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en-IN" sz="4400" dirty="0"/>
              <a:t> needs to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fill in </a:t>
            </a:r>
            <a:r>
              <a:rPr lang="en-IN" sz="4400" dirty="0"/>
              <a:t>the field and then click </a:t>
            </a:r>
            <a:r>
              <a:rPr lang="en-IN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OK</a:t>
            </a:r>
            <a:r>
              <a:rPr lang="en-IN" sz="4400" dirty="0"/>
              <a:t>.</a:t>
            </a:r>
          </a:p>
          <a:p>
            <a:pPr lvl="0" algn="l"/>
            <a:r>
              <a:rPr lang="en-IN" sz="4400" dirty="0"/>
              <a:t>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5857" y="7850442"/>
            <a:ext cx="14407375" cy="3468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prompt(‘</a:t>
            </a:r>
            <a:r>
              <a:rPr lang="en-US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message’,’default</a:t>
            </a: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text’);</a:t>
            </a:r>
            <a:endParaRPr lang="en-IN" sz="5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004709" y="1406603"/>
            <a:ext cx="22337517" cy="1990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/>
            <a:r>
              <a:rPr lang="en-IN" sz="6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This dialog box is displayed using a method called </a:t>
            </a:r>
            <a:r>
              <a:rPr lang="en-IN" sz="6000" b="1" i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prompt()</a:t>
            </a:r>
            <a:r>
              <a:rPr lang="en-IN" sz="6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 which takes two parameters: </a:t>
            </a:r>
          </a:p>
        </p:txBody>
      </p:sp>
      <p:sp>
        <p:nvSpPr>
          <p:cNvPr id="12" name="Shape 1459"/>
          <p:cNvSpPr/>
          <p:nvPr/>
        </p:nvSpPr>
        <p:spPr>
          <a:xfrm>
            <a:off x="1419517" y="7082862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3" name="Shape 1465"/>
          <p:cNvSpPr/>
          <p:nvPr/>
        </p:nvSpPr>
        <p:spPr>
          <a:xfrm>
            <a:off x="1430866" y="5817434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" name="Shape 1466"/>
          <p:cNvSpPr/>
          <p:nvPr/>
        </p:nvSpPr>
        <p:spPr>
          <a:xfrm>
            <a:off x="1430866" y="7565059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" name="Shape 1469"/>
          <p:cNvSpPr/>
          <p:nvPr/>
        </p:nvSpPr>
        <p:spPr>
          <a:xfrm>
            <a:off x="2319523" y="5776544"/>
            <a:ext cx="20139033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1" algn="l"/>
            <a:r>
              <a:rPr lang="en-IN" sz="4400" dirty="0">
                <a:solidFill>
                  <a:schemeClr val="bg1"/>
                </a:solidFill>
              </a:rPr>
              <a:t>A 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label</a:t>
            </a:r>
            <a:r>
              <a:rPr lang="en-IN" sz="4400" dirty="0">
                <a:solidFill>
                  <a:schemeClr val="bg1"/>
                </a:solidFill>
              </a:rPr>
              <a:t> which we want to display in the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 box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chemeClr val="bg1"/>
              </a:solidFill>
            </a:endParaRPr>
          </a:p>
        </p:txBody>
      </p:sp>
      <p:sp>
        <p:nvSpPr>
          <p:cNvPr id="16" name="Shape 1469"/>
          <p:cNvSpPr/>
          <p:nvPr/>
        </p:nvSpPr>
        <p:spPr>
          <a:xfrm>
            <a:off x="2315809" y="7534688"/>
            <a:ext cx="19674399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1" algn="l"/>
            <a:r>
              <a:rPr lang="en-IN" sz="4400" dirty="0">
                <a:solidFill>
                  <a:schemeClr val="bg1"/>
                </a:solidFill>
              </a:rPr>
              <a:t>A 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default string </a:t>
            </a:r>
            <a:r>
              <a:rPr lang="en-IN" sz="4400" dirty="0">
                <a:solidFill>
                  <a:schemeClr val="bg1"/>
                </a:solidFill>
              </a:rPr>
              <a:t>to display in the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 box</a:t>
            </a:r>
            <a:r>
              <a:rPr lang="en-IN" sz="4400" dirty="0">
                <a:solidFill>
                  <a:schemeClr val="bg1"/>
                </a:solidFill>
              </a:rPr>
              <a:t>.(optional)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chemeClr val="bg1"/>
              </a:solidFill>
            </a:endParaRPr>
          </a:p>
        </p:txBody>
      </p:sp>
      <p:sp>
        <p:nvSpPr>
          <p:cNvPr id="17" name="Shape 1459"/>
          <p:cNvSpPr/>
          <p:nvPr/>
        </p:nvSpPr>
        <p:spPr>
          <a:xfrm>
            <a:off x="1438105" y="8595684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8" name="Shape 1466"/>
          <p:cNvSpPr/>
          <p:nvPr/>
        </p:nvSpPr>
        <p:spPr>
          <a:xfrm>
            <a:off x="1449454" y="9077881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" name="Shape 1469"/>
          <p:cNvSpPr/>
          <p:nvPr/>
        </p:nvSpPr>
        <p:spPr>
          <a:xfrm>
            <a:off x="2312095" y="9047510"/>
            <a:ext cx="19674399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This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dialog box </a:t>
            </a:r>
            <a:r>
              <a:rPr lang="en-IN" sz="4400" dirty="0"/>
              <a:t>comes with </a:t>
            </a:r>
            <a:r>
              <a:rPr lang="en-IN" sz="4400" b="1" dirty="0">
                <a:solidFill>
                  <a:schemeClr val="accent3"/>
                </a:solidFill>
              </a:rPr>
              <a:t>two buttons</a:t>
            </a:r>
            <a:r>
              <a:rPr lang="en-IN" sz="4400" dirty="0"/>
              <a:t>: 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OK </a:t>
            </a:r>
            <a:r>
              <a:rPr lang="en-IN" sz="4400" dirty="0"/>
              <a:t>and 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Cancel</a:t>
            </a:r>
            <a:r>
              <a:rPr lang="en-IN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  <p:sp>
        <p:nvSpPr>
          <p:cNvPr id="11" name="Shape 1466"/>
          <p:cNvSpPr/>
          <p:nvPr/>
        </p:nvSpPr>
        <p:spPr>
          <a:xfrm>
            <a:off x="1456882" y="10549087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" name="Shape 1469"/>
          <p:cNvSpPr/>
          <p:nvPr/>
        </p:nvSpPr>
        <p:spPr>
          <a:xfrm>
            <a:off x="2319523" y="10518716"/>
            <a:ext cx="19674399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If the user clicks on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OK</a:t>
            </a:r>
            <a:r>
              <a:rPr lang="en-IN" sz="4400" dirty="0"/>
              <a:t> button the method </a:t>
            </a:r>
            <a:r>
              <a:rPr lang="en-IN" sz="4400" i="1" dirty="0">
                <a:solidFill>
                  <a:srgbClr val="FFFF00"/>
                </a:solidFill>
              </a:rPr>
              <a:t>prompt()</a:t>
            </a:r>
            <a:r>
              <a:rPr lang="en-IN" sz="4400" dirty="0"/>
              <a:t> will return entered value </a:t>
            </a:r>
          </a:p>
          <a:p>
            <a:pPr algn="l"/>
            <a:r>
              <a:rPr lang="en-IN" sz="4400" dirty="0"/>
              <a:t>from the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 box</a:t>
            </a:r>
            <a:r>
              <a:rPr lang="en-IN" sz="4400" dirty="0"/>
              <a:t>. If the user clicks on the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Cancel</a:t>
            </a:r>
            <a:r>
              <a:rPr lang="en-IN" sz="4400" dirty="0"/>
              <a:t> button the method </a:t>
            </a:r>
            <a:r>
              <a:rPr lang="en-IN" sz="4400" i="1" dirty="0">
                <a:solidFill>
                  <a:srgbClr val="FFFF00"/>
                </a:solidFill>
              </a:rPr>
              <a:t>prompt()</a:t>
            </a:r>
            <a:r>
              <a:rPr lang="en-IN" sz="4400" dirty="0"/>
              <a:t> returns </a:t>
            </a:r>
            <a:r>
              <a:rPr lang="en-IN" sz="4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null</a:t>
            </a:r>
            <a:r>
              <a:rPr lang="en-IN" sz="4400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21" name="Shape 1459"/>
          <p:cNvSpPr/>
          <p:nvPr/>
        </p:nvSpPr>
        <p:spPr>
          <a:xfrm>
            <a:off x="1590505" y="10101891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632</Words>
  <Application>Microsoft Office PowerPoint</Application>
  <PresentationFormat>Custom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59</cp:revision>
  <dcterms:modified xsi:type="dcterms:W3CDTF">2023-08-25T07:07:51Z</dcterms:modified>
</cp:coreProperties>
</file>