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7" r:id="rId2"/>
    <p:sldId id="258" r:id="rId3"/>
    <p:sldId id="524" r:id="rId4"/>
    <p:sldId id="583" r:id="rId5"/>
    <p:sldId id="474" r:id="rId6"/>
    <p:sldId id="475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6" r:id="rId22"/>
    <p:sldId id="627" r:id="rId23"/>
    <p:sldId id="628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24" r:id="rId35"/>
    <p:sldId id="625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7" r:id="rId45"/>
    <p:sldId id="616" r:id="rId46"/>
    <p:sldId id="618" r:id="rId47"/>
    <p:sldId id="619" r:id="rId48"/>
    <p:sldId id="620" r:id="rId49"/>
    <p:sldId id="621" r:id="rId50"/>
    <p:sldId id="622" r:id="rId51"/>
    <p:sldId id="623" r:id="rId52"/>
    <p:sldId id="26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64" d="100"/>
          <a:sy n="64" d="100"/>
        </p:scale>
        <p:origin x="-143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382F3011-F90F-4CC0-9F66-9AC719239711}"/>
    <pc:docChg chg="modSld">
      <pc:chgData name="Sharma Computer Academy" userId="08476b32c11f4418" providerId="LiveId" clId="{382F3011-F90F-4CC0-9F66-9AC719239711}" dt="2023-06-10T11:35:47.947" v="113" actId="113"/>
      <pc:docMkLst>
        <pc:docMk/>
      </pc:docMkLst>
      <pc:sldChg chg="modSp">
        <pc:chgData name="Sharma Computer Academy" userId="08476b32c11f4418" providerId="LiveId" clId="{382F3011-F90F-4CC0-9F66-9AC719239711}" dt="2023-06-10T11:35:47.947" v="113" actId="113"/>
        <pc:sldMkLst>
          <pc:docMk/>
          <pc:sldMk cId="2767820340" sldId="607"/>
        </pc:sldMkLst>
        <pc:spChg chg="mod">
          <ac:chgData name="Sharma Computer Academy" userId="08476b32c11f4418" providerId="LiveId" clId="{382F3011-F90F-4CC0-9F66-9AC719239711}" dt="2023-06-10T11:35:47.947" v="113" actId="113"/>
          <ac:spMkLst>
            <pc:docMk/>
            <pc:sldMk cId="2767820340" sldId="607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9T05:24:05.711" v="69" actId="2057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15A4C65-30B6-423C-BEF4-58FE8858E9A8}" dt="2022-10-19T05:24:05.711" v="69" actId="20577"/>
        <pc:sldMkLst>
          <pc:docMk/>
          <pc:sldMk cId="1159537462" sldId="621"/>
        </pc:sldMkLst>
        <pc:spChg chg="mod">
          <ac:chgData name="Sharma Computer Academy" userId="08476b32c11f4418" providerId="LiveId" clId="{E15A4C65-30B6-423C-BEF4-58FE8858E9A8}" dt="2022-10-19T05:24:05.711" v="69" actId="20577"/>
          <ac:spMkLst>
            <pc:docMk/>
            <pc:sldMk cId="1159537462" sldId="6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smtClean="0">
                <a:solidFill>
                  <a:srgbClr val="FF0000"/>
                </a:solidFill>
                <a:latin typeface="Corbel" pitchFamily="34" charset="0"/>
              </a:rPr>
              <a:t>Lecture-11a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Selector:</a:t>
            </a:r>
            <a:r>
              <a:rPr lang="en-IN" sz="2400" dirty="0">
                <a:latin typeface="Corbel" pitchFamily="34" charset="0"/>
              </a:rPr>
              <a:t> 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tag </a:t>
            </a:r>
            <a:r>
              <a:rPr lang="en-IN" sz="2400" dirty="0">
                <a:latin typeface="Corbel" pitchFamily="34" charset="0"/>
              </a:rPr>
              <a:t>on which style will be applied. This could be any tag like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&lt;h1&gt;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&lt;table&gt; </a:t>
            </a:r>
            <a:r>
              <a:rPr lang="en-IN" sz="2400" dirty="0">
                <a:latin typeface="Corbel" pitchFamily="34" charset="0"/>
              </a:rPr>
              <a:t>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Property: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is a type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tag</a:t>
            </a:r>
            <a:r>
              <a:rPr lang="en-IN" sz="2400" dirty="0">
                <a:latin typeface="Corbel" pitchFamily="34" charset="0"/>
              </a:rPr>
              <a:t>. Put simply, 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attributes </a:t>
            </a:r>
            <a:r>
              <a:rPr lang="en-IN" sz="2400" dirty="0">
                <a:latin typeface="Corbel" pitchFamily="34" charset="0"/>
              </a:rPr>
              <a:t>are converted into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properties</a:t>
            </a:r>
            <a:r>
              <a:rPr lang="en-IN" sz="2400" dirty="0">
                <a:latin typeface="Corbel" pitchFamily="34" charset="0"/>
              </a:rPr>
              <a:t>. They could be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>
                <a:latin typeface="Corbel" pitchFamily="34" charset="0"/>
              </a:rPr>
              <a:t> 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Value: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Values are assigned to properties. </a:t>
            </a:r>
          </a:p>
          <a:p>
            <a:pPr lvl="1"/>
            <a:r>
              <a:rPr lang="en-IN" sz="1900" b="1" u="sng" dirty="0">
                <a:latin typeface="Corbel" pitchFamily="34" charset="0"/>
              </a:rPr>
              <a:t>For example</a:t>
            </a:r>
            <a:r>
              <a:rPr lang="en-IN" sz="1900" dirty="0">
                <a:latin typeface="Corbel" pitchFamily="34" charset="0"/>
              </a:rPr>
              <a:t>: </a:t>
            </a:r>
            <a:r>
              <a:rPr lang="en-IN" sz="1900" b="1" i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property can have value either </a:t>
            </a:r>
            <a:r>
              <a:rPr lang="en-IN" sz="19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or 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#F1F1F1</a:t>
            </a:r>
            <a:r>
              <a:rPr lang="en-IN" sz="1900" dirty="0">
                <a:latin typeface="Corbel" pitchFamily="34" charset="0"/>
              </a:rPr>
              <a:t> etc.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571612"/>
            <a:ext cx="72866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&lt;style type=“text/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p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{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color: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text-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align: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center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} 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&lt;/style&gt;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&lt;/head&gt;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&lt;p&gt;Hello World!&lt;/p&gt;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&lt;p&gt;This paragraph is styled with CSS.&lt;/p&gt;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&lt;/body&gt;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11" name="Picture 10" descr="css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71612"/>
            <a:ext cx="8572560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CSS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3 choices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 to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file: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Internal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External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Inline CSS</a:t>
            </a:r>
            <a:endParaRPr lang="en-IN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code 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&lt;head&gt;&lt;/head&gt;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tags of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style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&lt;title&gt;….&lt;/title&gt;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&lt;style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	CSS Content Goes Here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&lt;/style&gt;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latin typeface="Corbel" pitchFamily="34" charset="0"/>
              </a:rPr>
              <a:t>,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file contains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code needed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Meaning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changes </a:t>
            </a:r>
            <a:r>
              <a:rPr lang="en-IN" sz="2400" dirty="0">
                <a:latin typeface="Corbel" pitchFamily="34" charset="0"/>
              </a:rPr>
              <a:t>we want to make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page</a:t>
            </a:r>
            <a:r>
              <a:rPr lang="en-IN" sz="2400" dirty="0">
                <a:latin typeface="Corbel" pitchFamily="34" charset="0"/>
              </a:rPr>
              <a:t>, will have to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made to all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only if we need to style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just one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or if we want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pages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varying styles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code within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separate file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save it 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hen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section of each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we use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to link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&lt;title&gt;…&lt;/title&gt;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&lt;link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=”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stylesheet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=“Path To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file” /&gt;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By using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external style sheet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all of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link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one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in order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means, that if we need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all our pages, we only need to edit one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file to make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global changes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entire website.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Here are a few reasons why this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Easier Maintenance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educed File Size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mproved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 Flexibility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styles that 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one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the 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“style”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if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unique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single occurrence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an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It’s format is: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 tag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style=“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property” &gt; some text&lt;/tag&gt;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Cascading 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latin typeface="Corbel" pitchFamily="34" charset="0"/>
              </a:rPr>
              <a:t>How browser decides what style will be used when there is more than one style specified for an HTML element?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Generally speaking we can say that all the styles will "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cascade"</a:t>
            </a:r>
            <a:r>
              <a:rPr lang="en-IN" sz="2400" dirty="0">
                <a:latin typeface="Corbel" pitchFamily="34" charset="0"/>
              </a:rPr>
              <a:t> into a new "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virtual</a:t>
            </a:r>
            <a:r>
              <a:rPr lang="en-IN" sz="2400" dirty="0">
                <a:latin typeface="Corbel" pitchFamily="34" charset="0"/>
              </a:rPr>
              <a:t>" style sheet by the following rules, where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 four </a:t>
            </a:r>
            <a:r>
              <a:rPr lang="en-IN" sz="2400" dirty="0">
                <a:latin typeface="Corbel" pitchFamily="34" charset="0"/>
              </a:rPr>
              <a:t>has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highest priority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Browser default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xternal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 style sheet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nternal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style sheet (in the head section)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nline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 style (inside an HTML element)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Advantages Of CSS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Versions Of CSS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Types Of CSS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Selectors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Comments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explain our code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may help 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when we edit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source code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later date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comment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begins with "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/*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", and ends with "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*/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“.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&lt;style&gt;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</a:t>
            </a:r>
            <a:r>
              <a:rPr lang="en-IN" sz="2200" b="1" dirty="0" err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color:red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; */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align: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&lt;/style&gt;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What is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RuleSet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in CSS 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The instruction on how to style a CSS property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A combination of WHAT to style and HOW to style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The link tag that includes an external CSS 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87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least recommended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has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highest priority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pPr lvl="1"/>
            <a:endParaRPr lang="en-IN" sz="19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D.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 Default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Selectors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select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point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most commonly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Universal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Type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ID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Class Selector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Universal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Universal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indicated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all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element font name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“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Arial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*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Arial;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Type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Type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styles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specific type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will be applied to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all the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h1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tags 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green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color: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selector </a:t>
            </a:r>
            <a:r>
              <a:rPr lang="en-US" sz="2400" dirty="0">
                <a:latin typeface="Corbel" pitchFamily="34" charset="0"/>
              </a:rPr>
              <a:t>is always prefixed by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hash symbol(#) </a:t>
            </a:r>
            <a:r>
              <a:rPr lang="en-US" sz="2400" dirty="0">
                <a:latin typeface="Corbel" pitchFamily="34" charset="0"/>
              </a:rPr>
              <a:t>and allows us to refer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 selector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appearance  </a:t>
            </a:r>
            <a:r>
              <a:rPr lang="en-US" sz="2400" dirty="0">
                <a:latin typeface="Corbel" pitchFamily="34" charset="0"/>
              </a:rPr>
              <a:t>for that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 style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italic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whose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id 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“intro”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#intro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italic;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multiple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elements </a:t>
            </a:r>
            <a:r>
              <a:rPr lang="en-US" sz="2400" dirty="0">
                <a:latin typeface="Corbel" pitchFamily="34" charset="0"/>
              </a:rPr>
              <a:t>through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attribute.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always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prefixed</a:t>
            </a:r>
            <a:r>
              <a:rPr lang="en-US" sz="2400" dirty="0">
                <a:latin typeface="Corbel" pitchFamily="34" charset="0"/>
              </a:rPr>
              <a:t> by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dot </a:t>
            </a:r>
            <a:r>
              <a:rPr lang="en-US" sz="2400" dirty="0">
                <a:latin typeface="Corbel" pitchFamily="34" charset="0"/>
              </a:rPr>
              <a:t>symbol(.)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>
                <a:latin typeface="Corbel" pitchFamily="34" charset="0"/>
              </a:rPr>
              <a:t> same type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US" sz="2400" dirty="0">
                <a:latin typeface="Corbel" pitchFamily="34" charset="0"/>
              </a:rPr>
              <a:t> to a number of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unrelated 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Cascading Style Sheets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popularly called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simple design language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intended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simplify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process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making web pages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presentable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handles the 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look and feel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part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we can  control: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fonts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how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are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sized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laid out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what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background images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or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colors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are used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as well as a variety of other effects.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 for element with class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highlight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.highlight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: red;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ID v/s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re is often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confusion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about when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IDs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should be used.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difference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between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that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one 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whereas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multiple elements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Thus,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ID's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element can have only one ID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page can have only one element with that ID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may or may NOT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e can use the same class on multiple elements.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We can have multiple classes allotted to the </a:t>
            </a:r>
            <a:r>
              <a:rPr lang="en-IN" sz="2000" b="1">
                <a:solidFill>
                  <a:schemeClr val="tx1"/>
                </a:solidFill>
                <a:latin typeface="Corbel" pitchFamily="34" charset="0"/>
              </a:rPr>
              <a:t>same element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Grouping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Grouping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done when we want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h1,h2,h3,h4,h5,h6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color: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Combining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Combining selectors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done so that we can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select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specific properties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selectors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p.main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26px;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above rule set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says: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Change the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font size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of only those “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paragraphs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” which have a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attribute set to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“main”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Combinators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combinator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 way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define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relation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By 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for example, we can target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only child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parent 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or we can target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 followed by another element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same level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like that.</a:t>
            </a: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9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Combinators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types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combinators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as: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descendant selector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(space)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adjacent sibling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(+)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general sibling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(~)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child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(&gt;)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48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descendant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is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child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grandchild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great grandchild</a:t>
            </a:r>
            <a:r>
              <a:rPr lang="en-IN" sz="2400" dirty="0">
                <a:latin typeface="Corbel" pitchFamily="34" charset="0"/>
              </a:rPr>
              <a:t>, and so </a:t>
            </a:r>
            <a:r>
              <a:rPr lang="en-IN" sz="2400" dirty="0" err="1">
                <a:latin typeface="Corbel" pitchFamily="34" charset="0"/>
              </a:rPr>
              <a:t>on,of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another element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Descendant selectors </a:t>
            </a:r>
            <a:r>
              <a:rPr lang="en-IN" sz="2400" dirty="0">
                <a:latin typeface="Corbel" pitchFamily="34" charset="0"/>
              </a:rPr>
              <a:t>apply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based on whether one element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IN" sz="2400" dirty="0">
                <a:latin typeface="Corbel" pitchFamily="34" charset="0"/>
              </a:rPr>
              <a:t> another.</a:t>
            </a: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a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anchors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tag.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1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#FF0000;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r>
              <a:rPr lang="en-IN" sz="2400" b="1" dirty="0">
                <a:latin typeface="Corbel" pitchFamily="34" charset="0"/>
              </a:rPr>
              <a:t/>
            </a:r>
            <a:br>
              <a:rPr lang="en-IN" sz="2400" b="1" dirty="0">
                <a:latin typeface="Corbel" pitchFamily="34" charset="0"/>
              </a:rPr>
            </a:br>
            <a:endParaRPr lang="en-IN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Convert all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if they are within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uppercase;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pagecontent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UPPERCASE 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Advantages Of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CSS saves time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 load faster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Easy maintenance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Superior styles to HTML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Making The Site Responsive</a:t>
            </a: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uppercase;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text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elements which are within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pagecontent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UPPERCASE </a:t>
            </a:r>
            <a:endParaRPr lang="en-US" sz="2400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one.two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value 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&lt;h1 id="one" class="two"&gt;This Should Be Red&lt;/h1&gt;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#one .two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and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descendents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an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 id="one“&gt;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&lt;a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=“contact.html” class=“two”&gt;Contact  Page&lt;/a&gt;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adjacent sibling 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appears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current element </a:t>
            </a:r>
            <a:r>
              <a:rPr lang="en-IN" sz="2400" dirty="0">
                <a:latin typeface="Corbel" pitchFamily="34" charset="0"/>
              </a:rPr>
              <a:t>and has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same parent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&lt;p&gt;I am para 1&lt;/p&gt;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=“#”&gt;I am anchor 1&lt;/a&gt;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tag is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adjacent sibling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as it comes just after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and has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parent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1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+ &lt;second tag&gt;+ ….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4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+ h2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&lt;h2&gt;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just after a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 and have the same parent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8504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&lt;h1&gt;I am heading&lt;/h1&gt;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general sibling 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appear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after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current element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 level 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not necessarily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directly after it and has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 parent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&lt;p&gt;I am para 1&lt;/p&gt;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&lt;h2&gt;I am heading&lt;/h2&gt;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&lt;h2&gt;I am heading&lt;/h2&gt;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both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&lt;h2&gt;</a:t>
            </a:r>
            <a:r>
              <a:rPr lang="en-US" sz="2400" dirty="0">
                <a:latin typeface="Corbel" pitchFamily="34" charset="0"/>
              </a:rPr>
              <a:t>tag are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general sibling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as they have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same level </a:t>
            </a:r>
            <a:r>
              <a:rPr lang="en-US" sz="2400" dirty="0">
                <a:latin typeface="Corbel" pitchFamily="34" charset="0"/>
              </a:rPr>
              <a:t>as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tag and  have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parent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~ &lt;second tag&gt; ~ . .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4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 ~ 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after an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&lt;h2&gt;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 and have the same parent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895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&lt;h1&gt;I am heading&lt;/h1&gt;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3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which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immediate child </a:t>
            </a:r>
            <a:r>
              <a:rPr lang="en-IN" sz="2400" dirty="0">
                <a:latin typeface="Corbel" pitchFamily="34" charset="0"/>
              </a:rPr>
              <a:t>of 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I am para 1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&lt;ul&gt;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    &lt;li&gt; First item&lt;/li&gt;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    &lt;li&gt; Sec Item&lt;/li&gt;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&lt;/div&gt;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=“#”&gt;I am anchor 1&lt;/a&gt;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tag 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US" sz="2400" dirty="0">
                <a:latin typeface="Corbel" pitchFamily="34" charset="0"/>
              </a:rPr>
              <a:t> tag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 tag </a:t>
            </a:r>
            <a:r>
              <a:rPr lang="en-US" sz="2400">
                <a:latin typeface="Corbel" pitchFamily="34" charset="0"/>
              </a:rPr>
              <a:t>, all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 , 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&lt;ul&gt; </a:t>
            </a:r>
            <a:r>
              <a:rPr lang="en-US" sz="2400" dirty="0">
                <a:latin typeface="Corbel" pitchFamily="34" charset="0"/>
              </a:rPr>
              <a:t>tag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95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42921" y="1412776"/>
            <a:ext cx="8845328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xmlns="" id="{52ADA7B4-DFE9-D9E9-C44A-5E6938C576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650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&gt; &lt;second 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tag&gt; &gt;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….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05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&gt; 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immediately inside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&lt;div&gt;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</a:t>
            </a: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547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&lt;/div&gt;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sz="16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9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852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Units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Background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7505" y="1412776"/>
            <a:ext cx="8880744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xmlns="" id="{F7C68A1C-1A62-9670-DA52-AB8D53FC1D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0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Who Maintains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maintained</a:t>
            </a:r>
            <a:r>
              <a:rPr lang="en-IN" sz="2400" dirty="0">
                <a:latin typeface="Corbel" pitchFamily="34" charset="0"/>
              </a:rPr>
              <a:t> by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 of people </a:t>
            </a:r>
            <a:r>
              <a:rPr lang="en-IN" sz="2400" dirty="0"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W3C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 </a:t>
            </a:r>
            <a:r>
              <a:rPr lang="en-IN" sz="2400" dirty="0">
                <a:latin typeface="Corbel" pitchFamily="34" charset="0"/>
              </a:rPr>
              <a:t>creates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documents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because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W3C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 control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over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actual implementation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language.  It depends 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Versions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CSS1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(1996)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Enabled users to set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 size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 text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set margins</a:t>
            </a:r>
            <a:r>
              <a:rPr lang="en-IN" sz="2400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apply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foreground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colors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CSS2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(1998) </a:t>
            </a:r>
            <a:r>
              <a:rPr lang="en-IN" sz="2400" dirty="0">
                <a:latin typeface="Corbel" pitchFamily="34" charset="0"/>
              </a:rPr>
              <a:t>Included features such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 styles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devices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CSS3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(2005)</a:t>
            </a:r>
            <a:r>
              <a:rPr lang="en-US" sz="2400" dirty="0">
                <a:latin typeface="Corbel" pitchFamily="34" charset="0"/>
              </a:rPr>
              <a:t> Includes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effects </a:t>
            </a:r>
            <a:r>
              <a:rPr lang="en-US" sz="2400" dirty="0">
                <a:latin typeface="Corbel" pitchFamily="34" charset="0"/>
              </a:rPr>
              <a:t>such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drop shadows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fonts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semitransparent colors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animations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syntax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400" dirty="0">
                <a:latin typeface="Corbel" pitchFamily="34" charset="0"/>
              </a:rPr>
              <a:t> than that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markup</a:t>
            </a:r>
            <a:r>
              <a:rPr lang="en-IN" sz="2400" dirty="0">
                <a:latin typeface="Corbel" pitchFamily="34" charset="0"/>
              </a:rPr>
              <a:t> but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case insensitive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 </a:t>
            </a:r>
          </a:p>
          <a:p>
            <a:r>
              <a:rPr lang="en-IN" sz="2400" dirty="0">
                <a:latin typeface="Corbel" pitchFamily="34" charset="0"/>
              </a:rPr>
              <a:t>It consists of only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3 parts,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they are :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endParaRPr lang="en-IN" sz="4000" i="1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css-synta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8358246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7792</TotalTime>
  <Words>2017</Words>
  <Application>Microsoft Office PowerPoint</Application>
  <PresentationFormat>On-screen Show (4:3)</PresentationFormat>
  <Paragraphs>511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Civic</vt:lpstr>
      <vt:lpstr>Slide 1</vt:lpstr>
      <vt:lpstr>Today’s Agenda</vt:lpstr>
      <vt:lpstr>What Is CSS ?</vt:lpstr>
      <vt:lpstr>Advantages Of CSS</vt:lpstr>
      <vt:lpstr>What Is Responsive Web Design ?</vt:lpstr>
      <vt:lpstr>What Is Responsive Web Design ?</vt:lpstr>
      <vt:lpstr>Who Maintains CSS ?</vt:lpstr>
      <vt:lpstr>CSS Versions</vt:lpstr>
      <vt:lpstr>CSS Syntax</vt:lpstr>
      <vt:lpstr>CSS Syntax</vt:lpstr>
      <vt:lpstr>Example</vt:lpstr>
      <vt:lpstr>Output</vt:lpstr>
      <vt:lpstr>Types Of CSS Files</vt:lpstr>
      <vt:lpstr>Internal CSS</vt:lpstr>
      <vt:lpstr>Internal CSS</vt:lpstr>
      <vt:lpstr>External CSS</vt:lpstr>
      <vt:lpstr>External CSS</vt:lpstr>
      <vt:lpstr>Inline CSS</vt:lpstr>
      <vt:lpstr>Cascading Order</vt:lpstr>
      <vt:lpstr>Comments In CSS</vt:lpstr>
      <vt:lpstr>Quiz Time</vt:lpstr>
      <vt:lpstr>Quiz Time</vt:lpstr>
      <vt:lpstr>Quiz Time</vt:lpstr>
      <vt:lpstr>Selectors In CSS</vt:lpstr>
      <vt:lpstr>The Universal Selector</vt:lpstr>
      <vt:lpstr>The Type Selector</vt:lpstr>
      <vt:lpstr>The ID Selector</vt:lpstr>
      <vt:lpstr>The ID Selector</vt:lpstr>
      <vt:lpstr>The Class Selector</vt:lpstr>
      <vt:lpstr>The Class Selector</vt:lpstr>
      <vt:lpstr>ID v/s Class</vt:lpstr>
      <vt:lpstr>Grouping Selectors</vt:lpstr>
      <vt:lpstr>Combining Selectors</vt:lpstr>
      <vt:lpstr>Combinators</vt:lpstr>
      <vt:lpstr>Types Of Combinators</vt:lpstr>
      <vt:lpstr>Descendent Selectors</vt:lpstr>
      <vt:lpstr>Descendent Selectors</vt:lpstr>
      <vt:lpstr>Exercise 1</vt:lpstr>
      <vt:lpstr>Exercise 2</vt:lpstr>
      <vt:lpstr>Exercise 3</vt:lpstr>
      <vt:lpstr>Exercise 4</vt:lpstr>
      <vt:lpstr>Exercise 5</vt:lpstr>
      <vt:lpstr>Adjacent Sibling Selectors</vt:lpstr>
      <vt:lpstr>Adjacent Sibling Selectors</vt:lpstr>
      <vt:lpstr>Adjacent Sibling Selectors</vt:lpstr>
      <vt:lpstr>General Sibling Selectors</vt:lpstr>
      <vt:lpstr>General Sibling Selectors</vt:lpstr>
      <vt:lpstr>General Sibling Selectors</vt:lpstr>
      <vt:lpstr>Direct Child Selectors</vt:lpstr>
      <vt:lpstr>Direct Child Selectors</vt:lpstr>
      <vt:lpstr>Direct Child Selectors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618</cp:revision>
  <dcterms:created xsi:type="dcterms:W3CDTF">2016-02-04T12:02:26Z</dcterms:created>
  <dcterms:modified xsi:type="dcterms:W3CDTF">2023-06-11T10:19:46Z</dcterms:modified>
</cp:coreProperties>
</file>