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7" r:id="rId2"/>
    <p:sldId id="258" r:id="rId3"/>
    <p:sldId id="524" r:id="rId4"/>
    <p:sldId id="615" r:id="rId5"/>
    <p:sldId id="616" r:id="rId6"/>
    <p:sldId id="636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584" r:id="rId19"/>
    <p:sldId id="628" r:id="rId20"/>
    <p:sldId id="638" r:id="rId21"/>
    <p:sldId id="585" r:id="rId22"/>
    <p:sldId id="629" r:id="rId23"/>
    <p:sldId id="630" r:id="rId24"/>
    <p:sldId id="632" r:id="rId25"/>
    <p:sldId id="637" r:id="rId26"/>
    <p:sldId id="633" r:id="rId27"/>
    <p:sldId id="640" r:id="rId28"/>
    <p:sldId id="641" r:id="rId29"/>
    <p:sldId id="642" r:id="rId30"/>
    <p:sldId id="639" r:id="rId31"/>
    <p:sldId id="634" r:id="rId32"/>
    <p:sldId id="635" r:id="rId33"/>
    <p:sldId id="2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9A9D59C-49EE-4F27-962E-DE509434489B}"/>
    <pc:docChg chg="modSld">
      <pc:chgData name="Sharma Computer Academy" userId="08476b32c11f4418" providerId="LiveId" clId="{B9A9D59C-49EE-4F27-962E-DE509434489B}" dt="2020-12-22T08:34:37.196" v="3" actId="113"/>
      <pc:docMkLst>
        <pc:docMk/>
      </pc:docMkLst>
      <pc:sldChg chg="modSp">
        <pc:chgData name="Sharma Computer Academy" userId="08476b32c11f4418" providerId="LiveId" clId="{B9A9D59C-49EE-4F27-962E-DE509434489B}" dt="2020-12-22T08:34:37.196" v="3" actId="113"/>
        <pc:sldMkLst>
          <pc:docMk/>
          <pc:sldMk cId="2767820340" sldId="584"/>
        </pc:sldMkLst>
        <pc:spChg chg="mod">
          <ac:chgData name="Sharma Computer Academy" userId="08476b32c11f4418" providerId="LiveId" clId="{B9A9D59C-49EE-4F27-962E-DE509434489B}" dt="2020-12-22T08:34:37.196" v="3" actId="113"/>
          <ac:spMkLst>
            <pc:docMk/>
            <pc:sldMk cId="2767820340" sldId="584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9BCE5393-7453-4AE5-AFC4-3901262B5782}"/>
    <pc:docChg chg="undo custSel addSld modSld">
      <pc:chgData name="Sharma Computer Academy" userId="08476b32c11f4418" providerId="LiveId" clId="{9BCE5393-7453-4AE5-AFC4-3901262B5782}" dt="2022-10-28T07:36:47.335" v="542" actId="20577"/>
      <pc:docMkLst>
        <pc:docMk/>
      </pc:docMkLst>
      <pc:sldChg chg="modSp modAnim">
        <pc:chgData name="Sharma Computer Academy" userId="08476b32c11f4418" providerId="LiveId" clId="{9BCE5393-7453-4AE5-AFC4-3901262B5782}" dt="2022-10-28T07:36:47.335" v="542" actId="20577"/>
        <pc:sldMkLst>
          <pc:docMk/>
          <pc:sldMk cId="0" sldId="264"/>
        </pc:sldMkLst>
        <pc:spChg chg="mod">
          <ac:chgData name="Sharma Computer Academy" userId="08476b32c11f4418" providerId="LiveId" clId="{9BCE5393-7453-4AE5-AFC4-3901262B5782}" dt="2022-10-28T07:36:47.335" v="542" actId="20577"/>
          <ac:spMkLst>
            <pc:docMk/>
            <pc:sldMk cId="0" sldId="26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9BCE5393-7453-4AE5-AFC4-3901262B5782}" dt="2022-10-28T05:47:44.262" v="523" actId="113"/>
        <pc:sldMkLst>
          <pc:docMk/>
          <pc:sldMk cId="2767820340" sldId="584"/>
        </pc:sldMkLst>
        <pc:spChg chg="mod">
          <ac:chgData name="Sharma Computer Academy" userId="08476b32c11f4418" providerId="LiveId" clId="{9BCE5393-7453-4AE5-AFC4-3901262B5782}" dt="2022-10-28T05:47:44.262" v="523" actId="113"/>
          <ac:spMkLst>
            <pc:docMk/>
            <pc:sldMk cId="2767820340" sldId="58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BCE5393-7453-4AE5-AFC4-3901262B5782}" dt="2022-10-26T07:37:23.789" v="174" actId="20577"/>
        <pc:sldMkLst>
          <pc:docMk/>
          <pc:sldMk cId="2767820340" sldId="628"/>
        </pc:sldMkLst>
        <pc:spChg chg="mod">
          <ac:chgData name="Sharma Computer Academy" userId="08476b32c11f4418" providerId="LiveId" clId="{9BCE5393-7453-4AE5-AFC4-3901262B5782}" dt="2022-10-26T07:37:23.789" v="174" actId="20577"/>
          <ac:spMkLst>
            <pc:docMk/>
            <pc:sldMk cId="2767820340" sldId="62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BCE5393-7453-4AE5-AFC4-3901262B5782}" dt="2022-10-26T07:43:40.248" v="260" actId="113"/>
        <pc:sldMkLst>
          <pc:docMk/>
          <pc:sldMk cId="2767820340" sldId="633"/>
        </pc:sldMkLst>
        <pc:spChg chg="mod">
          <ac:chgData name="Sharma Computer Academy" userId="08476b32c11f4418" providerId="LiveId" clId="{9BCE5393-7453-4AE5-AFC4-3901262B5782}" dt="2022-10-26T07:39:31.043" v="207" actId="20577"/>
          <ac:spMkLst>
            <pc:docMk/>
            <pc:sldMk cId="2767820340" sldId="633"/>
            <ac:spMk id="2" creationId="{00000000-0000-0000-0000-000000000000}"/>
          </ac:spMkLst>
        </pc:spChg>
        <pc:spChg chg="mod">
          <ac:chgData name="Sharma Computer Academy" userId="08476b32c11f4418" providerId="LiveId" clId="{9BCE5393-7453-4AE5-AFC4-3901262B5782}" dt="2022-10-26T07:43:40.248" v="260" actId="113"/>
          <ac:spMkLst>
            <pc:docMk/>
            <pc:sldMk cId="2767820340" sldId="633"/>
            <ac:spMk id="3" creationId="{00000000-0000-0000-0000-000000000000}"/>
          </ac:spMkLst>
        </pc:spChg>
      </pc:sldChg>
      <pc:sldChg chg="addSp delSp modSp add mod setBg modAnim">
        <pc:chgData name="Sharma Computer Academy" userId="08476b32c11f4418" providerId="LiveId" clId="{9BCE5393-7453-4AE5-AFC4-3901262B5782}" dt="2022-10-19T05:51:10.031" v="112"/>
        <pc:sldMkLst>
          <pc:docMk/>
          <pc:sldMk cId="482780043" sldId="636"/>
        </pc:sldMkLst>
        <pc:spChg chg="mod">
          <ac:chgData name="Sharma Computer Academy" userId="08476b32c11f4418" providerId="LiveId" clId="{9BCE5393-7453-4AE5-AFC4-3901262B5782}" dt="2022-10-19T05:45:01.465" v="19" actId="20577"/>
          <ac:spMkLst>
            <pc:docMk/>
            <pc:sldMk cId="482780043" sldId="636"/>
            <ac:spMk id="2" creationId="{00000000-0000-0000-0000-000000000000}"/>
          </ac:spMkLst>
        </pc:spChg>
        <pc:spChg chg="mod">
          <ac:chgData name="Sharma Computer Academy" userId="08476b32c11f4418" providerId="LiveId" clId="{9BCE5393-7453-4AE5-AFC4-3901262B5782}" dt="2022-10-19T05:50:21.467" v="106" actId="207"/>
          <ac:spMkLst>
            <pc:docMk/>
            <pc:sldMk cId="482780043" sldId="636"/>
            <ac:spMk id="3" creationId="{00000000-0000-0000-0000-000000000000}"/>
          </ac:spMkLst>
        </pc:spChg>
        <pc:spChg chg="add del">
          <ac:chgData name="Sharma Computer Academy" userId="08476b32c11f4418" providerId="LiveId" clId="{9BCE5393-7453-4AE5-AFC4-3901262B5782}" dt="2022-10-19T05:48:12.101" v="45"/>
          <ac:spMkLst>
            <pc:docMk/>
            <pc:sldMk cId="482780043" sldId="636"/>
            <ac:spMk id="5" creationId="{A5F82177-E93C-6ADD-9427-C474285D63D3}"/>
          </ac:spMkLst>
        </pc:spChg>
      </pc:sldChg>
      <pc:sldChg chg="modSp add mod modAnim">
        <pc:chgData name="Sharma Computer Academy" userId="08476b32c11f4418" providerId="LiveId" clId="{9BCE5393-7453-4AE5-AFC4-3901262B5782}" dt="2022-10-26T06:26:26.138" v="166" actId="207"/>
        <pc:sldMkLst>
          <pc:docMk/>
          <pc:sldMk cId="2422076463" sldId="637"/>
        </pc:sldMkLst>
        <pc:spChg chg="mod">
          <ac:chgData name="Sharma Computer Academy" userId="08476b32c11f4418" providerId="LiveId" clId="{9BCE5393-7453-4AE5-AFC4-3901262B5782}" dt="2022-10-26T06:19:21.804" v="133" actId="20577"/>
          <ac:spMkLst>
            <pc:docMk/>
            <pc:sldMk cId="2422076463" sldId="637"/>
            <ac:spMk id="2" creationId="{00000000-0000-0000-0000-000000000000}"/>
          </ac:spMkLst>
        </pc:spChg>
        <pc:spChg chg="mod">
          <ac:chgData name="Sharma Computer Academy" userId="08476b32c11f4418" providerId="LiveId" clId="{9BCE5393-7453-4AE5-AFC4-3901262B5782}" dt="2022-10-26T06:26:26.138" v="166" actId="207"/>
          <ac:spMkLst>
            <pc:docMk/>
            <pc:sldMk cId="2422076463" sldId="63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BCE5393-7453-4AE5-AFC4-3901262B5782}" dt="2022-10-26T07:39:07.254" v="202" actId="20577"/>
        <pc:sldMkLst>
          <pc:docMk/>
          <pc:sldMk cId="3541734292" sldId="638"/>
        </pc:sldMkLst>
        <pc:spChg chg="mod">
          <ac:chgData name="Sharma Computer Academy" userId="08476b32c11f4418" providerId="LiveId" clId="{9BCE5393-7453-4AE5-AFC4-3901262B5782}" dt="2022-10-26T07:39:07.254" v="202" actId="20577"/>
          <ac:spMkLst>
            <pc:docMk/>
            <pc:sldMk cId="3541734292" sldId="638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9BCE5393-7453-4AE5-AFC4-3901262B5782}" dt="2022-10-26T07:39:26.819" v="203" actId="2890"/>
        <pc:sldMkLst>
          <pc:docMk/>
          <pc:sldMk cId="3799808473" sldId="639"/>
        </pc:sldMkLst>
      </pc:sldChg>
      <pc:sldChg chg="modSp add modAnim">
        <pc:chgData name="Sharma Computer Academy" userId="08476b32c11f4418" providerId="LiveId" clId="{9BCE5393-7453-4AE5-AFC4-3901262B5782}" dt="2022-10-26T07:45:35.133" v="295" actId="113"/>
        <pc:sldMkLst>
          <pc:docMk/>
          <pc:sldMk cId="311969574" sldId="640"/>
        </pc:sldMkLst>
        <pc:spChg chg="mod">
          <ac:chgData name="Sharma Computer Academy" userId="08476b32c11f4418" providerId="LiveId" clId="{9BCE5393-7453-4AE5-AFC4-3901262B5782}" dt="2022-10-26T07:45:35.133" v="295" actId="113"/>
          <ac:spMkLst>
            <pc:docMk/>
            <pc:sldMk cId="311969574" sldId="640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9BCE5393-7453-4AE5-AFC4-3901262B5782}" dt="2022-10-26T08:49:19.030" v="419" actId="113"/>
        <pc:sldMkLst>
          <pc:docMk/>
          <pc:sldMk cId="1214339522" sldId="641"/>
        </pc:sldMkLst>
        <pc:spChg chg="mod">
          <ac:chgData name="Sharma Computer Academy" userId="08476b32c11f4418" providerId="LiveId" clId="{9BCE5393-7453-4AE5-AFC4-3901262B5782}" dt="2022-10-26T08:42:15.052" v="316" actId="20577"/>
          <ac:spMkLst>
            <pc:docMk/>
            <pc:sldMk cId="1214339522" sldId="641"/>
            <ac:spMk id="2" creationId="{00000000-0000-0000-0000-000000000000}"/>
          </ac:spMkLst>
        </pc:spChg>
        <pc:spChg chg="mod">
          <ac:chgData name="Sharma Computer Academy" userId="08476b32c11f4418" providerId="LiveId" clId="{9BCE5393-7453-4AE5-AFC4-3901262B5782}" dt="2022-10-26T08:49:19.030" v="419" actId="113"/>
          <ac:spMkLst>
            <pc:docMk/>
            <pc:sldMk cId="1214339522" sldId="641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9BCE5393-7453-4AE5-AFC4-3901262B5782}" dt="2022-10-26T08:48:46.590" v="415" actId="113"/>
        <pc:sldMkLst>
          <pc:docMk/>
          <pc:sldMk cId="3612716287" sldId="642"/>
        </pc:sldMkLst>
        <pc:spChg chg="mod">
          <ac:chgData name="Sharma Computer Academy" userId="08476b32c11f4418" providerId="LiveId" clId="{9BCE5393-7453-4AE5-AFC4-3901262B5782}" dt="2022-10-26T08:48:46.590" v="415" actId="113"/>
          <ac:spMkLst>
            <pc:docMk/>
            <pc:sldMk cId="3612716287" sldId="64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4EDE7399-DF59-4048-8861-41F9DE6E9589}"/>
    <pc:docChg chg="custSel modSld">
      <pc:chgData name="Sharma Computer Academy" userId="08476b32c11f4418" providerId="LiveId" clId="{4EDE7399-DF59-4048-8861-41F9DE6E9589}" dt="2021-12-31T07:17:52.339" v="8" actId="27636"/>
      <pc:docMkLst>
        <pc:docMk/>
      </pc:docMkLst>
      <pc:sldChg chg="modSp mod modAnim">
        <pc:chgData name="Sharma Computer Academy" userId="08476b32c11f4418" providerId="LiveId" clId="{4EDE7399-DF59-4048-8861-41F9DE6E9589}" dt="2021-12-31T07:17:52.339" v="8" actId="27636"/>
        <pc:sldMkLst>
          <pc:docMk/>
          <pc:sldMk cId="2767820340" sldId="628"/>
        </pc:sldMkLst>
        <pc:spChg chg="mod">
          <ac:chgData name="Sharma Computer Academy" userId="08476b32c11f4418" providerId="LiveId" clId="{4EDE7399-DF59-4048-8861-41F9DE6E9589}" dt="2021-12-31T07:17:52.339" v="8" actId="27636"/>
          <ac:spMkLst>
            <pc:docMk/>
            <pc:sldMk cId="2767820340" sldId="6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10/28/2022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Lecture-12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Absolute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Units that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“absolute” </a:t>
            </a:r>
            <a:r>
              <a:rPr lang="en-IN" sz="2400" dirty="0">
                <a:latin typeface="Corbel" pitchFamily="34" charset="0"/>
              </a:rPr>
              <a:t>are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same size </a:t>
            </a:r>
            <a:r>
              <a:rPr lang="en-IN" sz="2400" dirty="0">
                <a:latin typeface="Corbel" pitchFamily="34" charset="0"/>
              </a:rPr>
              <a:t>regardless of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 element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device size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means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property </a:t>
            </a:r>
            <a:r>
              <a:rPr lang="en-IN" sz="2400" dirty="0">
                <a:latin typeface="Corbel" pitchFamily="34" charset="0"/>
              </a:rPr>
              <a:t>set with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 that has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absolute unit </a:t>
            </a:r>
            <a:r>
              <a:rPr lang="en-IN" sz="2400" dirty="0">
                <a:latin typeface="Corbel" pitchFamily="34" charset="0"/>
              </a:rPr>
              <a:t>will always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stick</a:t>
            </a:r>
            <a:r>
              <a:rPr lang="en-IN" sz="2400" dirty="0">
                <a:latin typeface="Corbel" pitchFamily="34" charset="0"/>
              </a:rPr>
              <a:t> to that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size</a:t>
            </a:r>
            <a:r>
              <a:rPr lang="en-IN" sz="2400" dirty="0">
                <a:latin typeface="Corbel" pitchFamily="34" charset="0"/>
              </a:rPr>
              <a:t> when looked at on a phone or on a laptop or on a large screen.</a:t>
            </a:r>
            <a:endParaRPr lang="en-IN" sz="19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Absolute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2843" y="1500174"/>
          <a:ext cx="8786874" cy="48307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orbel" pitchFamily="34" charset="0"/>
                        </a:rPr>
                        <a:t>Absolute Unit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orbel" pitchFamily="34" charset="0"/>
                        </a:rPr>
                        <a:t>Description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latin typeface="Corbel" pitchFamily="34" charset="0"/>
                        </a:rPr>
                        <a:t>Example</a:t>
                      </a:r>
                      <a:endParaRPr lang="en-IN" b="1">
                        <a:latin typeface="Corbe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476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px</a:t>
                      </a:r>
                      <a:endParaRPr lang="en-IN" b="1" dirty="0">
                        <a:solidFill>
                          <a:srgbClr val="7030A0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orbel" pitchFamily="34" charset="0"/>
                        </a:rPr>
                        <a:t>1/96 of 1 inch (96px = 1 inch)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200" dirty="0">
                          <a:latin typeface="Corbel" pitchFamily="34" charset="0"/>
                        </a:rPr>
                        <a:t>font-size:</a:t>
                      </a:r>
                      <a:r>
                        <a:rPr lang="en-IN" dirty="0">
                          <a:latin typeface="Corbel" pitchFamily="34" charset="0"/>
                        </a:rPr>
                        <a:t> </a:t>
                      </a:r>
                      <a:r>
                        <a:rPr lang="en-IN" sz="1200" dirty="0">
                          <a:latin typeface="Corbel" pitchFamily="34" charset="0"/>
                        </a:rPr>
                        <a:t>12px;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47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  <a:latin typeface="Corbel" pitchFamily="34" charset="0"/>
                        </a:rPr>
                        <a:t>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Corbel" pitchFamily="34" charset="0"/>
                        </a:rPr>
                        <a:t>1/72 of 1 inch (72pt = 1 inch)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Corbel" pitchFamily="34" charset="0"/>
                        </a:rPr>
                        <a:t>font-size: 12pt;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33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Corbel" pitchFamily="34" charset="0"/>
                        </a:rPr>
                        <a:t>12pt = 1pc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latin typeface="Corbel" pitchFamily="34" charset="0"/>
                        </a:rPr>
                        <a:t>font-size: 1.2pc;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33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Corbel" pitchFamily="34" charset="0"/>
                        </a:rPr>
                        <a:t>centimeter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>
                          <a:latin typeface="Corbel" pitchFamily="34" charset="0"/>
                        </a:rPr>
                        <a:t>font-size: 0.6cm;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47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Corbel" pitchFamily="34" charset="0"/>
                        </a:rPr>
                        <a:t>millimeter (10 mm = 1 cm)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300" dirty="0">
                          <a:latin typeface="Corbel" pitchFamily="34" charset="0"/>
                        </a:rPr>
                        <a:t>font-size: 4mm;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33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accent1"/>
                          </a:solidFill>
                          <a:latin typeface="Corbel" pitchFamily="34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orbel" pitchFamily="34" charset="0"/>
                        </a:rPr>
                        <a:t>inches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latin typeface="Corbel" pitchFamily="34" charset="0"/>
                        </a:rPr>
                        <a:t>font-size: 0.2in;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font-size: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1in;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}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h2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     	font-size: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0.5in;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     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 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   		font-size: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0.2in;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   		line-height: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0.5in;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Relative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Relative measurements </a:t>
            </a:r>
            <a:r>
              <a:rPr lang="en-IN" sz="2400" dirty="0">
                <a:latin typeface="Corbel" pitchFamily="34" charset="0"/>
              </a:rPr>
              <a:t>have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no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fixed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specific</a:t>
            </a:r>
            <a:r>
              <a:rPr lang="en-IN" sz="2400" dirty="0">
                <a:latin typeface="Corbel" pitchFamily="34" charset="0"/>
              </a:rPr>
              <a:t> value. 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Instead, they 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calculated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comparison </a:t>
            </a:r>
            <a:r>
              <a:rPr lang="en-IN" sz="2400" dirty="0">
                <a:latin typeface="Corbel" pitchFamily="34" charset="0"/>
              </a:rPr>
              <a:t>to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inherited</a:t>
            </a:r>
            <a:r>
              <a:rPr lang="en-IN" sz="2400" dirty="0">
                <a:latin typeface="Corbel" pitchFamily="34" charset="0"/>
              </a:rPr>
              <a:t> value.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Relative units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useful</a:t>
            </a:r>
            <a:r>
              <a:rPr lang="en-IN" sz="2400" dirty="0">
                <a:latin typeface="Corbel" pitchFamily="34" charset="0"/>
              </a:rPr>
              <a:t> for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styling responsive sites </a:t>
            </a:r>
            <a:r>
              <a:rPr lang="en-IN" sz="2400" dirty="0">
                <a:latin typeface="Corbel" pitchFamily="34" charset="0"/>
              </a:rPr>
              <a:t>because they scale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relative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window size </a:t>
            </a:r>
            <a:r>
              <a:rPr lang="en-IN" sz="2400" dirty="0">
                <a:latin typeface="Corbel" pitchFamily="34" charset="0"/>
              </a:rPr>
              <a:t>(depending on the unit).</a:t>
            </a:r>
            <a:endParaRPr lang="en-US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Relative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14281" y="1527174"/>
          <a:ext cx="8715436" cy="511653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91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rbel" pitchFamily="34" charset="0"/>
                        </a:rPr>
                        <a:t>Relative Unit</a:t>
                      </a:r>
                      <a:endParaRPr lang="en-IN" sz="2200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>
                          <a:latin typeface="Corbel" pitchFamily="34" charset="0"/>
                        </a:rPr>
                        <a:t>Description</a:t>
                      </a:r>
                      <a:endParaRPr lang="en-IN" sz="2200" b="1">
                        <a:latin typeface="Corbe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493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>
                          <a:latin typeface="Corbel" pitchFamily="34" charset="0"/>
                        </a:rPr>
                        <a:t>Relative to the parent element’s value for that 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493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 err="1">
                          <a:solidFill>
                            <a:srgbClr val="C00000"/>
                          </a:solidFill>
                          <a:latin typeface="Corbel" pitchFamily="34" charset="0"/>
                        </a:rPr>
                        <a:t>em</a:t>
                      </a:r>
                      <a:endParaRPr lang="en-IN" sz="2200" b="1" dirty="0">
                        <a:solidFill>
                          <a:srgbClr val="C00000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>
                          <a:latin typeface="Corbel" pitchFamily="34" charset="0"/>
                        </a:rPr>
                        <a:t>Relative to the current font-size of the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07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 err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rem</a:t>
                      </a:r>
                      <a:endParaRPr lang="en-IN" sz="2200" b="1" dirty="0">
                        <a:solidFill>
                          <a:srgbClr val="00B050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rbel" pitchFamily="34" charset="0"/>
                        </a:rPr>
                        <a:t>Relative to the font-size of the root (e.g. the &lt;html&gt; element). “</a:t>
                      </a:r>
                      <a:r>
                        <a:rPr lang="en-IN" sz="2200" dirty="0" err="1">
                          <a:latin typeface="Corbel" pitchFamily="34" charset="0"/>
                        </a:rPr>
                        <a:t>rem</a:t>
                      </a:r>
                      <a:r>
                        <a:rPr lang="en-IN" sz="2200" dirty="0">
                          <a:latin typeface="Corbel" pitchFamily="34" charset="0"/>
                        </a:rPr>
                        <a:t>” = “root </a:t>
                      </a:r>
                      <a:r>
                        <a:rPr lang="en-IN" sz="2200" dirty="0" err="1">
                          <a:latin typeface="Corbel" pitchFamily="34" charset="0"/>
                        </a:rPr>
                        <a:t>em</a:t>
                      </a:r>
                      <a:r>
                        <a:rPr lang="en-IN" sz="2200" dirty="0">
                          <a:latin typeface="Corbel" pitchFamily="34" charset="0"/>
                        </a:rPr>
                        <a:t>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407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ch</a:t>
                      </a:r>
                      <a:endParaRPr lang="en-IN" sz="2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rbel" pitchFamily="34" charset="0"/>
                        </a:rPr>
                        <a:t>Number of characters (1 character is equal to the width of the current font’s 0/zero)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493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solidFill>
                            <a:schemeClr val="tx2"/>
                          </a:solidFill>
                          <a:latin typeface="Corbel" pitchFamily="34" charset="0"/>
                        </a:rPr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rbel" pitchFamily="34" charset="0"/>
                        </a:rPr>
                        <a:t>Relative to height of the current font’s lowercase “x”.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.child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margin:</a:t>
            </a:r>
            <a:r>
              <a:rPr lang="en-IN" sz="20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10%;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We want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child element </a:t>
            </a:r>
            <a:r>
              <a:rPr lang="en-IN" sz="2400" dirty="0">
                <a:latin typeface="Corbel" pitchFamily="34" charset="0"/>
              </a:rPr>
              <a:t>to have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10%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parent’s width </a:t>
            </a:r>
            <a:r>
              <a:rPr lang="en-IN" sz="2400" dirty="0">
                <a:latin typeface="Corbel" pitchFamily="34" charset="0"/>
              </a:rPr>
              <a:t>as a </a:t>
            </a:r>
          </a:p>
          <a:p>
            <a:pPr>
              <a:buNone/>
            </a:pP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margin</a:t>
            </a:r>
            <a:r>
              <a:rPr lang="en-IN" sz="2400" dirty="0">
                <a:latin typeface="Corbel" pitchFamily="34" charset="0"/>
              </a:rPr>
              <a:t> so it never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fills</a:t>
            </a:r>
            <a:r>
              <a:rPr lang="en-IN" sz="2400" dirty="0">
                <a:latin typeface="Corbel" pitchFamily="34" charset="0"/>
              </a:rPr>
              <a:t> the whole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 </a:t>
            </a:r>
            <a:r>
              <a:rPr lang="en-IN" sz="2400" dirty="0">
                <a:latin typeface="Corbel" pitchFamily="34" charset="0"/>
              </a:rPr>
              <a:t>element. 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parent’s size </a:t>
            </a:r>
            <a:r>
              <a:rPr lang="en-IN" sz="2400" dirty="0">
                <a:latin typeface="Corbel" pitchFamily="34" charset="0"/>
              </a:rPr>
              <a:t>changes,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margin</a:t>
            </a:r>
            <a:r>
              <a:rPr lang="en-IN" sz="2400" dirty="0">
                <a:latin typeface="Corbel" pitchFamily="34" charset="0"/>
              </a:rPr>
              <a:t> will update too.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.child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000" b="1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font-size: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0.5em;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We want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font</a:t>
            </a:r>
            <a:r>
              <a:rPr lang="en-IN" sz="2400" dirty="0">
                <a:latin typeface="Corbel" pitchFamily="34" charset="0"/>
              </a:rPr>
              <a:t> of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child element </a:t>
            </a:r>
            <a:r>
              <a:rPr lang="en-IN" sz="2400" dirty="0">
                <a:latin typeface="Corbel" pitchFamily="34" charset="0"/>
              </a:rPr>
              <a:t>to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half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size</a:t>
            </a:r>
            <a:r>
              <a:rPr lang="en-IN" sz="2400" dirty="0">
                <a:latin typeface="Corbel" pitchFamily="34" charset="0"/>
              </a:rPr>
              <a:t> of its 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parent’s font-size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.header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000" b="1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font-size: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2rem;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We want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font-size</a:t>
            </a:r>
            <a:r>
              <a:rPr lang="en-IN" sz="2400" dirty="0">
                <a:latin typeface="Corbel" pitchFamily="34" charset="0"/>
              </a:rPr>
              <a:t> to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twice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size</a:t>
            </a:r>
            <a:r>
              <a:rPr lang="en-IN" sz="2400" dirty="0">
                <a:latin typeface="Corbel" pitchFamily="34" charset="0"/>
              </a:rPr>
              <a:t> as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root 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dirty="0" err="1">
                <a:latin typeface="Corbel" pitchFamily="34" charset="0"/>
              </a:rPr>
              <a:t>i.e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element’s font.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Background Using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Backgrounds</a:t>
            </a:r>
            <a:r>
              <a:rPr lang="en-IN" sz="2400" dirty="0">
                <a:latin typeface="Corbel" pitchFamily="34" charset="0"/>
              </a:rPr>
              <a:t> are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core</a:t>
            </a:r>
            <a:r>
              <a:rPr lang="en-IN" sz="2400" dirty="0">
                <a:latin typeface="Corbel" pitchFamily="34" charset="0"/>
              </a:rPr>
              <a:t> part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They are one of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fundamentals</a:t>
            </a:r>
            <a:r>
              <a:rPr lang="en-IN" sz="2400" dirty="0">
                <a:latin typeface="Corbel" pitchFamily="34" charset="0"/>
              </a:rPr>
              <a:t> that we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simply</a:t>
            </a:r>
            <a:r>
              <a:rPr lang="en-IN" sz="2400" dirty="0">
                <a:latin typeface="Corbel" pitchFamily="34" charset="0"/>
              </a:rPr>
              <a:t> need to know. 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Overall </a:t>
            </a:r>
            <a:r>
              <a:rPr lang="en-IN" sz="2400" dirty="0">
                <a:latin typeface="Corbel" pitchFamily="34" charset="0"/>
              </a:rPr>
              <a:t>we have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8 background properties </a:t>
            </a:r>
            <a:r>
              <a:rPr lang="en-IN" sz="2400" dirty="0">
                <a:latin typeface="Corbel" pitchFamily="34" charset="0"/>
              </a:rPr>
              <a:t>but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6</a:t>
            </a:r>
            <a:r>
              <a:rPr lang="en-IN" sz="2400" dirty="0">
                <a:latin typeface="Corbel" pitchFamily="34" charset="0"/>
              </a:rPr>
              <a:t> of them are most commonly used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They are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given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next slide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Background Using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lvl="0" indent="-514350"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background-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 specifies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solid </a:t>
            </a:r>
            <a:r>
              <a:rPr lang="en-IN" sz="2400" b="1" dirty="0" err="1">
                <a:solidFill>
                  <a:schemeClr val="accent1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fill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background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with.</a:t>
            </a:r>
          </a:p>
          <a:p>
            <a:pPr marL="514350" lvl="0" indent="-514350">
              <a:buAutoNum type="arabicPeriod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514350" lvl="0" indent="-514350">
              <a:buAutoNum type="arabicPeriod"/>
            </a:pP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514350" lvl="0" indent="-514350"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background-image: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calls an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image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for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background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514350" lvl="0" indent="-514350">
              <a:buAutoNum type="arabicPeriod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514350" lvl="0" indent="-514350">
              <a:buAutoNum type="arabicPeriod"/>
            </a:pP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514350" lvl="0" indent="-514350"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background-repeat: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determines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whether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image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tiled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0" lvl="0" indent="0">
              <a:buNone/>
            </a:pP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Inheritance In CSS</a:t>
            </a:r>
          </a:p>
          <a:p>
            <a:pPr>
              <a:buSzPct val="100000"/>
            </a:pPr>
            <a:endParaRPr lang="en-US" sz="28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CSS Units</a:t>
            </a: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Absolute v/s Relative Units</a:t>
            </a: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2060"/>
                </a:solidFill>
                <a:latin typeface="Corbel" pitchFamily="34" charset="0"/>
              </a:rPr>
              <a:t>Styling Background Using CSS</a:t>
            </a:r>
          </a:p>
          <a:p>
            <a:pPr>
              <a:buSzPct val="100000"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Background Using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background-position: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specifies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where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place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image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 the element’s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background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457200" lvl="0" indent="-457200">
              <a:buFont typeface="+mj-lt"/>
              <a:buAutoNum type="arabicPeriod" startAt="4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457200" lvl="0" indent="-457200">
              <a:buFont typeface="+mj-lt"/>
              <a:buAutoNum type="arabicPeriod" startAt="4"/>
            </a:pP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lvl="0" indent="-457200">
              <a:buFont typeface="+mj-lt"/>
              <a:buAutoNum type="arabicPeriod" startAt="4"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background-attachment: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determines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whether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image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scrolls with the page.</a:t>
            </a:r>
          </a:p>
          <a:p>
            <a:pPr marL="457200" lvl="0" indent="-457200">
              <a:buFont typeface="+mj-lt"/>
              <a:buAutoNum type="arabicPeriod" startAt="4"/>
            </a:pPr>
            <a:endParaRPr lang="en-IN" sz="2400" i="1" dirty="0">
              <a:solidFill>
                <a:schemeClr val="tx1"/>
              </a:solidFill>
              <a:latin typeface="Corbel" pitchFamily="34" charset="0"/>
            </a:endParaRPr>
          </a:p>
          <a:p>
            <a:pPr marL="457200" lvl="0" indent="-457200">
              <a:buFont typeface="+mj-lt"/>
              <a:buAutoNum type="arabicPeriod" startAt="4"/>
            </a:pP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lvl="0" indent="-457200">
              <a:buFont typeface="+mj-lt"/>
              <a:buAutoNum type="arabicPeriod" startAt="4"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background-size: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sets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size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the element's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background image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sz="2400" i="1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Color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background-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property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fills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background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solid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Corbel" pitchFamily="34" charset="0"/>
              </a:rPr>
              <a:t>color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There are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3 ways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set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background-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and they are:</a:t>
            </a:r>
          </a:p>
          <a:p>
            <a:pPr lvl="1"/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background-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color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: blue;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background-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rgb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(0, 0, 255);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b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ackground-color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: #0000ff;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Image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background-image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 property allows us to specify 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image 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be displayed in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background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u="sng" dirty="0">
                <a:solidFill>
                  <a:schemeClr val="tx1"/>
                </a:solidFill>
                <a:latin typeface="Corbel" pitchFamily="34" charset="0"/>
              </a:rPr>
              <a:t>S</a:t>
            </a:r>
            <a:r>
              <a:rPr lang="en-US" sz="2400" b="1" u="sng" dirty="0" err="1">
                <a:solidFill>
                  <a:schemeClr val="tx1"/>
                </a:solidFill>
                <a:latin typeface="Corbel" pitchFamily="34" charset="0"/>
              </a:rPr>
              <a:t>yntax</a:t>
            </a: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background-image: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(‘path to image’);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Repeat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By default, when we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 </a:t>
            </a:r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an </a:t>
            </a:r>
            <a:r>
              <a:rPr lang="en-IN" sz="2600" b="1" dirty="0">
                <a:solidFill>
                  <a:srgbClr val="00B050"/>
                </a:solidFill>
                <a:latin typeface="Corbel" pitchFamily="34" charset="0"/>
              </a:rPr>
              <a:t>image</a:t>
            </a:r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, it is </a:t>
            </a:r>
            <a:r>
              <a:rPr lang="en-IN" sz="2600" b="1" dirty="0">
                <a:solidFill>
                  <a:srgbClr val="7030A0"/>
                </a:solidFill>
                <a:latin typeface="Corbel" pitchFamily="34" charset="0"/>
              </a:rPr>
              <a:t>repeated</a:t>
            </a:r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 both </a:t>
            </a:r>
            <a:r>
              <a:rPr lang="en-IN" sz="2600" b="1" dirty="0">
                <a:solidFill>
                  <a:schemeClr val="accent1"/>
                </a:solidFill>
                <a:latin typeface="Corbel" pitchFamily="34" charset="0"/>
              </a:rPr>
              <a:t>horizontally</a:t>
            </a:r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IN" sz="2600" b="1" dirty="0">
                <a:solidFill>
                  <a:schemeClr val="accent1"/>
                </a:solidFill>
                <a:latin typeface="Corbel" pitchFamily="34" charset="0"/>
              </a:rPr>
              <a:t>vertically </a:t>
            </a:r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until the entire </a:t>
            </a:r>
            <a:r>
              <a:rPr lang="en-IN" sz="2600" b="1" dirty="0">
                <a:solidFill>
                  <a:srgbClr val="00B050"/>
                </a:solidFill>
                <a:latin typeface="Corbel" pitchFamily="34" charset="0"/>
              </a:rPr>
              <a:t>element</a:t>
            </a:r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IN" sz="2600" b="1" dirty="0">
                <a:solidFill>
                  <a:schemeClr val="tx1"/>
                </a:solidFill>
                <a:latin typeface="Corbel" pitchFamily="34" charset="0"/>
              </a:rPr>
              <a:t>filled</a:t>
            </a:r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6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But sometimes we want an </a:t>
            </a:r>
            <a:r>
              <a:rPr lang="en-IN" sz="2600" b="1" dirty="0">
                <a:solidFill>
                  <a:srgbClr val="00B050"/>
                </a:solidFill>
                <a:latin typeface="Corbel" pitchFamily="34" charset="0"/>
              </a:rPr>
              <a:t>image</a:t>
            </a:r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 to be displayed </a:t>
            </a:r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only once </a:t>
            </a:r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or to be </a:t>
            </a:r>
            <a:r>
              <a:rPr lang="en-IN" sz="2600" b="1" dirty="0">
                <a:solidFill>
                  <a:srgbClr val="7030A0"/>
                </a:solidFill>
                <a:latin typeface="Corbel" pitchFamily="34" charset="0"/>
              </a:rPr>
              <a:t>tiled</a:t>
            </a:r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 in only </a:t>
            </a:r>
            <a:r>
              <a:rPr lang="en-IN" sz="2600" b="1" dirty="0">
                <a:solidFill>
                  <a:schemeClr val="accent6"/>
                </a:solidFill>
                <a:latin typeface="Corbel" pitchFamily="34" charset="0"/>
              </a:rPr>
              <a:t>one direction</a:t>
            </a:r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6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The possible values are: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rbel" pitchFamily="34" charset="0"/>
              </a:rPr>
              <a:t>r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epeat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;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o-repeat;  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epeat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-x;   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r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epeat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-y;   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rbel" pitchFamily="34" charset="0"/>
              </a:rPr>
              <a:t>in</a:t>
            </a:r>
            <a:r>
              <a:rPr lang="en-IN" b="1" dirty="0" err="1">
                <a:solidFill>
                  <a:schemeClr val="accent1"/>
                </a:solidFill>
                <a:latin typeface="Corbel" pitchFamily="34" charset="0"/>
              </a:rPr>
              <a:t>herit</a:t>
            </a:r>
            <a:r>
              <a:rPr lang="en-IN" b="1" dirty="0">
                <a:solidFill>
                  <a:schemeClr val="accent1"/>
                </a:solidFill>
                <a:latin typeface="Corbel" pitchFamily="34" charset="0"/>
              </a:rPr>
              <a:t>;</a:t>
            </a:r>
            <a:endParaRPr lang="en-US" b="1" dirty="0">
              <a:solidFill>
                <a:schemeClr val="accent1"/>
              </a:solidFill>
              <a:latin typeface="Corbel" pitchFamily="34" charset="0"/>
            </a:endParaRPr>
          </a:p>
          <a:p>
            <a:pPr lvl="1"/>
            <a:endParaRPr lang="en-IN" sz="19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Position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IN" sz="2600" dirty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background-position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property sets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starting position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background image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Possible values are: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left top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left bottom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left center</a:t>
            </a: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right center</a:t>
            </a:r>
          </a:p>
          <a:p>
            <a:pPr lvl="1"/>
            <a:r>
              <a:rPr lang="en-US" sz="19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right top</a:t>
            </a:r>
          </a:p>
          <a:p>
            <a:pPr lvl="1"/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right bottom</a:t>
            </a:r>
          </a:p>
          <a:p>
            <a:pPr lvl="1"/>
            <a:r>
              <a:rPr lang="en-US" sz="1900" b="1" dirty="0">
                <a:solidFill>
                  <a:schemeClr val="accent6"/>
                </a:solidFill>
                <a:latin typeface="Corbel" pitchFamily="34" charset="0"/>
              </a:rPr>
              <a:t>center top</a:t>
            </a:r>
          </a:p>
          <a:p>
            <a:pPr lvl="1"/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center bottom</a:t>
            </a:r>
          </a:p>
          <a:p>
            <a:pPr lvl="1"/>
            <a:r>
              <a:rPr lang="en-US" sz="1900" b="1" dirty="0">
                <a:solidFill>
                  <a:schemeClr val="accent2"/>
                </a:solidFill>
                <a:latin typeface="Corbel" pitchFamily="34" charset="0"/>
              </a:rPr>
              <a:t>center </a:t>
            </a:r>
            <a:r>
              <a:rPr lang="en-US" sz="1900" b="1" dirty="0" err="1">
                <a:solidFill>
                  <a:schemeClr val="accent2"/>
                </a:solidFill>
                <a:latin typeface="Corbel" pitchFamily="34" charset="0"/>
              </a:rPr>
              <a:t>center</a:t>
            </a:r>
            <a:endParaRPr lang="en-US" sz="1900" b="1" dirty="0">
              <a:solidFill>
                <a:schemeClr val="accent2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left% top%</a:t>
            </a:r>
          </a:p>
          <a:p>
            <a:pPr lvl="1"/>
            <a:r>
              <a:rPr lang="en-US" sz="1900" b="1" dirty="0" err="1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xpos</a:t>
            </a:r>
            <a:r>
              <a:rPr lang="en-US" sz="19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ypos</a:t>
            </a:r>
            <a:endParaRPr lang="en-US" sz="19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inherit</a:t>
            </a:r>
            <a:endParaRPr lang="en-IN" sz="2400" b="1" dirty="0">
              <a:solidFill>
                <a:schemeClr val="accent3">
                  <a:lumMod val="50000"/>
                </a:schemeClr>
              </a:solidFill>
              <a:latin typeface="Corbel" pitchFamily="34" charset="0"/>
            </a:endParaRPr>
          </a:p>
          <a:p>
            <a:endParaRPr lang="en-IN" sz="24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Special Note About %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sz="26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percentage offset </a:t>
            </a:r>
            <a:r>
              <a:rPr lang="en-US" sz="2600" dirty="0">
                <a:solidFill>
                  <a:schemeClr val="tx1"/>
                </a:solidFill>
                <a:latin typeface="Corbel" pitchFamily="34" charset="0"/>
              </a:rPr>
              <a:t>of the given </a:t>
            </a:r>
            <a:r>
              <a:rPr lang="en-US" sz="2600" b="1" dirty="0">
                <a:solidFill>
                  <a:srgbClr val="00B050"/>
                </a:solidFill>
                <a:latin typeface="Corbel" pitchFamily="34" charset="0"/>
              </a:rPr>
              <a:t>background image's </a:t>
            </a:r>
            <a:r>
              <a:rPr lang="en-US" sz="2600" dirty="0">
                <a:solidFill>
                  <a:schemeClr val="tx1"/>
                </a:solidFill>
                <a:latin typeface="Corbel" pitchFamily="34" charset="0"/>
              </a:rPr>
              <a:t>position is </a:t>
            </a:r>
            <a:r>
              <a:rPr lang="en-US" sz="2600" b="1" dirty="0">
                <a:solidFill>
                  <a:srgbClr val="C00000"/>
                </a:solidFill>
                <a:latin typeface="Corbel" pitchFamily="34" charset="0"/>
              </a:rPr>
              <a:t>relative</a:t>
            </a:r>
            <a:r>
              <a:rPr lang="en-US" sz="2600" dirty="0">
                <a:solidFill>
                  <a:schemeClr val="tx1"/>
                </a:solidFill>
                <a:latin typeface="Corbel" pitchFamily="34" charset="0"/>
              </a:rPr>
              <a:t> to the 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container</a:t>
            </a:r>
            <a:r>
              <a:rPr lang="en-US" sz="26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US" sz="26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A value of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0%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means that the </a:t>
            </a:r>
            <a:r>
              <a:rPr lang="en-US" sz="2100" b="1" dirty="0">
                <a:solidFill>
                  <a:srgbClr val="002060"/>
                </a:solidFill>
                <a:latin typeface="Corbel" pitchFamily="34" charset="0"/>
              </a:rPr>
              <a:t>left (or top) edge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background image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is aligned with the corresponding </a:t>
            </a:r>
            <a:r>
              <a:rPr lang="en-US" sz="2100" b="1" dirty="0">
                <a:solidFill>
                  <a:srgbClr val="002060"/>
                </a:solidFill>
                <a:latin typeface="Corbel" pitchFamily="34" charset="0"/>
              </a:rPr>
              <a:t>left (or top) edge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container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, or the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0%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mark of the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image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will be on the 0% mark of the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container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US" sz="26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A value of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100%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means that the </a:t>
            </a:r>
            <a:r>
              <a:rPr lang="en-US" sz="2100" b="1" dirty="0">
                <a:solidFill>
                  <a:srgbClr val="002060"/>
                </a:solidFill>
                <a:latin typeface="Corbel" pitchFamily="34" charset="0"/>
              </a:rPr>
              <a:t>right (or bottom) edge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background image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is aligned with the </a:t>
            </a:r>
            <a:r>
              <a:rPr lang="en-US" sz="2100" b="1" dirty="0">
                <a:solidFill>
                  <a:srgbClr val="002060"/>
                </a:solidFill>
                <a:latin typeface="Corbel" pitchFamily="34" charset="0"/>
              </a:rPr>
              <a:t>right (or bottom) edge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container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, or the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100%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mark of the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image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will be on the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100%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mark of the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container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US" sz="26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Thus a value of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50%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horizontally or vertically centers the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background image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as the 50% of the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image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will be at the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50%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mark of the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container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US" sz="26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Similarly,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background-position: 25% 75%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means the spot on the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image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that is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25%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from the </a:t>
            </a:r>
            <a:r>
              <a:rPr lang="en-US" sz="2100" b="1" dirty="0">
                <a:solidFill>
                  <a:srgbClr val="002060"/>
                </a:solidFill>
                <a:latin typeface="Corbel" pitchFamily="34" charset="0"/>
              </a:rPr>
              <a:t>left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75%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from the </a:t>
            </a:r>
            <a:r>
              <a:rPr lang="en-US" sz="2100" b="1" dirty="0">
                <a:solidFill>
                  <a:srgbClr val="002060"/>
                </a:solidFill>
                <a:latin typeface="Corbel" pitchFamily="34" charset="0"/>
              </a:rPr>
              <a:t>top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will be placed at the spot of the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container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that is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25%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from the </a:t>
            </a:r>
            <a:r>
              <a:rPr lang="en-US" sz="2100" b="1" dirty="0">
                <a:solidFill>
                  <a:srgbClr val="002060"/>
                </a:solidFill>
                <a:latin typeface="Corbel" pitchFamily="34" charset="0"/>
              </a:rPr>
              <a:t>container's left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75%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from the </a:t>
            </a:r>
            <a:r>
              <a:rPr lang="en-US" sz="2100" b="1" dirty="0">
                <a:solidFill>
                  <a:srgbClr val="002060"/>
                </a:solidFill>
                <a:latin typeface="Corbel" pitchFamily="34" charset="0"/>
              </a:rPr>
              <a:t>container's top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IN" sz="19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7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Size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background-size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CSS property sets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size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the element's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background image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image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can be left to its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natural size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stretched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constrained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fit the available space.</a:t>
            </a: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Size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There 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different syntaxes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 can use with this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property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: 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keyword syntax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("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auto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", "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cover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" and "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contain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"), 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one-value syntax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(sets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width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of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image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(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height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becomes "auto") 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two-value syntax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(first value: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width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of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image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, second value: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height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)</a:t>
            </a:r>
            <a:endParaRPr lang="en-IN" sz="19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9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cover V/s contain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cover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—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browser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will make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image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just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large enough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so that it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completely covers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box area while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still retaining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aspect ratio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other words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cover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tells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browser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make sure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image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always covers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entire container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even if it has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stretch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image 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cut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little bit off one of the edges</a:t>
            </a:r>
            <a:endParaRPr lang="en-IN" sz="19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39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cover V/s contain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—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browser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will make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image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right size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fit inside the box, that is , it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scales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image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large as possible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within its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container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without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cropping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stretching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image. 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other words we can say that 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says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always show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whole image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even if that leaves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little space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sides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bottom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IN" sz="19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Inheritance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Inheritance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process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receiving values of properties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by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child element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from its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parent element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Each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element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document is part of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tree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and every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element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except the initial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element has a 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parent element 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that encloses it.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Whatever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are applied to that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parent element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can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applied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elements enclosed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it if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properties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inherited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Attachment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background-attachment</a:t>
            </a:r>
            <a:r>
              <a:rPr lang="en-IN" sz="2400" dirty="0">
                <a:latin typeface="Corbel" pitchFamily="34" charset="0"/>
              </a:rPr>
              <a:t> property determines what happens to an image when the user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scrolls</a:t>
            </a:r>
            <a:r>
              <a:rPr lang="en-IN" sz="2400" dirty="0">
                <a:latin typeface="Corbel" pitchFamily="34" charset="0"/>
              </a:rPr>
              <a:t> the page.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three </a:t>
            </a:r>
            <a:r>
              <a:rPr lang="en-IN" sz="2400" dirty="0">
                <a:latin typeface="Corbel" pitchFamily="34" charset="0"/>
              </a:rPr>
              <a:t>available values are 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scroll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IN" sz="2400" dirty="0">
                <a:solidFill>
                  <a:srgbClr val="00B0F0"/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fixed</a:t>
            </a:r>
            <a:r>
              <a:rPr lang="en-IN" sz="2400" dirty="0">
                <a:solidFill>
                  <a:srgbClr val="00B0F0"/>
                </a:solidFill>
                <a:latin typeface="Corbel" pitchFamily="34" charset="0"/>
              </a:rPr>
              <a:t> 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IN" sz="2400" dirty="0">
                <a:solidFill>
                  <a:srgbClr val="00B0F0"/>
                </a:solidFill>
                <a:latin typeface="Corbel" pitchFamily="34" charset="0"/>
              </a:rPr>
              <a:t> i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nherit</a:t>
            </a:r>
            <a:r>
              <a:rPr lang="en-IN" sz="2400" dirty="0">
                <a:solidFill>
                  <a:srgbClr val="00B0F0"/>
                </a:solidFill>
                <a:latin typeface="Corbel" pitchFamily="34" charset="0"/>
              </a:rPr>
              <a:t>.</a:t>
            </a:r>
            <a:endParaRPr lang="en-US" sz="2400" dirty="0">
              <a:solidFill>
                <a:srgbClr val="00B0F0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Shorthand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There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many properties </a:t>
            </a:r>
            <a:r>
              <a:rPr lang="en-IN" sz="2400" dirty="0">
                <a:latin typeface="Corbel" pitchFamily="34" charset="0"/>
              </a:rPr>
              <a:t>to consider when dealing with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backgrounds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shorten </a:t>
            </a:r>
            <a:r>
              <a:rPr lang="en-IN" sz="2400" dirty="0">
                <a:latin typeface="Corbel" pitchFamily="34" charset="0"/>
              </a:rPr>
              <a:t>the code, it is also possible to specify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 the properties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one single property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is called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shorthand</a:t>
            </a:r>
            <a:r>
              <a:rPr lang="en-IN" sz="2400" dirty="0">
                <a:latin typeface="Corbel" pitchFamily="34" charset="0"/>
              </a:rPr>
              <a:t> property. 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Shorthand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sz="2400" dirty="0">
                <a:latin typeface="Corbel" pitchFamily="34" charset="0"/>
              </a:rPr>
              <a:t>We can use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any combination </a:t>
            </a:r>
            <a:r>
              <a:rPr lang="en-IN" sz="2400" dirty="0">
                <a:latin typeface="Corbel" pitchFamily="34" charset="0"/>
              </a:rPr>
              <a:t>of these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IN" sz="2400" dirty="0">
                <a:latin typeface="Corbel" pitchFamily="34" charset="0"/>
              </a:rPr>
              <a:t> that we like, in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almost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any order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 for an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individual background property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missing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not specified </a:t>
            </a:r>
            <a:r>
              <a:rPr lang="en-IN" sz="2400" dirty="0">
                <a:latin typeface="Corbel" pitchFamily="34" charset="0"/>
              </a:rPr>
              <a:t>while using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shorthand</a:t>
            </a:r>
            <a:r>
              <a:rPr lang="en-IN" sz="2400" dirty="0">
                <a:latin typeface="Corbel" pitchFamily="34" charset="0"/>
              </a:rPr>
              <a:t> notation,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default value</a:t>
            </a:r>
            <a:r>
              <a:rPr lang="en-IN" sz="2400" dirty="0">
                <a:latin typeface="Corbel" pitchFamily="34" charset="0"/>
              </a:rPr>
              <a:t> for that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property</a:t>
            </a:r>
            <a:r>
              <a:rPr lang="en-IN" sz="2400" dirty="0">
                <a:latin typeface="Corbel" pitchFamily="34" charset="0"/>
              </a:rPr>
              <a:t> will be used instead, if any.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latin typeface="Corbel" pitchFamily="34" charset="0"/>
              </a:rPr>
              <a:t>Example:</a:t>
            </a:r>
          </a:p>
          <a:p>
            <a:pPr lvl="1">
              <a:buNone/>
            </a:pPr>
            <a:r>
              <a:rPr lang="en-US" sz="1900" b="1" dirty="0">
                <a:solidFill>
                  <a:schemeClr val="accent6"/>
                </a:solidFill>
                <a:latin typeface="Corbel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ody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200" dirty="0">
                <a:solidFill>
                  <a:schemeClr val="accent6">
                    <a:lumMod val="75000"/>
                  </a:schemeClr>
                </a:solidFill>
              </a:rPr>
              <a:t> 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background</a:t>
            </a:r>
            <a:r>
              <a:rPr lang="en-IN" sz="2200" dirty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200" dirty="0">
                <a:solidFill>
                  <a:srgbClr val="00B050"/>
                </a:solidFill>
                <a:latin typeface="Corbel" pitchFamily="34" charset="0"/>
              </a:rPr>
              <a:t>#</a:t>
            </a:r>
            <a:r>
              <a:rPr lang="en-IN" sz="2200" dirty="0" err="1">
                <a:solidFill>
                  <a:srgbClr val="00B050"/>
                </a:solidFill>
                <a:latin typeface="Corbel" pitchFamily="34" charset="0"/>
              </a:rPr>
              <a:t>ffffff</a:t>
            </a:r>
            <a:r>
              <a:rPr lang="en-IN" sz="2200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200" dirty="0">
                <a:latin typeface="Corbel" pitchFamily="34" charset="0"/>
              </a:rPr>
              <a:t>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(‘bgimg.jpg')</a:t>
            </a:r>
            <a:r>
              <a:rPr lang="en-IN" sz="2200" dirty="0"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no-repeat</a:t>
            </a:r>
            <a:r>
              <a:rPr lang="en-IN" sz="2200" dirty="0">
                <a:latin typeface="Corbel" pitchFamily="34" charset="0"/>
              </a:rPr>
              <a:t> </a:t>
            </a:r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right top;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br>
              <a:rPr lang="en-IN" sz="2200" dirty="0">
                <a:latin typeface="Corbel" pitchFamily="34" charset="0"/>
              </a:rPr>
            </a:br>
            <a:r>
              <a:rPr lang="en-IN" sz="2200" dirty="0">
                <a:latin typeface="Corbel" pitchFamily="34" charset="0"/>
              </a:rPr>
              <a:t> </a:t>
            </a:r>
            <a:endParaRPr lang="en-US" sz="2200" dirty="0">
              <a:solidFill>
                <a:srgbClr val="00B0F0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5237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Handling Font In CSS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Using Google Fonts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Using </a:t>
            </a:r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Font Awesome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HTML Inheritance Tree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357298"/>
            <a:ext cx="8858312" cy="500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Inheritance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Not all properties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inherited</a:t>
            </a:r>
            <a:r>
              <a:rPr lang="en-IN" sz="2400" dirty="0">
                <a:latin typeface="Corbel" pitchFamily="34" charset="0"/>
              </a:rPr>
              <a:t> .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For example ,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font-size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inherited</a:t>
            </a:r>
            <a:r>
              <a:rPr lang="en-IN" sz="2400" dirty="0">
                <a:latin typeface="Corbel" pitchFamily="34" charset="0"/>
              </a:rPr>
              <a:t> but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border</a:t>
            </a:r>
            <a:r>
              <a:rPr lang="en-IN" sz="2400" dirty="0">
                <a:solidFill>
                  <a:schemeClr val="accent6"/>
                </a:solidFill>
                <a:latin typeface="Corbel" pitchFamily="34" charset="0"/>
              </a:rPr>
              <a:t> i</a:t>
            </a:r>
            <a:r>
              <a:rPr lang="en-IN" sz="2400" dirty="0">
                <a:latin typeface="Corbel" pitchFamily="34" charset="0"/>
              </a:rPr>
              <a:t>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not inherited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For a complete list of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inherited/non inherited </a:t>
            </a:r>
            <a:r>
              <a:rPr lang="en-IN" sz="2400" dirty="0">
                <a:latin typeface="Corbel" pitchFamily="34" charset="0"/>
              </a:rPr>
              <a:t>properties we can refer to the link: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https://www.w3.org/TR/CSS22/propidx.html</a:t>
            </a:r>
            <a:endParaRPr lang="en-US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inherit Keyword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inherit</a:t>
            </a:r>
            <a:r>
              <a:rPr lang="en-US" sz="2400" dirty="0">
                <a:latin typeface="Corbel" pitchFamily="34" charset="0"/>
              </a:rPr>
              <a:t> keyword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allows us 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explicitly specify inheritance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It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works</a:t>
            </a:r>
            <a:r>
              <a:rPr lang="en-US" sz="2400" dirty="0">
                <a:latin typeface="Corbel" pitchFamily="34" charset="0"/>
              </a:rPr>
              <a:t> on both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inherited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non-inherited</a:t>
            </a:r>
            <a:r>
              <a:rPr lang="en-US" sz="2400" dirty="0">
                <a:latin typeface="Corbel" pitchFamily="34" charset="0"/>
              </a:rPr>
              <a:t> properties.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sv-SE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h1 {</a:t>
            </a:r>
          </a:p>
          <a:p>
            <a:pPr marL="0" indent="0">
              <a:buNone/>
            </a:pPr>
            <a:r>
              <a:rPr lang="sv-SE" sz="2200" b="1" dirty="0">
                <a:latin typeface="Corbel" panose="020B0503020204020204" pitchFamily="34" charset="0"/>
              </a:rPr>
              <a:t>  </a:t>
            </a:r>
            <a:r>
              <a:rPr lang="sv-SE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border:</a:t>
            </a:r>
            <a:r>
              <a:rPr lang="sv-SE" sz="2200" b="1" dirty="0">
                <a:latin typeface="Corbel" panose="020B0503020204020204" pitchFamily="34" charset="0"/>
              </a:rPr>
              <a:t> </a:t>
            </a:r>
            <a:r>
              <a:rPr lang="sv-SE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solid 2px red;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}</a:t>
            </a:r>
          </a:p>
          <a:p>
            <a:pPr marL="0" indent="0">
              <a:buNone/>
            </a:pPr>
            <a:endParaRPr lang="sv-SE" sz="2200" b="1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sv-SE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 {</a:t>
            </a:r>
          </a:p>
          <a:p>
            <a:pPr marL="0" indent="0">
              <a:buNone/>
            </a:pPr>
            <a:r>
              <a:rPr lang="sv-SE" sz="2200" b="1" dirty="0">
                <a:latin typeface="Corbel" panose="020B0503020204020204" pitchFamily="34" charset="0"/>
              </a:rPr>
              <a:t>  </a:t>
            </a:r>
            <a:r>
              <a:rPr lang="sv-SE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border: </a:t>
            </a:r>
            <a:r>
              <a:rPr lang="sv-SE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inherit;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}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unit </a:t>
            </a:r>
            <a:r>
              <a:rPr lang="en-IN" sz="2400" dirty="0">
                <a:latin typeface="Corbel" pitchFamily="34" charset="0"/>
              </a:rPr>
              <a:t>determines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size </a:t>
            </a:r>
            <a:r>
              <a:rPr lang="en-IN" sz="2400" dirty="0">
                <a:latin typeface="Corbel" pitchFamily="34" charset="0"/>
              </a:rPr>
              <a:t>of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property</a:t>
            </a:r>
            <a:r>
              <a:rPr lang="en-IN" sz="2400" dirty="0">
                <a:latin typeface="Corbel" pitchFamily="34" charset="0"/>
              </a:rPr>
              <a:t> we’re setting for an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 or its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content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For example, if we wanted to set the property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margin </a:t>
            </a:r>
            <a:r>
              <a:rPr lang="en-IN" sz="2400" dirty="0">
                <a:latin typeface="Corbel" pitchFamily="34" charset="0"/>
              </a:rPr>
              <a:t>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paragraph</a:t>
            </a:r>
            <a:r>
              <a:rPr lang="en-IN" sz="2400" dirty="0">
                <a:latin typeface="Corbel" pitchFamily="34" charset="0"/>
              </a:rPr>
              <a:t>, we would give it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specific value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value includes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unit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Let’s look at a small example:</a:t>
            </a:r>
          </a:p>
          <a:p>
            <a:pPr lvl="1">
              <a:buNone/>
            </a:pPr>
            <a:r>
              <a:rPr lang="en-IN" sz="1900" dirty="0">
                <a:latin typeface="Corbel" pitchFamily="34" charset="0"/>
              </a:rPr>
              <a:t>	</a:t>
            </a:r>
          </a:p>
          <a:p>
            <a:pPr lvl="1">
              <a:buNone/>
            </a:pPr>
            <a:r>
              <a:rPr lang="en-IN" sz="1900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chemeClr val="accent1"/>
                </a:solidFill>
                <a:latin typeface="Corbel" pitchFamily="34" charset="0"/>
              </a:rPr>
              <a:t>p</a:t>
            </a:r>
            <a:r>
              <a:rPr lang="en-IN" sz="2000" b="1" dirty="0">
                <a:latin typeface="Corbel" pitchFamily="34" charset="0"/>
              </a:rPr>
              <a:t>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	margin: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20px; </a:t>
            </a:r>
          </a:p>
          <a:p>
            <a:pPr lvl="1">
              <a:buNone/>
            </a:pPr>
            <a:r>
              <a:rPr lang="en-IN" sz="2000" b="1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 }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 this case: </a:t>
            </a:r>
          </a:p>
          <a:p>
            <a:pPr lvl="1"/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margin</a:t>
            </a:r>
            <a:r>
              <a:rPr lang="en-IN" sz="2000" dirty="0">
                <a:latin typeface="Corbel" pitchFamily="34" charset="0"/>
              </a:rPr>
              <a:t> is the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property</a:t>
            </a:r>
          </a:p>
          <a:p>
            <a:pPr lvl="1"/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20px;</a:t>
            </a:r>
            <a:r>
              <a:rPr lang="en-IN" sz="2000" dirty="0">
                <a:latin typeface="Corbel" pitchFamily="34" charset="0"/>
              </a:rPr>
              <a:t> is the </a:t>
            </a:r>
            <a:r>
              <a:rPr lang="en-IN" sz="2000" b="1" dirty="0">
                <a:solidFill>
                  <a:schemeClr val="accent6"/>
                </a:solidFill>
                <a:latin typeface="Corbel" pitchFamily="34" charset="0"/>
              </a:rPr>
              <a:t>value</a:t>
            </a:r>
            <a:r>
              <a:rPr lang="en-IN" sz="2000" dirty="0">
                <a:latin typeface="Corbel" pitchFamily="34" charset="0"/>
              </a:rPr>
              <a:t>, and </a:t>
            </a:r>
          </a:p>
          <a:p>
            <a:pPr lvl="1"/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px</a:t>
            </a:r>
            <a:r>
              <a:rPr lang="en-IN" sz="2000" dirty="0">
                <a:latin typeface="Corbel" pitchFamily="34" charset="0"/>
              </a:rPr>
              <a:t> (or “pixel”) is the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CSS unit</a:t>
            </a:r>
            <a:r>
              <a:rPr lang="en-IN" sz="20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Two Categories Of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Before we can understand more about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units </a:t>
            </a:r>
            <a:r>
              <a:rPr lang="en-IN" sz="2400" dirty="0">
                <a:latin typeface="Corbel" pitchFamily="34" charset="0"/>
              </a:rPr>
              <a:t>, it’s i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mportant </a:t>
            </a:r>
            <a:r>
              <a:rPr lang="en-IN" sz="2400" dirty="0">
                <a:latin typeface="Corbel" pitchFamily="34" charset="0"/>
              </a:rPr>
              <a:t>to consider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two categories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units</a:t>
            </a:r>
            <a:r>
              <a:rPr lang="en-IN" sz="2400" dirty="0">
                <a:latin typeface="Corbel" pitchFamily="34" charset="0"/>
              </a:rPr>
              <a:t>: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These are:</a:t>
            </a:r>
          </a:p>
          <a:p>
            <a:endParaRPr lang="en-IN" sz="2400" dirty="0"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absolute </a:t>
            </a:r>
          </a:p>
          <a:p>
            <a:pPr lvl="1"/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relative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8123</TotalTime>
  <Words>1650</Words>
  <Application>Microsoft Office PowerPoint</Application>
  <PresentationFormat>On-screen Show (4:3)</PresentationFormat>
  <Paragraphs>306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Inheritance In CSS</vt:lpstr>
      <vt:lpstr>HTML Inheritance Tree</vt:lpstr>
      <vt:lpstr>Inheritance In CSS</vt:lpstr>
      <vt:lpstr>The inherit Keyword</vt:lpstr>
      <vt:lpstr>CSS Units</vt:lpstr>
      <vt:lpstr>CSS Units</vt:lpstr>
      <vt:lpstr>Two Categories Of Units</vt:lpstr>
      <vt:lpstr>Absolute Units</vt:lpstr>
      <vt:lpstr>Absolute Units</vt:lpstr>
      <vt:lpstr>Example</vt:lpstr>
      <vt:lpstr>Relative Units</vt:lpstr>
      <vt:lpstr>Relative Units</vt:lpstr>
      <vt:lpstr>Example</vt:lpstr>
      <vt:lpstr>Example</vt:lpstr>
      <vt:lpstr>Example</vt:lpstr>
      <vt:lpstr>Styling Background Using CSS</vt:lpstr>
      <vt:lpstr>Styling Background Using CSS</vt:lpstr>
      <vt:lpstr>Styling Background Using CSS</vt:lpstr>
      <vt:lpstr>Background Color</vt:lpstr>
      <vt:lpstr>Background Image</vt:lpstr>
      <vt:lpstr>Background Repeat</vt:lpstr>
      <vt:lpstr>Background Position</vt:lpstr>
      <vt:lpstr>Special Note About %</vt:lpstr>
      <vt:lpstr>Background Size</vt:lpstr>
      <vt:lpstr>Background Size</vt:lpstr>
      <vt:lpstr>cover V/s contain</vt:lpstr>
      <vt:lpstr>cover V/s contain</vt:lpstr>
      <vt:lpstr>Background Attachment</vt:lpstr>
      <vt:lpstr>Background Shorthand</vt:lpstr>
      <vt:lpstr>Background Shorthand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629</cp:revision>
  <dcterms:created xsi:type="dcterms:W3CDTF">2016-02-04T12:02:26Z</dcterms:created>
  <dcterms:modified xsi:type="dcterms:W3CDTF">2022-10-28T07:36:49Z</dcterms:modified>
</cp:coreProperties>
</file>