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7" r:id="rId2"/>
    <p:sldId id="258" r:id="rId3"/>
    <p:sldId id="524" r:id="rId4"/>
    <p:sldId id="677" r:id="rId5"/>
    <p:sldId id="678" r:id="rId6"/>
    <p:sldId id="636" r:id="rId7"/>
    <p:sldId id="684" r:id="rId8"/>
    <p:sldId id="685" r:id="rId9"/>
    <p:sldId id="688" r:id="rId10"/>
    <p:sldId id="689" r:id="rId11"/>
    <p:sldId id="686" r:id="rId12"/>
    <p:sldId id="687" r:id="rId13"/>
    <p:sldId id="690" r:id="rId14"/>
    <p:sldId id="691" r:id="rId15"/>
    <p:sldId id="680" r:id="rId16"/>
    <p:sldId id="639" r:id="rId17"/>
    <p:sldId id="693" r:id="rId18"/>
    <p:sldId id="694" r:id="rId19"/>
    <p:sldId id="681" r:id="rId20"/>
    <p:sldId id="692" r:id="rId21"/>
    <p:sldId id="663" r:id="rId22"/>
    <p:sldId id="695" r:id="rId23"/>
    <p:sldId id="683" r:id="rId24"/>
    <p:sldId id="696" r:id="rId25"/>
    <p:sldId id="697" r:id="rId26"/>
    <p:sldId id="698" r:id="rId27"/>
    <p:sldId id="699" r:id="rId28"/>
    <p:sldId id="700" r:id="rId29"/>
    <p:sldId id="701" r:id="rId30"/>
    <p:sldId id="702" r:id="rId31"/>
    <p:sldId id="703" r:id="rId32"/>
    <p:sldId id="704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7C97E31-35D6-4149-922C-7554D8064624}"/>
    <pc:docChg chg="delSld">
      <pc:chgData name="Sharma Computer Academy" userId="08476b32c11f4418" providerId="LiveId" clId="{67C97E31-35D6-4149-922C-7554D8064624}" dt="2020-12-29T08:32:46.678" v="0" actId="47"/>
      <pc:docMkLst>
        <pc:docMk/>
      </pc:docMkLst>
      <pc:sldChg chg="del">
        <pc:chgData name="Sharma Computer Academy" userId="08476b32c11f4418" providerId="LiveId" clId="{67C97E31-35D6-4149-922C-7554D8064624}" dt="2020-12-29T08:32:46.678" v="0" actId="47"/>
        <pc:sldMkLst>
          <pc:docMk/>
          <pc:sldMk cId="2767820340" sldId="679"/>
        </pc:sldMkLst>
      </pc:sldChg>
    </pc:docChg>
  </pc:docChgLst>
  <pc:docChgLst>
    <pc:chgData name="Sharma Computer Academy" userId="08476b32c11f4418" providerId="LiveId" clId="{7566919C-191B-4852-A50B-262E892A8D29}"/>
    <pc:docChg chg="delSld modSld">
      <pc:chgData name="Sharma Computer Academy" userId="08476b32c11f4418" providerId="LiveId" clId="{7566919C-191B-4852-A50B-262E892A8D29}" dt="2022-01-10T15:29:59.381" v="37" actId="20577"/>
      <pc:docMkLst>
        <pc:docMk/>
      </pc:docMkLst>
      <pc:sldChg chg="modSp modAnim">
        <pc:chgData name="Sharma Computer Academy" userId="08476b32c11f4418" providerId="LiveId" clId="{7566919C-191B-4852-A50B-262E892A8D29}" dt="2022-01-10T15:29:59.381" v="37" actId="20577"/>
        <pc:sldMkLst>
          <pc:docMk/>
          <pc:sldMk cId="0" sldId="264"/>
        </pc:sldMkLst>
        <pc:spChg chg="mod">
          <ac:chgData name="Sharma Computer Academy" userId="08476b32c11f4418" providerId="LiveId" clId="{7566919C-191B-4852-A50B-262E892A8D29}" dt="2022-01-10T15:29:59.381" v="37" actId="20577"/>
          <ac:spMkLst>
            <pc:docMk/>
            <pc:sldMk cId="0" sldId="264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7566919C-191B-4852-A50B-262E892A8D29}" dt="2022-01-08T19:50:12.980" v="0" actId="2696"/>
        <pc:sldMkLst>
          <pc:docMk/>
          <pc:sldMk cId="2767820340" sldId="693"/>
        </pc:sldMkLst>
      </pc:sldChg>
      <pc:sldChg chg="del">
        <pc:chgData name="Sharma Computer Academy" userId="08476b32c11f4418" providerId="LiveId" clId="{7566919C-191B-4852-A50B-262E892A8D29}" dt="2022-01-08T19:50:12.980" v="0" actId="2696"/>
        <pc:sldMkLst>
          <pc:docMk/>
          <pc:sldMk cId="2767820340" sldId="694"/>
        </pc:sldMkLst>
      </pc:sldChg>
      <pc:sldChg chg="modSp mod">
        <pc:chgData name="Sharma Computer Academy" userId="08476b32c11f4418" providerId="LiveId" clId="{7566919C-191B-4852-A50B-262E892A8D29}" dt="2022-01-08T20:22:02.200" v="1" actId="20577"/>
        <pc:sldMkLst>
          <pc:docMk/>
          <pc:sldMk cId="2767820340" sldId="699"/>
        </pc:sldMkLst>
        <pc:spChg chg="mod">
          <ac:chgData name="Sharma Computer Academy" userId="08476b32c11f4418" providerId="LiveId" clId="{7566919C-191B-4852-A50B-262E892A8D29}" dt="2022-01-08T20:22:02.200" v="1" actId="20577"/>
          <ac:spMkLst>
            <pc:docMk/>
            <pc:sldMk cId="2767820340" sldId="69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566919C-191B-4852-A50B-262E892A8D29}" dt="2022-01-10T15:27:17.922" v="10" actId="207"/>
        <pc:sldMkLst>
          <pc:docMk/>
          <pc:sldMk cId="2767820340" sldId="703"/>
        </pc:sldMkLst>
        <pc:spChg chg="mod">
          <ac:chgData name="Sharma Computer Academy" userId="08476b32c11f4418" providerId="LiveId" clId="{7566919C-191B-4852-A50B-262E892A8D29}" dt="2022-01-10T15:27:17.922" v="10" actId="207"/>
          <ac:spMkLst>
            <pc:docMk/>
            <pc:sldMk cId="2767820340" sldId="7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566919C-191B-4852-A50B-262E892A8D29}" dt="2022-01-10T15:26:48.263" v="3" actId="113"/>
        <pc:sldMkLst>
          <pc:docMk/>
          <pc:sldMk cId="2767820340" sldId="704"/>
        </pc:sldMkLst>
        <pc:spChg chg="mod">
          <ac:chgData name="Sharma Computer Academy" userId="08476b32c11f4418" providerId="LiveId" clId="{7566919C-191B-4852-A50B-262E892A8D29}" dt="2022-01-10T15:26:48.263" v="3" actId="113"/>
          <ac:spMkLst>
            <pc:docMk/>
            <pc:sldMk cId="2767820340" sldId="70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1/10/2022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Lecture-17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border-style:</a:t>
            </a:r>
            <a:r>
              <a:rPr lang="en-IN" sz="2400" b="1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ridge;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border-width:</a:t>
            </a:r>
            <a:r>
              <a:rPr lang="en-IN" sz="2400" b="1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medium;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border-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: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 border </a:t>
            </a:r>
            <a:r>
              <a:rPr lang="en-IN" sz="2400" dirty="0"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red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dirty="0" err="1">
                <a:latin typeface="Corbel" pitchFamily="34" charset="0"/>
              </a:rPr>
              <a:t>color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Individual Borders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it is possible to specify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different borders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sides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using:</a:t>
            </a:r>
          </a:p>
          <a:p>
            <a:pPr marL="788670" lvl="1" indent="-514350">
              <a:buAutoNum type="arabicPeriod"/>
            </a:pPr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border-top-style</a:t>
            </a:r>
          </a:p>
          <a:p>
            <a:pPr marL="788670" lvl="1" indent="-514350">
              <a:buAutoNum type="arabicPeriod"/>
            </a:pPr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border-right-style</a:t>
            </a:r>
          </a:p>
          <a:p>
            <a:pPr marL="788670" lvl="1" indent="-514350">
              <a:buAutoNum type="arabicPeriod"/>
            </a:pPr>
            <a:endParaRPr lang="en-US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border-bottom-style</a:t>
            </a:r>
          </a:p>
          <a:p>
            <a:pPr marL="788670" lvl="1" indent="-514350">
              <a:buAutoNum type="arabicPeriod"/>
            </a:pP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border-left-style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b="1" u="sng" dirty="0">
                <a:solidFill>
                  <a:srgbClr val="002060"/>
                </a:solidFill>
                <a:latin typeface="Corbel" pitchFamily="34" charset="0"/>
              </a:rPr>
              <a:t>border-style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 property can have from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one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four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 values.</a:t>
            </a:r>
          </a:p>
          <a:p>
            <a:pPr lvl="1"/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border-style: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dotted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solid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double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dashed;</a:t>
            </a:r>
          </a:p>
          <a:p>
            <a:pPr lvl="2"/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top border is dotted</a:t>
            </a:r>
          </a:p>
          <a:p>
            <a:pPr lvl="2"/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right border is solid</a:t>
            </a:r>
          </a:p>
          <a:p>
            <a:pPr lvl="2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bottom border is double</a:t>
            </a:r>
          </a:p>
          <a:p>
            <a:pPr lvl="2"/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left border is dashed</a:t>
            </a:r>
          </a:p>
          <a:p>
            <a:pPr lvl="1"/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border-style: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dotted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solid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double;</a:t>
            </a:r>
          </a:p>
          <a:p>
            <a:pPr lvl="2"/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top border is dotted</a:t>
            </a:r>
          </a:p>
          <a:p>
            <a:pPr lvl="2"/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right and left borders are solid</a:t>
            </a:r>
          </a:p>
          <a:p>
            <a:pPr lvl="2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bottom border is double</a:t>
            </a:r>
          </a:p>
          <a:p>
            <a:pPr lvl="1"/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border-style: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dotted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solid;</a:t>
            </a:r>
          </a:p>
          <a:p>
            <a:pPr lvl="2"/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top and bottom borders are dotted</a:t>
            </a:r>
          </a:p>
          <a:p>
            <a:pPr lvl="2"/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right and left borders are solid</a:t>
            </a:r>
          </a:p>
          <a:p>
            <a:pPr lvl="1"/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border-style: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dotted;</a:t>
            </a:r>
          </a:p>
          <a:p>
            <a:pPr lvl="2"/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all four borders are dotted</a:t>
            </a: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border Shorthand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shorten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code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it is also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possible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specify all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individual border properties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one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property.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is called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shorthand property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property is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shorthand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for the following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individual border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properties: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b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order-width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b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order-style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(required)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b</a:t>
            </a: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order-</a:t>
            </a:r>
            <a:r>
              <a:rPr lang="en-IN" sz="19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endParaRPr lang="en-IN" sz="19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border: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solid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medium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red;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table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solid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medium thick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red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color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border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Collapsing Borders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There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two distinct models </a:t>
            </a:r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 borders </a:t>
            </a:r>
            <a:r>
              <a:rPr lang="en-IN" sz="2400" dirty="0">
                <a:latin typeface="Corbel" pitchFamily="34" charset="0"/>
              </a:rPr>
              <a:t>on table cells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: </a:t>
            </a:r>
            <a:r>
              <a:rPr lang="en-IN" sz="2400" b="1" i="1" dirty="0">
                <a:solidFill>
                  <a:srgbClr val="00B050"/>
                </a:solidFill>
                <a:latin typeface="Corbel" pitchFamily="34" charset="0"/>
              </a:rPr>
              <a:t>separate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and </a:t>
            </a:r>
            <a:r>
              <a:rPr lang="en-IN" sz="2400" b="1" i="1" dirty="0">
                <a:solidFill>
                  <a:srgbClr val="00B050"/>
                </a:solidFill>
                <a:latin typeface="Corbel" pitchFamily="34" charset="0"/>
              </a:rPr>
              <a:t>collapse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separate</a:t>
            </a:r>
            <a:r>
              <a:rPr lang="en-IN" sz="2400" dirty="0">
                <a:latin typeface="Corbel" pitchFamily="34" charset="0"/>
              </a:rPr>
              <a:t> border model, which is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default</a:t>
            </a:r>
            <a:r>
              <a:rPr lang="en-IN" sz="2400" dirty="0">
                <a:latin typeface="Corbel" pitchFamily="34" charset="0"/>
              </a:rPr>
              <a:t>, each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 cell</a:t>
            </a:r>
            <a:r>
              <a:rPr lang="en-IN" sz="2400" dirty="0">
                <a:latin typeface="Corbel" pitchFamily="34" charset="0"/>
              </a:rPr>
              <a:t> has its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own distinct border</a:t>
            </a:r>
            <a:r>
              <a:rPr lang="en-IN" sz="2400" dirty="0">
                <a:latin typeface="Corbel" pitchFamily="34" charset="0"/>
              </a:rPr>
              <a:t>, whereas 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collapsed</a:t>
            </a:r>
            <a:r>
              <a:rPr lang="en-IN" sz="2400" dirty="0">
                <a:latin typeface="Corbel" pitchFamily="34" charset="0"/>
              </a:rPr>
              <a:t> border model,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adjacent table cells </a:t>
            </a:r>
            <a:r>
              <a:rPr lang="en-IN" sz="2400" dirty="0">
                <a:latin typeface="Corbel" pitchFamily="34" charset="0"/>
              </a:rPr>
              <a:t>share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common border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can set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 model </a:t>
            </a:r>
            <a:r>
              <a:rPr lang="en-IN" sz="2400" dirty="0">
                <a:latin typeface="Corbel" pitchFamily="34" charset="0"/>
              </a:rPr>
              <a:t>for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 table</a:t>
            </a:r>
            <a:r>
              <a:rPr lang="en-IN" sz="2400" dirty="0">
                <a:latin typeface="Corbel" pitchFamily="34" charset="0"/>
              </a:rPr>
              <a:t> by using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property 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border-collapse</a:t>
            </a:r>
            <a:r>
              <a:rPr lang="en-IN" sz="2400" u="sng" dirty="0">
                <a:solidFill>
                  <a:srgbClr val="002060"/>
                </a:solidFill>
                <a:latin typeface="Corbel" pitchFamily="34" charset="0"/>
              </a:rPr>
              <a:t> 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border-collapse: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collapse;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Table Width And Height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default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 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render</a:t>
            </a:r>
            <a:r>
              <a:rPr lang="en-IN" sz="2400" dirty="0">
                <a:latin typeface="Corbel" pitchFamily="34" charset="0"/>
              </a:rPr>
              <a:t> just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wide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tall</a:t>
            </a:r>
            <a:r>
              <a:rPr lang="en-IN" sz="2400" dirty="0">
                <a:latin typeface="Corbel" pitchFamily="34" charset="0"/>
              </a:rPr>
              <a:t> enough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 </a:t>
            </a:r>
            <a:r>
              <a:rPr lang="en-IN" sz="2400" dirty="0">
                <a:latin typeface="Corbel" pitchFamily="34" charset="0"/>
              </a:rPr>
              <a:t>all of its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contents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However, we can also set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width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 as well as its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cells</a:t>
            </a:r>
            <a:r>
              <a:rPr lang="en-IN" sz="2400" dirty="0">
                <a:latin typeface="Corbel" pitchFamily="34" charset="0"/>
              </a:rPr>
              <a:t> explicitly using the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width</a:t>
            </a:r>
            <a:r>
              <a:rPr lang="en-IN" sz="2400" dirty="0">
                <a:latin typeface="Corbel" pitchFamily="34" charset="0"/>
              </a:rPr>
              <a:t> and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  property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2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width: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100%;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height: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40px;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by setting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width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100%</a:t>
            </a:r>
            <a:r>
              <a:rPr lang="en-IN" sz="2400" dirty="0">
                <a:latin typeface="Corbel" pitchFamily="34" charset="0"/>
              </a:rPr>
              <a:t>, and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 header cells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40px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3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Adjusting Space Inside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default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creates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 cells </a:t>
            </a:r>
            <a:r>
              <a:rPr lang="en-IN" sz="2400" dirty="0">
                <a:latin typeface="Corbel" pitchFamily="34" charset="0"/>
              </a:rPr>
              <a:t>just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large enough</a:t>
            </a:r>
            <a:r>
              <a:rPr lang="en-IN" sz="2400" dirty="0">
                <a:latin typeface="Corbel" pitchFamily="34" charset="0"/>
              </a:rPr>
              <a:t> to contain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cells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add more space </a:t>
            </a:r>
            <a:r>
              <a:rPr lang="en-IN" sz="2400" dirty="0">
                <a:latin typeface="Corbel" pitchFamily="34" charset="0"/>
              </a:rPr>
              <a:t>between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 cell contents</a:t>
            </a:r>
            <a:r>
              <a:rPr lang="en-IN" sz="2400" dirty="0">
                <a:latin typeface="Corbel" pitchFamily="34" charset="0"/>
              </a:rPr>
              <a:t> and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cell borders</a:t>
            </a:r>
            <a:r>
              <a:rPr lang="en-IN" sz="2400" dirty="0">
                <a:latin typeface="Corbel" pitchFamily="34" charset="0"/>
              </a:rPr>
              <a:t>, we can simply use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 property called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padding</a:t>
            </a:r>
            <a:r>
              <a:rPr lang="en-IN" sz="2400" dirty="0">
                <a:latin typeface="Corbel" pitchFamily="34" charset="0"/>
              </a:rPr>
              <a:t> 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Styling  Tables In CSS</a:t>
            </a:r>
          </a:p>
          <a:p>
            <a:pPr>
              <a:buSzPct val="100000"/>
            </a:pPr>
            <a:endParaRPr lang="en-US" sz="28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Styling Table Border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Creating Zebra Striped Tables</a:t>
            </a:r>
          </a:p>
          <a:p>
            <a:pPr>
              <a:buSzPct val="100000"/>
            </a:pPr>
            <a:endParaRPr lang="en-US" sz="28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Making Tables Responsive</a:t>
            </a: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th,td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padding:</a:t>
            </a:r>
            <a:r>
              <a:rPr lang="en-IN" sz="2400" b="1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15px;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	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by adding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gap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15px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between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cell contents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and its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border</a:t>
            </a:r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Aligning The Text In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align text content </a:t>
            </a:r>
            <a:r>
              <a:rPr lang="en-IN" sz="2400" dirty="0">
                <a:latin typeface="Corbel" pitchFamily="34" charset="0"/>
              </a:rPr>
              <a:t>inside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 cells </a:t>
            </a:r>
            <a:r>
              <a:rPr lang="en-IN" sz="2400" dirty="0">
                <a:latin typeface="Corbel" pitchFamily="34" charset="0"/>
              </a:rPr>
              <a:t>either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horizontally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vertically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horizontal alignment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 inside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 cells </a:t>
            </a:r>
            <a:r>
              <a:rPr lang="en-IN" sz="2400" dirty="0">
                <a:latin typeface="Corbel" pitchFamily="34" charset="0"/>
              </a:rPr>
              <a:t>we use the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text-align</a:t>
            </a:r>
            <a:r>
              <a:rPr lang="en-IN" sz="2400" dirty="0">
                <a:latin typeface="Corbel" pitchFamily="34" charset="0"/>
              </a:rPr>
              <a:t> property and set it to either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right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center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justify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Similarly we can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vertically align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content</a:t>
            </a:r>
            <a:r>
              <a:rPr lang="en-IN" sz="2400" dirty="0">
                <a:latin typeface="Corbel" pitchFamily="34" charset="0"/>
              </a:rPr>
              <a:t> inside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th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</a:t>
            </a:r>
            <a:r>
              <a:rPr lang="en-IN" sz="2400" dirty="0">
                <a:latin typeface="Corbel" pitchFamily="34" charset="0"/>
              </a:rPr>
              <a:t> and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&lt;td&gt;</a:t>
            </a:r>
            <a:r>
              <a:rPr lang="en-IN" sz="2400" dirty="0">
                <a:latin typeface="Corbel" pitchFamily="34" charset="0"/>
              </a:rPr>
              <a:t> elements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top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bottom</a:t>
            </a:r>
            <a:r>
              <a:rPr lang="en-IN" sz="2400" dirty="0">
                <a:latin typeface="Corbel" pitchFamily="34" charset="0"/>
              </a:rPr>
              <a:t>, 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middle</a:t>
            </a:r>
            <a:r>
              <a:rPr lang="en-IN" sz="2400" dirty="0">
                <a:latin typeface="Corbel" pitchFamily="34" charset="0"/>
              </a:rPr>
              <a:t> using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 property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vertical-align</a:t>
            </a:r>
            <a:r>
              <a:rPr lang="en-IN" sz="2400" dirty="0">
                <a:latin typeface="Corbel" pitchFamily="34" charset="0"/>
              </a:rPr>
              <a:t> . 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table,th,td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border: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solid green medium;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text-align: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center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	      }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by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aligning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all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text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inside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IN" sz="2400" b="1" dirty="0" err="1">
                <a:solidFill>
                  <a:schemeClr val="accent6"/>
                </a:solidFill>
                <a:latin typeface="Corbel" pitchFamily="34" charset="0"/>
              </a:rPr>
              <a:t>center</a:t>
            </a:r>
            <a:endParaRPr lang="en-IN" sz="1900" b="1" dirty="0">
              <a:solidFill>
                <a:schemeClr val="accent6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Colors In The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control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we have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3 properties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788670" lvl="1" indent="-514350">
              <a:buAutoNum type="arabicPeriod"/>
            </a:pPr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border-color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background-color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US" sz="2400" u="sng" dirty="0">
                <a:latin typeface="Corbel" pitchFamily="34" charset="0"/>
              </a:rPr>
              <a:t>Example:</a:t>
            </a:r>
            <a:endParaRPr lang="en-IN" sz="2400" u="sng" dirty="0">
              <a:latin typeface="Corbel" pitchFamily="34" charset="0"/>
            </a:endParaRP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{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background-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bisque;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	    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hover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Pseudoclass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fontAlgn="base"/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change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appearance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row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column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when the user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hovers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mouse over it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we can use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pseudoclass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hover.</a:t>
            </a:r>
          </a:p>
          <a:p>
            <a:pPr fontAlgn="base"/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tr:hover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7030A0"/>
                </a:solidFill>
                <a:latin typeface="Corbel" pitchFamily="34" charset="0"/>
              </a:rPr>
              <a:t>/* </a:t>
            </a:r>
            <a:r>
              <a:rPr lang="en-US" sz="2400" b="1" i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sz="2400" b="1" i="1" dirty="0">
                <a:solidFill>
                  <a:srgbClr val="7030A0"/>
                </a:solidFill>
                <a:latin typeface="Corbel" pitchFamily="34" charset="0"/>
              </a:rPr>
              <a:t> rules */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td:hover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7030A0"/>
                </a:solidFill>
                <a:latin typeface="Corbel" pitchFamily="34" charset="0"/>
              </a:rPr>
              <a:t>/* </a:t>
            </a:r>
            <a:r>
              <a:rPr lang="en-US" sz="2400" b="1" i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sz="2400" b="1" i="1" dirty="0">
                <a:solidFill>
                  <a:srgbClr val="7030A0"/>
                </a:solidFill>
                <a:latin typeface="Corbel" pitchFamily="34" charset="0"/>
              </a:rPr>
              <a:t> rules */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400" b="1" i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i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Controlling The Table Caption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can set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vertical position </a:t>
            </a:r>
            <a:r>
              <a:rPr lang="en-IN" sz="2400" dirty="0">
                <a:latin typeface="Corbel" pitchFamily="34" charset="0"/>
              </a:rPr>
              <a:t>of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 caption </a:t>
            </a:r>
            <a:r>
              <a:rPr lang="en-IN" sz="2400" dirty="0">
                <a:latin typeface="Corbel" pitchFamily="34" charset="0"/>
              </a:rPr>
              <a:t>using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 property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caption-side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caption</a:t>
            </a:r>
            <a:r>
              <a:rPr lang="en-IN" sz="2400" dirty="0">
                <a:latin typeface="Corbel" pitchFamily="34" charset="0"/>
              </a:rPr>
              <a:t> can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placed</a:t>
            </a:r>
            <a:r>
              <a:rPr lang="en-IN" sz="2400" dirty="0">
                <a:latin typeface="Corbel" pitchFamily="34" charset="0"/>
              </a:rPr>
              <a:t> either at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top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bottom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default position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top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b="1" i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caption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{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caption-side: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bottom;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}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by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aligning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caption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at the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bottom</a:t>
            </a:r>
            <a:endParaRPr lang="en-IN" sz="1900" b="1" dirty="0">
              <a:solidFill>
                <a:schemeClr val="accent6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Empty Cells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tables</a:t>
            </a:r>
            <a:r>
              <a:rPr lang="en-IN" sz="2400" dirty="0">
                <a:latin typeface="Corbel" pitchFamily="34" charset="0"/>
              </a:rPr>
              <a:t> that uses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separate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border model</a:t>
            </a:r>
            <a:r>
              <a:rPr lang="en-IN" sz="2400" dirty="0">
                <a:latin typeface="Corbel" pitchFamily="34" charset="0"/>
              </a:rPr>
              <a:t>, which is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default</a:t>
            </a:r>
            <a:r>
              <a:rPr lang="en-IN" sz="2400" dirty="0">
                <a:latin typeface="Corbel" pitchFamily="34" charset="0"/>
              </a:rPr>
              <a:t> also, we can also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control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rendering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cells</a:t>
            </a:r>
            <a:r>
              <a:rPr lang="en-IN" sz="2400" dirty="0">
                <a:latin typeface="Corbel" pitchFamily="34" charset="0"/>
              </a:rPr>
              <a:t> that don’t have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any visible content </a:t>
            </a:r>
            <a:r>
              <a:rPr lang="en-IN" sz="2400" dirty="0">
                <a:latin typeface="Corbel" pitchFamily="34" charset="0"/>
              </a:rPr>
              <a:t>using the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empty-cells</a:t>
            </a:r>
            <a:r>
              <a:rPr lang="en-IN" sz="2400" dirty="0">
                <a:latin typeface="Corbel" pitchFamily="34" charset="0"/>
              </a:rPr>
              <a:t> property through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accepts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value </a:t>
            </a:r>
            <a:r>
              <a:rPr lang="en-IN" sz="2400" dirty="0">
                <a:latin typeface="Corbel" pitchFamily="34" charset="0"/>
              </a:rPr>
              <a:t>of either 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show</a:t>
            </a:r>
            <a:r>
              <a:rPr lang="en-IN" sz="2400" dirty="0">
                <a:latin typeface="Corbel" pitchFamily="34" charset="0"/>
              </a:rPr>
              <a:t> or 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hide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default </a:t>
            </a:r>
            <a:r>
              <a:rPr lang="en-IN" sz="2400" dirty="0">
                <a:latin typeface="Corbel" pitchFamily="34" charset="0"/>
              </a:rPr>
              <a:t>value is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show</a:t>
            </a:r>
            <a:r>
              <a:rPr lang="en-IN" sz="2400" dirty="0">
                <a:latin typeface="Corbel" pitchFamily="34" charset="0"/>
              </a:rPr>
              <a:t>, which renders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empty cells </a:t>
            </a:r>
            <a:r>
              <a:rPr lang="en-IN" sz="2400" dirty="0">
                <a:latin typeface="Corbel" pitchFamily="34" charset="0"/>
              </a:rPr>
              <a:t>like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normal cells</a:t>
            </a:r>
            <a:r>
              <a:rPr lang="en-IN" sz="2400" dirty="0">
                <a:latin typeface="Corbel" pitchFamily="34" charset="0"/>
              </a:rPr>
              <a:t>, but if the value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hide</a:t>
            </a:r>
            <a:r>
              <a:rPr lang="en-IN" sz="2400" dirty="0">
                <a:latin typeface="Corbel" pitchFamily="34" charset="0"/>
              </a:rPr>
              <a:t> is specified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no </a:t>
            </a:r>
            <a:r>
              <a:rPr lang="en-IN" sz="2400" b="1">
                <a:solidFill>
                  <a:schemeClr val="accent6"/>
                </a:solidFill>
                <a:latin typeface="Corbel" pitchFamily="34" charset="0"/>
              </a:rPr>
              <a:t>borders </a:t>
            </a:r>
            <a:r>
              <a:rPr lang="en-IN" sz="2400">
                <a:latin typeface="Corbel" pitchFamily="34" charset="0"/>
              </a:rPr>
              <a:t>are </a:t>
            </a:r>
            <a:r>
              <a:rPr lang="en-IN" sz="2400" dirty="0">
                <a:latin typeface="Corbel" pitchFamily="34" charset="0"/>
              </a:rPr>
              <a:t>drawn around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empty cells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b="1" i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{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border-collapse: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separate;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empty-cells: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hide;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not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any empty-cells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Zebra Striped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Setting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different background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alternate rows </a:t>
            </a:r>
            <a:r>
              <a:rPr lang="en-IN" sz="2400" dirty="0">
                <a:latin typeface="Corbel" pitchFamily="34" charset="0"/>
              </a:rPr>
              <a:t>is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popular technique </a:t>
            </a:r>
            <a:r>
              <a:rPr lang="en-IN" sz="2400" dirty="0">
                <a:latin typeface="Corbel" pitchFamily="34" charset="0"/>
              </a:rPr>
              <a:t>to improve the readability of tables and is commonly known as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zebra-striping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can easily achieve this effect by using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the CSS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pseudoclass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selector</a:t>
            </a:r>
            <a:r>
              <a:rPr lang="en-IN" sz="2400" dirty="0">
                <a:latin typeface="Corbel" pitchFamily="34" charset="0"/>
              </a:rPr>
              <a:t> called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:nth-child().</a:t>
            </a:r>
          </a:p>
          <a:p>
            <a:pPr fontAlgn="base"/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:nth-child()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pseudo-class</a:t>
            </a:r>
            <a:r>
              <a:rPr lang="en-IN" sz="2400" dirty="0">
                <a:latin typeface="Corbel" pitchFamily="34" charset="0"/>
              </a:rPr>
              <a:t> select elements based on their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position</a:t>
            </a:r>
            <a:r>
              <a:rPr lang="en-IN" sz="2400" dirty="0">
                <a:latin typeface="Corbel" pitchFamily="34" charset="0"/>
              </a:rPr>
              <a:t> in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group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siblings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can take a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 or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keywords</a:t>
            </a:r>
            <a:r>
              <a:rPr lang="en-IN" sz="2400" dirty="0">
                <a:latin typeface="Corbel" pitchFamily="34" charset="0"/>
              </a:rPr>
              <a:t> which are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even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odd.</a:t>
            </a:r>
          </a:p>
          <a:p>
            <a:pPr marL="0" indent="0">
              <a:buNone/>
            </a:pPr>
            <a:endParaRPr lang="en-IN" sz="2400" b="1" i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Tables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dirty="0">
                <a:latin typeface="Corbel" pitchFamily="34" charset="0"/>
              </a:rPr>
              <a:t>provides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several properties </a:t>
            </a:r>
            <a:r>
              <a:rPr lang="en-IN" sz="2400" dirty="0">
                <a:latin typeface="Corbel" pitchFamily="34" charset="0"/>
              </a:rPr>
              <a:t>that allow us to control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layout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presentation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 elements</a:t>
            </a:r>
            <a:r>
              <a:rPr lang="en-IN" sz="2400" dirty="0"/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We can change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border pattern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merge the borders </a:t>
            </a:r>
            <a:r>
              <a:rPr lang="en-US" sz="2400" dirty="0">
                <a:latin typeface="Corbel" pitchFamily="34" charset="0"/>
              </a:rPr>
              <a:t>as well 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highlight table text</a:t>
            </a:r>
          </a:p>
          <a:p>
            <a:pPr fontAlgn="base"/>
            <a:endParaRPr lang="en-IN" sz="19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tr:nth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-child(odd)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{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      background-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 #f2f2f2;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    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 by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setting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background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every odd row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gray </a:t>
            </a:r>
            <a:r>
              <a:rPr lang="en-IN" sz="2400" b="1" dirty="0" err="1">
                <a:solidFill>
                  <a:schemeClr val="accent6"/>
                </a:solidFill>
                <a:latin typeface="Corbel" pitchFamily="34" charset="0"/>
              </a:rPr>
              <a:t>color</a:t>
            </a:r>
            <a:endParaRPr lang="en-IN" sz="1900" b="1" dirty="0">
              <a:solidFill>
                <a:schemeClr val="accent6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Making A Table Responsive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Tables</a:t>
            </a:r>
            <a:r>
              <a:rPr lang="en-IN" sz="2400" dirty="0">
                <a:latin typeface="Corbel" pitchFamily="34" charset="0"/>
              </a:rPr>
              <a:t> are not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responsive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nature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However</a:t>
            </a:r>
            <a:r>
              <a:rPr lang="en-IN" sz="2400" dirty="0">
                <a:latin typeface="Corbel" pitchFamily="34" charset="0"/>
              </a:rPr>
              <a:t>,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support mobile devices </a:t>
            </a:r>
            <a:r>
              <a:rPr lang="en-IN" sz="2400" dirty="0">
                <a:latin typeface="Corbel" pitchFamily="34" charset="0"/>
              </a:rPr>
              <a:t>we can add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responsiveness</a:t>
            </a:r>
            <a:r>
              <a:rPr lang="en-IN" sz="2400" dirty="0">
                <a:latin typeface="Corbel" pitchFamily="34" charset="0"/>
              </a:rPr>
              <a:t> to 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tables </a:t>
            </a:r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enabling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horizontal scrolling </a:t>
            </a:r>
            <a:r>
              <a:rPr lang="en-IN" sz="2400" dirty="0">
                <a:latin typeface="Corbel" pitchFamily="34" charset="0"/>
              </a:rPr>
              <a:t>on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small screens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400" b="1" i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Making A Table Responsive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To do this </a:t>
            </a:r>
            <a:r>
              <a:rPr lang="en-IN" sz="2400" dirty="0">
                <a:latin typeface="Corbel" pitchFamily="34" charset="0"/>
              </a:rPr>
              <a:t>simply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wrap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 with a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&lt;div&gt;</a:t>
            </a:r>
            <a:r>
              <a:rPr lang="en-IN" sz="2400" dirty="0">
                <a:latin typeface="Corbel" pitchFamily="34" charset="0"/>
              </a:rPr>
              <a:t> element and apply the style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overflow-x: auto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;</a:t>
            </a:r>
          </a:p>
          <a:p>
            <a:pPr fontAlgn="base"/>
            <a:endParaRPr lang="en-US" sz="2400" b="1" i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fontAlgn="base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&lt;div style="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overflow-x: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auto;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&lt;table&gt; ... table content ... &lt;/table&gt;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&lt;/div&gt;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622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Div And Span Tags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HTML </a:t>
            </a: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Semantic Elements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Adding/Styling  Border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specify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 borders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we use the </a:t>
            </a:r>
            <a:r>
              <a:rPr lang="en-IN" sz="2400" b="1" u="sng" dirty="0">
                <a:solidFill>
                  <a:schemeClr val="accent1"/>
                </a:solidFill>
                <a:latin typeface="Corbel" pitchFamily="34" charset="0"/>
              </a:rPr>
              <a:t>border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property.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There are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multiple options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for border and they are:</a:t>
            </a:r>
          </a:p>
          <a:p>
            <a:pPr marL="788670" lvl="1" indent="-514350">
              <a:buAutoNum type="arabicPeriod"/>
            </a:pPr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border-style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border-width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border-color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border individual sides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border shorthand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border-style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border-style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property specifies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what kind of border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display.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options available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border-style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are: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none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dotted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dashed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solid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double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groove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ridge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inset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chemeClr val="accent6"/>
                </a:solidFill>
                <a:latin typeface="Corbel" pitchFamily="34" charset="0"/>
              </a:rPr>
              <a:t>outset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dirty="0"/>
              <a:t>	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</a:t>
            </a:r>
          </a:p>
          <a:p>
            <a:pPr>
              <a:buNone/>
            </a:pPr>
            <a:r>
              <a:rPr lang="en-IN" sz="2200" b="1" i="1" dirty="0">
                <a:solidFill>
                  <a:schemeClr val="accent6"/>
                </a:solidFill>
                <a:latin typeface="Corbel" pitchFamily="34" charset="0"/>
              </a:rPr>
              <a:t>	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border-style: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dashed;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/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dashed border </a:t>
            </a:r>
            <a:r>
              <a:rPr lang="en-IN" sz="2400" dirty="0">
                <a:latin typeface="Corbel" pitchFamily="34" charset="0"/>
              </a:rPr>
              <a:t>all around it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border-width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border-width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property is used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width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border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Normally we set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width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pixels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or by using one of the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three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pre-defined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values: </a:t>
            </a:r>
          </a:p>
          <a:p>
            <a:pPr marL="788670" lvl="1" indent="-514350">
              <a:buAutoNum type="arabicPeriod"/>
            </a:pPr>
            <a:endParaRPr lang="en-IN" sz="1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thin</a:t>
            </a:r>
          </a:p>
          <a:p>
            <a:pPr marL="788670" lvl="1" indent="-514350">
              <a:buAutoNum type="arabicPeriod"/>
            </a:pP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medium</a:t>
            </a:r>
          </a:p>
          <a:p>
            <a:pPr marL="788670" lvl="1" indent="-514350">
              <a:buAutoNum type="arabicPeriod"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thick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border-style: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solid;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border-width: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thick;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thick solid border </a:t>
            </a:r>
            <a:r>
              <a:rPr lang="en-IN" sz="2400" dirty="0">
                <a:latin typeface="Corbel" pitchFamily="34" charset="0"/>
              </a:rPr>
              <a:t>all around it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border-color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border-</a:t>
            </a:r>
            <a:r>
              <a:rPr lang="en-IN" sz="2400" b="1" u="sng" dirty="0" err="1">
                <a:solidFill>
                  <a:srgbClr val="002060"/>
                </a:solidFill>
                <a:latin typeface="Corbel" pitchFamily="34" charset="0"/>
              </a:rPr>
              <a:t>color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property is used to set the </a:t>
            </a:r>
            <a:r>
              <a:rPr lang="en-IN" sz="2400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border.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can be set by: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rgb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hex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8322</TotalTime>
  <Words>1376</Words>
  <Application>Microsoft Office PowerPoint</Application>
  <PresentationFormat>On-screen Show (4:3)</PresentationFormat>
  <Paragraphs>294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Styling Tables In CSS</vt:lpstr>
      <vt:lpstr>Adding/Styling  Border</vt:lpstr>
      <vt:lpstr>The border-style Property</vt:lpstr>
      <vt:lpstr>Example</vt:lpstr>
      <vt:lpstr>The border-width Property</vt:lpstr>
      <vt:lpstr>Example</vt:lpstr>
      <vt:lpstr>The border-color Property</vt:lpstr>
      <vt:lpstr>Example</vt:lpstr>
      <vt:lpstr>Styling Individual Borders</vt:lpstr>
      <vt:lpstr>Example</vt:lpstr>
      <vt:lpstr>The border Shorthand</vt:lpstr>
      <vt:lpstr>Example</vt:lpstr>
      <vt:lpstr>Collapsing Borders</vt:lpstr>
      <vt:lpstr>Example</vt:lpstr>
      <vt:lpstr>Setting Table Width And Height</vt:lpstr>
      <vt:lpstr>Example</vt:lpstr>
      <vt:lpstr>Adjusting Space Inside Table</vt:lpstr>
      <vt:lpstr>Example</vt:lpstr>
      <vt:lpstr>Aligning The Text In Table</vt:lpstr>
      <vt:lpstr>Example</vt:lpstr>
      <vt:lpstr>Colors In The Table</vt:lpstr>
      <vt:lpstr>The hover Pseudoclass</vt:lpstr>
      <vt:lpstr>Controlling The Table Caption</vt:lpstr>
      <vt:lpstr>Example</vt:lpstr>
      <vt:lpstr>Handling Empty Cells</vt:lpstr>
      <vt:lpstr>Example</vt:lpstr>
      <vt:lpstr>Creating Zebra Striped Table</vt:lpstr>
      <vt:lpstr>Example</vt:lpstr>
      <vt:lpstr>Making A Table Responsive</vt:lpstr>
      <vt:lpstr>Making A Table Responsive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693</cp:revision>
  <dcterms:created xsi:type="dcterms:W3CDTF">2016-02-04T12:02:26Z</dcterms:created>
  <dcterms:modified xsi:type="dcterms:W3CDTF">2022-01-10T15:30:01Z</dcterms:modified>
</cp:coreProperties>
</file>