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7" r:id="rId2"/>
    <p:sldId id="258" r:id="rId3"/>
    <p:sldId id="428" r:id="rId4"/>
    <p:sldId id="403" r:id="rId5"/>
    <p:sldId id="414" r:id="rId6"/>
    <p:sldId id="404" r:id="rId7"/>
    <p:sldId id="408" r:id="rId8"/>
    <p:sldId id="425" r:id="rId9"/>
    <p:sldId id="426" r:id="rId10"/>
    <p:sldId id="427" r:id="rId11"/>
    <p:sldId id="413" r:id="rId12"/>
    <p:sldId id="429" r:id="rId13"/>
    <p:sldId id="430" r:id="rId14"/>
    <p:sldId id="431" r:id="rId15"/>
    <p:sldId id="434" r:id="rId16"/>
    <p:sldId id="448" r:id="rId17"/>
    <p:sldId id="435" r:id="rId18"/>
    <p:sldId id="436" r:id="rId19"/>
    <p:sldId id="416" r:id="rId20"/>
    <p:sldId id="406" r:id="rId21"/>
    <p:sldId id="407" r:id="rId22"/>
    <p:sldId id="415" r:id="rId23"/>
    <p:sldId id="423" r:id="rId24"/>
    <p:sldId id="409" r:id="rId25"/>
    <p:sldId id="437" r:id="rId26"/>
    <p:sldId id="438" r:id="rId27"/>
    <p:sldId id="439" r:id="rId28"/>
    <p:sldId id="387" r:id="rId29"/>
    <p:sldId id="402" r:id="rId30"/>
    <p:sldId id="411" r:id="rId31"/>
    <p:sldId id="412" r:id="rId32"/>
    <p:sldId id="417" r:id="rId33"/>
    <p:sldId id="418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26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2006946-6689-4552-8A8E-448A21A806FD}"/>
    <pc:docChg chg="custSel modSld">
      <pc:chgData name="Sharma Computer Academy" userId="08476b32c11f4418" providerId="LiveId" clId="{02006946-6689-4552-8A8E-448A21A806FD}" dt="2021-05-04T16:48:26.705" v="39" actId="20577"/>
      <pc:docMkLst>
        <pc:docMk/>
      </pc:docMkLst>
      <pc:sldChg chg="modSp mod">
        <pc:chgData name="Sharma Computer Academy" userId="08476b32c11f4418" providerId="LiveId" clId="{02006946-6689-4552-8A8E-448A21A806FD}" dt="2021-05-04T16:48:26.705" v="39" actId="20577"/>
        <pc:sldMkLst>
          <pc:docMk/>
          <pc:sldMk cId="0" sldId="257"/>
        </pc:sldMkLst>
        <pc:spChg chg="mod">
          <ac:chgData name="Sharma Computer Academy" userId="08476b32c11f4418" providerId="LiveId" clId="{02006946-6689-4552-8A8E-448A21A806FD}" dt="2021-05-04T16:48:26.705" v="3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2006946-6689-4552-8A8E-448A21A806FD}" dt="2021-05-04T16:47:43.674" v="24" actId="20577"/>
        <pc:sldMkLst>
          <pc:docMk/>
          <pc:sldMk cId="0" sldId="412"/>
        </pc:sldMkLst>
        <pc:spChg chg="mod">
          <ac:chgData name="Sharma Computer Academy" userId="08476b32c11f4418" providerId="LiveId" clId="{02006946-6689-4552-8A8E-448A21A806FD}" dt="2021-05-04T16:47:43.674" v="24" actId="20577"/>
          <ac:spMkLst>
            <pc:docMk/>
            <pc:sldMk cId="0" sldId="41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2006946-6689-4552-8A8E-448A21A806FD}" dt="2021-05-04T16:47:57.178" v="38" actId="20577"/>
        <pc:sldMkLst>
          <pc:docMk/>
          <pc:sldMk cId="0" sldId="417"/>
        </pc:sldMkLst>
        <pc:spChg chg="mod">
          <ac:chgData name="Sharma Computer Academy" userId="08476b32c11f4418" providerId="LiveId" clId="{02006946-6689-4552-8A8E-448A21A806FD}" dt="2021-05-04T16:47:50.561" v="31" actId="20577"/>
          <ac:spMkLst>
            <pc:docMk/>
            <pc:sldMk cId="0" sldId="417"/>
            <ac:spMk id="2" creationId="{00000000-0000-0000-0000-000000000000}"/>
          </ac:spMkLst>
        </pc:spChg>
        <pc:spChg chg="mod">
          <ac:chgData name="Sharma Computer Academy" userId="08476b32c11f4418" providerId="LiveId" clId="{02006946-6689-4552-8A8E-448A21A806FD}" dt="2021-05-04T16:47:57.178" v="38" actId="20577"/>
          <ac:spMkLst>
            <pc:docMk/>
            <pc:sldMk cId="0" sldId="417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6A60BB51-581E-4268-B4F0-E5FB1056648F}"/>
    <pc:docChg chg="modSld">
      <pc:chgData name="Sharma Computer Academy" userId="08476b32c11f4418" providerId="LiveId" clId="{6A60BB51-581E-4268-B4F0-E5FB1056648F}" dt="2022-09-09T06:41:15.619" v="12" actId="20577"/>
      <pc:docMkLst>
        <pc:docMk/>
      </pc:docMkLst>
      <pc:sldChg chg="modSp mod">
        <pc:chgData name="Sharma Computer Academy" userId="08476b32c11f4418" providerId="LiveId" clId="{6A60BB51-581E-4268-B4F0-E5FB1056648F}" dt="2022-09-09T06:41:15.619" v="12" actId="20577"/>
        <pc:sldMkLst>
          <pc:docMk/>
          <pc:sldMk cId="1082618137" sldId="440"/>
        </pc:sldMkLst>
        <pc:spChg chg="mod">
          <ac:chgData name="Sharma Computer Academy" userId="08476b32c11f4418" providerId="LiveId" clId="{6A60BB51-581E-4268-B4F0-E5FB1056648F}" dt="2022-09-09T06:41:15.619" v="12" actId="20577"/>
          <ac:spMkLst>
            <pc:docMk/>
            <pc:sldMk cId="1082618137" sldId="440"/>
            <ac:spMk id="3" creationId="{3FB81A11-4239-3F34-493A-8B429A3EA7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9/9/2022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5test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</a:t>
            </a:r>
            <a:r>
              <a:rPr lang="en-US" sz="4000">
                <a:solidFill>
                  <a:srgbClr val="002060"/>
                </a:solidFill>
                <a:latin typeface="Corbel" pitchFamily="34" charset="0"/>
              </a:rPr>
              <a:t>end </a:t>
            </a:r>
          </a:p>
          <a:p>
            <a:r>
              <a:rPr lang="en-US" sz="4000">
                <a:solidFill>
                  <a:srgbClr val="002060"/>
                </a:solidFill>
                <a:latin typeface="Corbel" pitchFamily="34" charset="0"/>
              </a:rPr>
              <a:t>Web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developmeNt</a:t>
            </a:r>
            <a:endParaRPr lang="en-US" sz="40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06438" y="116632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Example of 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Hyper Link/Hyper Text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5D11F6-9C3C-C551-5FEA-583F9D714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58" y="1560011"/>
            <a:ext cx="8794484" cy="4674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B753E1-145C-8840-E15A-CD60F31F9E80}"/>
              </a:ext>
            </a:extLst>
          </p:cNvPr>
          <p:cNvSpPr/>
          <p:nvPr/>
        </p:nvSpPr>
        <p:spPr>
          <a:xfrm>
            <a:off x="2915816" y="5085184"/>
            <a:ext cx="1296144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50032A68-FB80-BA6F-930A-4B3D722FC8D9}"/>
              </a:ext>
            </a:extLst>
          </p:cNvPr>
          <p:cNvSpPr/>
          <p:nvPr/>
        </p:nvSpPr>
        <p:spPr>
          <a:xfrm>
            <a:off x="4485363" y="4977172"/>
            <a:ext cx="1512168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3042" y="170637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What type of Programming Language…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683568" y="1988840"/>
            <a:ext cx="66856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What</a:t>
            </a:r>
            <a:r>
              <a:rPr lang="en-US" sz="2400" dirty="0">
                <a:latin typeface="Corbel" panose="020B0503020204020204" pitchFamily="34" charset="0"/>
              </a:rPr>
              <a:t> type of 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Programming Language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</a:t>
            </a:r>
            <a:r>
              <a:rPr lang="en-US" sz="2400" dirty="0">
                <a:latin typeface="Corbel" panose="020B0503020204020204" pitchFamily="34" charset="0"/>
              </a:rPr>
              <a:t>?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It is a Procedure Oriented Language.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rbel" panose="020B0503020204020204" pitchFamily="34" charset="0"/>
              </a:rPr>
              <a:t>What</a:t>
            </a:r>
            <a:r>
              <a:rPr lang="en-US" sz="2400" dirty="0">
                <a:latin typeface="Corbel" panose="020B0503020204020204" pitchFamily="34" charset="0"/>
              </a:rPr>
              <a:t> type of 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Programming Language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Python</a:t>
            </a:r>
            <a:r>
              <a:rPr lang="en-US" sz="2400" dirty="0">
                <a:latin typeface="Corbel" panose="020B0503020204020204" pitchFamily="34" charset="0"/>
              </a:rPr>
              <a:t>?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It is a General Purpose Programming Language.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What</a:t>
            </a:r>
            <a:r>
              <a:rPr lang="en-US" sz="2400" dirty="0">
                <a:latin typeface="Corbel" panose="020B0503020204020204" pitchFamily="34" charset="0"/>
              </a:rPr>
              <a:t> type of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 Programming Language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Corbel" panose="020B0503020204020204" pitchFamily="34" charset="0"/>
              </a:rPr>
              <a:t>Java</a:t>
            </a:r>
            <a:r>
              <a:rPr lang="en-US" sz="2400" dirty="0">
                <a:latin typeface="Corbel" panose="020B0503020204020204" pitchFamily="34" charset="0"/>
              </a:rPr>
              <a:t>?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Java is an Object Oriented Language.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rbel" panose="020B0503020204020204" pitchFamily="34" charset="0"/>
              </a:rPr>
              <a:t>What</a:t>
            </a:r>
            <a:r>
              <a:rPr lang="en-US" sz="2400" dirty="0">
                <a:latin typeface="Corbel" panose="020B0503020204020204" pitchFamily="34" charset="0"/>
              </a:rPr>
              <a:t> type of </a:t>
            </a:r>
            <a:r>
              <a:rPr lang="en-US" sz="2400" dirty="0">
                <a:solidFill>
                  <a:srgbClr val="00B050"/>
                </a:solidFill>
                <a:latin typeface="Corbel" panose="020B0503020204020204" pitchFamily="34" charset="0"/>
              </a:rPr>
              <a:t>Language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?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HTML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not a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programming language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But it is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Mark Up </a:t>
            </a:r>
            <a:r>
              <a:rPr lang="en-US" sz="2400" dirty="0">
                <a:latin typeface="Corbel" panose="020B0503020204020204" pitchFamily="34" charset="0"/>
              </a:rPr>
              <a:t>Language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3042" y="170637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What type of Programming Language…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611560" y="1556792"/>
            <a:ext cx="21739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</a:t>
            </a:r>
          </a:p>
          <a:p>
            <a:r>
              <a:rPr lang="en-US" dirty="0">
                <a:latin typeface="Corbel" panose="020B0503020204020204" pitchFamily="34" charset="0"/>
              </a:rPr>
              <a:t>printf();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</a:rPr>
              <a:t>C++</a:t>
            </a:r>
          </a:p>
          <a:p>
            <a:r>
              <a:rPr lang="en-US" dirty="0">
                <a:latin typeface="Corbel" panose="020B0503020204020204" pitchFamily="34" charset="0"/>
              </a:rPr>
              <a:t>cout&lt;&lt;;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  <a:latin typeface="Corbel" panose="020B0503020204020204" pitchFamily="34" charset="0"/>
              </a:rPr>
              <a:t>Java</a:t>
            </a:r>
          </a:p>
          <a:p>
            <a:r>
              <a:rPr lang="en-US" dirty="0" err="1">
                <a:latin typeface="Corbel" panose="020B0503020204020204" pitchFamily="34" charset="0"/>
              </a:rPr>
              <a:t>System.out.println</a:t>
            </a:r>
            <a:r>
              <a:rPr lang="en-US" dirty="0">
                <a:latin typeface="Corbel" panose="020B0503020204020204" pitchFamily="34" charset="0"/>
              </a:rPr>
              <a:t>();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Corbel" panose="020B0503020204020204" pitchFamily="34" charset="0"/>
              </a:rPr>
              <a:t>Python</a:t>
            </a:r>
          </a:p>
          <a:p>
            <a:r>
              <a:rPr lang="en-US" dirty="0">
                <a:latin typeface="Corbel" panose="020B0503020204020204" pitchFamily="34" charset="0"/>
              </a:rPr>
              <a:t>print()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FF"/>
                </a:solidFill>
                <a:latin typeface="Corbel" panose="020B0503020204020204" pitchFamily="34" charset="0"/>
              </a:rPr>
              <a:t>HTML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&lt;  &gt;              &lt;/  &gt;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Markup or Tag</a:t>
            </a:r>
          </a:p>
        </p:txBody>
      </p:sp>
    </p:spTree>
    <p:extLst>
      <p:ext uri="{BB962C8B-B14F-4D97-AF65-F5344CB8AC3E}">
        <p14:creationId xmlns:p14="http://schemas.microsoft.com/office/powerpoint/2010/main" val="91465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06438" y="404664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Screenshot of Code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2827-EDA7-0F04-6C3A-A4406CCB7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1842866"/>
            <a:ext cx="808785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06438" y="385500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Output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2827-EDA7-0F04-6C3A-A4406CCB7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" y="1628799"/>
            <a:ext cx="8534400" cy="4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8446" y="404664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Some Key Points About HTML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270134" y="1628800"/>
            <a:ext cx="870717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Corbel" panose="020B0503020204020204" pitchFamily="34" charset="0"/>
              </a:rPr>
              <a:t>It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stands</a:t>
            </a:r>
            <a:r>
              <a:rPr lang="en-US" sz="2200" dirty="0">
                <a:latin typeface="Corbel" panose="020B0503020204020204" pitchFamily="34" charset="0"/>
              </a:rPr>
              <a:t> for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Hyper Text Markup Language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2200" dirty="0">
                <a:latin typeface="Corbel" panose="020B0503020204020204" pitchFamily="34" charset="0"/>
              </a:rPr>
              <a:t>It is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backbone</a:t>
            </a:r>
            <a:r>
              <a:rPr lang="en-US" sz="2200" dirty="0">
                <a:latin typeface="Corbel" panose="020B0503020204020204" pitchFamily="34" charset="0"/>
              </a:rPr>
              <a:t> of every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web page </a:t>
            </a:r>
            <a:r>
              <a:rPr lang="en-US" sz="2200" dirty="0">
                <a:latin typeface="Corbel" panose="020B0503020204020204" pitchFamily="34" charset="0"/>
              </a:rPr>
              <a:t>or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web app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 startAt="2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2200" dirty="0">
                <a:latin typeface="Corbel" panose="020B0503020204020204" pitchFamily="34" charset="0"/>
              </a:rPr>
              <a:t>This is because whatever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content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WEB PAGE </a:t>
            </a:r>
            <a:r>
              <a:rPr lang="en-US" sz="2200" dirty="0">
                <a:latin typeface="Corbel" panose="020B0503020204020204" pitchFamily="34" charset="0"/>
              </a:rPr>
              <a:t>displays is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always generated </a:t>
            </a:r>
            <a:r>
              <a:rPr lang="en-US" sz="2200" dirty="0">
                <a:latin typeface="Corbel" panose="020B0503020204020204" pitchFamily="34" charset="0"/>
              </a:rPr>
              <a:t>by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server</a:t>
            </a:r>
            <a:r>
              <a:rPr lang="en-US" sz="2200" dirty="0">
                <a:latin typeface="Corbel" panose="020B0503020204020204" pitchFamily="34" charset="0"/>
              </a:rPr>
              <a:t> using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HTML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4.    It is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NOT A PROGRAMMING LANGUAGE </a:t>
            </a:r>
            <a:r>
              <a:rPr lang="en-US" sz="2200" dirty="0">
                <a:latin typeface="Corbel" panose="020B0503020204020204" pitchFamily="34" charset="0"/>
              </a:rPr>
              <a:t>but it is a  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       DESIGNING/ MARKUP</a:t>
            </a:r>
            <a:r>
              <a:rPr lang="en-US" sz="2200" dirty="0">
                <a:latin typeface="Corbel" panose="020B0503020204020204" pitchFamily="34" charset="0"/>
              </a:rPr>
              <a:t> LANGUAGE.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5.   An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HTML page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rendered </a:t>
            </a:r>
            <a:r>
              <a:rPr lang="en-US" sz="2200" dirty="0">
                <a:latin typeface="Corbel" panose="020B0503020204020204" pitchFamily="34" charset="0"/>
              </a:rPr>
              <a:t>by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special software </a:t>
            </a:r>
            <a:r>
              <a:rPr lang="en-US" sz="2200" dirty="0">
                <a:latin typeface="Corbel" panose="020B0503020204020204" pitchFamily="34" charset="0"/>
              </a:rPr>
              <a:t>which is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built inside</a:t>
            </a:r>
            <a:r>
              <a:rPr lang="en-US" sz="2200" dirty="0">
                <a:latin typeface="Corbel" panose="020B0503020204020204" pitchFamily="34" charset="0"/>
              </a:rPr>
              <a:t> our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WEB BROWSER </a:t>
            </a:r>
            <a:r>
              <a:rPr lang="en-US" sz="2200" dirty="0">
                <a:latin typeface="Corbel" panose="020B0503020204020204" pitchFamily="34" charset="0"/>
              </a:rPr>
              <a:t>and it is called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HTML ENGINE </a:t>
            </a:r>
            <a:r>
              <a:rPr lang="en-US" sz="2200" dirty="0">
                <a:latin typeface="Corbel" panose="020B0503020204020204" pitchFamily="34" charset="0"/>
              </a:rPr>
              <a:t>or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HTML INTERPRETER.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8446" y="404664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Some Key Points About HTML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270134" y="1628800"/>
            <a:ext cx="870717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sz="2200" dirty="0">
                <a:latin typeface="Corbel" panose="020B0503020204020204" pitchFamily="34" charset="0"/>
              </a:rPr>
              <a:t>It is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developed</a:t>
            </a:r>
            <a:r>
              <a:rPr lang="en-US" sz="2200" dirty="0">
                <a:latin typeface="Corbel" panose="020B0503020204020204" pitchFamily="34" charset="0"/>
              </a:rPr>
              <a:t> by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Tim Berners Lee </a:t>
            </a:r>
            <a:r>
              <a:rPr lang="en-US" sz="2200" dirty="0">
                <a:latin typeface="Corbel" panose="020B0503020204020204" pitchFamily="34" charset="0"/>
              </a:rPr>
              <a:t>in the year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1990 – 1991 </a:t>
            </a:r>
            <a:r>
              <a:rPr lang="en-US" sz="2200" dirty="0">
                <a:latin typeface="Corbel" panose="020B0503020204020204" pitchFamily="34" charset="0"/>
              </a:rPr>
              <a:t>and initially it was used in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defense lab </a:t>
            </a:r>
            <a:r>
              <a:rPr lang="en-US" sz="2200" dirty="0">
                <a:latin typeface="Corbel" panose="020B0503020204020204" pitchFamily="34" charset="0"/>
              </a:rPr>
              <a:t>of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USA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AutoNum type="arabicPeriod" startAt="6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2200" dirty="0">
                <a:latin typeface="Corbel" panose="020B0503020204020204" pitchFamily="34" charset="0"/>
              </a:rPr>
              <a:t>But in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1995</a:t>
            </a:r>
            <a:r>
              <a:rPr lang="en-US" sz="2200" dirty="0">
                <a:latin typeface="Corbel" panose="020B0503020204020204" pitchFamily="34" charset="0"/>
              </a:rPr>
              <a:t> HTML was made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commercial</a:t>
            </a:r>
            <a:r>
              <a:rPr lang="en-US" sz="2200" dirty="0">
                <a:latin typeface="Corbel" panose="020B0503020204020204" pitchFamily="34" charset="0"/>
              </a:rPr>
              <a:t> under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guidance</a:t>
            </a:r>
            <a:r>
              <a:rPr lang="en-US" sz="2200" dirty="0">
                <a:latin typeface="Corbel" panose="020B0503020204020204" pitchFamily="34" charset="0"/>
              </a:rPr>
              <a:t> of an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organization</a:t>
            </a:r>
            <a:r>
              <a:rPr lang="en-US" sz="2200" dirty="0">
                <a:latin typeface="Corbel" panose="020B0503020204020204" pitchFamily="34" charset="0"/>
              </a:rPr>
              <a:t> called as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W3C </a:t>
            </a:r>
            <a:r>
              <a:rPr lang="en-US" sz="2200" dirty="0">
                <a:latin typeface="Corbel" panose="020B0503020204020204" pitchFamily="34" charset="0"/>
              </a:rPr>
              <a:t>which stands for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World Wide Web Consortium</a:t>
            </a:r>
            <a:r>
              <a:rPr lang="en-US" sz="2200" b="1" dirty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AutoNum type="arabicPeriod" startAt="6"/>
            </a:pPr>
            <a:endParaRPr lang="en-US" sz="22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2200" dirty="0">
                <a:latin typeface="Corbel" panose="020B0503020204020204" pitchFamily="34" charset="0"/>
              </a:rPr>
              <a:t>HTML’s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200" dirty="0">
                <a:latin typeface="Corbel" panose="020B0503020204020204" pitchFamily="34" charset="0"/>
              </a:rPr>
              <a:t>most </a:t>
            </a:r>
            <a:r>
              <a:rPr lang="en-US" sz="22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popular version </a:t>
            </a:r>
            <a:r>
              <a:rPr lang="en-US" sz="2200" dirty="0">
                <a:latin typeface="Corbel" panose="020B0503020204020204" pitchFamily="34" charset="0"/>
              </a:rPr>
              <a:t>was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HTML 4.01 </a:t>
            </a:r>
            <a:r>
              <a:rPr lang="en-US" sz="2200" dirty="0">
                <a:latin typeface="Corbel" panose="020B0503020204020204" pitchFamily="34" charset="0"/>
              </a:rPr>
              <a:t>launched in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1999</a:t>
            </a:r>
            <a:r>
              <a:rPr lang="en-US" sz="2200" dirty="0">
                <a:latin typeface="Corbel" panose="020B0503020204020204" pitchFamily="34" charset="0"/>
              </a:rPr>
              <a:t> and was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100%</a:t>
            </a:r>
            <a:r>
              <a:rPr lang="en-US" sz="2200" dirty="0">
                <a:latin typeface="Corbel" panose="020B0503020204020204" pitchFamily="34" charset="0"/>
              </a:rPr>
              <a:t> supported by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every browser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Tx/>
              <a:buAutoNum type="arabicPeriod" startAt="6"/>
            </a:pPr>
            <a:endParaRPr lang="en-US" sz="2400" dirty="0"/>
          </a:p>
          <a:p>
            <a:pPr marL="342900" indent="-342900">
              <a:buFontTx/>
              <a:buAutoNum type="arabicPeriod" startAt="6"/>
            </a:pPr>
            <a:r>
              <a:rPr lang="en-US" sz="2200" dirty="0">
                <a:latin typeface="Corbel" panose="020B0503020204020204" pitchFamily="34" charset="0"/>
              </a:rPr>
              <a:t>Today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current version </a:t>
            </a:r>
            <a:r>
              <a:rPr lang="en-US" sz="2200" dirty="0">
                <a:latin typeface="Corbel" panose="020B0503020204020204" pitchFamily="34" charset="0"/>
              </a:rPr>
              <a:t>of HTML is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HTML 5.2 </a:t>
            </a:r>
            <a:r>
              <a:rPr lang="en-US" sz="2200" dirty="0">
                <a:latin typeface="Corbel" panose="020B0503020204020204" pitchFamily="34" charset="0"/>
              </a:rPr>
              <a:t>launched in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2014</a:t>
            </a:r>
            <a:r>
              <a:rPr lang="en-US" sz="2200" dirty="0">
                <a:latin typeface="Corbel" panose="020B0503020204020204" pitchFamily="34" charset="0"/>
              </a:rPr>
              <a:t>. (</a:t>
            </a:r>
            <a:r>
              <a:rPr lang="en-US" sz="2200" b="1" u="sng" dirty="0">
                <a:solidFill>
                  <a:srgbClr val="7030A0"/>
                </a:solidFill>
                <a:latin typeface="Corbel" panose="020B05030202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https://html5test.com</a:t>
            </a:r>
            <a:r>
              <a:rPr lang="en-US" sz="2200" dirty="0">
                <a:solidFill>
                  <a:srgbClr val="00A3D6"/>
                </a:solidFill>
                <a:latin typeface="Corbel" panose="020B05030202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200" dirty="0">
                <a:latin typeface="Corbel" panose="020B0503020204020204" pitchFamily="34" charset="0"/>
              </a:rPr>
              <a:t>)</a:t>
            </a:r>
          </a:p>
          <a:p>
            <a:pPr marL="342900" indent="-342900">
              <a:buAutoNum type="arabicPeriod" startAt="6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0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8446" y="404664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Some Key Points About HTML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270134" y="1628800"/>
            <a:ext cx="87071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10. HTML is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non case sensitive </a:t>
            </a:r>
            <a:r>
              <a:rPr lang="en-US" sz="2200" dirty="0">
                <a:latin typeface="Corbel" panose="020B0503020204020204" pitchFamily="34" charset="0"/>
              </a:rPr>
              <a:t>language.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11.  That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means</a:t>
            </a:r>
            <a:r>
              <a:rPr lang="en-US" sz="2200" dirty="0">
                <a:latin typeface="Corbel" panose="020B0503020204020204" pitchFamily="34" charset="0"/>
              </a:rPr>
              <a:t> we can write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tags</a:t>
            </a:r>
            <a:r>
              <a:rPr lang="en-US" sz="2200" dirty="0">
                <a:latin typeface="Corbel" panose="020B0503020204020204" pitchFamily="34" charset="0"/>
              </a:rPr>
              <a:t> in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any case </a:t>
            </a:r>
            <a:r>
              <a:rPr lang="en-US" sz="2200" dirty="0">
                <a:latin typeface="Corbel" panose="020B0503020204020204" pitchFamily="34" charset="0"/>
              </a:rPr>
              <a:t>we want. But it is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recommended</a:t>
            </a:r>
            <a:r>
              <a:rPr lang="en-US" sz="2200" dirty="0">
                <a:latin typeface="Corbel" panose="020B0503020204020204" pitchFamily="34" charset="0"/>
              </a:rPr>
              <a:t> that we write them in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lower case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12. Every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HTML page </a:t>
            </a:r>
            <a:r>
              <a:rPr lang="en-US" sz="2200" dirty="0">
                <a:latin typeface="Corbel" panose="020B0503020204020204" pitchFamily="34" charset="0"/>
              </a:rPr>
              <a:t>must be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saved</a:t>
            </a:r>
            <a:r>
              <a:rPr lang="en-US" sz="2200" dirty="0">
                <a:latin typeface="Corbel" panose="020B0503020204020204" pitchFamily="34" charset="0"/>
              </a:rPr>
              <a:t> with the extension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“.html” </a:t>
            </a:r>
            <a:r>
              <a:rPr lang="en-US" sz="2200" dirty="0">
                <a:latin typeface="Corbel" panose="020B0503020204020204" pitchFamily="34" charset="0"/>
              </a:rPr>
              <a:t>or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“.</a:t>
            </a:r>
            <a:r>
              <a:rPr lang="en-US" sz="22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htm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408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06438" y="385500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Screenshot of html5test.com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2827-EDA7-0F04-6C3A-A4406CCB7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" y="1628799"/>
            <a:ext cx="8534400" cy="45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2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VERSIONS OF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HTML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pic>
        <p:nvPicPr>
          <p:cNvPr id="8" name="Picture 7" descr="3610061_or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357298"/>
            <a:ext cx="8890878" cy="5000660"/>
          </a:xfrm>
          <a:prstGeom prst="rect">
            <a:avLst/>
          </a:prstGeo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5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HTML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History of HTML 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00B050"/>
                </a:solidFill>
                <a:latin typeface="Corbel" pitchFamily="34" charset="0"/>
              </a:rPr>
              <a:t>Components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of HTML 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Structure of HTML 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was launched 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1995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was created by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Tim Berners-Lee</a:t>
            </a:r>
            <a:r>
              <a:rPr lang="en-IN" sz="2400" dirty="0">
                <a:latin typeface="Corbel" pitchFamily="34" charset="0"/>
              </a:rPr>
              <a:t> in late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1991</a:t>
            </a:r>
            <a:r>
              <a:rPr lang="en-IN" sz="2400" dirty="0">
                <a:latin typeface="Corbel" pitchFamily="34" charset="0"/>
              </a:rPr>
              <a:t> but "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2.0</a:t>
            </a:r>
            <a:r>
              <a:rPr lang="en-IN" sz="2400" dirty="0">
                <a:latin typeface="Corbel" pitchFamily="34" charset="0"/>
              </a:rPr>
              <a:t>" was the first standard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 specification </a:t>
            </a:r>
            <a:r>
              <a:rPr lang="en-IN" sz="2400" dirty="0">
                <a:latin typeface="Corbel" pitchFamily="34" charset="0"/>
              </a:rPr>
              <a:t>which was published and available for commercial use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1995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4.01 </a:t>
            </a:r>
            <a:r>
              <a:rPr lang="en-IN" sz="2400" dirty="0">
                <a:latin typeface="Corbel" pitchFamily="34" charset="0"/>
              </a:rPr>
              <a:t>was a major version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and it was published in late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1999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28794" y="357166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HISTORY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Conti.  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45720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2400" dirty="0">
                <a:latin typeface="Corbel" pitchFamily="34" charset="0"/>
              </a:rPr>
              <a:t>Though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4.01 </a:t>
            </a:r>
            <a:r>
              <a:rPr lang="en-IN" sz="2400" dirty="0">
                <a:latin typeface="Corbel" pitchFamily="34" charset="0"/>
              </a:rPr>
              <a:t>version is widely used but currently we are having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HTML-5</a:t>
            </a:r>
            <a:r>
              <a:rPr lang="en-IN" sz="2400" dirty="0">
                <a:latin typeface="Corbel" pitchFamily="34" charset="0"/>
              </a:rPr>
              <a:t> version which is an extension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4.01</a:t>
            </a:r>
            <a:r>
              <a:rPr lang="en-IN" sz="2400" dirty="0">
                <a:latin typeface="Corbel" pitchFamily="34" charset="0"/>
              </a:rPr>
              <a:t>, and this version was published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2012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subset </a:t>
            </a:r>
            <a:r>
              <a:rPr lang="en-US" sz="2400" dirty="0">
                <a:latin typeface="Corbel" pitchFamily="34" charset="0"/>
              </a:rPr>
              <a:t>of more powerful language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SGML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Standardised</a:t>
            </a:r>
            <a:r>
              <a:rPr lang="en-US" sz="2400" dirty="0">
                <a:latin typeface="Corbel" pitchFamily="34" charset="0"/>
              </a:rPr>
              <a:t> 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Generalised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Markup Language</a:t>
            </a:r>
            <a:r>
              <a:rPr lang="en-US" sz="2400" dirty="0">
                <a:latin typeface="Corbel" pitchFamily="34" charset="0"/>
              </a:rPr>
              <a:t>) which itself is inherited from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GML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Generalised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Markup Language</a:t>
            </a:r>
            <a:r>
              <a:rPr lang="en-US" sz="2400" dirty="0">
                <a:latin typeface="Corbel" pitchFamily="34" charset="0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4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0232" y="35716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0869" y="1617662"/>
            <a:ext cx="79057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1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Every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page consist of only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 component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Markup 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Tags</a:t>
            </a:r>
            <a:r>
              <a:rPr lang="en-US" sz="2400" dirty="0">
                <a:latin typeface="Corbel" pitchFamily="34" charset="0"/>
              </a:rPr>
              <a:t>) : text embedded in angular bracket.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Content</a:t>
            </a:r>
            <a:r>
              <a:rPr lang="en-US" sz="2400" dirty="0">
                <a:latin typeface="Corbel" pitchFamily="34" charset="0"/>
              </a:rPr>
              <a:t> : text without angular bracket .</a:t>
            </a:r>
          </a:p>
          <a:p>
            <a:pPr marL="514350" indent="-514350">
              <a:buNone/>
            </a:pPr>
            <a:r>
              <a:rPr lang="en-US" dirty="0"/>
              <a:t>       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0"/>
            <a:ext cx="571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COMPONENTS OF HTML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difference</a:t>
            </a:r>
            <a:r>
              <a:rPr lang="en-US" sz="2400" dirty="0">
                <a:latin typeface="Corbel" pitchFamily="34" charset="0"/>
              </a:rPr>
              <a:t> between them is that browser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can’t display </a:t>
            </a:r>
            <a:r>
              <a:rPr lang="en-US" sz="2400" dirty="0">
                <a:latin typeface="Corbel" pitchFamily="34" charset="0"/>
              </a:rPr>
              <a:t>markups instead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markup</a:t>
            </a:r>
            <a:r>
              <a:rPr lang="en-US" sz="2400" dirty="0">
                <a:latin typeface="Corbel" pitchFamily="34" charset="0"/>
              </a:rPr>
              <a:t> contains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information</a:t>
            </a:r>
            <a:r>
              <a:rPr lang="en-US" sz="2400" dirty="0">
                <a:latin typeface="Corbel" pitchFamily="34" charset="0"/>
              </a:rPr>
              <a:t> that tells the browser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how</a:t>
            </a:r>
            <a:r>
              <a:rPr lang="en-US" sz="2400" dirty="0">
                <a:latin typeface="Corbel" pitchFamily="34" charset="0"/>
              </a:rPr>
              <a:t> to display the content.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markup</a:t>
            </a:r>
            <a:r>
              <a:rPr lang="en-US" sz="2400" dirty="0">
                <a:latin typeface="Corbel" pitchFamily="34" charset="0"/>
              </a:rPr>
              <a:t> is a kind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‘Metadata’ </a:t>
            </a:r>
            <a:r>
              <a:rPr lang="en-US" sz="2400" dirty="0">
                <a:latin typeface="Corbel" pitchFamily="34" charset="0"/>
              </a:rPr>
              <a:t>while content represents data.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3995" y="139553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Standard Structure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of an HTML Page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270134" y="1628800"/>
            <a:ext cx="8707177" cy="4663440"/>
          </a:xfrm>
          <a:prstGeom prst="rect">
            <a:avLst/>
          </a:prstGeom>
          <a:solidFill>
            <a:schemeClr val="tx1"/>
          </a:solidFill>
        </p:spPr>
        <p:txBody>
          <a:bodyPr wrap="square" numCol="2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Corbel" panose="020B0503020204020204" pitchFamily="34" charset="0"/>
              </a:rPr>
              <a:t>Standard Structure of a “C” Program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//header file inclusion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//function declaration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//body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//function definition</a:t>
            </a: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b="1" u="sng" dirty="0">
                <a:solidFill>
                  <a:schemeClr val="bg1"/>
                </a:solidFill>
                <a:latin typeface="Corbel" panose="020B0503020204020204" pitchFamily="34" charset="0"/>
              </a:rPr>
              <a:t>Standard Structure of a HTML page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//child tag of head tag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//child tag of body tag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9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3995" y="139553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Standard Structure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of an HTML Page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218411" y="1628800"/>
            <a:ext cx="8707177" cy="3416320"/>
          </a:xfrm>
          <a:prstGeom prst="rect">
            <a:avLst/>
          </a:prstGeom>
          <a:solidFill>
            <a:schemeClr val="tx1"/>
          </a:solidFill>
        </p:spPr>
        <p:txBody>
          <a:bodyPr wrap="square" numCol="1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Corbel" panose="020B0503020204020204" pitchFamily="34" charset="0"/>
              </a:rPr>
              <a:t>Standard Structure of a HTML page:</a:t>
            </a:r>
          </a:p>
          <a:p>
            <a:endParaRPr lang="en-US" dirty="0"/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//we put those child tags here which convey some information about our page to the browser or the search engine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//content to be shown to the user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18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8446" y="404664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DOCTYPE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270134" y="1628800"/>
            <a:ext cx="87071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What is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DOCTYPE</a:t>
            </a:r>
            <a:r>
              <a:rPr lang="en-US" sz="2400" dirty="0">
                <a:latin typeface="Corbel" panose="020B0503020204020204" pitchFamily="34" charset="0"/>
              </a:rPr>
              <a:t>?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DOCTYPE </a:t>
            </a:r>
            <a:r>
              <a:rPr lang="en-US" sz="2400" dirty="0">
                <a:latin typeface="Corbel" panose="020B0503020204020204" pitchFamily="34" charset="0"/>
              </a:rPr>
              <a:t>is not a tag, rather it is an element which informs the browser that which 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standard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(4 or 5) </a:t>
            </a:r>
            <a:r>
              <a:rPr lang="en-US" sz="2400" dirty="0">
                <a:latin typeface="Corbel" panose="020B0503020204020204" pitchFamily="34" charset="0"/>
              </a:rPr>
              <a:t>the page developer is using.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Corbel" panose="020B0503020204020204" pitchFamily="34" charset="0"/>
              </a:rPr>
              <a:t>If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DOCTYPE</a:t>
            </a:r>
            <a:r>
              <a:rPr lang="en-US" sz="2400" dirty="0">
                <a:latin typeface="Corbel" panose="020B0503020204020204" pitchFamily="34" charset="0"/>
              </a:rPr>
              <a:t> is not mentioned, then it is up to the browser that which version of 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it will assume and because of that the page might not render properly.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HTML 5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DOCTYPE </a:t>
            </a:r>
            <a:r>
              <a:rPr lang="en-US" sz="2400" dirty="0">
                <a:latin typeface="Corbel" panose="020B0503020204020204" pitchFamily="34" charset="0"/>
              </a:rPr>
              <a:t>is: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400" dirty="0">
                <a:latin typeface="Corbel" panose="020B0503020204020204" pitchFamily="34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404090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STRUCTURE OF HTML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Every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code consist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sections :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&lt;html&gt;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HEAD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BODY</a:t>
            </a:r>
          </a:p>
          <a:p>
            <a:pPr marL="514350" indent="-514350">
              <a:buNone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Corbel" pitchFamily="34" charset="0"/>
              </a:rPr>
              <a:t>&lt;/html&gt;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STRUCTURE OF HTML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Basic-HTML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38892" y="1527175"/>
            <a:ext cx="5029703" cy="4572000"/>
          </a:xfr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language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u="sng" dirty="0">
                <a:solidFill>
                  <a:srgbClr val="FF0000"/>
                </a:solidFill>
                <a:latin typeface="Corbel" pitchFamily="34" charset="0"/>
              </a:rPr>
              <a:t>instructs</a:t>
            </a:r>
            <a:r>
              <a:rPr lang="en-US" sz="2400" dirty="0">
                <a:latin typeface="Corbel" pitchFamily="34" charset="0"/>
              </a:rPr>
              <a:t> a web – browser that in        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what format</a:t>
            </a:r>
            <a:r>
              <a:rPr lang="en-US" sz="2400" u="sng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 data should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contains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commands</a:t>
            </a:r>
            <a:r>
              <a:rPr lang="en-US" sz="2400" dirty="0">
                <a:latin typeface="Corbel" pitchFamily="34" charset="0"/>
              </a:rPr>
              <a:t> that tells the browser how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embedded data </a:t>
            </a:r>
            <a:r>
              <a:rPr lang="en-US" sz="2400" dirty="0">
                <a:latin typeface="Corbel" pitchFamily="34" charset="0"/>
              </a:rPr>
              <a:t>is to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 on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web-page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042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INTRODUCTION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Conti.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HEAD </a:t>
            </a:r>
            <a:r>
              <a:rPr lang="en-US" sz="2400" dirty="0">
                <a:latin typeface="Corbel" pitchFamily="34" charset="0"/>
              </a:rPr>
              <a:t>section contains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>
                <a:latin typeface="Corbel" pitchFamily="34" charset="0"/>
              </a:rPr>
              <a:t> about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which is mostly used by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search engines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>
                <a:latin typeface="Corbel" pitchFamily="34" charset="0"/>
              </a:rPr>
              <a:t> is not mean for the users and isn’t directly displayed to the user.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BODY</a:t>
            </a:r>
            <a:r>
              <a:rPr lang="en-US" sz="2400" dirty="0">
                <a:latin typeface="Corbel" pitchFamily="34" charset="0"/>
              </a:rPr>
              <a:t> section mainly contains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>
                <a:latin typeface="Corbel" pitchFamily="34" charset="0"/>
              </a:rPr>
              <a:t> which will be displayed to user.</a:t>
            </a:r>
          </a:p>
          <a:p>
            <a:endParaRPr lang="en-US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DOCTYPE -ELEMENT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8" descr="httpatomoreillycomsourceoreillyimages1344812.pn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3" y="1357298"/>
            <a:ext cx="8858313" cy="5000660"/>
          </a:xfr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DOCTYPE - ELEMENT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600" dirty="0">
                <a:latin typeface="Corbel" pitchFamily="34" charset="0"/>
              </a:rPr>
              <a:t>It is the starting element in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600" dirty="0">
                <a:latin typeface="Corbel" pitchFamily="34" charset="0"/>
              </a:rPr>
              <a:t> file.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&lt;!doctype&gt;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if we not use in our html document  then it </a:t>
            </a:r>
            <a:r>
              <a:rPr lang="en-IN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browser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dependent  behaviour , </a:t>
            </a:r>
            <a:r>
              <a:rPr lang="en-IN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browser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consider it 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HTML 4.01 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 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HTML 5 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endParaRPr lang="en-US" sz="2000" dirty="0"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tells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that 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document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HTML 4.01 </a:t>
            </a:r>
            <a:r>
              <a:rPr lang="en-US" sz="2400" dirty="0">
                <a:latin typeface="Corbel" pitchFamily="34" charset="0"/>
              </a:rPr>
              <a:t>document which confirms  to standards set by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W3C </a:t>
            </a:r>
            <a:r>
              <a:rPr lang="en-US" sz="2400" dirty="0">
                <a:latin typeface="Corbel" pitchFamily="34" charset="0"/>
              </a:rPr>
              <a:t>and written in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English </a:t>
            </a:r>
            <a:r>
              <a:rPr lang="en-US" sz="2400" dirty="0">
                <a:latin typeface="Corbel" pitchFamily="34" charset="0"/>
              </a:rPr>
              <a:t>language.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b="1" dirty="0">
                <a:latin typeface="Corbel" pitchFamily="34" charset="0"/>
              </a:rPr>
              <a:t>COMPONENT OF HEAD</a:t>
            </a:r>
            <a:br>
              <a:rPr lang="en-US" sz="3600" b="1" dirty="0">
                <a:latin typeface="Corbel" pitchFamily="34" charset="0"/>
              </a:rPr>
            </a:br>
            <a:r>
              <a:rPr lang="en-US" sz="3600" b="1" dirty="0">
                <a:latin typeface="Corbel" pitchFamily="34" charset="0"/>
              </a:rPr>
              <a:t>SECTION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5"/>
            <a:ext cx="8858312" cy="49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6391" y="182587"/>
            <a:ext cx="550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Tools To Be Used For Developing and Running HTML Pages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81A11-4239-3F34-493A-8B429A3EA772}"/>
              </a:ext>
            </a:extLst>
          </p:cNvPr>
          <p:cNvSpPr txBox="1"/>
          <p:nvPr/>
        </p:nvSpPr>
        <p:spPr>
          <a:xfrm>
            <a:off x="270134" y="1628800"/>
            <a:ext cx="870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Editor/Code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Editior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/IDE</a:t>
            </a:r>
            <a:r>
              <a:rPr lang="en-US" sz="2400" dirty="0">
                <a:latin typeface="Corbel" panose="020B0503020204020204" pitchFamily="34" charset="0"/>
              </a:rPr>
              <a:t>: Notepad, Notepad++, Sublime Text, Atom, Brackets, VS CODE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: Any modern browser will work like Chrome, Firefox, Edge, Opera etc.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We will be using 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VS CODE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dirty="0">
                <a:solidFill>
                  <a:srgbClr val="00B050"/>
                </a:solidFill>
                <a:latin typeface="Corbel" panose="020B0503020204020204" pitchFamily="34" charset="0"/>
              </a:rPr>
              <a:t>Chrome</a:t>
            </a:r>
            <a:r>
              <a:rPr lang="en-US" sz="2400" dirty="0">
                <a:latin typeface="Corbel" panose="020B0503020204020204" pitchFamily="34" charset="0"/>
              </a:rPr>
              <a:t> as the browser</a:t>
            </a:r>
          </a:p>
        </p:txBody>
      </p:sp>
    </p:spTree>
    <p:extLst>
      <p:ext uri="{BB962C8B-B14F-4D97-AF65-F5344CB8AC3E}">
        <p14:creationId xmlns:p14="http://schemas.microsoft.com/office/powerpoint/2010/main" val="1082618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Screenshot related to VS Code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1587615"/>
            <a:ext cx="8786874" cy="468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8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Screenshot related to VS Code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1594048"/>
            <a:ext cx="8786874" cy="467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Screenshot related to VS Code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888" y="1594048"/>
            <a:ext cx="8774785" cy="467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6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17" y="31865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Screenshot related to Extensions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be install on  VS Code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888" y="1594048"/>
            <a:ext cx="8774785" cy="467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54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17" y="31865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Screenshot related to Extensions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be install on  VS Code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888" y="1597260"/>
            <a:ext cx="8774785" cy="466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2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 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Conti.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stands for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Hypertext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Markup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Language</a:t>
            </a:r>
            <a:r>
              <a:rPr lang="en-IN" sz="2400" dirty="0">
                <a:latin typeface="Corbel" pitchFamily="34" charset="0"/>
              </a:rPr>
              <a:t>, and it is the most widely used language to write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Web Pages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Hypertext</a:t>
            </a:r>
            <a:r>
              <a:rPr lang="en-IN" sz="2400" dirty="0">
                <a:latin typeface="Corbel" pitchFamily="34" charset="0"/>
              </a:rPr>
              <a:t> refers to the way in which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Web pages </a:t>
            </a:r>
            <a:r>
              <a:rPr lang="en-IN" sz="2400" dirty="0">
                <a:latin typeface="Corbel" pitchFamily="34" charset="0"/>
              </a:rPr>
              <a:t>(HTML documents)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linked</a:t>
            </a:r>
            <a:r>
              <a:rPr lang="en-IN" sz="2400" dirty="0">
                <a:latin typeface="Corbel" pitchFamily="34" charset="0"/>
              </a:rPr>
              <a:t> together.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Thus the link available on a webpage is called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Hypertext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17" y="31865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Screenshot related to Extensions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be install on  VS Code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924" y="1597260"/>
            <a:ext cx="8762712" cy="466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6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17" y="31865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Screenshot related to Extensions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be install on  VS Code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924" y="1600468"/>
            <a:ext cx="8762712" cy="465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6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472458"/>
            <a:ext cx="8786874" cy="32426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The &lt;body&gt; Tag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Different categories of tags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Inline v/s Block elements</a:t>
            </a:r>
          </a:p>
          <a:p>
            <a:pPr marL="342900" indent="-342900"/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Content Placeholder 65" descr="111440750282html-intro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428736"/>
            <a:ext cx="8786874" cy="4988650"/>
          </a:xfrm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HTML</a:t>
            </a: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2600" dirty="0">
                <a:latin typeface="Corbel" pitchFamily="34" charset="0"/>
              </a:rPr>
              <a:t>As its name suggests,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>
                <a:latin typeface="Corbel" pitchFamily="34" charset="0"/>
              </a:rPr>
              <a:t> is a 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Markup</a:t>
            </a:r>
            <a:r>
              <a:rPr lang="en-IN" sz="26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Language</a:t>
            </a:r>
            <a:r>
              <a:rPr lang="en-IN" sz="2600" dirty="0">
                <a:latin typeface="Corbel" pitchFamily="34" charset="0"/>
              </a:rPr>
              <a:t> which means we use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>
                <a:latin typeface="Corbel" pitchFamily="34" charset="0"/>
              </a:rPr>
              <a:t> to simply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"mark up" </a:t>
            </a:r>
            <a:r>
              <a:rPr lang="en-IN" sz="2600" dirty="0">
                <a:latin typeface="Corbel" pitchFamily="34" charset="0"/>
              </a:rPr>
              <a:t>a text document with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tags</a:t>
            </a:r>
            <a:r>
              <a:rPr lang="en-IN" sz="2600" dirty="0">
                <a:latin typeface="Corbel" pitchFamily="34" charset="0"/>
              </a:rPr>
              <a:t> that tell a </a:t>
            </a:r>
            <a:r>
              <a:rPr lang="en-IN" sz="2600" b="1" dirty="0">
                <a:solidFill>
                  <a:srgbClr val="FF0000"/>
                </a:solidFill>
                <a:latin typeface="Corbel" pitchFamily="34" charset="0"/>
              </a:rPr>
              <a:t>Web browser </a:t>
            </a:r>
            <a:r>
              <a:rPr lang="en-IN" sz="2600" dirty="0">
                <a:latin typeface="Corbel" pitchFamily="34" charset="0"/>
              </a:rPr>
              <a:t>how to structure it to display.</a:t>
            </a:r>
            <a:endParaRPr lang="en-IN" sz="3000" dirty="0">
              <a:latin typeface="Corbel" pitchFamily="34" charset="0"/>
            </a:endParaRPr>
          </a:p>
          <a:p>
            <a:endParaRPr lang="en-IN" sz="2600" dirty="0">
              <a:latin typeface="Corbel" pitchFamily="34" charset="0"/>
            </a:endParaRPr>
          </a:p>
          <a:p>
            <a:r>
              <a:rPr lang="en-IN" sz="2600" dirty="0">
                <a:latin typeface="Corbel" pitchFamily="34" charset="0"/>
              </a:rPr>
              <a:t>Originally,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>
                <a:latin typeface="Corbel" pitchFamily="34" charset="0"/>
              </a:rPr>
              <a:t> was developed with the intent of defining the structure of documents like headings, paragraphs, lists, and so forth to facilitate the sharing of scientific information between researchers.</a:t>
            </a:r>
          </a:p>
          <a:p>
            <a:pPr>
              <a:buNone/>
            </a:pPr>
            <a:r>
              <a:rPr lang="en-IN" sz="2600" dirty="0">
                <a:latin typeface="Corbel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357166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Conti.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3042" y="242645"/>
            <a:ext cx="5715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kind of Application we are going to Develop?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7B79C-15F2-4D59-6B38-A3C59CF871EB}"/>
              </a:ext>
            </a:extLst>
          </p:cNvPr>
          <p:cNvSpPr txBox="1"/>
          <p:nvPr/>
        </p:nvSpPr>
        <p:spPr>
          <a:xfrm>
            <a:off x="3522593" y="1613330"/>
            <a:ext cx="235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Web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29733-3D4F-9A7E-CFC9-4CA050B9FFEA}"/>
              </a:ext>
            </a:extLst>
          </p:cNvPr>
          <p:cNvSpPr txBox="1"/>
          <p:nvPr/>
        </p:nvSpPr>
        <p:spPr>
          <a:xfrm>
            <a:off x="330854" y="3284984"/>
            <a:ext cx="3974165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Front End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HTML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(Content/Structure)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b="1" dirty="0">
              <a:latin typeface="Corbel" panose="020B0503020204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CSS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(Designing/Presentation)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b="1" dirty="0">
              <a:latin typeface="Corbel" panose="020B0503020204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JavaScript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(Actions/Behaviors)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BCD9F-37D4-F984-56C2-B92F9447463F}"/>
              </a:ext>
            </a:extLst>
          </p:cNvPr>
          <p:cNvSpPr txBox="1"/>
          <p:nvPr/>
        </p:nvSpPr>
        <p:spPr>
          <a:xfrm>
            <a:off x="4677079" y="3249993"/>
            <a:ext cx="4300232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Back End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Business Logic</a:t>
            </a:r>
          </a:p>
          <a:p>
            <a:endParaRPr lang="en-US" b="1" dirty="0">
              <a:latin typeface="Corbel" panose="020B0503020204020204" pitchFamily="34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Server Side Programming Language:</a:t>
            </a:r>
            <a:r>
              <a:rPr lang="en-US" b="1" dirty="0">
                <a:latin typeface="Corbel" panose="020B0503020204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Java</a:t>
            </a:r>
            <a:r>
              <a:rPr lang="en-US" b="1" dirty="0">
                <a:latin typeface="Corbel" panose="020B0503020204020204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Python</a:t>
            </a:r>
            <a:r>
              <a:rPr lang="en-US" b="1" dirty="0">
                <a:latin typeface="Corbel" panose="020B0503020204020204" pitchFamily="34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rbel" panose="020B0503020204020204" pitchFamily="34" charset="0"/>
              </a:rPr>
              <a:t>C#</a:t>
            </a:r>
            <a:r>
              <a:rPr lang="en-US" b="1" dirty="0">
                <a:latin typeface="Corbel" panose="020B0503020204020204" pitchFamily="34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Node JS</a:t>
            </a:r>
            <a:r>
              <a:rPr lang="en-US" b="1" dirty="0">
                <a:latin typeface="Corbel" panose="020B0503020204020204" pitchFamily="34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PHP</a:t>
            </a:r>
            <a:r>
              <a:rPr lang="en-US" b="1" dirty="0">
                <a:latin typeface="Corbel" panose="020B0503020204020204" pitchFamily="34" charset="0"/>
              </a:rPr>
              <a:t> etc.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rbel" panose="020B0503020204020204" pitchFamily="34" charset="0"/>
              </a:rPr>
              <a:t>Data Store</a:t>
            </a:r>
            <a:r>
              <a:rPr lang="en-US" dirty="0">
                <a:latin typeface="Corbel" panose="020B0503020204020204" pitchFamily="34" charset="0"/>
              </a:rPr>
              <a:t>: (</a:t>
            </a: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</a:rPr>
              <a:t>DBMS</a:t>
            </a:r>
            <a:r>
              <a:rPr lang="en-US" dirty="0">
                <a:latin typeface="Corbel" panose="020B0503020204020204" pitchFamily="34" charset="0"/>
              </a:rPr>
              <a:t> or </a:t>
            </a:r>
            <a:r>
              <a:rPr lang="en-US" dirty="0">
                <a:solidFill>
                  <a:srgbClr val="00B050"/>
                </a:solidFill>
                <a:latin typeface="Corbel" panose="020B0503020204020204" pitchFamily="34" charset="0"/>
              </a:rPr>
              <a:t>RDBMS </a:t>
            </a:r>
            <a:r>
              <a:rPr lang="en-US" dirty="0">
                <a:latin typeface="Corbel" panose="020B0503020204020204" pitchFamily="34" charset="0"/>
              </a:rPr>
              <a:t>like </a:t>
            </a: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Oracle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rbel" panose="020B0503020204020204" pitchFamily="34" charset="0"/>
              </a:rPr>
              <a:t>MySQL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Corbel" panose="020B0503020204020204" pitchFamily="34" charset="0"/>
              </a:rPr>
              <a:t>MongoDB</a:t>
            </a:r>
            <a:r>
              <a:rPr lang="en-US" dirty="0">
                <a:latin typeface="Corbel" panose="020B0503020204020204" pitchFamily="34" charset="0"/>
              </a:rPr>
              <a:t> etc.)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B7D048-4CCD-7EC0-A257-0C0FD74F40F3}"/>
              </a:ext>
            </a:extLst>
          </p:cNvPr>
          <p:cNvCxnSpPr>
            <a:cxnSpLocks/>
          </p:cNvCxnSpPr>
          <p:nvPr/>
        </p:nvCxnSpPr>
        <p:spPr>
          <a:xfrm>
            <a:off x="6444208" y="3554240"/>
            <a:ext cx="792088" cy="594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245C9A-AADA-B917-C10A-E9A8290698FF}"/>
              </a:ext>
            </a:extLst>
          </p:cNvPr>
          <p:cNvCxnSpPr>
            <a:cxnSpLocks/>
          </p:cNvCxnSpPr>
          <p:nvPr/>
        </p:nvCxnSpPr>
        <p:spPr>
          <a:xfrm flipH="1">
            <a:off x="5580112" y="3554240"/>
            <a:ext cx="864096" cy="594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A786C6-7438-17E8-56A4-BDC821D78CE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02179" y="2074995"/>
            <a:ext cx="1742029" cy="1228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801213-DBA5-B2D0-E6DF-3CE765F7809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87624" y="2074995"/>
            <a:ext cx="3514555" cy="1174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116632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Example of 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Hyper Link/Hyper Text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5D11F6-9C3C-C551-5FEA-583F9D714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58" y="1569668"/>
            <a:ext cx="8794484" cy="46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2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06438" y="116632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Example of 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Hyper Link/Hyper Text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5D11F6-9C3C-C551-5FEA-583F9D714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58" y="1560011"/>
            <a:ext cx="8794484" cy="467408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AEF28F16-2805-0D2F-9F41-5054EFE7F824}"/>
              </a:ext>
            </a:extLst>
          </p:cNvPr>
          <p:cNvSpPr/>
          <p:nvPr/>
        </p:nvSpPr>
        <p:spPr>
          <a:xfrm>
            <a:off x="6084168" y="2996952"/>
            <a:ext cx="432048" cy="2952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7035</TotalTime>
  <Words>1389</Words>
  <Application>Microsoft Office PowerPoint</Application>
  <PresentationFormat>On-screen Show (4:3)</PresentationFormat>
  <Paragraphs>284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VERSIONS OF  HTML</vt:lpstr>
      <vt:lpstr>   </vt:lpstr>
      <vt:lpstr>Conti.   </vt:lpstr>
      <vt:lpstr>   </vt:lpstr>
      <vt:lpstr>   </vt:lpstr>
      <vt:lpstr>   </vt:lpstr>
      <vt:lpstr>   </vt:lpstr>
      <vt:lpstr>   </vt:lpstr>
      <vt:lpstr>   </vt:lpstr>
      <vt:lpstr> STRUCTURE OF HTML </vt:lpstr>
      <vt:lpstr>STRUCTURE OF HTML </vt:lpstr>
      <vt:lpstr>Conti. </vt:lpstr>
      <vt:lpstr> DOCTYPE -ELEMENT</vt:lpstr>
      <vt:lpstr> DOCTYPE - ELEMENT</vt:lpstr>
      <vt:lpstr> COMPONENT OF HEAD SECTION</vt:lpstr>
      <vt:lpstr>   </vt:lpstr>
      <vt:lpstr>Screenshot related to VS Code</vt:lpstr>
      <vt:lpstr>Screenshot related to VS Code</vt:lpstr>
      <vt:lpstr>Screenshot related to VS Code</vt:lpstr>
      <vt:lpstr>Screenshot related to Extensions to be install on  VS Code</vt:lpstr>
      <vt:lpstr>Screenshot related to Extensions to be install on  VS Code</vt:lpstr>
      <vt:lpstr>Screenshot related to Extensions to be install on  VS Code</vt:lpstr>
      <vt:lpstr>Screenshot related to Extensions to be install on  VS Code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517</cp:revision>
  <dcterms:created xsi:type="dcterms:W3CDTF">2016-02-04T12:02:26Z</dcterms:created>
  <dcterms:modified xsi:type="dcterms:W3CDTF">2022-09-09T06:41:20Z</dcterms:modified>
</cp:coreProperties>
</file>