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7" r:id="rId2"/>
    <p:sldId id="258" r:id="rId3"/>
    <p:sldId id="524" r:id="rId4"/>
    <p:sldId id="733" r:id="rId5"/>
    <p:sldId id="734" r:id="rId6"/>
    <p:sldId id="735" r:id="rId7"/>
    <p:sldId id="732" r:id="rId8"/>
    <p:sldId id="736" r:id="rId9"/>
    <p:sldId id="737" r:id="rId10"/>
    <p:sldId id="731" r:id="rId11"/>
    <p:sldId id="738" r:id="rId12"/>
    <p:sldId id="739" r:id="rId13"/>
    <p:sldId id="740" r:id="rId14"/>
    <p:sldId id="741" r:id="rId15"/>
    <p:sldId id="742" r:id="rId16"/>
    <p:sldId id="707" r:id="rId17"/>
    <p:sldId id="743" r:id="rId18"/>
    <p:sldId id="744" r:id="rId19"/>
    <p:sldId id="728" r:id="rId20"/>
    <p:sldId id="745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93768" autoAdjust="0"/>
  </p:normalViewPr>
  <p:slideViewPr>
    <p:cSldViewPr>
      <p:cViewPr varScale="1">
        <p:scale>
          <a:sx n="91" d="100"/>
          <a:sy n="91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4285C3C-C29E-4D71-945B-372FB71CC278}"/>
    <pc:docChg chg="modSld">
      <pc:chgData name="Sharma Computer Academy" userId="08476b32c11f4418" providerId="LiveId" clId="{44285C3C-C29E-4D71-945B-372FB71CC278}" dt="2022-11-16T05:34:25.167" v="13" actId="113"/>
      <pc:docMkLst>
        <pc:docMk/>
      </pc:docMkLst>
      <pc:sldChg chg="modSp">
        <pc:chgData name="Sharma Computer Academy" userId="08476b32c11f4418" providerId="LiveId" clId="{44285C3C-C29E-4D71-945B-372FB71CC278}" dt="2022-11-16T05:33:39.892" v="1" actId="113"/>
        <pc:sldMkLst>
          <pc:docMk/>
          <pc:sldMk cId="2767820340" sldId="524"/>
        </pc:sldMkLst>
        <pc:spChg chg="mod">
          <ac:chgData name="Sharma Computer Academy" userId="08476b32c11f4418" providerId="LiveId" clId="{44285C3C-C29E-4D71-945B-372FB71CC278}" dt="2022-11-16T05:33:39.892" v="1" actId="113"/>
          <ac:spMkLst>
            <pc:docMk/>
            <pc:sldMk cId="2767820340" sldId="52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44285C3C-C29E-4D71-945B-372FB71CC278}" dt="2022-11-16T05:34:25.167" v="13" actId="113"/>
        <pc:sldMkLst>
          <pc:docMk/>
          <pc:sldMk cId="2767820340" sldId="733"/>
        </pc:sldMkLst>
        <pc:spChg chg="mod">
          <ac:chgData name="Sharma Computer Academy" userId="08476b32c11f4418" providerId="LiveId" clId="{44285C3C-C29E-4D71-945B-372FB71CC278}" dt="2022-11-16T05:34:25.167" v="13" actId="113"/>
          <ac:spMkLst>
            <pc:docMk/>
            <pc:sldMk cId="2767820340" sldId="733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8E628C73-DFA7-40ED-AFB0-8A3159EF1F4F}"/>
    <pc:docChg chg="modSld">
      <pc:chgData name="Sharma Computer Academy" userId="08476b32c11f4418" providerId="LiveId" clId="{8E628C73-DFA7-40ED-AFB0-8A3159EF1F4F}" dt="2021-06-14T11:23:33.916" v="19" actId="20577"/>
      <pc:docMkLst>
        <pc:docMk/>
      </pc:docMkLst>
      <pc:sldChg chg="modSp">
        <pc:chgData name="Sharma Computer Academy" userId="08476b32c11f4418" providerId="LiveId" clId="{8E628C73-DFA7-40ED-AFB0-8A3159EF1F4F}" dt="2021-06-14T11:23:33.916" v="19" actId="20577"/>
        <pc:sldMkLst>
          <pc:docMk/>
          <pc:sldMk cId="0" sldId="264"/>
        </pc:sldMkLst>
        <pc:spChg chg="mod">
          <ac:chgData name="Sharma Computer Academy" userId="08476b32c11f4418" providerId="LiveId" clId="{8E628C73-DFA7-40ED-AFB0-8A3159EF1F4F}" dt="2021-06-14T11:23:33.916" v="19" actId="20577"/>
          <ac:spMkLst>
            <pc:docMk/>
            <pc:sldMk cId="0" sldId="264"/>
            <ac:spMk id="5" creationId="{00000000-0000-0000-0000-000000000000}"/>
          </ac:spMkLst>
        </pc:spChg>
      </pc:sldChg>
    </pc:docChg>
  </pc:docChgLst>
  <pc:docChgLst>
    <pc:chgData name="Sharma Computer Academy" userId="08476b32c11f4418" providerId="LiveId" clId="{C4081BCD-46E8-4FD2-B6E9-F553EE462662}"/>
    <pc:docChg chg="modSld">
      <pc:chgData name="Sharma Computer Academy" userId="08476b32c11f4418" providerId="LiveId" clId="{C4081BCD-46E8-4FD2-B6E9-F553EE462662}" dt="2021-06-07T09:06:43.794" v="0" actId="20577"/>
      <pc:docMkLst>
        <pc:docMk/>
      </pc:docMkLst>
      <pc:sldChg chg="modSp mod">
        <pc:chgData name="Sharma Computer Academy" userId="08476b32c11f4418" providerId="LiveId" clId="{C4081BCD-46E8-4FD2-B6E9-F553EE462662}" dt="2021-06-07T09:06:43.794" v="0" actId="20577"/>
        <pc:sldMkLst>
          <pc:docMk/>
          <pc:sldMk cId="0" sldId="257"/>
        </pc:sldMkLst>
        <pc:spChg chg="mod">
          <ac:chgData name="Sharma Computer Academy" userId="08476b32c11f4418" providerId="LiveId" clId="{C4081BCD-46E8-4FD2-B6E9-F553EE462662}" dt="2021-06-07T09:06:43.794" v="0" actId="20577"/>
          <ac:spMkLst>
            <pc:docMk/>
            <pc:sldMk cId="0" sldId="257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11/16/2022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(I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ntroduction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t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o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Corbel" pitchFamily="34" charset="0"/>
              </a:rPr>
              <a:t>css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  <a:endParaRPr lang="en-US" sz="2800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800">
                <a:solidFill>
                  <a:srgbClr val="FF0000"/>
                </a:solidFill>
                <a:latin typeface="Corbel" pitchFamily="34" charset="0"/>
              </a:rPr>
              <a:t>Lecture-21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0"/>
            <a:ext cx="1476353" cy="13158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Points To Remember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About Relative Positioning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relatively positioned </a:t>
            </a:r>
            <a:r>
              <a:rPr lang="en-IN" sz="2400" dirty="0">
                <a:latin typeface="Corbel" pitchFamily="34" charset="0"/>
              </a:rPr>
              <a:t>element can be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moved out </a:t>
            </a:r>
            <a:r>
              <a:rPr lang="en-IN" sz="2400" dirty="0">
                <a:latin typeface="Corbel" pitchFamily="34" charset="0"/>
              </a:rPr>
              <a:t>from its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original position </a:t>
            </a:r>
            <a:r>
              <a:rPr lang="en-IN" sz="2400" dirty="0">
                <a:latin typeface="Corbel" pitchFamily="34" charset="0"/>
              </a:rPr>
              <a:t>but it </a:t>
            </a:r>
            <a:r>
              <a:rPr lang="en-IN" sz="2400" b="1" u="sng" dirty="0">
                <a:solidFill>
                  <a:srgbClr val="C00000"/>
                </a:solidFill>
                <a:latin typeface="Corbel" pitchFamily="34" charset="0"/>
              </a:rPr>
              <a:t>keeps the space originally reserved </a:t>
            </a:r>
            <a:r>
              <a:rPr lang="en-IN" sz="2400" dirty="0">
                <a:latin typeface="Corbel" pitchFamily="34" charset="0"/>
              </a:rPr>
              <a:t>for it in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normal flow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IN" sz="2400" dirty="0"/>
          </a:p>
          <a:p>
            <a:r>
              <a:rPr lang="en-IN" sz="2400" dirty="0">
                <a:latin typeface="Corbel" pitchFamily="34" charset="0"/>
              </a:rPr>
              <a:t>It can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overlap</a:t>
            </a:r>
            <a:r>
              <a:rPr lang="en-IN" sz="2400" dirty="0">
                <a:latin typeface="Corbel" pitchFamily="34" charset="0"/>
              </a:rPr>
              <a:t> with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other elements </a:t>
            </a:r>
            <a:r>
              <a:rPr lang="en-IN" sz="2400" dirty="0">
                <a:latin typeface="Corbel" pitchFamily="34" charset="0"/>
              </a:rPr>
              <a:t>according to their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order of appearance</a:t>
            </a:r>
            <a:r>
              <a:rPr lang="en-IN" sz="2400" dirty="0">
                <a:latin typeface="Corbel" pitchFamily="34" charset="0"/>
              </a:rPr>
              <a:t> in  the page and to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prioritize</a:t>
            </a:r>
            <a:r>
              <a:rPr lang="en-IN" sz="2400" dirty="0">
                <a:latin typeface="Corbel" pitchFamily="34" charset="0"/>
              </a:rPr>
              <a:t> this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overlapping</a:t>
            </a:r>
            <a:r>
              <a:rPr lang="en-IN" sz="2400" dirty="0">
                <a:latin typeface="Corbel" pitchFamily="34" charset="0"/>
              </a:rPr>
              <a:t> , we can use another property called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z-index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z-index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z-index</a:t>
            </a:r>
            <a:r>
              <a:rPr lang="en-IN" sz="2400" dirty="0">
                <a:latin typeface="Corbel" pitchFamily="34" charset="0"/>
              </a:rPr>
              <a:t> property 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dirty="0">
                <a:latin typeface="Corbel" pitchFamily="34" charset="0"/>
              </a:rPr>
              <a:t> controls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vertical stacking order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elements</a:t>
            </a:r>
            <a:r>
              <a:rPr lang="en-IN" sz="2400" dirty="0">
                <a:latin typeface="Corbel" pitchFamily="34" charset="0"/>
              </a:rPr>
              <a:t> that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overlap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As in, which one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appears closer </a:t>
            </a:r>
            <a:r>
              <a:rPr lang="en-IN" sz="2400" dirty="0">
                <a:latin typeface="Corbel" pitchFamily="34" charset="0"/>
              </a:rPr>
              <a:t>to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user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z-index </a:t>
            </a:r>
            <a:r>
              <a:rPr lang="en-IN" sz="2400" dirty="0">
                <a:latin typeface="Corbel" pitchFamily="34" charset="0"/>
              </a:rPr>
              <a:t>only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affects</a:t>
            </a:r>
            <a:r>
              <a:rPr lang="en-IN" sz="2400" dirty="0">
                <a:latin typeface="Corbel" pitchFamily="34" charset="0"/>
              </a:rPr>
              <a:t> elements that have a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position</a:t>
            </a:r>
            <a:r>
              <a:rPr lang="en-IN" sz="2400" dirty="0">
                <a:latin typeface="Corbel" pitchFamily="34" charset="0"/>
              </a:rPr>
              <a:t> value other than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static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If We Don’t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Use z-index 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Without any 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z-index</a:t>
            </a:r>
            <a:r>
              <a:rPr lang="en-IN" sz="2400" dirty="0">
                <a:latin typeface="Corbel" pitchFamily="34" charset="0"/>
              </a:rPr>
              <a:t> value,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elements</a:t>
            </a:r>
            <a:r>
              <a:rPr lang="en-IN" sz="2400" dirty="0">
                <a:latin typeface="Corbel" pitchFamily="34" charset="0"/>
              </a:rPr>
              <a:t> will always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stack </a:t>
            </a:r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order</a:t>
            </a:r>
            <a:r>
              <a:rPr lang="en-IN" sz="2400" dirty="0">
                <a:latin typeface="Corbel" pitchFamily="34" charset="0"/>
              </a:rPr>
              <a:t> that they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appear</a:t>
            </a:r>
            <a:r>
              <a:rPr lang="en-IN" sz="2400" dirty="0">
                <a:latin typeface="Corbel" pitchFamily="34" charset="0"/>
              </a:rPr>
              <a:t> in the page 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That is ,the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lowest one down </a:t>
            </a:r>
            <a:r>
              <a:rPr lang="en-IN" sz="2400" dirty="0">
                <a:latin typeface="Corbel" pitchFamily="34" charset="0"/>
              </a:rPr>
              <a:t>at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same hierarchy level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appears on top</a:t>
            </a:r>
            <a:r>
              <a:rPr lang="en-IN" sz="2400" dirty="0">
                <a:latin typeface="Corbel" pitchFamily="34" charset="0"/>
              </a:rPr>
              <a:t>. 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If We Don’t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Use z-index 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However we can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change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it by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setting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z-index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, which has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simple rule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that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an element with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greater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z-index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value is always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in front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of an element with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lower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z-index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value.</a:t>
            </a:r>
          </a:p>
          <a:p>
            <a:endParaRPr lang="en-IN" sz="2400" b="1" u="sng" dirty="0">
              <a:latin typeface="Corbel" pitchFamily="34" charset="0"/>
            </a:endParaRPr>
          </a:p>
          <a:p>
            <a:r>
              <a:rPr lang="en-IN" sz="2400" b="1" u="sng" dirty="0">
                <a:latin typeface="Corbel" pitchFamily="34" charset="0"/>
              </a:rPr>
              <a:t>Example: 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		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div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   {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position: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relative;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top: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50px;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z-index: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1;</a:t>
            </a:r>
            <a:endParaRPr lang="en-IN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   }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Absolute Positioning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An element with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position: absolute </a:t>
            </a:r>
            <a:r>
              <a:rPr lang="en-IN" sz="2400" dirty="0">
                <a:latin typeface="Corbel" pitchFamily="34" charset="0"/>
              </a:rPr>
              <a:t>is positioned at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specified coordinates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It is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taken out </a:t>
            </a:r>
            <a:r>
              <a:rPr lang="en-IN" sz="2400" dirty="0">
                <a:latin typeface="Corbel" pitchFamily="34" charset="0"/>
              </a:rPr>
              <a:t>of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normal flow </a:t>
            </a:r>
            <a:r>
              <a:rPr lang="en-IN" sz="2400" dirty="0">
                <a:latin typeface="Corbel" pitchFamily="34" charset="0"/>
              </a:rPr>
              <a:t>and can be placed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absolutely anywhere</a:t>
            </a:r>
            <a:r>
              <a:rPr lang="en-IN" sz="2400" dirty="0">
                <a:latin typeface="Corbel" pitchFamily="34" charset="0"/>
              </a:rPr>
              <a:t> on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web page </a:t>
            </a:r>
            <a:r>
              <a:rPr lang="en-IN" sz="2400" dirty="0">
                <a:latin typeface="Corbel" pitchFamily="34" charset="0"/>
              </a:rPr>
              <a:t>that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designer chooses</a:t>
            </a:r>
            <a:r>
              <a:rPr lang="en-IN" sz="2400" dirty="0">
                <a:latin typeface="Corbel" pitchFamily="34" charset="0"/>
              </a:rPr>
              <a:t>. 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.one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 {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position: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absolute;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top: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50px;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 }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above rule set will have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set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element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50px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downwards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from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top.</a:t>
            </a:r>
          </a:p>
          <a:p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endParaRPr lang="en-US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An Important Point!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absolutely positioned </a:t>
            </a:r>
            <a:r>
              <a:rPr lang="en-IN" sz="2400" dirty="0">
                <a:latin typeface="Corbel" pitchFamily="34" charset="0"/>
              </a:rPr>
              <a:t>element is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positioned relative </a:t>
            </a:r>
            <a:r>
              <a:rPr lang="en-IN" sz="2400" dirty="0">
                <a:latin typeface="Corbel" pitchFamily="34" charset="0"/>
              </a:rPr>
              <a:t>to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first parent element </a:t>
            </a:r>
            <a:r>
              <a:rPr lang="en-IN" sz="2400" dirty="0">
                <a:latin typeface="Corbel" pitchFamily="34" charset="0"/>
              </a:rPr>
              <a:t>that has a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position</a:t>
            </a:r>
            <a:r>
              <a:rPr lang="en-IN" sz="2400" dirty="0">
                <a:latin typeface="Corbel" pitchFamily="34" charset="0"/>
              </a:rPr>
              <a:t> other than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static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If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no such element </a:t>
            </a:r>
            <a:r>
              <a:rPr lang="en-IN" sz="2400" dirty="0">
                <a:latin typeface="Corbel" pitchFamily="34" charset="0"/>
              </a:rPr>
              <a:t>is found, it will be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positioned</a:t>
            </a:r>
            <a:r>
              <a:rPr lang="en-IN" sz="2400" dirty="0">
                <a:latin typeface="Corbel" pitchFamily="34" charset="0"/>
              </a:rPr>
              <a:t> on a page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relative</a:t>
            </a:r>
            <a:r>
              <a:rPr lang="en-IN" sz="2400" dirty="0">
                <a:latin typeface="Corbel" pitchFamily="34" charset="0"/>
              </a:rPr>
              <a:t> to the '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top-left</a:t>
            </a:r>
            <a:r>
              <a:rPr lang="en-IN" sz="2400" dirty="0">
                <a:latin typeface="Corbel" pitchFamily="34" charset="0"/>
              </a:rPr>
              <a:t>' corner of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browser window</a:t>
            </a:r>
            <a:endParaRPr lang="en-IN" sz="2400" b="1" u="sng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Fixed Positioning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Fixed positioning </a:t>
            </a:r>
            <a:r>
              <a:rPr lang="en-IN" sz="2400" dirty="0">
                <a:latin typeface="Corbel" pitchFamily="34" charset="0"/>
              </a:rPr>
              <a:t>allows us to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fix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position</a:t>
            </a:r>
            <a:r>
              <a:rPr lang="en-IN" sz="2400" dirty="0">
                <a:latin typeface="Corbel" pitchFamily="34" charset="0"/>
              </a:rPr>
              <a:t> of 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element</a:t>
            </a:r>
            <a:r>
              <a:rPr lang="en-IN" sz="2400" dirty="0">
                <a:latin typeface="Corbel" pitchFamily="34" charset="0"/>
              </a:rPr>
              <a:t> to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particular spot </a:t>
            </a:r>
            <a:r>
              <a:rPr lang="en-IN" sz="2400" dirty="0">
                <a:latin typeface="Corbel" pitchFamily="34" charset="0"/>
              </a:rPr>
              <a:t>on the page,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regardless</a:t>
            </a:r>
            <a:r>
              <a:rPr lang="en-IN" sz="2400" dirty="0">
                <a:latin typeface="Corbel" pitchFamily="34" charset="0"/>
              </a:rPr>
              <a:t> of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scrolling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In other words , we can say that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fixed positioning </a:t>
            </a:r>
            <a:r>
              <a:rPr lang="en-IN" sz="2400" dirty="0">
                <a:latin typeface="Corbel" pitchFamily="34" charset="0"/>
              </a:rPr>
              <a:t>is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subcategory</a:t>
            </a:r>
            <a:r>
              <a:rPr lang="en-IN" sz="2400" dirty="0">
                <a:latin typeface="Corbel" pitchFamily="34" charset="0"/>
              </a:rPr>
              <a:t> of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absolute positioning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only difference </a:t>
            </a:r>
            <a:r>
              <a:rPr lang="en-IN" sz="2400" dirty="0">
                <a:latin typeface="Corbel" pitchFamily="34" charset="0"/>
              </a:rPr>
              <a:t>is,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fixed positioned element </a:t>
            </a:r>
            <a:r>
              <a:rPr lang="en-IN" sz="2400" dirty="0">
                <a:latin typeface="Corbel" pitchFamily="34" charset="0"/>
              </a:rPr>
              <a:t>is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fixed</a:t>
            </a:r>
            <a:r>
              <a:rPr lang="en-IN" sz="2400" dirty="0">
                <a:latin typeface="Corbel" pitchFamily="34" charset="0"/>
              </a:rPr>
              <a:t> with respect to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browser's viewport</a:t>
            </a:r>
            <a:r>
              <a:rPr lang="en-IN" sz="2400" dirty="0">
                <a:latin typeface="Corbel" pitchFamily="34" charset="0"/>
              </a:rPr>
              <a:t> 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does not move </a:t>
            </a:r>
            <a:r>
              <a:rPr lang="en-IN" sz="2400" dirty="0">
                <a:latin typeface="Corbel" pitchFamily="34" charset="0"/>
              </a:rPr>
              <a:t>when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scrolled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.one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 {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position: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fixed;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top: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50px;</a:t>
            </a:r>
          </a:p>
          <a:p>
            <a:pPr>
              <a:buNone/>
            </a:pP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	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left: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 100px;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 }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above rule set will have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set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element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50px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downwards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from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top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and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100px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towards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right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Moreover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position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of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element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will not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change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when the page is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scrolled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endParaRPr lang="en-US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Sticky Positioning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position: sticky</a:t>
            </a:r>
            <a:r>
              <a:rPr lang="en-IN" sz="2400" dirty="0">
                <a:latin typeface="Corbel" pitchFamily="34" charset="0"/>
              </a:rPr>
              <a:t> element will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initially behave </a:t>
            </a:r>
            <a:r>
              <a:rPr lang="en-IN" sz="2400" dirty="0">
                <a:latin typeface="Corbel" pitchFamily="34" charset="0"/>
              </a:rPr>
              <a:t>like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position: relative</a:t>
            </a:r>
            <a:r>
              <a:rPr lang="en-IN" sz="2400" dirty="0">
                <a:latin typeface="Corbel" pitchFamily="34" charset="0"/>
              </a:rPr>
              <a:t> element, but if we keep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scrolling</a:t>
            </a:r>
            <a:r>
              <a:rPr lang="en-IN" sz="2400" dirty="0">
                <a:latin typeface="Corbel" pitchFamily="34" charset="0"/>
              </a:rPr>
              <a:t>, they will get taken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out of the normal flow </a:t>
            </a:r>
            <a:r>
              <a:rPr lang="en-IN" sz="2400" dirty="0">
                <a:latin typeface="Corbel" pitchFamily="34" charset="0"/>
              </a:rPr>
              <a:t>and behave like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position: fixed </a:t>
            </a:r>
            <a:r>
              <a:rPr lang="en-IN" sz="2400" dirty="0">
                <a:latin typeface="Corbel" pitchFamily="34" charset="0"/>
              </a:rPr>
              <a:t>wherever we  have positioned them.</a:t>
            </a: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In simple words , we can say that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sticky element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toggles between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relative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 and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fixed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depending on the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scroll position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 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8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00B050"/>
                </a:solidFill>
                <a:latin typeface="Corbel" pitchFamily="34" charset="0"/>
              </a:rPr>
              <a:t>Positioning In CSS</a:t>
            </a:r>
          </a:p>
          <a:p>
            <a:pPr>
              <a:buSzPct val="100000"/>
            </a:pPr>
            <a:endParaRPr lang="en-US" sz="28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0070C0"/>
                </a:solidFill>
                <a:latin typeface="Corbel" pitchFamily="34" charset="0"/>
              </a:rPr>
              <a:t>Various Types Of Positioning In CSS</a:t>
            </a:r>
          </a:p>
          <a:p>
            <a:pPr>
              <a:buSzPct val="100000"/>
            </a:pPr>
            <a:endParaRPr lang="en-US" sz="28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Other Properties Used With Positioning</a:t>
            </a:r>
          </a:p>
          <a:p>
            <a:pPr>
              <a:buSzPct val="100000"/>
              <a:buNone/>
            </a:pPr>
            <a:endParaRPr lang="en-US" sz="28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8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8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.another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{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position: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sticky;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top: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0px;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}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above rule set will have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initially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let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element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scroll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until it reaches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top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0px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, then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element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will become fixed at that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position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will not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further scroll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with the page.</a:t>
            </a:r>
          </a:p>
          <a:p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endParaRPr lang="en-US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123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scalive4u@gmail.com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200" b="1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Styling Forms In CSS</a:t>
            </a:r>
            <a:endParaRPr lang="en-US" sz="2200" b="1" dirty="0">
              <a:solidFill>
                <a:schemeClr val="accent5">
                  <a:lumMod val="50000"/>
                </a:schemeClr>
              </a:solidFill>
              <a:latin typeface="Corbel" pitchFamily="34" charset="0"/>
            </a:endParaRPr>
          </a:p>
          <a:p>
            <a:pPr marL="457200" indent="-457200"/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CSS Positioning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Using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dirty="0">
                <a:latin typeface="Corbel" pitchFamily="34" charset="0"/>
              </a:rPr>
              <a:t>, we can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set</a:t>
            </a:r>
            <a:r>
              <a:rPr lang="en-IN" sz="2400" dirty="0">
                <a:latin typeface="Corbel" pitchFamily="34" charset="0"/>
              </a:rPr>
              <a:t> all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elements</a:t>
            </a:r>
            <a:r>
              <a:rPr lang="en-IN" sz="2400" dirty="0">
                <a:latin typeface="Corbel" pitchFamily="34" charset="0"/>
              </a:rPr>
              <a:t> on our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webpage</a:t>
            </a:r>
            <a:r>
              <a:rPr lang="en-IN" sz="2400" dirty="0">
                <a:latin typeface="Corbel" pitchFamily="34" charset="0"/>
              </a:rPr>
              <a:t> to any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position</a:t>
            </a:r>
            <a:r>
              <a:rPr lang="en-IN" sz="2400" dirty="0">
                <a:latin typeface="Corbel" pitchFamily="34" charset="0"/>
              </a:rPr>
              <a:t> we like.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b="1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For example</a:t>
            </a:r>
            <a:r>
              <a:rPr lang="en-IN" sz="2400" dirty="0">
                <a:latin typeface="Corbel" pitchFamily="34" charset="0"/>
              </a:rPr>
              <a:t>, we can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position</a:t>
            </a:r>
            <a:r>
              <a:rPr lang="en-IN" sz="2400" dirty="0">
                <a:latin typeface="Corbel" pitchFamily="34" charset="0"/>
              </a:rPr>
              <a:t> an </a:t>
            </a:r>
            <a:r>
              <a:rPr lang="en-IN" sz="2400" b="1" dirty="0">
                <a:solidFill>
                  <a:schemeClr val="tx2"/>
                </a:solidFill>
                <a:latin typeface="Corbel" pitchFamily="34" charset="0"/>
              </a:rPr>
              <a:t>element</a:t>
            </a:r>
            <a:r>
              <a:rPr lang="en-IN" sz="2400" dirty="0">
                <a:latin typeface="Corbel" pitchFamily="34" charset="0"/>
              </a:rPr>
              <a:t> at the very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top</a:t>
            </a:r>
            <a:r>
              <a:rPr lang="en-IN" sz="2400" dirty="0">
                <a:latin typeface="Corbel" pitchFamily="34" charset="0"/>
              </a:rPr>
              <a:t> of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our page</a:t>
            </a:r>
            <a:r>
              <a:rPr lang="en-IN" sz="2400" dirty="0">
                <a:latin typeface="Corbel" pitchFamily="34" charset="0"/>
              </a:rPr>
              <a:t>, or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50px</a:t>
            </a:r>
            <a:r>
              <a:rPr lang="en-IN" sz="2400" dirty="0">
                <a:latin typeface="Corbel" pitchFamily="34" charset="0"/>
              </a:rPr>
              <a:t> below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element before </a:t>
            </a:r>
            <a:r>
              <a:rPr lang="en-IN" sz="2400" dirty="0">
                <a:latin typeface="Corbel" pitchFamily="34" charset="0"/>
              </a:rPr>
              <a:t>it.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CSS Positioning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control</a:t>
            </a:r>
            <a:r>
              <a:rPr lang="en-IN" sz="2400" dirty="0">
                <a:latin typeface="Corbel" pitchFamily="34" charset="0"/>
              </a:rPr>
              <a:t> just how an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element</a:t>
            </a:r>
            <a:r>
              <a:rPr lang="en-IN" sz="2400" dirty="0">
                <a:latin typeface="Corbel" pitchFamily="34" charset="0"/>
              </a:rPr>
              <a:t> will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appear</a:t>
            </a:r>
            <a:r>
              <a:rPr lang="en-IN" sz="2400" dirty="0">
                <a:latin typeface="Corbel" pitchFamily="34" charset="0"/>
              </a:rPr>
              <a:t> in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layout</a:t>
            </a:r>
            <a:r>
              <a:rPr lang="en-IN" sz="2400" dirty="0">
                <a:latin typeface="Corbel" pitchFamily="34" charset="0"/>
              </a:rPr>
              <a:t>, we need to use the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position</a:t>
            </a:r>
            <a:r>
              <a:rPr lang="en-IN" sz="2400" dirty="0">
                <a:latin typeface="Corbel" pitchFamily="34" charset="0"/>
              </a:rPr>
              <a:t> property 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CSS.</a:t>
            </a:r>
            <a:r>
              <a:rPr lang="en-IN" sz="2400" dirty="0">
                <a:latin typeface="Corbel" pitchFamily="34" charset="0"/>
              </a:rPr>
              <a:t>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addition</a:t>
            </a:r>
            <a:r>
              <a:rPr lang="en-IN" sz="2400" dirty="0">
                <a:latin typeface="Corbel" pitchFamily="34" charset="0"/>
              </a:rPr>
              <a:t>, we can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utilize</a:t>
            </a:r>
            <a:r>
              <a:rPr lang="en-IN" sz="2400" dirty="0">
                <a:latin typeface="Corbel" pitchFamily="34" charset="0"/>
              </a:rPr>
              <a:t> some other position-related properties: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top</a:t>
            </a:r>
            <a:r>
              <a:rPr lang="en-IN" sz="2400" dirty="0">
                <a:latin typeface="Corbel" pitchFamily="34" charset="0"/>
              </a:rPr>
              <a:t>,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right</a:t>
            </a:r>
            <a:r>
              <a:rPr lang="en-IN" sz="2400" dirty="0">
                <a:latin typeface="Corbel" pitchFamily="34" charset="0"/>
              </a:rPr>
              <a:t>, 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bottom</a:t>
            </a:r>
            <a:r>
              <a:rPr lang="en-IN" sz="2400" dirty="0">
                <a:latin typeface="Corbel" pitchFamily="34" charset="0"/>
              </a:rPr>
              <a:t>,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left</a:t>
            </a:r>
            <a:r>
              <a:rPr lang="en-IN" sz="2400" dirty="0">
                <a:latin typeface="Corbel" pitchFamily="34" charset="0"/>
              </a:rPr>
              <a:t>, and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z-index</a:t>
            </a:r>
            <a:r>
              <a:rPr lang="en-IN" sz="2400" dirty="0">
                <a:latin typeface="Corbel" pitchFamily="34" charset="0"/>
              </a:rPr>
              <a:t>.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Possible Values Of Position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position</a:t>
            </a:r>
            <a:r>
              <a:rPr lang="en-IN" sz="2400" dirty="0">
                <a:latin typeface="Corbel" pitchFamily="34" charset="0"/>
              </a:rPr>
              <a:t> property can take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five</a:t>
            </a:r>
            <a:r>
              <a:rPr lang="en-IN" sz="2400" dirty="0">
                <a:latin typeface="Corbel" pitchFamily="34" charset="0"/>
              </a:rPr>
              <a:t> different values and they are: </a:t>
            </a:r>
          </a:p>
          <a:p>
            <a:pPr lvl="1"/>
            <a:endParaRPr lang="en-IN" sz="1900" dirty="0"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rgbClr val="C00000"/>
                </a:solidFill>
                <a:latin typeface="Corbel" pitchFamily="34" charset="0"/>
              </a:rPr>
              <a:t>static</a:t>
            </a:r>
          </a:p>
          <a:p>
            <a:pPr lvl="1"/>
            <a:endParaRPr lang="en-IN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relative</a:t>
            </a:r>
          </a:p>
          <a:p>
            <a:pPr lvl="1"/>
            <a:endParaRPr lang="en-IN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rgbClr val="00B050"/>
                </a:solidFill>
                <a:latin typeface="Corbel" pitchFamily="34" charset="0"/>
              </a:rPr>
              <a:t>absolute</a:t>
            </a:r>
          </a:p>
          <a:p>
            <a:pPr lvl="1"/>
            <a:endParaRPr lang="en-IN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fixed</a:t>
            </a:r>
            <a:endParaRPr lang="en-IN" sz="19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endParaRPr lang="en-IN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sticky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Static Positioning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static positioned </a:t>
            </a:r>
            <a:r>
              <a:rPr lang="en-IN" sz="2400" dirty="0">
                <a:latin typeface="Corbel" pitchFamily="34" charset="0"/>
              </a:rPr>
              <a:t>element is always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positioned</a:t>
            </a:r>
            <a:r>
              <a:rPr lang="en-IN" sz="2400" dirty="0">
                <a:latin typeface="Corbel" pitchFamily="34" charset="0"/>
              </a:rPr>
              <a:t> according to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normal flow </a:t>
            </a:r>
            <a:r>
              <a:rPr lang="en-IN" sz="2400" dirty="0">
                <a:latin typeface="Corbel" pitchFamily="34" charset="0"/>
              </a:rPr>
              <a:t>of the page.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All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 elements</a:t>
            </a:r>
            <a:r>
              <a:rPr lang="en-IN" sz="2400" dirty="0">
                <a:latin typeface="Corbel" pitchFamily="34" charset="0"/>
              </a:rPr>
              <a:t> are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positioned</a:t>
            </a:r>
            <a:r>
              <a:rPr lang="en-IN" sz="2400" dirty="0">
                <a:latin typeface="Corbel" pitchFamily="34" charset="0"/>
              </a:rPr>
              <a:t> as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static</a:t>
            </a:r>
            <a:r>
              <a:rPr lang="en-IN" sz="2400" dirty="0">
                <a:latin typeface="Corbel" pitchFamily="34" charset="0"/>
              </a:rPr>
              <a:t> by default.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Static positioned </a:t>
            </a:r>
            <a:r>
              <a:rPr lang="en-IN" sz="2400" dirty="0">
                <a:latin typeface="Corbel" pitchFamily="34" charset="0"/>
              </a:rPr>
              <a:t>elements are not affected by the 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top</a:t>
            </a:r>
            <a:r>
              <a:rPr lang="en-IN" sz="2400" dirty="0">
                <a:latin typeface="Corbel" pitchFamily="34" charset="0"/>
              </a:rPr>
              <a:t>, 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bottom</a:t>
            </a:r>
            <a:r>
              <a:rPr lang="en-IN" sz="2400" dirty="0">
                <a:latin typeface="Corbel" pitchFamily="34" charset="0"/>
              </a:rPr>
              <a:t>, 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left</a:t>
            </a:r>
            <a:r>
              <a:rPr lang="en-IN" sz="2400" dirty="0">
                <a:latin typeface="Corbel" pitchFamily="34" charset="0"/>
              </a:rPr>
              <a:t>, 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right</a:t>
            </a:r>
            <a:r>
              <a:rPr lang="en-IN" sz="2400" dirty="0">
                <a:latin typeface="Corbel" pitchFamily="34" charset="0"/>
              </a:rPr>
              <a:t>, and 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z-index</a:t>
            </a:r>
            <a:r>
              <a:rPr lang="en-IN" sz="2400" dirty="0">
                <a:latin typeface="Corbel" pitchFamily="34" charset="0"/>
              </a:rPr>
              <a:t> properties.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.one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 {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position: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static;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top: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50px;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 }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above rule set will have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no effect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since the </a:t>
            </a: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position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property is set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static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which remains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unaffected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with any kind of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positioning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Relative Positioning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relative positioned </a:t>
            </a:r>
            <a:r>
              <a:rPr lang="en-IN" sz="2400" dirty="0">
                <a:latin typeface="Corbel" pitchFamily="34" charset="0"/>
              </a:rPr>
              <a:t>element is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positioned</a:t>
            </a:r>
            <a:r>
              <a:rPr lang="en-IN" sz="2400" dirty="0">
                <a:latin typeface="Corbel" pitchFamily="34" charset="0"/>
              </a:rPr>
              <a:t> with respect to its 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normal position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relative positioning scheme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element's box position </a:t>
            </a:r>
            <a:r>
              <a:rPr lang="en-IN" sz="2400" dirty="0">
                <a:latin typeface="Corbel" pitchFamily="34" charset="0"/>
              </a:rPr>
              <a:t>is calculated according to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normal </a:t>
            </a:r>
            <a:r>
              <a:rPr lang="en-IN" sz="2400" dirty="0">
                <a:latin typeface="Corbel" pitchFamily="34" charset="0"/>
              </a:rPr>
              <a:t>flow.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Then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box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shifted</a:t>
            </a:r>
            <a:r>
              <a:rPr lang="en-IN" sz="2400" dirty="0">
                <a:latin typeface="Corbel" pitchFamily="34" charset="0"/>
              </a:rPr>
              <a:t> from this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normal position </a:t>
            </a:r>
            <a:r>
              <a:rPr lang="en-IN" sz="2400" dirty="0">
                <a:latin typeface="Corbel" pitchFamily="34" charset="0"/>
              </a:rPr>
              <a:t>according to the properties — 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top</a:t>
            </a:r>
            <a:r>
              <a:rPr lang="en-IN" sz="2400" dirty="0">
                <a:latin typeface="Corbel" pitchFamily="34" charset="0"/>
              </a:rPr>
              <a:t> or 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bottom</a:t>
            </a:r>
            <a:r>
              <a:rPr lang="en-IN" sz="2400" dirty="0">
                <a:latin typeface="Corbel" pitchFamily="34" charset="0"/>
              </a:rPr>
              <a:t> and/or 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left</a:t>
            </a:r>
            <a:r>
              <a:rPr lang="en-IN" sz="2400" dirty="0">
                <a:latin typeface="Corbel" pitchFamily="34" charset="0"/>
              </a:rPr>
              <a:t> or 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right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.one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 {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position: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relative;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top: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50px;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 }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above rule set will have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shift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element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50px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downwards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from its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original position </a:t>
            </a:r>
            <a:endParaRPr lang="en-US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9015</TotalTime>
  <Words>978</Words>
  <Application>Microsoft Office PowerPoint</Application>
  <PresentationFormat>On-screen Show (4:3)</PresentationFormat>
  <Paragraphs>156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CSS Positioning</vt:lpstr>
      <vt:lpstr>CSS Positioning</vt:lpstr>
      <vt:lpstr>Possible Values Of Position</vt:lpstr>
      <vt:lpstr>Static Positioning</vt:lpstr>
      <vt:lpstr>Example</vt:lpstr>
      <vt:lpstr>Relative Positioning</vt:lpstr>
      <vt:lpstr>Example</vt:lpstr>
      <vt:lpstr>Points To Remember  About Relative Positioning</vt:lpstr>
      <vt:lpstr>The z-index Property</vt:lpstr>
      <vt:lpstr>What If We Don’t  Use z-index  ?</vt:lpstr>
      <vt:lpstr>What If We Don’t  Use z-index  ?</vt:lpstr>
      <vt:lpstr>Absolute Positioning</vt:lpstr>
      <vt:lpstr>Example</vt:lpstr>
      <vt:lpstr>An Important Point!</vt:lpstr>
      <vt:lpstr>Fixed Positioning</vt:lpstr>
      <vt:lpstr>Example</vt:lpstr>
      <vt:lpstr>Sticky Positioning</vt:lpstr>
      <vt:lpstr>Example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728</cp:revision>
  <dcterms:created xsi:type="dcterms:W3CDTF">2016-02-04T12:02:26Z</dcterms:created>
  <dcterms:modified xsi:type="dcterms:W3CDTF">2022-11-16T07:10:52Z</dcterms:modified>
</cp:coreProperties>
</file>