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7" r:id="rId2"/>
    <p:sldId id="258" r:id="rId3"/>
    <p:sldId id="413" r:id="rId4"/>
    <p:sldId id="403" r:id="rId5"/>
    <p:sldId id="414" r:id="rId6"/>
    <p:sldId id="404" r:id="rId7"/>
    <p:sldId id="405" r:id="rId8"/>
    <p:sldId id="416" r:id="rId9"/>
    <p:sldId id="406" r:id="rId10"/>
    <p:sldId id="407" r:id="rId11"/>
    <p:sldId id="415" r:id="rId12"/>
    <p:sldId id="408" r:id="rId13"/>
    <p:sldId id="409" r:id="rId14"/>
    <p:sldId id="419" r:id="rId15"/>
    <p:sldId id="387" r:id="rId16"/>
    <p:sldId id="402" r:id="rId17"/>
    <p:sldId id="411" r:id="rId18"/>
    <p:sldId id="412" r:id="rId19"/>
    <p:sldId id="417" r:id="rId20"/>
    <p:sldId id="418" r:id="rId21"/>
    <p:sldId id="420" r:id="rId22"/>
    <p:sldId id="422" r:id="rId23"/>
    <p:sldId id="421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2006946-6689-4552-8A8E-448A21A806FD}"/>
    <pc:docChg chg="custSel modSld">
      <pc:chgData name="Sharma Computer Academy" userId="08476b32c11f4418" providerId="LiveId" clId="{02006946-6689-4552-8A8E-448A21A806FD}" dt="2021-05-04T16:48:26.705" v="39" actId="20577"/>
      <pc:docMkLst>
        <pc:docMk/>
      </pc:docMkLst>
      <pc:sldChg chg="modSp mod">
        <pc:chgData name="Sharma Computer Academy" userId="08476b32c11f4418" providerId="LiveId" clId="{02006946-6689-4552-8A8E-448A21A806FD}" dt="2021-05-04T16:48:26.705" v="39" actId="20577"/>
        <pc:sldMkLst>
          <pc:docMk/>
          <pc:sldMk cId="0" sldId="257"/>
        </pc:sldMkLst>
        <pc:spChg chg="mod">
          <ac:chgData name="Sharma Computer Academy" userId="08476b32c11f4418" providerId="LiveId" clId="{02006946-6689-4552-8A8E-448A21A806FD}" dt="2021-05-04T16:48:26.705" v="39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2006946-6689-4552-8A8E-448A21A806FD}" dt="2021-05-04T16:47:43.674" v="24" actId="20577"/>
        <pc:sldMkLst>
          <pc:docMk/>
          <pc:sldMk cId="0" sldId="412"/>
        </pc:sldMkLst>
        <pc:spChg chg="mod">
          <ac:chgData name="Sharma Computer Academy" userId="08476b32c11f4418" providerId="LiveId" clId="{02006946-6689-4552-8A8E-448A21A806FD}" dt="2021-05-04T16:47:43.674" v="24" actId="20577"/>
          <ac:spMkLst>
            <pc:docMk/>
            <pc:sldMk cId="0" sldId="41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02006946-6689-4552-8A8E-448A21A806FD}" dt="2021-05-04T16:47:57.178" v="38" actId="20577"/>
        <pc:sldMkLst>
          <pc:docMk/>
          <pc:sldMk cId="0" sldId="417"/>
        </pc:sldMkLst>
        <pc:spChg chg="mod">
          <ac:chgData name="Sharma Computer Academy" userId="08476b32c11f4418" providerId="LiveId" clId="{02006946-6689-4552-8A8E-448A21A806FD}" dt="2021-05-04T16:47:50.561" v="31" actId="20577"/>
          <ac:spMkLst>
            <pc:docMk/>
            <pc:sldMk cId="0" sldId="417"/>
            <ac:spMk id="2" creationId="{00000000-0000-0000-0000-000000000000}"/>
          </ac:spMkLst>
        </pc:spChg>
        <pc:spChg chg="mod">
          <ac:chgData name="Sharma Computer Academy" userId="08476b32c11f4418" providerId="LiveId" clId="{02006946-6689-4552-8A8E-448A21A806FD}" dt="2021-05-04T16:47:57.178" v="38" actId="20577"/>
          <ac:spMkLst>
            <pc:docMk/>
            <pc:sldMk cId="0" sldId="41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</a:t>
            </a:r>
            <a:r>
              <a:rPr lang="en-US" sz="4000">
                <a:solidFill>
                  <a:srgbClr val="002060"/>
                </a:solidFill>
                <a:latin typeface="Corbel" pitchFamily="34" charset="0"/>
              </a:rPr>
              <a:t>end </a:t>
            </a:r>
          </a:p>
          <a:p>
            <a:r>
              <a:rPr lang="en-US" sz="4000">
                <a:solidFill>
                  <a:srgbClr val="002060"/>
                </a:solidFill>
                <a:latin typeface="Corbel" pitchFamily="34" charset="0"/>
              </a:rPr>
              <a:t>Web </a:t>
            </a:r>
            <a:r>
              <a:rPr lang="en-US" sz="4000" dirty="0" err="1">
                <a:solidFill>
                  <a:srgbClr val="002060"/>
                </a:solidFill>
                <a:latin typeface="Corbel" pitchFamily="34" charset="0"/>
              </a:rPr>
              <a:t>developmeNt</a:t>
            </a:r>
            <a:endParaRPr lang="en-US" sz="4000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IN" sz="40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Conti.  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45720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sz="2400" dirty="0">
                <a:latin typeface="Corbel" pitchFamily="34" charset="0"/>
              </a:rPr>
              <a:t>Though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4.01 </a:t>
            </a:r>
            <a:r>
              <a:rPr lang="en-IN" sz="2400" dirty="0">
                <a:latin typeface="Corbel" pitchFamily="34" charset="0"/>
              </a:rPr>
              <a:t>version is widely used but currently we are having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HTML-5</a:t>
            </a:r>
            <a:r>
              <a:rPr lang="en-IN" sz="2400" dirty="0">
                <a:latin typeface="Corbel" pitchFamily="34" charset="0"/>
              </a:rPr>
              <a:t> version which is an extension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4.01</a:t>
            </a:r>
            <a:r>
              <a:rPr lang="en-IN" sz="2400" dirty="0">
                <a:latin typeface="Corbel" pitchFamily="34" charset="0"/>
              </a:rPr>
              <a:t>, and this version was published 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2012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a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subset </a:t>
            </a:r>
            <a:r>
              <a:rPr lang="en-US" sz="2400" dirty="0">
                <a:latin typeface="Corbel" pitchFamily="34" charset="0"/>
              </a:rPr>
              <a:t>of more powerful language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SGML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Standardised</a:t>
            </a:r>
            <a:r>
              <a:rPr lang="en-US" sz="2400" dirty="0">
                <a:latin typeface="Corbel" pitchFamily="34" charset="0"/>
              </a:rPr>
              <a:t> 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Generalised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Markup Language</a:t>
            </a:r>
            <a:r>
              <a:rPr lang="en-US" sz="2400" dirty="0">
                <a:latin typeface="Corbel" pitchFamily="34" charset="0"/>
              </a:rPr>
              <a:t>) which itself is inherited from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GML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Generalised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Markup Language</a:t>
            </a:r>
            <a:r>
              <a:rPr lang="en-US" sz="2400" dirty="0">
                <a:latin typeface="Corbel" pitchFamily="34" charset="0"/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32" y="214290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0232" y="357166"/>
            <a:ext cx="535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</a:t>
            </a:r>
            <a:endParaRPr lang="en-IN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00869" y="1617662"/>
            <a:ext cx="79057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Every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page consist of only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 component 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Markup 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Tags</a:t>
            </a:r>
            <a:r>
              <a:rPr lang="en-US" sz="2400" dirty="0">
                <a:latin typeface="Corbel" pitchFamily="34" charset="0"/>
              </a:rPr>
              <a:t>) : text embedded in angular bracket.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Content</a:t>
            </a:r>
            <a:r>
              <a:rPr lang="en-US" sz="2400" dirty="0">
                <a:latin typeface="Corbel" pitchFamily="34" charset="0"/>
              </a:rPr>
              <a:t> : text without angular bracket .</a:t>
            </a:r>
          </a:p>
          <a:p>
            <a:pPr marL="514350" indent="-514350">
              <a:buNone/>
            </a:pPr>
            <a:r>
              <a:rPr lang="en-US" dirty="0"/>
              <a:t>       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0"/>
            <a:ext cx="571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COMPONENTS OF HTML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difference</a:t>
            </a:r>
            <a:r>
              <a:rPr lang="en-US" sz="2400" dirty="0">
                <a:latin typeface="Corbel" pitchFamily="34" charset="0"/>
              </a:rPr>
              <a:t> between them is that browser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can’t display </a:t>
            </a:r>
            <a:r>
              <a:rPr lang="en-US" sz="2400" dirty="0">
                <a:latin typeface="Corbel" pitchFamily="34" charset="0"/>
              </a:rPr>
              <a:t>markups instead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markup</a:t>
            </a:r>
            <a:r>
              <a:rPr lang="en-US" sz="2400" dirty="0">
                <a:latin typeface="Corbel" pitchFamily="34" charset="0"/>
              </a:rPr>
              <a:t> contains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information</a:t>
            </a:r>
            <a:r>
              <a:rPr lang="en-US" sz="2400" dirty="0">
                <a:latin typeface="Corbel" pitchFamily="34" charset="0"/>
              </a:rPr>
              <a:t> that tells the browser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how</a:t>
            </a:r>
            <a:r>
              <a:rPr lang="en-US" sz="2400" dirty="0">
                <a:latin typeface="Corbel" pitchFamily="34" charset="0"/>
              </a:rPr>
              <a:t> to display the content.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Thus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markup</a:t>
            </a:r>
            <a:r>
              <a:rPr lang="en-US" sz="2400" dirty="0">
                <a:latin typeface="Corbel" pitchFamily="34" charset="0"/>
              </a:rPr>
              <a:t> is a kind 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‘Metadata’ </a:t>
            </a:r>
            <a:r>
              <a:rPr lang="en-US" sz="2400" dirty="0">
                <a:latin typeface="Corbel" pitchFamily="34" charset="0"/>
              </a:rPr>
              <a:t>while content represents data.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Conti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SOFTWARE - REQUIRED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Only two software are required which are always available  they are 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text editor </a:t>
            </a:r>
            <a:r>
              <a:rPr lang="en-US" sz="2400" dirty="0">
                <a:latin typeface="Corbel" pitchFamily="34" charset="0"/>
              </a:rPr>
              <a:t>like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notepad</a:t>
            </a:r>
            <a:r>
              <a:rPr lang="en-US" sz="2400" dirty="0">
                <a:latin typeface="Corbel" pitchFamily="34" charset="0"/>
              </a:rPr>
              <a:t> to write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html </a:t>
            </a:r>
            <a:r>
              <a:rPr lang="en-US" sz="2400" dirty="0">
                <a:latin typeface="Corbel" pitchFamily="34" charset="0"/>
              </a:rPr>
              <a:t>code.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web – browser </a:t>
            </a:r>
            <a:r>
              <a:rPr lang="en-US" sz="2400" dirty="0">
                <a:latin typeface="Corbel" pitchFamily="34" charset="0"/>
              </a:rPr>
              <a:t>to test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and the resulting web page</a:t>
            </a:r>
            <a:endParaRPr lang="en-US" sz="19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However, to be more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productive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code faster </a:t>
            </a:r>
            <a:r>
              <a:rPr lang="en-US" sz="2400" dirty="0">
                <a:latin typeface="Corbel" pitchFamily="34" charset="0"/>
              </a:rPr>
              <a:t>we must always prefer an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IDE</a:t>
            </a:r>
            <a:r>
              <a:rPr lang="en-US" sz="2400" dirty="0">
                <a:latin typeface="Corbel" pitchFamily="34" charset="0"/>
              </a:rPr>
              <a:t> , and in this course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preferred IDE </a:t>
            </a:r>
            <a:r>
              <a:rPr lang="en-US" sz="2400" dirty="0">
                <a:latin typeface="Corbel" pitchFamily="34" charset="0"/>
              </a:rPr>
              <a:t>will be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VS Code.</a:t>
            </a:r>
          </a:p>
          <a:p>
            <a:pPr marL="514350" indent="-514350">
              <a:buNone/>
            </a:pP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STRUCTURE OF HTML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Every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code consist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sections :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&lt;html&gt;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HEAD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BODY</a:t>
            </a:r>
          </a:p>
          <a:p>
            <a:pPr marL="514350" indent="-514350">
              <a:buNone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dirty="0">
                <a:latin typeface="Corbel" pitchFamily="34" charset="0"/>
              </a:rPr>
              <a:t>&lt;/html&gt;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STRUCTURE OF HTML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7" descr="Basic-HTML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038892" y="1527175"/>
            <a:ext cx="5029703" cy="4572000"/>
          </a:xfrm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Conti.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HEAD </a:t>
            </a:r>
            <a:r>
              <a:rPr lang="en-US" sz="2400" dirty="0">
                <a:latin typeface="Corbel" pitchFamily="34" charset="0"/>
              </a:rPr>
              <a:t>section contains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information</a:t>
            </a:r>
            <a:r>
              <a:rPr lang="en-US" sz="2400" dirty="0">
                <a:latin typeface="Corbel" pitchFamily="34" charset="0"/>
              </a:rPr>
              <a:t> about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which is mostly used by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search engines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information</a:t>
            </a:r>
            <a:r>
              <a:rPr lang="en-US" sz="2400" dirty="0">
                <a:latin typeface="Corbel" pitchFamily="34" charset="0"/>
              </a:rPr>
              <a:t> is not mean for the users and isn’t directly displayed to the user.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BODY</a:t>
            </a:r>
            <a:r>
              <a:rPr lang="en-US" sz="2400" dirty="0">
                <a:latin typeface="Corbel" pitchFamily="34" charset="0"/>
              </a:rPr>
              <a:t> section mainly contains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information</a:t>
            </a:r>
            <a:r>
              <a:rPr lang="en-US" sz="2400" dirty="0">
                <a:latin typeface="Corbel" pitchFamily="34" charset="0"/>
              </a:rPr>
              <a:t> which will be displayed to user.</a:t>
            </a:r>
          </a:p>
          <a:p>
            <a:endParaRPr lang="en-US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DOCTYPE -ELEMENT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8" descr="httpatomoreillycomsourceoreillyimages1344812.png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3" y="1357298"/>
            <a:ext cx="8858313" cy="5000660"/>
          </a:xfrm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Corbel" pitchFamily="34" charset="0"/>
              </a:rPr>
              <a:t>DOCTYPE - ELEMENT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It is the starting element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file.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tells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that 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document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HTML 4.01 </a:t>
            </a:r>
            <a:r>
              <a:rPr lang="en-US" sz="2400" dirty="0">
                <a:latin typeface="Corbel" pitchFamily="34" charset="0"/>
              </a:rPr>
              <a:t>document which confirms  to standards set by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W3C </a:t>
            </a:r>
            <a:r>
              <a:rPr lang="en-US" sz="2400" dirty="0">
                <a:latin typeface="Corbel" pitchFamily="34" charset="0"/>
              </a:rPr>
              <a:t>and written in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English </a:t>
            </a:r>
            <a:r>
              <a:rPr lang="en-US" sz="2400" dirty="0">
                <a:latin typeface="Corbel" pitchFamily="34" charset="0"/>
              </a:rPr>
              <a:t>language.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HTML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History of HTML 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rgbClr val="00B050"/>
                </a:solidFill>
                <a:latin typeface="Corbel" pitchFamily="34" charset="0"/>
              </a:rPr>
              <a:t>Components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of HTML 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Structure of HTML 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600" b="1" dirty="0">
                <a:latin typeface="Corbel" pitchFamily="34" charset="0"/>
              </a:rPr>
              <a:t>COMPONENT OF HEAD</a:t>
            </a:r>
            <a:br>
              <a:rPr lang="en-US" sz="3600" b="1" dirty="0">
                <a:latin typeface="Corbel" pitchFamily="34" charset="0"/>
              </a:rPr>
            </a:br>
            <a:r>
              <a:rPr lang="en-US" sz="3600" b="1" dirty="0">
                <a:latin typeface="Corbel" pitchFamily="34" charset="0"/>
              </a:rPr>
              <a:t>SECTION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5"/>
            <a:ext cx="8858312" cy="497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  PROGRAM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78687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“styles.css” FILE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7244" y="2974975"/>
            <a:ext cx="4953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736"/>
            <a:ext cx="878687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3472458"/>
            <a:ext cx="8786874" cy="32426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The &lt;body&gt; Tag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Different categories of tags</a:t>
            </a: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Corbel" pitchFamily="34" charset="0"/>
              </a:rPr>
              <a:t>Inline v/s Block elements</a:t>
            </a:r>
          </a:p>
          <a:p>
            <a:pPr marL="342900" indent="-342900"/>
            <a:endParaRPr lang="en-US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language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u="sng" dirty="0">
                <a:solidFill>
                  <a:srgbClr val="FF0000"/>
                </a:solidFill>
                <a:latin typeface="Corbel" pitchFamily="34" charset="0"/>
              </a:rPr>
              <a:t>instructs</a:t>
            </a:r>
            <a:r>
              <a:rPr lang="en-US" sz="2400" dirty="0">
                <a:latin typeface="Corbel" pitchFamily="34" charset="0"/>
              </a:rPr>
              <a:t> a web – browser that in        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what format</a:t>
            </a:r>
            <a:r>
              <a:rPr lang="en-US" sz="2400" u="sng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 data should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displayed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contains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commands</a:t>
            </a:r>
            <a:r>
              <a:rPr lang="en-US" sz="2400" dirty="0">
                <a:latin typeface="Corbel" pitchFamily="34" charset="0"/>
              </a:rPr>
              <a:t> that tells the browser how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embedded data </a:t>
            </a:r>
            <a:r>
              <a:rPr lang="en-US" sz="2400" dirty="0">
                <a:latin typeface="Corbel" pitchFamily="34" charset="0"/>
              </a:rPr>
              <a:t>is to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displayed</a:t>
            </a:r>
            <a:r>
              <a:rPr lang="en-US" sz="2400" dirty="0">
                <a:latin typeface="Corbel" pitchFamily="34" charset="0"/>
              </a:rPr>
              <a:t> on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web-page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43042" y="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INTRODUCTION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</a:t>
            </a:r>
          </a:p>
          <a:p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 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Conti.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stands for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Hypertext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Markup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Language</a:t>
            </a:r>
            <a:r>
              <a:rPr lang="en-IN" sz="2400" dirty="0">
                <a:latin typeface="Corbel" pitchFamily="34" charset="0"/>
              </a:rPr>
              <a:t>, and it is the most widely used language to write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Web Pages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Hypertext</a:t>
            </a:r>
            <a:r>
              <a:rPr lang="en-IN" sz="2400" dirty="0">
                <a:latin typeface="Corbel" pitchFamily="34" charset="0"/>
              </a:rPr>
              <a:t> refers to the way in which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Web pages </a:t>
            </a:r>
            <a:r>
              <a:rPr lang="en-IN" sz="2400" dirty="0">
                <a:latin typeface="Corbel" pitchFamily="34" charset="0"/>
              </a:rPr>
              <a:t>(HTML documents)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linked</a:t>
            </a:r>
            <a:r>
              <a:rPr lang="en-IN" sz="2400" dirty="0">
                <a:latin typeface="Corbel" pitchFamily="34" charset="0"/>
              </a:rPr>
              <a:t> together.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Thus the link available on a webpage is called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Hypertext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Content Placeholder 65" descr="111440750282html-intro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428736"/>
            <a:ext cx="8786874" cy="4988650"/>
          </a:xfrm>
        </p:spPr>
      </p:pic>
      <p:sp>
        <p:nvSpPr>
          <p:cNvPr id="8" name="TextBox 7"/>
          <p:cNvSpPr txBox="1"/>
          <p:nvPr/>
        </p:nvSpPr>
        <p:spPr>
          <a:xfrm>
            <a:off x="200023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HTML</a:t>
            </a: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endParaRPr lang="en-IN" dirty="0"/>
          </a:p>
          <a:p>
            <a:r>
              <a:rPr lang="en-IN" sz="2600" dirty="0">
                <a:latin typeface="Corbel" pitchFamily="34" charset="0"/>
              </a:rPr>
              <a:t>As its name suggests, 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600" dirty="0">
                <a:latin typeface="Corbel" pitchFamily="34" charset="0"/>
              </a:rPr>
              <a:t> is a </a:t>
            </a:r>
            <a:r>
              <a:rPr lang="en-IN" sz="2600" b="1" dirty="0" err="1">
                <a:solidFill>
                  <a:srgbClr val="00B050"/>
                </a:solidFill>
                <a:latin typeface="Corbel" pitchFamily="34" charset="0"/>
              </a:rPr>
              <a:t>Markup</a:t>
            </a:r>
            <a:r>
              <a:rPr lang="en-IN" sz="26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Language</a:t>
            </a:r>
            <a:r>
              <a:rPr lang="en-IN" sz="2600" dirty="0">
                <a:latin typeface="Corbel" pitchFamily="34" charset="0"/>
              </a:rPr>
              <a:t> which means we use 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600" dirty="0">
                <a:latin typeface="Corbel" pitchFamily="34" charset="0"/>
              </a:rPr>
              <a:t> to simply </a:t>
            </a:r>
            <a:r>
              <a:rPr lang="en-IN" sz="2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"mark up" </a:t>
            </a:r>
            <a:r>
              <a:rPr lang="en-IN" sz="2600" dirty="0">
                <a:latin typeface="Corbel" pitchFamily="34" charset="0"/>
              </a:rPr>
              <a:t>a text document with </a:t>
            </a:r>
            <a:r>
              <a:rPr lang="en-IN" sz="2600" b="1" dirty="0">
                <a:solidFill>
                  <a:srgbClr val="00B050"/>
                </a:solidFill>
                <a:latin typeface="Corbel" pitchFamily="34" charset="0"/>
              </a:rPr>
              <a:t>tags</a:t>
            </a:r>
            <a:r>
              <a:rPr lang="en-IN" sz="2600" dirty="0">
                <a:latin typeface="Corbel" pitchFamily="34" charset="0"/>
              </a:rPr>
              <a:t> that tell a </a:t>
            </a:r>
            <a:r>
              <a:rPr lang="en-IN" sz="2600" b="1" dirty="0">
                <a:solidFill>
                  <a:srgbClr val="FF0000"/>
                </a:solidFill>
                <a:latin typeface="Corbel" pitchFamily="34" charset="0"/>
              </a:rPr>
              <a:t>Web browser </a:t>
            </a:r>
            <a:r>
              <a:rPr lang="en-IN" sz="2600" dirty="0">
                <a:latin typeface="Corbel" pitchFamily="34" charset="0"/>
              </a:rPr>
              <a:t>how to structure it to display.</a:t>
            </a:r>
          </a:p>
          <a:p>
            <a:endParaRPr lang="en-IN" sz="2600" dirty="0">
              <a:latin typeface="Corbel" pitchFamily="34" charset="0"/>
            </a:endParaRPr>
          </a:p>
          <a:p>
            <a:endParaRPr lang="en-IN" sz="2600" dirty="0">
              <a:latin typeface="Corbel" pitchFamily="34" charset="0"/>
            </a:endParaRPr>
          </a:p>
          <a:p>
            <a:r>
              <a:rPr lang="en-IN" sz="2600" dirty="0">
                <a:latin typeface="Corbel" pitchFamily="34" charset="0"/>
              </a:rPr>
              <a:t>Originally, </a:t>
            </a:r>
            <a:r>
              <a:rPr lang="en-IN" sz="26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600" dirty="0">
                <a:latin typeface="Corbel" pitchFamily="34" charset="0"/>
              </a:rPr>
              <a:t> was developed with the intent of defining the structure of documents like headings, paragraphs, lists, and so forth to facilitate the sharing of scientific information between researchers.</a:t>
            </a:r>
          </a:p>
          <a:p>
            <a:pPr>
              <a:buNone/>
            </a:pPr>
            <a:r>
              <a:rPr lang="en-IN" sz="2600" dirty="0">
                <a:latin typeface="Corbel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71670" y="357166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>
                    <a:lumMod val="75000"/>
                  </a:schemeClr>
                </a:solidFill>
              </a:rPr>
              <a:t>   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Conti.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Conti.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sz="2400" dirty="0">
                <a:latin typeface="Corbel" pitchFamily="34" charset="0"/>
              </a:rPr>
              <a:t>Now,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is being widely used to format web pages with the help of different tags available in HTML language.</a:t>
            </a:r>
          </a:p>
          <a:p>
            <a:endParaRPr lang="en-IN" dirty="0"/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VERSIONS OF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HTML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pic>
        <p:nvPicPr>
          <p:cNvPr id="8" name="Picture 7" descr="3610061_ori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357298"/>
            <a:ext cx="8890878" cy="5000660"/>
          </a:xfrm>
          <a:prstGeom prst="rect">
            <a:avLst/>
          </a:prstGeom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243955" cy="96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US" sz="2400" dirty="0">
                <a:latin typeface="Corbel" pitchFamily="34" charset="0"/>
              </a:rPr>
              <a:t> was launched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1995</a:t>
            </a:r>
            <a:r>
              <a:rPr lang="en-US" sz="2400" dirty="0">
                <a:latin typeface="Corbel" pitchFamily="34" charset="0"/>
              </a:rPr>
              <a:t> 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was created by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Tim Berners-Lee</a:t>
            </a:r>
            <a:r>
              <a:rPr lang="en-IN" sz="2400" dirty="0">
                <a:latin typeface="Corbel" pitchFamily="34" charset="0"/>
              </a:rPr>
              <a:t> in late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1991</a:t>
            </a:r>
            <a:r>
              <a:rPr lang="en-IN" sz="2400" dirty="0">
                <a:latin typeface="Corbel" pitchFamily="34" charset="0"/>
              </a:rPr>
              <a:t> but "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2.0</a:t>
            </a:r>
            <a:r>
              <a:rPr lang="en-IN" sz="2400" dirty="0">
                <a:latin typeface="Corbel" pitchFamily="34" charset="0"/>
              </a:rPr>
              <a:t>" was the first standard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 specification </a:t>
            </a:r>
            <a:r>
              <a:rPr lang="en-IN" sz="2400" dirty="0">
                <a:latin typeface="Corbel" pitchFamily="34" charset="0"/>
              </a:rPr>
              <a:t>which was published 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1995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4.01 </a:t>
            </a:r>
            <a:r>
              <a:rPr lang="en-IN" sz="2400" dirty="0">
                <a:latin typeface="Corbel" pitchFamily="34" charset="0"/>
              </a:rPr>
              <a:t>was a major version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and it was published in late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1999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28794" y="357166"/>
            <a:ext cx="5357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        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HISTORY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6732</TotalTime>
  <Words>652</Words>
  <Application>Microsoft Office PowerPoint</Application>
  <PresentationFormat>On-screen Show (4:3)</PresentationFormat>
  <Paragraphs>131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   </vt:lpstr>
      <vt:lpstr>   </vt:lpstr>
      <vt:lpstr>   </vt:lpstr>
      <vt:lpstr>   </vt:lpstr>
      <vt:lpstr>Conti.</vt:lpstr>
      <vt:lpstr>VERSIONS OF  HTML</vt:lpstr>
      <vt:lpstr>   </vt:lpstr>
      <vt:lpstr>Conti.   </vt:lpstr>
      <vt:lpstr>   </vt:lpstr>
      <vt:lpstr>   </vt:lpstr>
      <vt:lpstr>   </vt:lpstr>
      <vt:lpstr>SOFTWARE - REQUIRED</vt:lpstr>
      <vt:lpstr> STRUCTURE OF HTML </vt:lpstr>
      <vt:lpstr>STRUCTURE OF HTML </vt:lpstr>
      <vt:lpstr>Conti. </vt:lpstr>
      <vt:lpstr> DOCTYPE -ELEMENT</vt:lpstr>
      <vt:lpstr> DOCTYPE - ELEMENT</vt:lpstr>
      <vt:lpstr> COMPONENT OF HEAD SECTION</vt:lpstr>
      <vt:lpstr>EXAMPLE  PROGRAM</vt:lpstr>
      <vt:lpstr>THE “styles.css” FILE</vt:lpstr>
      <vt:lpstr>OUTPUT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507</cp:revision>
  <dcterms:created xsi:type="dcterms:W3CDTF">2016-02-04T12:02:26Z</dcterms:created>
  <dcterms:modified xsi:type="dcterms:W3CDTF">2021-05-04T16:48:28Z</dcterms:modified>
</cp:coreProperties>
</file>