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524" r:id="rId2"/>
    <p:sldId id="258" r:id="rId3"/>
    <p:sldId id="496" r:id="rId4"/>
    <p:sldId id="497" r:id="rId5"/>
    <p:sldId id="527" r:id="rId6"/>
    <p:sldId id="498" r:id="rId7"/>
    <p:sldId id="499" r:id="rId8"/>
    <p:sldId id="528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5" r:id="rId34"/>
    <p:sldId id="526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7397AD-D992-47E6-88F6-4751C9F2AB54}" v="14" dt="2022-10-03T05:21:32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4" d="100"/>
          <a:sy n="64" d="100"/>
        </p:scale>
        <p:origin x="-143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6C9D9CF-E456-4725-B6E2-69279F8B0F99}"/>
    <pc:docChg chg="custSel addSld modSld sldOrd">
      <pc:chgData name="Sharma Computer Academy" userId="08476b32c11f4418" providerId="LiveId" clId="{56C9D9CF-E456-4725-B6E2-69279F8B0F99}" dt="2021-12-13T13:48:17.272" v="108" actId="20577"/>
      <pc:docMkLst>
        <pc:docMk/>
      </pc:docMkLst>
      <pc:sldChg chg="modSp mod ord">
        <pc:chgData name="Sharma Computer Academy" userId="08476b32c11f4418" providerId="LiveId" clId="{56C9D9CF-E456-4725-B6E2-69279F8B0F99}" dt="2021-12-13T13:46:36.008" v="66"/>
        <pc:sldMkLst>
          <pc:docMk/>
          <pc:sldMk cId="46032102" sldId="525"/>
        </pc:sldMkLst>
        <pc:spChg chg="mod">
          <ac:chgData name="Sharma Computer Academy" userId="08476b32c11f4418" providerId="LiveId" clId="{56C9D9CF-E456-4725-B6E2-69279F8B0F99}" dt="2021-12-13T13:42:02.284" v="20" actId="20577"/>
          <ac:spMkLst>
            <pc:docMk/>
            <pc:sldMk cId="46032102" sldId="525"/>
            <ac:spMk id="2" creationId="{00000000-0000-0000-0000-000000000000}"/>
          </ac:spMkLst>
        </pc:spChg>
        <pc:spChg chg="mod">
          <ac:chgData name="Sharma Computer Academy" userId="08476b32c11f4418" providerId="LiveId" clId="{56C9D9CF-E456-4725-B6E2-69279F8B0F99}" dt="2021-12-13T13:46:29.721" v="63" actId="20577"/>
          <ac:spMkLst>
            <pc:docMk/>
            <pc:sldMk cId="46032102" sldId="525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6C9D9CF-E456-4725-B6E2-69279F8B0F99}" dt="2021-12-13T13:48:17.272" v="108" actId="20577"/>
        <pc:sldMkLst>
          <pc:docMk/>
          <pc:sldMk cId="2229500474" sldId="526"/>
        </pc:sldMkLst>
        <pc:spChg chg="mod">
          <ac:chgData name="Sharma Computer Academy" userId="08476b32c11f4418" providerId="LiveId" clId="{56C9D9CF-E456-4725-B6E2-69279F8B0F99}" dt="2021-12-13T13:48:17.272" v="108" actId="20577"/>
          <ac:spMkLst>
            <pc:docMk/>
            <pc:sldMk cId="2229500474" sldId="526"/>
            <ac:spMk id="2" creationId="{00000000-0000-0000-0000-000000000000}"/>
          </ac:spMkLst>
        </pc:spChg>
        <pc:spChg chg="del mod">
          <ac:chgData name="Sharma Computer Academy" userId="08476b32c11f4418" providerId="LiveId" clId="{56C9D9CF-E456-4725-B6E2-69279F8B0F99}" dt="2021-12-13T13:46:56.987" v="68" actId="931"/>
          <ac:spMkLst>
            <pc:docMk/>
            <pc:sldMk cId="2229500474" sldId="526"/>
            <ac:spMk id="3" creationId="{00000000-0000-0000-0000-000000000000}"/>
          </ac:spMkLst>
        </pc:spChg>
        <pc:picChg chg="add mod">
          <ac:chgData name="Sharma Computer Academy" userId="08476b32c11f4418" providerId="LiveId" clId="{56C9D9CF-E456-4725-B6E2-69279F8B0F99}" dt="2021-12-13T13:48:06.840" v="71" actId="14100"/>
          <ac:picMkLst>
            <pc:docMk/>
            <pc:sldMk cId="2229500474" sldId="526"/>
            <ac:picMk id="7" creationId="{EFF006E3-2E87-4654-A80E-3393DE13824C}"/>
          </ac:picMkLst>
        </pc:picChg>
      </pc:sldChg>
    </pc:docChg>
  </pc:docChgLst>
  <pc:docChgLst>
    <pc:chgData name="Sharma Computer Academy" userId="08476b32c11f4418" providerId="LiveId" clId="{B13CDF15-DDCC-4B0E-95DA-0B5D7A8CBB2E}"/>
    <pc:docChg chg="modSld">
      <pc:chgData name="Sharma Computer Academy" userId="08476b32c11f4418" providerId="LiveId" clId="{B13CDF15-DDCC-4B0E-95DA-0B5D7A8CBB2E}" dt="2021-05-20T15:39:27.646" v="34" actId="113"/>
      <pc:docMkLst>
        <pc:docMk/>
      </pc:docMkLst>
      <pc:sldChg chg="modSp modAnim">
        <pc:chgData name="Sharma Computer Academy" userId="08476b32c11f4418" providerId="LiveId" clId="{B13CDF15-DDCC-4B0E-95DA-0B5D7A8CBB2E}" dt="2021-05-20T15:39:27.646" v="34" actId="113"/>
        <pc:sldMkLst>
          <pc:docMk/>
          <pc:sldMk cId="1806884604" sldId="496"/>
        </pc:sldMkLst>
        <pc:spChg chg="mod">
          <ac:chgData name="Sharma Computer Academy" userId="08476b32c11f4418" providerId="LiveId" clId="{B13CDF15-DDCC-4B0E-95DA-0B5D7A8CBB2E}" dt="2021-05-20T15:39:27.646" v="34" actId="113"/>
          <ac:spMkLst>
            <pc:docMk/>
            <pc:sldMk cId="1806884604" sldId="49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A07397AD-D992-47E6-88F6-4751C9F2AB54}"/>
    <pc:docChg chg="custSel addSld delSld modSld">
      <pc:chgData name="Sharma Computer Academy" userId="08476b32c11f4418" providerId="LiveId" clId="{A07397AD-D992-47E6-88F6-4751C9F2AB54}" dt="2022-10-03T05:21:32.962" v="343" actId="20577"/>
      <pc:docMkLst>
        <pc:docMk/>
      </pc:docMkLst>
      <pc:sldChg chg="modSp mod">
        <pc:chgData name="Sharma Computer Academy" userId="08476b32c11f4418" providerId="LiveId" clId="{A07397AD-D992-47E6-88F6-4751C9F2AB54}" dt="2022-09-29T04:39:22.659" v="55" actId="6549"/>
        <pc:sldMkLst>
          <pc:docMk/>
          <pc:sldMk cId="0" sldId="258"/>
        </pc:sldMkLst>
        <pc:spChg chg="mod">
          <ac:chgData name="Sharma Computer Academy" userId="08476b32c11f4418" providerId="LiveId" clId="{A07397AD-D992-47E6-88F6-4751C9F2AB54}" dt="2022-09-29T04:39:22.659" v="55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07397AD-D992-47E6-88F6-4751C9F2AB54}" dt="2022-10-03T05:21:32.962" v="343" actId="20577"/>
        <pc:sldMkLst>
          <pc:docMk/>
          <pc:sldMk cId="1806884604" sldId="496"/>
        </pc:sldMkLst>
        <pc:spChg chg="mod">
          <ac:chgData name="Sharma Computer Academy" userId="08476b32c11f4418" providerId="LiveId" clId="{A07397AD-D992-47E6-88F6-4751C9F2AB54}" dt="2022-10-03T05:21:12.533" v="342" actId="20577"/>
          <ac:spMkLst>
            <pc:docMk/>
            <pc:sldMk cId="1806884604" sldId="49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07397AD-D992-47E6-88F6-4751C9F2AB54}" dt="2022-09-29T04:39:42.854" v="56" actId="255"/>
        <pc:sldMkLst>
          <pc:docMk/>
          <pc:sldMk cId="2016295330" sldId="500"/>
        </pc:sldMkLst>
        <pc:spChg chg="mod">
          <ac:chgData name="Sharma Computer Academy" userId="08476b32c11f4418" providerId="LiveId" clId="{A07397AD-D992-47E6-88F6-4751C9F2AB54}" dt="2022-09-29T04:39:42.854" v="56" actId="255"/>
          <ac:spMkLst>
            <pc:docMk/>
            <pc:sldMk cId="2016295330" sldId="50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07397AD-D992-47E6-88F6-4751C9F2AB54}" dt="2022-09-29T06:53:15.241" v="327" actId="20577"/>
        <pc:sldMkLst>
          <pc:docMk/>
          <pc:sldMk cId="2223982150" sldId="521"/>
        </pc:sldMkLst>
        <pc:spChg chg="mod">
          <ac:chgData name="Sharma Computer Academy" userId="08476b32c11f4418" providerId="LiveId" clId="{A07397AD-D992-47E6-88F6-4751C9F2AB54}" dt="2022-09-29T06:53:15.241" v="327" actId="20577"/>
          <ac:spMkLst>
            <pc:docMk/>
            <pc:sldMk cId="222398215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07397AD-D992-47E6-88F6-4751C9F2AB54}" dt="2022-09-29T06:53:26.500" v="329" actId="20577"/>
        <pc:sldMkLst>
          <pc:docMk/>
          <pc:sldMk cId="1671543247" sldId="523"/>
        </pc:sldMkLst>
        <pc:spChg chg="mod">
          <ac:chgData name="Sharma Computer Academy" userId="08476b32c11f4418" providerId="LiveId" clId="{A07397AD-D992-47E6-88F6-4751C9F2AB54}" dt="2022-09-29T06:53:26.500" v="329" actId="20577"/>
          <ac:spMkLst>
            <pc:docMk/>
            <pc:sldMk cId="1671543247" sldId="523"/>
            <ac:spMk id="3" creationId="{00000000-0000-0000-0000-000000000000}"/>
          </ac:spMkLst>
        </pc:spChg>
      </pc:sldChg>
      <pc:sldChg chg="delSp modSp add mod">
        <pc:chgData name="Sharma Computer Academy" userId="08476b32c11f4418" providerId="LiveId" clId="{A07397AD-D992-47E6-88F6-4751C9F2AB54}" dt="2022-09-29T04:32:36.483" v="42" actId="14100"/>
        <pc:sldMkLst>
          <pc:docMk/>
          <pc:sldMk cId="1041452479" sldId="527"/>
        </pc:sldMkLst>
        <pc:spChg chg="mod">
          <ac:chgData name="Sharma Computer Academy" userId="08476b32c11f4418" providerId="LiveId" clId="{A07397AD-D992-47E6-88F6-4751C9F2AB54}" dt="2022-09-29T04:32:25.135" v="41" actId="20577"/>
          <ac:spMkLst>
            <pc:docMk/>
            <pc:sldMk cId="1041452479" sldId="527"/>
            <ac:spMk id="2" creationId="{00000000-0000-0000-0000-000000000000}"/>
          </ac:spMkLst>
        </pc:spChg>
        <pc:spChg chg="del">
          <ac:chgData name="Sharma Computer Academy" userId="08476b32c11f4418" providerId="LiveId" clId="{A07397AD-D992-47E6-88F6-4751C9F2AB54}" dt="2022-09-29T04:31:54.109" v="4" actId="478"/>
          <ac:spMkLst>
            <pc:docMk/>
            <pc:sldMk cId="1041452479" sldId="527"/>
            <ac:spMk id="3" creationId="{00000000-0000-0000-0000-000000000000}"/>
          </ac:spMkLst>
        </pc:spChg>
        <pc:picChg chg="mod">
          <ac:chgData name="Sharma Computer Academy" userId="08476b32c11f4418" providerId="LiveId" clId="{A07397AD-D992-47E6-88F6-4751C9F2AB54}" dt="2022-09-29T04:32:36.483" v="42" actId="14100"/>
          <ac:picMkLst>
            <pc:docMk/>
            <pc:sldMk cId="1041452479" sldId="527"/>
            <ac:picMk id="2050" creationId="{00000000-0000-0000-0000-000000000000}"/>
          </ac:picMkLst>
        </pc:picChg>
      </pc:sldChg>
      <pc:sldChg chg="addSp delSp modSp add mod">
        <pc:chgData name="Sharma Computer Academy" userId="08476b32c11f4418" providerId="LiveId" clId="{A07397AD-D992-47E6-88F6-4751C9F2AB54}" dt="2022-09-29T04:38:55.197" v="53" actId="14100"/>
        <pc:sldMkLst>
          <pc:docMk/>
          <pc:sldMk cId="503604483" sldId="528"/>
        </pc:sldMkLst>
        <pc:spChg chg="del mod">
          <ac:chgData name="Sharma Computer Academy" userId="08476b32c11f4418" providerId="LiveId" clId="{A07397AD-D992-47E6-88F6-4751C9F2AB54}" dt="2022-09-29T04:38:37.603" v="46" actId="931"/>
          <ac:spMkLst>
            <pc:docMk/>
            <pc:sldMk cId="503604483" sldId="528"/>
            <ac:spMk id="3" creationId="{00000000-0000-0000-0000-000000000000}"/>
          </ac:spMkLst>
        </pc:spChg>
        <pc:picChg chg="add mod">
          <ac:chgData name="Sharma Computer Academy" userId="08476b32c11f4418" providerId="LiveId" clId="{A07397AD-D992-47E6-88F6-4751C9F2AB54}" dt="2022-09-29T04:38:55.197" v="53" actId="14100"/>
          <ac:picMkLst>
            <pc:docMk/>
            <pc:sldMk cId="503604483" sldId="528"/>
            <ac:picMk id="7" creationId="{3DE0F088-39EE-B241-76DD-B5E0CCA9340F}"/>
          </ac:picMkLst>
        </pc:picChg>
      </pc:sldChg>
      <pc:sldChg chg="add del">
        <pc:chgData name="Sharma Computer Academy" userId="08476b32c11f4418" providerId="LiveId" clId="{A07397AD-D992-47E6-88F6-4751C9F2AB54}" dt="2022-09-29T05:14:04.992" v="325" actId="47"/>
        <pc:sldMkLst>
          <pc:docMk/>
          <pc:sldMk cId="816777038" sldId="5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5/15/2023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2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Lecture-7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&lt;input&gt;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HTML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2400" dirty="0">
                <a:latin typeface="Corbel" pitchFamily="34" charset="0"/>
              </a:rPr>
              <a:t>element inserts one of many types of controls in form, usually destined to collect information provided by the user.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type of control displayed depends on the 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"type" </a:t>
            </a:r>
            <a:r>
              <a:rPr lang="en-IN" sz="2400" dirty="0">
                <a:latin typeface="Corbel" pitchFamily="34" charset="0"/>
              </a:rPr>
              <a:t>attribute which may take one of the nine values given in next slide.</a:t>
            </a:r>
          </a:p>
          <a:p>
            <a:pPr marL="0" indent="0">
              <a:buNone/>
            </a:pPr>
            <a:endParaRPr lang="en-IN" sz="36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718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&lt;input&gt; Tag Controls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password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checkbox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radio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submit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reset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button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image</a:t>
            </a:r>
          </a:p>
          <a:p>
            <a:pPr marL="742950" indent="-7429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</a:t>
            </a:r>
          </a:p>
          <a:p>
            <a:pPr marL="742950" indent="-742950">
              <a:buAutoNum type="arabicPeriod"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957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 of “input”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&lt;input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type=“ 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name=“.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size=“.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maxlength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value=“. . .”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	checked=“. . .“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4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“textboxes”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sz="3400" dirty="0">
                <a:latin typeface="Corbel" pitchFamily="34" charset="0"/>
              </a:rPr>
              <a:t>The </a:t>
            </a:r>
            <a:r>
              <a:rPr lang="en-IN" sz="3400" b="1" dirty="0" err="1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IN" sz="3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3400" dirty="0">
                <a:latin typeface="Corbel" pitchFamily="34" charset="0"/>
              </a:rPr>
              <a:t>is the most common input type and to make HTML easier, is the default for the </a:t>
            </a:r>
            <a:r>
              <a:rPr lang="en-IN" sz="34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IN" sz="3400" dirty="0">
                <a:latin typeface="Corbel" pitchFamily="34" charset="0"/>
              </a:rPr>
              <a:t>tag. </a:t>
            </a:r>
          </a:p>
          <a:p>
            <a:endParaRPr lang="en-IN" sz="3400" dirty="0">
              <a:latin typeface="Corbel" pitchFamily="34" charset="0"/>
            </a:endParaRPr>
          </a:p>
          <a:p>
            <a:r>
              <a:rPr lang="en-IN" sz="3400" dirty="0">
                <a:latin typeface="Corbel" pitchFamily="34" charset="0"/>
              </a:rPr>
              <a:t>This tag lets our readers type in any text information into the box. </a:t>
            </a:r>
            <a:endParaRPr lang="en-US" sz="3400" dirty="0">
              <a:solidFill>
                <a:schemeClr val="bg1">
                  <a:lumMod val="95000"/>
                </a:schemeClr>
              </a:solidFill>
              <a:latin typeface="Corbel" pitchFamily="34" charset="0"/>
            </a:endParaRPr>
          </a:p>
          <a:p>
            <a:endParaRPr lang="en-US" sz="3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IN" sz="3400" b="1" dirty="0" err="1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 we set the </a:t>
            </a:r>
            <a:r>
              <a:rPr lang="en-US" sz="3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attribute to the value</a:t>
            </a:r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US" sz="3400" b="1" dirty="0">
                <a:solidFill>
                  <a:srgbClr val="C00000"/>
                </a:solidFill>
                <a:latin typeface="Corbel" pitchFamily="34" charset="0"/>
              </a:rPr>
              <a:t>“text” 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which creates a single line text box of the specified size.</a:t>
            </a:r>
          </a:p>
          <a:p>
            <a:endParaRPr lang="en-US" sz="3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3400" b="1" dirty="0">
                <a:solidFill>
                  <a:srgbClr val="7030A0"/>
                </a:solidFill>
                <a:latin typeface="Corbel" pitchFamily="34" charset="0"/>
              </a:rPr>
              <a:t>size 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is not given the </a:t>
            </a:r>
            <a:r>
              <a:rPr lang="en-IN" sz="3400" b="1" dirty="0" err="1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US" sz="3400" dirty="0">
                <a:solidFill>
                  <a:schemeClr val="tx1"/>
                </a:solidFill>
                <a:latin typeface="Corbel" pitchFamily="34" charset="0"/>
              </a:rPr>
              <a:t> is of </a:t>
            </a:r>
            <a:r>
              <a:rPr lang="en-US" sz="3400" b="1" dirty="0">
                <a:solidFill>
                  <a:srgbClr val="002060"/>
                </a:solidFill>
                <a:latin typeface="Corbel" pitchFamily="34" charset="0"/>
              </a:rPr>
              <a:t>20 characters</a:t>
            </a:r>
          </a:p>
          <a:p>
            <a:pPr marL="0" indent="0">
              <a:buNone/>
            </a:pPr>
            <a:endParaRPr lang="en-US" sz="36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6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3100" b="1" dirty="0">
                <a:solidFill>
                  <a:srgbClr val="C00000"/>
                </a:solidFill>
                <a:latin typeface="Corbel" pitchFamily="34" charset="0"/>
              </a:rPr>
              <a:t>&lt;input type=“text” &gt;</a:t>
            </a: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74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1</a:t>
            </a:r>
            <a:endParaRPr lang="en-IN" sz="40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First name: &lt;input type="text" 		                       name="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firstname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Last name: &lt;input type="text" 				     name="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lastname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662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“password fields”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password field </a:t>
            </a:r>
            <a:r>
              <a:rPr lang="en-IN" sz="2400" dirty="0">
                <a:latin typeface="Corbel" pitchFamily="34" charset="0"/>
              </a:rPr>
              <a:t>looks almost identical to 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However, when we type in it, the letters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hidden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The passwords are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sent encrypted</a:t>
            </a:r>
            <a:r>
              <a:rPr lang="en-IN" sz="2400" dirty="0">
                <a:latin typeface="Corbel" pitchFamily="34" charset="0"/>
              </a:rPr>
              <a:t> in any way.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230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“password fields”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504522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Password field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set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attribute to the value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“password”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which creates a single line text box of the specified size.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size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not given the textbox is 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20 characters</a:t>
            </a:r>
          </a:p>
          <a:p>
            <a:pPr marL="0" indent="0">
              <a:buNone/>
            </a:pPr>
            <a:endParaRPr lang="en-US" sz="3200" b="1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type=“password” &gt;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348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2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User Name: &lt;input type="text" 		                       name=“username"&gt;&lt;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Password: &lt;input type=“password" 				     name=“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pwd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53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“Checkboxes”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checkbox i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 a control that allows users to switch them between two values: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checked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unckecked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type of control can be useful to ask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multiple answer questions . </a:t>
            </a: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 good example of its use can be a form where the user must select </a:t>
            </a:r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tpics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of interest (movies, radio, shopping, etc.).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create a Checkbox we set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attribute to the value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“checkbox”.</a:t>
            </a:r>
            <a:endParaRPr lang="en-US" sz="2400" b="1" i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type=“checkbox” &gt;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192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3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Select the languages you know:&lt;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type="checkbox" name="checkbox1"&gt;&lt;b&gt;C&lt;/b&gt;&lt;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type="checkbox" name="checkbox2"&gt;&lt;b&gt;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Php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&lt;/b&gt;&lt;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type="checkbox" name="checkbox3"&gt;&lt;b&gt;C++&lt;/b&gt;&lt;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type="checkbox" name="checkbox4"&gt;&lt;b&gt;Java&lt;/b&gt;&lt;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I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453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How to work with forms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How to work input controls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“checked “ Attribute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checkbox</a:t>
            </a:r>
            <a:r>
              <a:rPr lang="en-IN" sz="2400" dirty="0">
                <a:latin typeface="Corbel" pitchFamily="34" charset="0"/>
              </a:rPr>
              <a:t> element can be placed onto a web page in a pre-checked fashion by setting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checked</a:t>
            </a:r>
            <a:r>
              <a:rPr lang="en-IN" sz="2400" dirty="0">
                <a:latin typeface="Corbel" pitchFamily="34" charset="0"/>
              </a:rPr>
              <a:t> attribute.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a </a:t>
            </a:r>
            <a:r>
              <a:rPr lang="en-IN" sz="2400" dirty="0" err="1">
                <a:latin typeface="Corbel" pitchFamily="34" charset="0"/>
              </a:rPr>
              <a:t>boolean</a:t>
            </a:r>
            <a:r>
              <a:rPr lang="en-IN" sz="2400" dirty="0">
                <a:latin typeface="Corbel" pitchFamily="34" charset="0"/>
              </a:rPr>
              <a:t> attribute  which if present loads the checkbox with ON status</a:t>
            </a:r>
            <a:endParaRPr lang="en-US" sz="2400" b="1" i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... checked /&gt; </a:t>
            </a: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OR</a:t>
            </a: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... checked="checked" /&gt;</a:t>
            </a:r>
            <a:endParaRPr lang="en-US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18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RadioButton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Just  like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CheckBox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RadioButton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also used to offer the user a set of predetermined choices.</a:t>
            </a: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But it can offer a single selection at a time.</a:t>
            </a:r>
          </a:p>
          <a:p>
            <a:endParaRPr lang="en-US" sz="2400" b="1" u="sng" dirty="0">
              <a:solidFill>
                <a:srgbClr val="FFC000"/>
              </a:solidFill>
              <a:latin typeface="Corbel" pitchFamily="34" charset="0"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create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RadioButton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set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“type”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attribute to the value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“radio”.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Also we need to set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“name”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property of all radios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value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make them mutually exclusive.</a:t>
            </a:r>
            <a:endParaRPr lang="en-US" sz="2400" b="1" i="1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type=“radio” &gt;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0175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4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Your Gender:&lt;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type="radio" name="gender" &gt;&lt;b&gt;Male&lt;/b&gt;&lt;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type="radio" name="gender"&gt;&lt;b&gt;Female&lt;/b&gt;&lt;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942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“Submit 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submit</a:t>
            </a:r>
            <a:r>
              <a:rPr lang="en-IN" sz="2400" dirty="0">
                <a:latin typeface="Corbel" pitchFamily="34" charset="0"/>
              </a:rPr>
              <a:t> button is used to send form data to a server. The data is sent to the page specified in the form's action attribute.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file defined in the action attribute usually does something with the received input</a:t>
            </a:r>
          </a:p>
          <a:p>
            <a:pPr marL="0" indent="0">
              <a:buNone/>
            </a:pPr>
            <a:endParaRPr 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&lt;input type=“submit” 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5346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5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action=“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Login.py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“ 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Username: &lt;input type="text" name="user"&gt;&lt;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Password: &lt;input type=“password" name="user"&gt;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type="submit" value=“Login"&gt;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5665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“Reset 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reset</a:t>
            </a:r>
            <a:r>
              <a:rPr lang="en-IN" sz="2400" dirty="0">
                <a:latin typeface="Corbel" pitchFamily="34" charset="0"/>
              </a:rPr>
              <a:t> button is used to reset the form to it’s original state clearing all user input.</a:t>
            </a:r>
          </a:p>
          <a:p>
            <a:pPr marL="0" lvl="0" indent="0">
              <a:buNone/>
            </a:pPr>
            <a:endParaRPr lang="en-US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&lt;input type=“reset” &gt;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0835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6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name="input" action=“register.jsp" method="get"&gt;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Username: &lt;input type="text" name="user"&gt;&lt;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Password: &lt;input type=“password" name="user"&gt;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type="submit" value="Submit"&gt;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type=“reset" value=“Reset"&gt;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8682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 input </a:t>
            </a:r>
            <a:r>
              <a:rPr lang="en-IN" sz="2400" dirty="0">
                <a:latin typeface="Corbel" pitchFamily="34" charset="0"/>
              </a:rPr>
              <a:t>element's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type</a:t>
            </a:r>
            <a:r>
              <a:rPr lang="en-IN" sz="2400" dirty="0">
                <a:latin typeface="Corbel" pitchFamily="34" charset="0"/>
              </a:rPr>
              <a:t> attribute to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"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button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" </a:t>
            </a:r>
            <a:r>
              <a:rPr lang="en-IN" sz="2400" dirty="0">
                <a:latin typeface="Corbel" pitchFamily="34" charset="0"/>
              </a:rPr>
              <a:t>will render a button with no specific </a:t>
            </a:r>
            <a:r>
              <a:rPr lang="en-IN" sz="2400" dirty="0" err="1">
                <a:latin typeface="Corbel" pitchFamily="34" charset="0"/>
              </a:rPr>
              <a:t>behavior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Unlike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"submit" </a:t>
            </a:r>
            <a:r>
              <a:rPr lang="en-IN" sz="2400" dirty="0">
                <a:latin typeface="Corbel" pitchFamily="34" charset="0"/>
              </a:rPr>
              <a:t>type of input this type will not automatically submit a web form.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We use this button type input for engaging users in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Javascript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functionality on our pages</a:t>
            </a:r>
          </a:p>
          <a:p>
            <a:pPr marL="0" lvl="0" indent="0">
              <a:buNone/>
            </a:pPr>
            <a:r>
              <a:rPr lang="en-US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type=“button”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onclick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fun_name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()” 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760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7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&gt;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Your name: &lt;input type="text”&gt;&lt;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type=“button" value=“Click Me“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onclick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showmsg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()”&gt;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 marL="0" indent="0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3982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“image button”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90234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Image button’s 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images</a:t>
            </a:r>
            <a:r>
              <a:rPr lang="en-US" sz="2400" dirty="0">
                <a:latin typeface="Corbel" pitchFamily="34" charset="0"/>
              </a:rPr>
              <a:t> used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buttons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Image buttons </a:t>
            </a:r>
            <a:r>
              <a:rPr lang="en-IN" sz="2400" dirty="0">
                <a:latin typeface="Corbel" pitchFamily="34" charset="0"/>
              </a:rPr>
              <a:t>have the same effect as submit buttons. When a visitor clicks an image button the form is sent to the address specified in the action setting of the&lt;form&gt; tag.</a:t>
            </a:r>
            <a:br>
              <a:rPr lang="en-IN" sz="2400" dirty="0">
                <a:latin typeface="Corbel" pitchFamily="34" charset="0"/>
              </a:rPr>
            </a:br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 input</a:t>
            </a:r>
            <a:r>
              <a:rPr lang="en-IN" sz="2400" dirty="0">
                <a:latin typeface="Corbel" pitchFamily="34" charset="0"/>
              </a:rPr>
              <a:t> element's type attribute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“image" </a:t>
            </a:r>
            <a:r>
              <a:rPr lang="en-IN" sz="2400" dirty="0">
                <a:latin typeface="Corbel" pitchFamily="34" charset="0"/>
              </a:rPr>
              <a:t>and using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src</a:t>
            </a:r>
            <a:r>
              <a:rPr lang="en-IN" sz="2400" dirty="0">
                <a:latin typeface="Corbel" pitchFamily="34" charset="0"/>
              </a:rPr>
              <a:t> attribute for image path will render a image as button</a:t>
            </a:r>
          </a:p>
          <a:p>
            <a:pPr marL="0" lvl="0" indent="0">
              <a:buNone/>
            </a:pPr>
            <a:endParaRPr lang="en-US" sz="2400" b="1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type=“image”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</a:t>
            </a:r>
            <a:r>
              <a:rPr lang="en-US" sz="2400" b="1" i="1" dirty="0">
                <a:solidFill>
                  <a:srgbClr val="C00000"/>
                </a:solidFill>
                <a:latin typeface="Corbel" pitchFamily="34" charset="0"/>
              </a:rPr>
              <a:t>name of image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” 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438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an HTML Form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HTML Forms </a:t>
            </a:r>
            <a:r>
              <a:rPr lang="en-US" sz="2400" dirty="0">
                <a:latin typeface="Corbel" pitchFamily="34" charset="0"/>
              </a:rPr>
              <a:t>are 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integral part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web page </a:t>
            </a:r>
            <a:r>
              <a:rPr lang="en-US" sz="2400" dirty="0">
                <a:latin typeface="Corbel" pitchFamily="34" charset="0"/>
              </a:rPr>
              <a:t>and their basic purpose is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collect information </a:t>
            </a:r>
            <a:r>
              <a:rPr lang="en-US" sz="2400" dirty="0">
                <a:latin typeface="Corbel" pitchFamily="34" charset="0"/>
              </a:rPr>
              <a:t>from the user.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They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commonly used </a:t>
            </a:r>
            <a:r>
              <a:rPr lang="en-US" sz="2400" dirty="0">
                <a:latin typeface="Corbel" pitchFamily="34" charset="0"/>
              </a:rPr>
              <a:t>to allow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users</a:t>
            </a:r>
            <a:r>
              <a:rPr lang="en-US" sz="2400" dirty="0">
                <a:latin typeface="Corbel" pitchFamily="34" charset="0"/>
              </a:rPr>
              <a:t> to :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register on a Web site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log in to a Web site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order a product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send feedback</a:t>
            </a: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search for some information</a:t>
            </a:r>
            <a:endParaRPr lang="en-IN" sz="1900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HTML forms </a:t>
            </a:r>
            <a:r>
              <a:rPr lang="en-IN" sz="2400" dirty="0">
                <a:latin typeface="Corbel" pitchFamily="34" charset="0"/>
              </a:rPr>
              <a:t>collect all this data and 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pass it to the server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68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8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name="input" action=“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register.js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 method="get"&gt;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Name: &lt;input type="text"&gt;&lt;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Contact No:&lt;input type="text"&gt;&lt;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Gender:&lt;input type="radio" name="gender"&gt;Male&lt;input type="radio" name="gender"&gt;Female&lt;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type="image"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src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="../images/button_register.gif" 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3982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“file upload” 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input </a:t>
            </a:r>
            <a:r>
              <a:rPr lang="en-IN" sz="2400" dirty="0">
                <a:latin typeface="Corbel" pitchFamily="34" charset="0"/>
              </a:rPr>
              <a:t>element's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type</a:t>
            </a:r>
            <a:r>
              <a:rPr lang="en-IN" sz="2400" dirty="0">
                <a:latin typeface="Corbel" pitchFamily="34" charset="0"/>
              </a:rPr>
              <a:t> attribute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"file" </a:t>
            </a:r>
            <a:r>
              <a:rPr lang="en-IN" sz="2400" dirty="0">
                <a:latin typeface="Corbel" pitchFamily="34" charset="0"/>
              </a:rPr>
              <a:t>will render a file upload field in a web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&lt;form&gt;.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allows a user to browse their computer for a file to upload.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user places their selected file in the file field and continues filling out your form and all data can be parsed at once when they press submit.</a:t>
            </a:r>
          </a:p>
          <a:p>
            <a:pPr marL="0" lv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&lt;input type=“file” 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5050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 9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enctype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="multipart/form-data" action=“</a:t>
            </a:r>
            <a:r>
              <a:rPr lang="en-IN" sz="2400" b="1">
                <a:solidFill>
                  <a:srgbClr val="7030A0"/>
                </a:solidFill>
                <a:latin typeface="Corbel" pitchFamily="34" charset="0"/>
              </a:rPr>
              <a:t>upload.js</a:t>
            </a:r>
            <a:r>
              <a:rPr lang="en-IN" sz="2400" b="1">
                <a:solidFill>
                  <a:srgbClr val="C00000"/>
                </a:solidFill>
                <a:latin typeface="Corbel" pitchFamily="34" charset="0"/>
              </a:rPr>
              <a:t>"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method="post"&gt;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&lt;p&gt;Browse for a file to upload: 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&lt;input type="file" name="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uploaded_file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/&gt;&lt;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/&gt;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&lt;input type="submit" value="Upload It Now"&gt;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1543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enctype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3091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US" sz="2400" dirty="0">
                <a:latin typeface="Corbel" pitchFamily="34" charset="0"/>
              </a:rPr>
              <a:t> specifies 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data present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form</a:t>
            </a:r>
            <a:r>
              <a:rPr lang="en-US" sz="2400" dirty="0">
                <a:latin typeface="Corbel" pitchFamily="34" charset="0"/>
              </a:rPr>
              <a:t> should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encoded </a:t>
            </a:r>
            <a:r>
              <a:rPr lang="en-US" sz="2400" dirty="0">
                <a:latin typeface="Corbel" pitchFamily="34" charset="0"/>
              </a:rPr>
              <a:t>when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submitting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Syntax: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    &lt;form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enctype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=“…” &gt;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03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Three Possible Values For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enctype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FF006E3-2E87-4654-A80E-3393DE138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89744" y="1484784"/>
            <a:ext cx="8128000" cy="47525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9500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Select Control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Working with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TextArea</a:t>
            </a:r>
            <a:endParaRPr lang="en-US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 Sample Registration Form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08912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82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 Sample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SignUp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&amp; Login Form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79511" y="1412776"/>
            <a:ext cx="8797799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145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an HTML Form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To create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form </a:t>
            </a:r>
            <a:r>
              <a:rPr lang="en-US" sz="2400" dirty="0">
                <a:latin typeface="Corbel" pitchFamily="34" charset="0"/>
              </a:rPr>
              <a:t>we use the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&lt;form&gt; </a:t>
            </a:r>
            <a:r>
              <a:rPr lang="en-US" sz="2400" dirty="0">
                <a:latin typeface="Corbel" pitchFamily="34" charset="0"/>
              </a:rPr>
              <a:t>tag.</a:t>
            </a:r>
          </a:p>
          <a:p>
            <a:pPr marL="0" indent="0">
              <a:buNone/>
            </a:pPr>
            <a:endParaRPr lang="en-US" sz="2400" b="1" u="sng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Corbel" pitchFamily="34" charset="0"/>
              </a:rPr>
              <a:t>Syntax 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action=“.....”  method=“.....”&gt;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i="1" dirty="0">
                <a:solidFill>
                  <a:srgbClr val="0070C0"/>
                </a:solidFill>
                <a:latin typeface="Corbel" pitchFamily="34" charset="0"/>
              </a:rPr>
              <a:t>input controls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/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br>
              <a:rPr lang="en-IN" sz="2400" b="1" dirty="0">
                <a:solidFill>
                  <a:srgbClr val="C00000"/>
                </a:solidFill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50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“input controls”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form </a:t>
            </a:r>
            <a:r>
              <a:rPr lang="en-IN" sz="2400" dirty="0">
                <a:latin typeface="Corbel" pitchFamily="34" charset="0"/>
              </a:rPr>
              <a:t>can contain GUI elements like</a:t>
            </a:r>
          </a:p>
          <a:p>
            <a:pPr marL="514350" indent="-514350">
              <a:buAutoNum type="arabicPeriod"/>
            </a:pPr>
            <a:endParaRPr lang="en-IN" sz="2200" b="1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 fields</a:t>
            </a:r>
          </a:p>
          <a:p>
            <a:pPr marL="514350" indent="-514350">
              <a:buAutoNum type="arabicPeriod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Checkboxes</a:t>
            </a:r>
          </a:p>
          <a:p>
            <a:pPr marL="514350" indent="-514350">
              <a:buAutoNum type="arabicPeriod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Radio-buttons</a:t>
            </a:r>
          </a:p>
          <a:p>
            <a:pPr marL="514350" indent="-514350">
              <a:buAutoNum type="arabicPeriod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Lists 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and many more. 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These all are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“input controls”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because users use them for inputting data.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16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“input controls”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xmlns="" id="{3DE0F088-39EE-B241-76DD-B5E0CCA93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701" y="1412776"/>
            <a:ext cx="8604451" cy="49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36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Tags For Input Controls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Input controls </a:t>
            </a:r>
            <a:r>
              <a:rPr lang="en-US" sz="2400" dirty="0">
                <a:latin typeface="Corbel" pitchFamily="34" charset="0"/>
              </a:rPr>
              <a:t>are generated using 3 types of tags:</a:t>
            </a:r>
          </a:p>
          <a:p>
            <a:pPr marL="514350" indent="-514350">
              <a:buAutoNum type="arabicPeriod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Input </a:t>
            </a:r>
          </a:p>
          <a:p>
            <a:pPr marL="514350" indent="-514350">
              <a:buAutoNum type="arabicPeriod"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TextArea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Select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62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7695</TotalTime>
  <Words>1178</Words>
  <Application>Microsoft Office PowerPoint</Application>
  <PresentationFormat>On-screen Show (4:3)</PresentationFormat>
  <Paragraphs>226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Today’s Agenda</vt:lpstr>
      <vt:lpstr>What is an HTML Form ?</vt:lpstr>
      <vt:lpstr>A Sample Registration Form</vt:lpstr>
      <vt:lpstr>A Sample SignUp &amp; Login Form</vt:lpstr>
      <vt:lpstr>Creating an HTML Form</vt:lpstr>
      <vt:lpstr>What are “input controls” ?</vt:lpstr>
      <vt:lpstr>What are “input controls” ?</vt:lpstr>
      <vt:lpstr>Tags For Input Controls</vt:lpstr>
      <vt:lpstr>The &lt;input&gt; Tag</vt:lpstr>
      <vt:lpstr>The &lt;input&gt; Tag Controls</vt:lpstr>
      <vt:lpstr>General Syntax of “input” Tag</vt:lpstr>
      <vt:lpstr>Creating “textboxes”</vt:lpstr>
      <vt:lpstr>Example 1</vt:lpstr>
      <vt:lpstr>Creating “password fields”</vt:lpstr>
      <vt:lpstr>Creating “password fields”</vt:lpstr>
      <vt:lpstr>Example 2</vt:lpstr>
      <vt:lpstr>Creating “Checkboxes”</vt:lpstr>
      <vt:lpstr>Example 3</vt:lpstr>
      <vt:lpstr>Using “checked “ Attribute</vt:lpstr>
      <vt:lpstr>Creating “RadioButton”</vt:lpstr>
      <vt:lpstr>Example 4</vt:lpstr>
      <vt:lpstr>Creating “Submit Button”</vt:lpstr>
      <vt:lpstr>Example 5</vt:lpstr>
      <vt:lpstr>Creating “Reset Button”</vt:lpstr>
      <vt:lpstr>Example 6</vt:lpstr>
      <vt:lpstr>Creating “Button”</vt:lpstr>
      <vt:lpstr>Example 7</vt:lpstr>
      <vt:lpstr>Creating “image button”</vt:lpstr>
      <vt:lpstr>Example 8</vt:lpstr>
      <vt:lpstr>Creating “file upload” button</vt:lpstr>
      <vt:lpstr>Example 9</vt:lpstr>
      <vt:lpstr>What Is enctype ?</vt:lpstr>
      <vt:lpstr>Three Possible Values For enctype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551</cp:revision>
  <dcterms:created xsi:type="dcterms:W3CDTF">2016-02-04T12:02:26Z</dcterms:created>
  <dcterms:modified xsi:type="dcterms:W3CDTF">2023-05-15T16:03:24Z</dcterms:modified>
</cp:coreProperties>
</file>