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329" r:id="rId6"/>
    <p:sldId id="331" r:id="rId7"/>
    <p:sldId id="332" r:id="rId8"/>
    <p:sldId id="326" r:id="rId9"/>
    <p:sldId id="328" r:id="rId10"/>
    <p:sldId id="327" r:id="rId11"/>
    <p:sldId id="273" r:id="rId12"/>
    <p:sldId id="334" r:id="rId13"/>
    <p:sldId id="333" r:id="rId14"/>
    <p:sldId id="274" r:id="rId15"/>
    <p:sldId id="276" r:id="rId16"/>
    <p:sldId id="277" r:id="rId17"/>
    <p:sldId id="278" r:id="rId18"/>
    <p:sldId id="281" r:id="rId19"/>
    <p:sldId id="282" r:id="rId20"/>
    <p:sldId id="279" r:id="rId21"/>
    <p:sldId id="280" r:id="rId22"/>
    <p:sldId id="283" r:id="rId23"/>
    <p:sldId id="288" r:id="rId24"/>
    <p:sldId id="289" r:id="rId25"/>
    <p:sldId id="290" r:id="rId26"/>
    <p:sldId id="292" r:id="rId27"/>
    <p:sldId id="293" r:id="rId28"/>
    <p:sldId id="325" r:id="rId29"/>
    <p:sldId id="284" r:id="rId30"/>
    <p:sldId id="336" r:id="rId31"/>
    <p:sldId id="335" r:id="rId32"/>
    <p:sldId id="337" r:id="rId33"/>
    <p:sldId id="338" r:id="rId34"/>
    <p:sldId id="339" r:id="rId35"/>
    <p:sldId id="340" r:id="rId36"/>
    <p:sldId id="341" r:id="rId37"/>
    <p:sldId id="342" r:id="rId38"/>
    <p:sldId id="321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37667-EE62-4172-A4B8-C9DC12C0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988" y="129309"/>
            <a:ext cx="4725939" cy="600364"/>
          </a:xfrm>
        </p:spPr>
        <p:txBody>
          <a:bodyPr>
            <a:normAutofit fontScale="90000"/>
          </a:bodyPr>
          <a:lstStyle/>
          <a:p>
            <a:r>
              <a:rPr lang="en-IN" dirty="0"/>
              <a:t>Problem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5F79C-F454-4164-A709-82272141B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403" y="839632"/>
            <a:ext cx="8285711" cy="8319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Predicting the </a:t>
            </a:r>
            <a:r>
              <a:rPr lang="en-US" sz="2800" dirty="0" smtClean="0"/>
              <a:t>Broadband outage duration</a:t>
            </a:r>
            <a:endParaRPr lang="en-IN" sz="2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52AA53F-4DFD-4509-A77D-F672841D9621}"/>
              </a:ext>
            </a:extLst>
          </p:cNvPr>
          <p:cNvSpPr txBox="1">
            <a:spLocks/>
          </p:cNvSpPr>
          <p:nvPr/>
        </p:nvSpPr>
        <p:spPr>
          <a:xfrm>
            <a:off x="624993" y="2603655"/>
            <a:ext cx="2524783" cy="600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dirty="0"/>
              <a:t>If </a:t>
            </a:r>
            <a:r>
              <a:rPr lang="en-US" dirty="0" err="1" smtClean="0"/>
              <a:t>outage_duration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0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222DB01-6FE4-4BE1-9A4C-4AF3F98E5D42}"/>
              </a:ext>
            </a:extLst>
          </p:cNvPr>
          <p:cNvSpPr txBox="1">
            <a:spLocks/>
          </p:cNvSpPr>
          <p:nvPr/>
        </p:nvSpPr>
        <p:spPr>
          <a:xfrm>
            <a:off x="876587" y="3660026"/>
            <a:ext cx="1943742" cy="493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000" dirty="0" smtClean="0"/>
              <a:t>No Outage</a:t>
            </a:r>
            <a:endParaRPr lang="en-IN" sz="20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6C94E9F-8EAE-44FC-8875-EC3327ACDF42}"/>
              </a:ext>
            </a:extLst>
          </p:cNvPr>
          <p:cNvSpPr txBox="1">
            <a:spLocks/>
          </p:cNvSpPr>
          <p:nvPr/>
        </p:nvSpPr>
        <p:spPr>
          <a:xfrm>
            <a:off x="1107169" y="5012037"/>
            <a:ext cx="7355225" cy="115280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800" dirty="0" smtClean="0"/>
              <a:t>Outage duration </a:t>
            </a:r>
            <a:r>
              <a:rPr lang="en-US" sz="2800" dirty="0"/>
              <a:t>being the target variable, given only </a:t>
            </a:r>
            <a:r>
              <a:rPr lang="en-US" sz="2800" dirty="0" smtClean="0"/>
              <a:t>3 values </a:t>
            </a:r>
            <a:r>
              <a:rPr lang="en-US" sz="2800" dirty="0"/>
              <a:t>can occur (</a:t>
            </a:r>
            <a:r>
              <a:rPr lang="en-US" sz="2800" dirty="0" smtClean="0"/>
              <a:t>0/1/2) </a:t>
            </a:r>
            <a:endParaRPr lang="en-US" sz="2800" dirty="0"/>
          </a:p>
          <a:p>
            <a:pPr marL="0" indent="0" algn="ctr">
              <a:buFont typeface="Wingdings 3" charset="2"/>
              <a:buNone/>
            </a:pPr>
            <a:r>
              <a:rPr lang="en-US" sz="2800" dirty="0"/>
              <a:t>It is a </a:t>
            </a:r>
            <a:r>
              <a:rPr lang="en-US" sz="2800" dirty="0" smtClean="0"/>
              <a:t>3 class </a:t>
            </a:r>
            <a:r>
              <a:rPr lang="en-US" sz="2800" dirty="0"/>
              <a:t>classification problem.</a:t>
            </a:r>
          </a:p>
          <a:p>
            <a:pPr marL="0" indent="0" algn="ctr">
              <a:buFont typeface="Wingdings 3" charset="2"/>
              <a:buNone/>
            </a:pPr>
            <a:endParaRPr lang="en-IN" sz="2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F89357-DA2B-4F67-ADAA-2DF3B83CFF3E}"/>
              </a:ext>
            </a:extLst>
          </p:cNvPr>
          <p:cNvSpPr/>
          <p:nvPr/>
        </p:nvSpPr>
        <p:spPr>
          <a:xfrm>
            <a:off x="635328" y="2418482"/>
            <a:ext cx="2426261" cy="717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9F8E80-2AE5-4CB1-9718-A588112D9DA4}"/>
              </a:ext>
            </a:extLst>
          </p:cNvPr>
          <p:cNvSpPr/>
          <p:nvPr/>
        </p:nvSpPr>
        <p:spPr>
          <a:xfrm>
            <a:off x="822036" y="4883448"/>
            <a:ext cx="7637280" cy="12813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79E365-1DA0-4993-9D2C-D82DB53C1807}"/>
              </a:ext>
            </a:extLst>
          </p:cNvPr>
          <p:cNvSpPr/>
          <p:nvPr/>
        </p:nvSpPr>
        <p:spPr>
          <a:xfrm>
            <a:off x="876587" y="3604979"/>
            <a:ext cx="1943742" cy="548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CA9C85-3F38-4F82-97C8-AED31D18BC0B}"/>
              </a:ext>
            </a:extLst>
          </p:cNvPr>
          <p:cNvSpPr/>
          <p:nvPr/>
        </p:nvSpPr>
        <p:spPr>
          <a:xfrm>
            <a:off x="1600969" y="732277"/>
            <a:ext cx="7013479" cy="763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32C6C1-1285-4466-8E4D-57EAFDEDAEB2}"/>
              </a:ext>
            </a:extLst>
          </p:cNvPr>
          <p:cNvCxnSpPr>
            <a:cxnSpLocks/>
          </p:cNvCxnSpPr>
          <p:nvPr/>
        </p:nvCxnSpPr>
        <p:spPr>
          <a:xfrm>
            <a:off x="5107709" y="1495647"/>
            <a:ext cx="0" cy="486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EC4D1AF-69E7-4646-9254-9DAC350A6884}"/>
              </a:ext>
            </a:extLst>
          </p:cNvPr>
          <p:cNvCxnSpPr>
            <a:cxnSpLocks/>
          </p:cNvCxnSpPr>
          <p:nvPr/>
        </p:nvCxnSpPr>
        <p:spPr>
          <a:xfrm flipH="1">
            <a:off x="1981200" y="1982494"/>
            <a:ext cx="31265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0AE2A8A-6460-44B6-93B0-755D1BA1BD3B}"/>
              </a:ext>
            </a:extLst>
          </p:cNvPr>
          <p:cNvCxnSpPr/>
          <p:nvPr/>
        </p:nvCxnSpPr>
        <p:spPr>
          <a:xfrm flipH="1">
            <a:off x="5112327" y="1982494"/>
            <a:ext cx="30941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80C7608-EF1A-4EA4-8B2F-47E91853A102}"/>
              </a:ext>
            </a:extLst>
          </p:cNvPr>
          <p:cNvCxnSpPr>
            <a:cxnSpLocks/>
          </p:cNvCxnSpPr>
          <p:nvPr/>
        </p:nvCxnSpPr>
        <p:spPr>
          <a:xfrm>
            <a:off x="1976301" y="1982494"/>
            <a:ext cx="0" cy="429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BFD6DB-F452-4D1D-9DE5-B26D0F69E27C}"/>
              </a:ext>
            </a:extLst>
          </p:cNvPr>
          <p:cNvCxnSpPr>
            <a:cxnSpLocks/>
          </p:cNvCxnSpPr>
          <p:nvPr/>
        </p:nvCxnSpPr>
        <p:spPr>
          <a:xfrm>
            <a:off x="8206509" y="1982494"/>
            <a:ext cx="0" cy="446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71CD867-2326-4340-B84E-791A9148743E}"/>
              </a:ext>
            </a:extLst>
          </p:cNvPr>
          <p:cNvCxnSpPr>
            <a:cxnSpLocks/>
          </p:cNvCxnSpPr>
          <p:nvPr/>
        </p:nvCxnSpPr>
        <p:spPr>
          <a:xfrm>
            <a:off x="1981200" y="3127942"/>
            <a:ext cx="0" cy="464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752AA53F-4DFD-4509-A77D-F672841D9621}"/>
              </a:ext>
            </a:extLst>
          </p:cNvPr>
          <p:cNvSpPr txBox="1">
            <a:spLocks/>
          </p:cNvSpPr>
          <p:nvPr/>
        </p:nvSpPr>
        <p:spPr>
          <a:xfrm>
            <a:off x="3748865" y="2614481"/>
            <a:ext cx="2524783" cy="600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dirty="0"/>
              <a:t>If </a:t>
            </a:r>
            <a:r>
              <a:rPr lang="en-US" dirty="0" err="1" smtClean="0"/>
              <a:t>outage_duration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DF89357-DA2B-4F67-ADAA-2DF3B83CFF3E}"/>
              </a:ext>
            </a:extLst>
          </p:cNvPr>
          <p:cNvSpPr/>
          <p:nvPr/>
        </p:nvSpPr>
        <p:spPr>
          <a:xfrm>
            <a:off x="3759200" y="2429308"/>
            <a:ext cx="2426261" cy="717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752AA53F-4DFD-4509-A77D-F672841D9621}"/>
              </a:ext>
            </a:extLst>
          </p:cNvPr>
          <p:cNvSpPr txBox="1">
            <a:spLocks/>
          </p:cNvSpPr>
          <p:nvPr/>
        </p:nvSpPr>
        <p:spPr>
          <a:xfrm>
            <a:off x="6912981" y="2620020"/>
            <a:ext cx="2524783" cy="600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dirty="0"/>
              <a:t>If </a:t>
            </a:r>
            <a:r>
              <a:rPr lang="en-US" dirty="0" err="1" smtClean="0"/>
              <a:t>outage_duration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2</a:t>
            </a:r>
            <a:endParaRPr lang="en-IN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DF89357-DA2B-4F67-ADAA-2DF3B83CFF3E}"/>
              </a:ext>
            </a:extLst>
          </p:cNvPr>
          <p:cNvSpPr/>
          <p:nvPr/>
        </p:nvSpPr>
        <p:spPr>
          <a:xfrm>
            <a:off x="6923316" y="2434847"/>
            <a:ext cx="2426261" cy="717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80C7608-EF1A-4EA4-8B2F-47E91853A102}"/>
              </a:ext>
            </a:extLst>
          </p:cNvPr>
          <p:cNvCxnSpPr>
            <a:cxnSpLocks/>
          </p:cNvCxnSpPr>
          <p:nvPr/>
        </p:nvCxnSpPr>
        <p:spPr>
          <a:xfrm>
            <a:off x="5107709" y="1940560"/>
            <a:ext cx="0" cy="488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4222DB01-6FE4-4BE1-9A4C-4AF3F98E5D42}"/>
              </a:ext>
            </a:extLst>
          </p:cNvPr>
          <p:cNvSpPr txBox="1">
            <a:spLocks/>
          </p:cNvSpPr>
          <p:nvPr/>
        </p:nvSpPr>
        <p:spPr>
          <a:xfrm>
            <a:off x="3988056" y="3685086"/>
            <a:ext cx="1943742" cy="493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000" dirty="0" smtClean="0"/>
              <a:t>Short Outage</a:t>
            </a:r>
            <a:endParaRPr lang="en-IN" sz="2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79E365-1DA0-4993-9D2C-D82DB53C1807}"/>
              </a:ext>
            </a:extLst>
          </p:cNvPr>
          <p:cNvSpPr/>
          <p:nvPr/>
        </p:nvSpPr>
        <p:spPr>
          <a:xfrm>
            <a:off x="3988056" y="3630039"/>
            <a:ext cx="1943742" cy="548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71CD867-2326-4340-B84E-791A9148743E}"/>
              </a:ext>
            </a:extLst>
          </p:cNvPr>
          <p:cNvCxnSpPr>
            <a:cxnSpLocks/>
          </p:cNvCxnSpPr>
          <p:nvPr/>
        </p:nvCxnSpPr>
        <p:spPr>
          <a:xfrm>
            <a:off x="5092669" y="3153002"/>
            <a:ext cx="0" cy="464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4222DB01-6FE4-4BE1-9A4C-4AF3F98E5D42}"/>
              </a:ext>
            </a:extLst>
          </p:cNvPr>
          <p:cNvSpPr txBox="1">
            <a:spLocks/>
          </p:cNvSpPr>
          <p:nvPr/>
        </p:nvSpPr>
        <p:spPr>
          <a:xfrm>
            <a:off x="7099525" y="3696164"/>
            <a:ext cx="1943742" cy="493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000" dirty="0" smtClean="0"/>
              <a:t>Long Outage</a:t>
            </a:r>
            <a:endParaRPr lang="en-IN" sz="20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79E365-1DA0-4993-9D2C-D82DB53C1807}"/>
              </a:ext>
            </a:extLst>
          </p:cNvPr>
          <p:cNvSpPr/>
          <p:nvPr/>
        </p:nvSpPr>
        <p:spPr>
          <a:xfrm>
            <a:off x="7099525" y="3641117"/>
            <a:ext cx="1943742" cy="548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71CD867-2326-4340-B84E-791A9148743E}"/>
              </a:ext>
            </a:extLst>
          </p:cNvPr>
          <p:cNvCxnSpPr>
            <a:cxnSpLocks/>
          </p:cNvCxnSpPr>
          <p:nvPr/>
        </p:nvCxnSpPr>
        <p:spPr>
          <a:xfrm>
            <a:off x="8204138" y="3164080"/>
            <a:ext cx="0" cy="464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8099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7" grpId="0"/>
      <p:bldP spid="9" grpId="0"/>
      <p:bldP spid="10" grpId="0" animBg="1"/>
      <p:bldP spid="12" grpId="0" animBg="1"/>
      <p:bldP spid="13" grpId="0" animBg="1"/>
      <p:bldP spid="15" grpId="0" animBg="1"/>
      <p:bldP spid="26" grpId="0"/>
      <p:bldP spid="27" grpId="0" animBg="1"/>
      <p:bldP spid="29" grpId="0"/>
      <p:bldP spid="30" grpId="0" animBg="1"/>
      <p:bldP spid="35" grpId="0"/>
      <p:bldP spid="36" grpId="0" animBg="1"/>
      <p:bldP spid="38" grpId="0"/>
      <p:bldP spid="3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9619" y="191590"/>
            <a:ext cx="3572449" cy="644434"/>
          </a:xfrm>
        </p:spPr>
        <p:txBody>
          <a:bodyPr>
            <a:normAutofit/>
          </a:bodyPr>
          <a:lstStyle/>
          <a:p>
            <a:r>
              <a:rPr lang="en-IN" sz="2800" dirty="0" smtClean="0"/>
              <a:t>Feature Engineering</a:t>
            </a:r>
            <a:endParaRPr lang="en-IN" sz="2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090204"/>
              </p:ext>
            </p:extLst>
          </p:nvPr>
        </p:nvGraphicFramePr>
        <p:xfrm>
          <a:off x="459619" y="836024"/>
          <a:ext cx="9067557" cy="215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189">
                  <a:extLst>
                    <a:ext uri="{9D8B030D-6E8A-4147-A177-3AD203B41FA5}">
                      <a16:colId xmlns:a16="http://schemas.microsoft.com/office/drawing/2014/main" val="647821050"/>
                    </a:ext>
                  </a:extLst>
                </a:gridCol>
                <a:gridCol w="2600626">
                  <a:extLst>
                    <a:ext uri="{9D8B030D-6E8A-4147-A177-3AD203B41FA5}">
                      <a16:colId xmlns:a16="http://schemas.microsoft.com/office/drawing/2014/main" val="152123383"/>
                    </a:ext>
                  </a:extLst>
                </a:gridCol>
                <a:gridCol w="5834742">
                  <a:extLst>
                    <a:ext uri="{9D8B030D-6E8A-4147-A177-3AD203B41FA5}">
                      <a16:colId xmlns:a16="http://schemas.microsoft.com/office/drawing/2014/main" val="3815739199"/>
                    </a:ext>
                  </a:extLst>
                </a:gridCol>
              </a:tblGrid>
              <a:tr h="280608">
                <a:tc>
                  <a:txBody>
                    <a:bodyPr/>
                    <a:lstStyle/>
                    <a:p>
                      <a:r>
                        <a:rPr lang="en-IN" sz="1400" b="1" dirty="0" err="1" smtClean="0"/>
                        <a:t>S.No</a:t>
                      </a:r>
                      <a:endParaRPr lang="en-IN" sz="1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dirty="0" smtClean="0"/>
                        <a:t>Column Name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dirty="0" smtClean="0"/>
                        <a:t>Column</a:t>
                      </a:r>
                      <a:r>
                        <a:rPr lang="en-IN" sz="1400" b="1" baseline="0" dirty="0" smtClean="0"/>
                        <a:t> Description</a:t>
                      </a:r>
                      <a:endParaRPr lang="en-IN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748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23.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err="1" smtClean="0"/>
                        <a:t>StdDev_of_volume</a:t>
                      </a:r>
                      <a:endParaRPr lang="en-IN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err="1" smtClean="0"/>
                        <a:t>StdDev</a:t>
                      </a:r>
                      <a:r>
                        <a:rPr lang="en-IN" sz="1400" dirty="0" smtClean="0"/>
                        <a:t> of Volume</a:t>
                      </a:r>
                      <a:r>
                        <a:rPr lang="en-IN" sz="1400" baseline="0" dirty="0" smtClean="0"/>
                        <a:t> in per ID</a:t>
                      </a:r>
                      <a:endParaRPr lang="en-IN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9744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24.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err="1" smtClean="0"/>
                        <a:t>Min_of_volume</a:t>
                      </a:r>
                      <a:endParaRPr lang="en-IN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Minimum</a:t>
                      </a:r>
                      <a:r>
                        <a:rPr lang="en-IN" sz="1400" baseline="0" dirty="0" smtClean="0"/>
                        <a:t> value</a:t>
                      </a:r>
                      <a:r>
                        <a:rPr lang="en-IN" sz="1400" dirty="0" smtClean="0"/>
                        <a:t> of Volume</a:t>
                      </a:r>
                      <a:r>
                        <a:rPr lang="en-IN" sz="1400" baseline="0" dirty="0" smtClean="0"/>
                        <a:t> in per ID</a:t>
                      </a:r>
                      <a:endParaRPr lang="en-IN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9917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25.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err="1" smtClean="0"/>
                        <a:t>Max_of_volume</a:t>
                      </a:r>
                      <a:endParaRPr lang="en-IN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aseline="0" dirty="0" smtClean="0"/>
                        <a:t>Maximum value</a:t>
                      </a:r>
                      <a:r>
                        <a:rPr lang="en-IN" sz="1400" dirty="0" smtClean="0"/>
                        <a:t> of Volume</a:t>
                      </a:r>
                      <a:r>
                        <a:rPr lang="en-IN" sz="1400" baseline="0" dirty="0" smtClean="0"/>
                        <a:t> in per ID</a:t>
                      </a:r>
                      <a:endParaRPr lang="en-IN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6237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1400" dirty="0" smtClean="0"/>
                        <a:t>26.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 err="1" smtClean="0"/>
                        <a:t>Median_of_volume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aseline="0" dirty="0" smtClean="0"/>
                        <a:t>Median value</a:t>
                      </a:r>
                      <a:r>
                        <a:rPr lang="en-IN" sz="1400" dirty="0" smtClean="0"/>
                        <a:t> of Volume</a:t>
                      </a:r>
                      <a:r>
                        <a:rPr lang="en-IN" sz="1400" baseline="0" dirty="0" smtClean="0"/>
                        <a:t> in per ID</a:t>
                      </a:r>
                      <a:endParaRPr lang="en-IN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1181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1400" dirty="0" smtClean="0"/>
                        <a:t>27.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 err="1" smtClean="0"/>
                        <a:t>outage_duration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Target Variable</a:t>
                      </a:r>
                      <a:r>
                        <a:rPr lang="en-IN" sz="1400" baseline="0" dirty="0" smtClean="0"/>
                        <a:t> from train Dataset</a:t>
                      </a:r>
                      <a:endParaRPr lang="en-IN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387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097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BA28A-ACD8-4D48-B7C0-A0CAE2797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34" y="156238"/>
            <a:ext cx="8596668" cy="591907"/>
          </a:xfrm>
        </p:spPr>
        <p:txBody>
          <a:bodyPr>
            <a:normAutofit fontScale="90000"/>
          </a:bodyPr>
          <a:lstStyle/>
          <a:p>
            <a:r>
              <a:rPr lang="en-US" sz="2700" b="1" dirty="0"/>
              <a:t>Dividing the numerical columns and categorical columns</a:t>
            </a:r>
            <a:r>
              <a:rPr lang="en-US" b="1" dirty="0"/>
              <a:t/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CCAA4-9017-4451-8B25-93FF09B10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226" y="742769"/>
            <a:ext cx="2199837" cy="453302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IN" dirty="0" smtClean="0"/>
              <a:t>Numerical Attributes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AE21AB7-11F6-4449-BCBA-5C706045F39E}"/>
              </a:ext>
            </a:extLst>
          </p:cNvPr>
          <p:cNvSpPr txBox="1">
            <a:spLocks/>
          </p:cNvSpPr>
          <p:nvPr/>
        </p:nvSpPr>
        <p:spPr>
          <a:xfrm>
            <a:off x="6299236" y="765434"/>
            <a:ext cx="2592737" cy="453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 smtClean="0"/>
              <a:t>Categorical </a:t>
            </a:r>
            <a:r>
              <a:rPr lang="en-IN" dirty="0"/>
              <a:t>Attributes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93E93D-3A46-4388-8485-1014709A0A6D}"/>
              </a:ext>
            </a:extLst>
          </p:cNvPr>
          <p:cNvSpPr/>
          <p:nvPr/>
        </p:nvSpPr>
        <p:spPr>
          <a:xfrm>
            <a:off x="316822" y="1128645"/>
            <a:ext cx="4267168" cy="5471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5B704-3973-4B2A-BEAE-FEC927223C42}"/>
              </a:ext>
            </a:extLst>
          </p:cNvPr>
          <p:cNvSpPr/>
          <p:nvPr/>
        </p:nvSpPr>
        <p:spPr>
          <a:xfrm>
            <a:off x="6003668" y="1196705"/>
            <a:ext cx="3183875" cy="48884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0D1BD98-86D4-404A-AB56-9758B8019F79}"/>
              </a:ext>
            </a:extLst>
          </p:cNvPr>
          <p:cNvSpPr/>
          <p:nvPr/>
        </p:nvSpPr>
        <p:spPr>
          <a:xfrm>
            <a:off x="2747064" y="4524480"/>
            <a:ext cx="1624534" cy="400111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214A66F-5ED3-406A-B43A-28070D832D6E}"/>
              </a:ext>
            </a:extLst>
          </p:cNvPr>
          <p:cNvSpPr/>
          <p:nvPr/>
        </p:nvSpPr>
        <p:spPr>
          <a:xfrm>
            <a:off x="422308" y="1745561"/>
            <a:ext cx="2246623" cy="37074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F40F0F7-365C-45CB-9959-65EA8A6C9E1A}"/>
              </a:ext>
            </a:extLst>
          </p:cNvPr>
          <p:cNvSpPr/>
          <p:nvPr/>
        </p:nvSpPr>
        <p:spPr>
          <a:xfrm>
            <a:off x="1528750" y="1246762"/>
            <a:ext cx="1310807" cy="369406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54F9854-3F55-40ED-BF72-1C75201A5700}"/>
              </a:ext>
            </a:extLst>
          </p:cNvPr>
          <p:cNvSpPr/>
          <p:nvPr/>
        </p:nvSpPr>
        <p:spPr>
          <a:xfrm>
            <a:off x="403137" y="2283101"/>
            <a:ext cx="2496817" cy="427947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B412252-24A6-4CAB-8862-2D6175EFD0DB}"/>
              </a:ext>
            </a:extLst>
          </p:cNvPr>
          <p:cNvSpPr/>
          <p:nvPr/>
        </p:nvSpPr>
        <p:spPr>
          <a:xfrm>
            <a:off x="2755650" y="1741863"/>
            <a:ext cx="1248142" cy="400110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F23B54F-95A2-40C6-9D19-A03EA06ED554}"/>
              </a:ext>
            </a:extLst>
          </p:cNvPr>
          <p:cNvSpPr/>
          <p:nvPr/>
        </p:nvSpPr>
        <p:spPr>
          <a:xfrm>
            <a:off x="2839557" y="2822654"/>
            <a:ext cx="1279137" cy="42088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3167AAF-1411-431B-8AD1-977E61885685}"/>
              </a:ext>
            </a:extLst>
          </p:cNvPr>
          <p:cNvSpPr/>
          <p:nvPr/>
        </p:nvSpPr>
        <p:spPr>
          <a:xfrm>
            <a:off x="6133389" y="1432656"/>
            <a:ext cx="1140869" cy="414708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0B401A2-F6C8-4FBB-8B8C-84D042567D09}"/>
              </a:ext>
            </a:extLst>
          </p:cNvPr>
          <p:cNvSpPr/>
          <p:nvPr/>
        </p:nvSpPr>
        <p:spPr>
          <a:xfrm>
            <a:off x="6156341" y="2605464"/>
            <a:ext cx="1466160" cy="443345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55470E2-4E1B-4577-8B14-6068397058D4}"/>
              </a:ext>
            </a:extLst>
          </p:cNvPr>
          <p:cNvSpPr/>
          <p:nvPr/>
        </p:nvSpPr>
        <p:spPr>
          <a:xfrm>
            <a:off x="6153865" y="4406921"/>
            <a:ext cx="1243512" cy="443345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195AF40-2B7F-4A04-BB2B-CD401E29A190}"/>
              </a:ext>
            </a:extLst>
          </p:cNvPr>
          <p:cNvSpPr/>
          <p:nvPr/>
        </p:nvSpPr>
        <p:spPr>
          <a:xfrm>
            <a:off x="6140131" y="2025062"/>
            <a:ext cx="882687" cy="443345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E6C7E13-5908-4B68-96D8-87F954FEF888}"/>
              </a:ext>
            </a:extLst>
          </p:cNvPr>
          <p:cNvSpPr/>
          <p:nvPr/>
        </p:nvSpPr>
        <p:spPr>
          <a:xfrm>
            <a:off x="6153865" y="3179642"/>
            <a:ext cx="1235634" cy="443345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8487FBA-8F1B-456D-81CB-0F502316B837}"/>
              </a:ext>
            </a:extLst>
          </p:cNvPr>
          <p:cNvSpPr/>
          <p:nvPr/>
        </p:nvSpPr>
        <p:spPr>
          <a:xfrm>
            <a:off x="435057" y="3350110"/>
            <a:ext cx="1232838" cy="443345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F255D2C-23DE-4726-A681-1E57E481D8D7}"/>
              </a:ext>
            </a:extLst>
          </p:cNvPr>
          <p:cNvSpPr/>
          <p:nvPr/>
        </p:nvSpPr>
        <p:spPr>
          <a:xfrm>
            <a:off x="1787560" y="3353712"/>
            <a:ext cx="2603430" cy="443345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16712357-EF9A-4525-B791-891869487D5A}"/>
              </a:ext>
            </a:extLst>
          </p:cNvPr>
          <p:cNvSpPr/>
          <p:nvPr/>
        </p:nvSpPr>
        <p:spPr>
          <a:xfrm>
            <a:off x="6153881" y="5101445"/>
            <a:ext cx="1512187" cy="443345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C4300D5-8079-4A7B-9765-FAF4E3FFB168}"/>
              </a:ext>
            </a:extLst>
          </p:cNvPr>
          <p:cNvSpPr/>
          <p:nvPr/>
        </p:nvSpPr>
        <p:spPr>
          <a:xfrm>
            <a:off x="2898969" y="3952370"/>
            <a:ext cx="1595187" cy="414670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ctangle: Rounded Corners 44">
            <a:extLst>
              <a:ext uri="{FF2B5EF4-FFF2-40B4-BE49-F238E27FC236}">
                <a16:creationId xmlns:a16="http://schemas.microsoft.com/office/drawing/2014/main" id="{2C4300D5-8079-4A7B-9765-FAF4E3FFB168}"/>
              </a:ext>
            </a:extLst>
          </p:cNvPr>
          <p:cNvSpPr/>
          <p:nvPr/>
        </p:nvSpPr>
        <p:spPr>
          <a:xfrm>
            <a:off x="435056" y="1245999"/>
            <a:ext cx="963409" cy="352577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Rectangle: Rounded Corners 44">
            <a:extLst>
              <a:ext uri="{FF2B5EF4-FFF2-40B4-BE49-F238E27FC236}">
                <a16:creationId xmlns:a16="http://schemas.microsoft.com/office/drawing/2014/main" id="{2C4300D5-8079-4A7B-9765-FAF4E3FFB168}"/>
              </a:ext>
            </a:extLst>
          </p:cNvPr>
          <p:cNvSpPr/>
          <p:nvPr/>
        </p:nvSpPr>
        <p:spPr>
          <a:xfrm>
            <a:off x="2739297" y="5021175"/>
            <a:ext cx="1379397" cy="414670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ctangle: Rounded Corners 44">
            <a:extLst>
              <a:ext uri="{FF2B5EF4-FFF2-40B4-BE49-F238E27FC236}">
                <a16:creationId xmlns:a16="http://schemas.microsoft.com/office/drawing/2014/main" id="{2C4300D5-8079-4A7B-9765-FAF4E3FFB168}"/>
              </a:ext>
            </a:extLst>
          </p:cNvPr>
          <p:cNvSpPr/>
          <p:nvPr/>
        </p:nvSpPr>
        <p:spPr>
          <a:xfrm>
            <a:off x="2956847" y="2283745"/>
            <a:ext cx="1175574" cy="414670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519842" y="1263497"/>
            <a:ext cx="14366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err="1"/>
              <a:t>Count_of_area</a:t>
            </a:r>
            <a:endParaRPr lang="en-IN" sz="1600" dirty="0"/>
          </a:p>
        </p:txBody>
      </p:sp>
      <p:sp>
        <p:nvSpPr>
          <p:cNvPr id="23" name="Rectangle 22"/>
          <p:cNvSpPr/>
          <p:nvPr/>
        </p:nvSpPr>
        <p:spPr>
          <a:xfrm>
            <a:off x="454867" y="1260022"/>
            <a:ext cx="8563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 err="1">
                <a:ln w="0"/>
              </a:rPr>
              <a:t>int_area</a:t>
            </a:r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403137" y="1758462"/>
            <a:ext cx="23361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err="1"/>
              <a:t>Count_of_broadband_type</a:t>
            </a:r>
            <a:endParaRPr lang="en-IN" sz="1400" dirty="0"/>
          </a:p>
        </p:txBody>
      </p:sp>
      <p:sp>
        <p:nvSpPr>
          <p:cNvPr id="28" name="Rectangle 27"/>
          <p:cNvSpPr/>
          <p:nvPr/>
        </p:nvSpPr>
        <p:spPr>
          <a:xfrm>
            <a:off x="2798391" y="1763708"/>
            <a:ext cx="1181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 err="1"/>
              <a:t>outage_type</a:t>
            </a:r>
            <a:endParaRPr lang="en-IN" dirty="0"/>
          </a:p>
        </p:txBody>
      </p:sp>
      <p:sp>
        <p:nvSpPr>
          <p:cNvPr id="51" name="Rectangle 50"/>
          <p:cNvSpPr/>
          <p:nvPr/>
        </p:nvSpPr>
        <p:spPr>
          <a:xfrm>
            <a:off x="403136" y="2328425"/>
            <a:ext cx="26276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err="1"/>
              <a:t>Count_of_transit_server_type</a:t>
            </a:r>
            <a:endParaRPr lang="en-IN" sz="1400" dirty="0"/>
          </a:p>
        </p:txBody>
      </p:sp>
      <p:sp>
        <p:nvSpPr>
          <p:cNvPr id="52" name="Rectangle 51"/>
          <p:cNvSpPr/>
          <p:nvPr/>
        </p:nvSpPr>
        <p:spPr>
          <a:xfrm>
            <a:off x="2956846" y="2319228"/>
            <a:ext cx="12250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 err="1"/>
              <a:t>count_of_log</a:t>
            </a:r>
            <a:endParaRPr lang="en-IN" sz="1400" dirty="0"/>
          </a:p>
        </p:txBody>
      </p:sp>
      <p:sp>
        <p:nvSpPr>
          <p:cNvPr id="53" name="Rectangle 52"/>
          <p:cNvSpPr/>
          <p:nvPr/>
        </p:nvSpPr>
        <p:spPr>
          <a:xfrm>
            <a:off x="420031" y="2869782"/>
            <a:ext cx="22942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 err="1"/>
              <a:t>Count_of_log_report_type</a:t>
            </a:r>
            <a:endParaRPr lang="en-IN" dirty="0"/>
          </a:p>
        </p:txBody>
      </p:sp>
      <p:sp>
        <p:nvSpPr>
          <p:cNvPr id="54" name="Rectangle: Rounded Corners 30">
            <a:extLst>
              <a:ext uri="{FF2B5EF4-FFF2-40B4-BE49-F238E27FC236}">
                <a16:creationId xmlns:a16="http://schemas.microsoft.com/office/drawing/2014/main" id="{954F9854-3F55-40ED-BF72-1C75201A5700}"/>
              </a:ext>
            </a:extLst>
          </p:cNvPr>
          <p:cNvSpPr/>
          <p:nvPr/>
        </p:nvSpPr>
        <p:spPr>
          <a:xfrm>
            <a:off x="400594" y="2819711"/>
            <a:ext cx="2268337" cy="427947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884875" y="2855363"/>
            <a:ext cx="11657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 err="1" smtClean="0"/>
              <a:t>sum_of_logs</a:t>
            </a:r>
            <a:endParaRPr lang="en-IN" sz="1400" dirty="0"/>
          </a:p>
        </p:txBody>
      </p:sp>
      <p:sp>
        <p:nvSpPr>
          <p:cNvPr id="56" name="Rectangle 55"/>
          <p:cNvSpPr/>
          <p:nvPr/>
        </p:nvSpPr>
        <p:spPr>
          <a:xfrm>
            <a:off x="449320" y="3403042"/>
            <a:ext cx="12875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 err="1" smtClean="0"/>
              <a:t>sum_area_vol</a:t>
            </a:r>
            <a:endParaRPr lang="en-IN" sz="1400" dirty="0"/>
          </a:p>
        </p:txBody>
      </p:sp>
      <p:sp>
        <p:nvSpPr>
          <p:cNvPr id="57" name="Rectangle 56"/>
          <p:cNvSpPr/>
          <p:nvPr/>
        </p:nvSpPr>
        <p:spPr>
          <a:xfrm>
            <a:off x="1746094" y="3403042"/>
            <a:ext cx="25901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 err="1"/>
              <a:t>Average_of_Volume_frm_area</a:t>
            </a:r>
            <a:endParaRPr lang="en-IN" sz="1400" dirty="0"/>
          </a:p>
        </p:txBody>
      </p:sp>
      <p:sp>
        <p:nvSpPr>
          <p:cNvPr id="58" name="Rectangle 57"/>
          <p:cNvSpPr/>
          <p:nvPr/>
        </p:nvSpPr>
        <p:spPr>
          <a:xfrm>
            <a:off x="376175" y="3973014"/>
            <a:ext cx="25087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 err="1" smtClean="0"/>
              <a:t>StdDev_of_Volume_frm_area</a:t>
            </a:r>
            <a:endParaRPr lang="en-IN" sz="1400" dirty="0"/>
          </a:p>
        </p:txBody>
      </p:sp>
      <p:sp>
        <p:nvSpPr>
          <p:cNvPr id="59" name="Rectangle 58"/>
          <p:cNvSpPr/>
          <p:nvPr/>
        </p:nvSpPr>
        <p:spPr>
          <a:xfrm>
            <a:off x="415235" y="4542489"/>
            <a:ext cx="22313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 err="1" smtClean="0"/>
              <a:t>Min_of_Volume_frm_area</a:t>
            </a:r>
            <a:endParaRPr lang="en-IN" dirty="0"/>
          </a:p>
        </p:txBody>
      </p:sp>
      <p:sp>
        <p:nvSpPr>
          <p:cNvPr id="60" name="Rectangle 59"/>
          <p:cNvSpPr/>
          <p:nvPr/>
        </p:nvSpPr>
        <p:spPr>
          <a:xfrm>
            <a:off x="361716" y="5073845"/>
            <a:ext cx="22666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 err="1"/>
              <a:t>Max_of_Volume_frm_area</a:t>
            </a:r>
            <a:endParaRPr lang="en-IN" dirty="0"/>
          </a:p>
        </p:txBody>
      </p:sp>
      <p:sp>
        <p:nvSpPr>
          <p:cNvPr id="61" name="Rectangle 60"/>
          <p:cNvSpPr/>
          <p:nvPr/>
        </p:nvSpPr>
        <p:spPr>
          <a:xfrm>
            <a:off x="401428" y="5609260"/>
            <a:ext cx="25231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 err="1"/>
              <a:t>Median_of_Volume_frm_area</a:t>
            </a:r>
            <a:endParaRPr lang="en-IN" dirty="0"/>
          </a:p>
        </p:txBody>
      </p:sp>
      <p:sp>
        <p:nvSpPr>
          <p:cNvPr id="62" name="Rectangle: Rounded Corners 40">
            <a:extLst>
              <a:ext uri="{FF2B5EF4-FFF2-40B4-BE49-F238E27FC236}">
                <a16:creationId xmlns:a16="http://schemas.microsoft.com/office/drawing/2014/main" id="{3F255D2C-23DE-4726-A681-1E57E481D8D7}"/>
              </a:ext>
            </a:extLst>
          </p:cNvPr>
          <p:cNvSpPr/>
          <p:nvPr/>
        </p:nvSpPr>
        <p:spPr>
          <a:xfrm>
            <a:off x="415236" y="3916750"/>
            <a:ext cx="2383155" cy="443345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3" name="Rectangle: Rounded Corners 40">
            <a:extLst>
              <a:ext uri="{FF2B5EF4-FFF2-40B4-BE49-F238E27FC236}">
                <a16:creationId xmlns:a16="http://schemas.microsoft.com/office/drawing/2014/main" id="{3F255D2C-23DE-4726-A681-1E57E481D8D7}"/>
              </a:ext>
            </a:extLst>
          </p:cNvPr>
          <p:cNvSpPr/>
          <p:nvPr/>
        </p:nvSpPr>
        <p:spPr>
          <a:xfrm>
            <a:off x="415235" y="4479788"/>
            <a:ext cx="2192165" cy="443345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Rectangle: Rounded Corners 40">
            <a:extLst>
              <a:ext uri="{FF2B5EF4-FFF2-40B4-BE49-F238E27FC236}">
                <a16:creationId xmlns:a16="http://schemas.microsoft.com/office/drawing/2014/main" id="{3F255D2C-23DE-4726-A681-1E57E481D8D7}"/>
              </a:ext>
            </a:extLst>
          </p:cNvPr>
          <p:cNvSpPr/>
          <p:nvPr/>
        </p:nvSpPr>
        <p:spPr>
          <a:xfrm>
            <a:off x="428677" y="4995515"/>
            <a:ext cx="2192165" cy="443345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7" name="Rectangle: Rounded Corners 40">
            <a:extLst>
              <a:ext uri="{FF2B5EF4-FFF2-40B4-BE49-F238E27FC236}">
                <a16:creationId xmlns:a16="http://schemas.microsoft.com/office/drawing/2014/main" id="{3F255D2C-23DE-4726-A681-1E57E481D8D7}"/>
              </a:ext>
            </a:extLst>
          </p:cNvPr>
          <p:cNvSpPr/>
          <p:nvPr/>
        </p:nvSpPr>
        <p:spPr>
          <a:xfrm>
            <a:off x="435056" y="5543850"/>
            <a:ext cx="2404501" cy="443345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920560" y="1310051"/>
            <a:ext cx="1451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 err="1" smtClean="0"/>
              <a:t>Sum_of_volume</a:t>
            </a:r>
            <a:endParaRPr lang="en-IN" sz="1400" dirty="0"/>
          </a:p>
        </p:txBody>
      </p:sp>
      <p:sp>
        <p:nvSpPr>
          <p:cNvPr id="69" name="Rectangle 68"/>
          <p:cNvSpPr/>
          <p:nvPr/>
        </p:nvSpPr>
        <p:spPr>
          <a:xfrm>
            <a:off x="2840990" y="3984533"/>
            <a:ext cx="17521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 err="1" smtClean="0"/>
              <a:t>Average_of_volume</a:t>
            </a:r>
            <a:endParaRPr lang="en-IN" sz="1400" dirty="0"/>
          </a:p>
        </p:txBody>
      </p:sp>
      <p:sp>
        <p:nvSpPr>
          <p:cNvPr id="70" name="Rectangle 69"/>
          <p:cNvSpPr/>
          <p:nvPr/>
        </p:nvSpPr>
        <p:spPr>
          <a:xfrm>
            <a:off x="2742565" y="4568045"/>
            <a:ext cx="16706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 err="1" smtClean="0"/>
              <a:t>StdDev_of_volume</a:t>
            </a:r>
            <a:endParaRPr lang="en-IN" dirty="0"/>
          </a:p>
        </p:txBody>
      </p:sp>
      <p:sp>
        <p:nvSpPr>
          <p:cNvPr id="71" name="Rectangle 70"/>
          <p:cNvSpPr/>
          <p:nvPr/>
        </p:nvSpPr>
        <p:spPr>
          <a:xfrm>
            <a:off x="2773145" y="5080430"/>
            <a:ext cx="13933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 err="1" smtClean="0"/>
              <a:t>Min_of_volume</a:t>
            </a:r>
            <a:endParaRPr lang="en-IN" dirty="0"/>
          </a:p>
        </p:txBody>
      </p:sp>
      <p:sp>
        <p:nvSpPr>
          <p:cNvPr id="72" name="Rectangle 71"/>
          <p:cNvSpPr/>
          <p:nvPr/>
        </p:nvSpPr>
        <p:spPr>
          <a:xfrm>
            <a:off x="2920560" y="5644339"/>
            <a:ext cx="14285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 err="1"/>
              <a:t>Max_of_volume</a:t>
            </a:r>
            <a:endParaRPr lang="en-IN" sz="1400" dirty="0"/>
          </a:p>
        </p:txBody>
      </p:sp>
      <p:sp>
        <p:nvSpPr>
          <p:cNvPr id="73" name="Rectangle 72"/>
          <p:cNvSpPr/>
          <p:nvPr/>
        </p:nvSpPr>
        <p:spPr>
          <a:xfrm>
            <a:off x="415235" y="6112981"/>
            <a:ext cx="16850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 err="1"/>
              <a:t>Median_of_volume</a:t>
            </a:r>
            <a:endParaRPr lang="en-IN" dirty="0"/>
          </a:p>
        </p:txBody>
      </p:sp>
      <p:sp>
        <p:nvSpPr>
          <p:cNvPr id="74" name="Rectangle: Rounded Corners 44">
            <a:extLst>
              <a:ext uri="{FF2B5EF4-FFF2-40B4-BE49-F238E27FC236}">
                <a16:creationId xmlns:a16="http://schemas.microsoft.com/office/drawing/2014/main" id="{2C4300D5-8079-4A7B-9765-FAF4E3FFB168}"/>
              </a:ext>
            </a:extLst>
          </p:cNvPr>
          <p:cNvSpPr/>
          <p:nvPr/>
        </p:nvSpPr>
        <p:spPr>
          <a:xfrm>
            <a:off x="2894986" y="1248680"/>
            <a:ext cx="1489563" cy="414670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5" name="Rectangle: Rounded Corners 44">
            <a:extLst>
              <a:ext uri="{FF2B5EF4-FFF2-40B4-BE49-F238E27FC236}">
                <a16:creationId xmlns:a16="http://schemas.microsoft.com/office/drawing/2014/main" id="{2C4300D5-8079-4A7B-9765-FAF4E3FFB168}"/>
              </a:ext>
            </a:extLst>
          </p:cNvPr>
          <p:cNvSpPr/>
          <p:nvPr/>
        </p:nvSpPr>
        <p:spPr>
          <a:xfrm>
            <a:off x="2920560" y="5581844"/>
            <a:ext cx="1379397" cy="414670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6" name="Rectangle: Rounded Corners 44">
            <a:extLst>
              <a:ext uri="{FF2B5EF4-FFF2-40B4-BE49-F238E27FC236}">
                <a16:creationId xmlns:a16="http://schemas.microsoft.com/office/drawing/2014/main" id="{2C4300D5-8079-4A7B-9765-FAF4E3FFB168}"/>
              </a:ext>
            </a:extLst>
          </p:cNvPr>
          <p:cNvSpPr/>
          <p:nvPr/>
        </p:nvSpPr>
        <p:spPr>
          <a:xfrm>
            <a:off x="441290" y="6085124"/>
            <a:ext cx="1587807" cy="414670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156341" y="1425922"/>
            <a:ext cx="1087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 err="1"/>
              <a:t>area_code</a:t>
            </a:r>
            <a:r>
              <a:rPr lang="en-IN" dirty="0"/>
              <a:t> </a:t>
            </a:r>
          </a:p>
        </p:txBody>
      </p:sp>
      <p:sp>
        <p:nvSpPr>
          <p:cNvPr id="78" name="Rectangle 77"/>
          <p:cNvSpPr/>
          <p:nvPr/>
        </p:nvSpPr>
        <p:spPr>
          <a:xfrm>
            <a:off x="6156341" y="2620017"/>
            <a:ext cx="1555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 err="1"/>
              <a:t>broadband_type</a:t>
            </a:r>
            <a:r>
              <a:rPr lang="en-IN" dirty="0"/>
              <a:t> 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159856" y="2062286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 err="1"/>
              <a:t>bb_type</a:t>
            </a:r>
            <a:r>
              <a:rPr lang="en-IN" dirty="0"/>
              <a:t> </a:t>
            </a:r>
          </a:p>
        </p:txBody>
      </p:sp>
      <p:sp>
        <p:nvSpPr>
          <p:cNvPr id="80" name="Rectangle 79"/>
          <p:cNvSpPr/>
          <p:nvPr/>
        </p:nvSpPr>
        <p:spPr>
          <a:xfrm>
            <a:off x="6183364" y="4417022"/>
            <a:ext cx="1200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 err="1"/>
              <a:t>server_type</a:t>
            </a:r>
            <a:r>
              <a:rPr lang="en-IN" dirty="0"/>
              <a:t> 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144158" y="3213510"/>
            <a:ext cx="1245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 err="1"/>
              <a:t>Transit_type</a:t>
            </a:r>
            <a:r>
              <a:rPr lang="en-IN" dirty="0"/>
              <a:t> </a:t>
            </a:r>
          </a:p>
        </p:txBody>
      </p:sp>
      <p:sp>
        <p:nvSpPr>
          <p:cNvPr id="82" name="Rectangle 81"/>
          <p:cNvSpPr/>
          <p:nvPr/>
        </p:nvSpPr>
        <p:spPr>
          <a:xfrm>
            <a:off x="6213701" y="3776465"/>
            <a:ext cx="1091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 err="1"/>
              <a:t>log_report</a:t>
            </a:r>
            <a:r>
              <a:rPr lang="en-IN" dirty="0"/>
              <a:t> </a:t>
            </a:r>
          </a:p>
        </p:txBody>
      </p:sp>
      <p:sp>
        <p:nvSpPr>
          <p:cNvPr id="83" name="Rectangle 82"/>
          <p:cNvSpPr/>
          <p:nvPr/>
        </p:nvSpPr>
        <p:spPr>
          <a:xfrm>
            <a:off x="6171192" y="5120544"/>
            <a:ext cx="1572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 err="1"/>
              <a:t>outage_duration</a:t>
            </a:r>
            <a:r>
              <a:rPr lang="en-IN" dirty="0"/>
              <a:t> </a:t>
            </a:r>
          </a:p>
        </p:txBody>
      </p:sp>
      <p:sp>
        <p:nvSpPr>
          <p:cNvPr id="84" name="Rectangle: Rounded Corners 37">
            <a:extLst>
              <a:ext uri="{FF2B5EF4-FFF2-40B4-BE49-F238E27FC236}">
                <a16:creationId xmlns:a16="http://schemas.microsoft.com/office/drawing/2014/main" id="{FE6C7E13-5908-4B68-96D8-87F954FEF888}"/>
              </a:ext>
            </a:extLst>
          </p:cNvPr>
          <p:cNvSpPr/>
          <p:nvPr/>
        </p:nvSpPr>
        <p:spPr>
          <a:xfrm>
            <a:off x="6153865" y="3762860"/>
            <a:ext cx="1151802" cy="443345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6" name="Oval 85"/>
          <p:cNvSpPr/>
          <p:nvPr/>
        </p:nvSpPr>
        <p:spPr>
          <a:xfrm>
            <a:off x="6069873" y="4923133"/>
            <a:ext cx="1674185" cy="8396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TextBox 89"/>
          <p:cNvSpPr txBox="1"/>
          <p:nvPr/>
        </p:nvSpPr>
        <p:spPr>
          <a:xfrm>
            <a:off x="5041371" y="6292310"/>
            <a:ext cx="1924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Target Attribute</a:t>
            </a:r>
            <a:endParaRPr lang="en-IN" dirty="0"/>
          </a:p>
        </p:txBody>
      </p:sp>
      <p:sp>
        <p:nvSpPr>
          <p:cNvPr id="91" name="Rectangle 90"/>
          <p:cNvSpPr/>
          <p:nvPr/>
        </p:nvSpPr>
        <p:spPr>
          <a:xfrm>
            <a:off x="5041371" y="6292310"/>
            <a:ext cx="184805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3" name="Curved Connector 92"/>
          <p:cNvCxnSpPr>
            <a:stCxn id="86" idx="2"/>
          </p:cNvCxnSpPr>
          <p:nvPr/>
        </p:nvCxnSpPr>
        <p:spPr>
          <a:xfrm rot="10800000" flipV="1">
            <a:off x="5521235" y="5342960"/>
            <a:ext cx="548639" cy="94935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8428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 animBg="1"/>
      <p:bldP spid="6" grpId="0" animBg="1"/>
      <p:bldP spid="26" grpId="0" animBg="1"/>
      <p:bldP spid="27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 animBg="1"/>
      <p:bldP spid="41" grpId="0" animBg="1"/>
      <p:bldP spid="44" grpId="0" animBg="1"/>
      <p:bldP spid="45" grpId="0" animBg="1"/>
      <p:bldP spid="46" grpId="0" animBg="1"/>
      <p:bldP spid="49" grpId="0" animBg="1"/>
      <p:bldP spid="50" grpId="0" animBg="1"/>
      <p:bldP spid="18" grpId="0"/>
      <p:bldP spid="23" grpId="0"/>
      <p:bldP spid="24" grpId="0"/>
      <p:bldP spid="28" grpId="0"/>
      <p:bldP spid="51" grpId="0"/>
      <p:bldP spid="52" grpId="0"/>
      <p:bldP spid="53" grpId="0"/>
      <p:bldP spid="54" grpId="0" animBg="1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 animBg="1"/>
      <p:bldP spid="63" grpId="0" animBg="1"/>
      <p:bldP spid="65" grpId="0" animBg="1"/>
      <p:bldP spid="67" grpId="0" animBg="1"/>
      <p:bldP spid="68" grpId="0"/>
      <p:bldP spid="69" grpId="0"/>
      <p:bldP spid="70" grpId="0"/>
      <p:bldP spid="71" grpId="0"/>
      <p:bldP spid="72" grpId="0"/>
      <p:bldP spid="73" grpId="0"/>
      <p:bldP spid="74" grpId="0" animBg="1"/>
      <p:bldP spid="75" grpId="0" animBg="1"/>
      <p:bldP spid="76" grpId="0" animBg="1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 animBg="1"/>
      <p:bldP spid="86" grpId="0" animBg="1"/>
      <p:bldP spid="90" grpId="0"/>
      <p:bldP spid="9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574" y="287382"/>
            <a:ext cx="8596668" cy="1320800"/>
          </a:xfrm>
        </p:spPr>
        <p:txBody>
          <a:bodyPr>
            <a:normAutofit/>
          </a:bodyPr>
          <a:lstStyle/>
          <a:p>
            <a:r>
              <a:rPr lang="en-IN" sz="2800" dirty="0" smtClean="0"/>
              <a:t>Correlation Plot for Numerical attributes</a:t>
            </a:r>
            <a:endParaRPr lang="en-I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803" y="947782"/>
            <a:ext cx="7890807" cy="583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15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08" y="130628"/>
            <a:ext cx="8596668" cy="1320800"/>
          </a:xfrm>
        </p:spPr>
        <p:txBody>
          <a:bodyPr>
            <a:normAutofit/>
          </a:bodyPr>
          <a:lstStyle/>
          <a:p>
            <a:r>
              <a:rPr lang="en-IN" sz="2800" dirty="0"/>
              <a:t>Checking for class Imbalance Problem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3459" y="648121"/>
            <a:ext cx="406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Target Column Distribution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459" y="1193492"/>
            <a:ext cx="4862732" cy="37965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87910" y="2920899"/>
            <a:ext cx="408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Class Imbalance Problem Identified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5487910" y="2920899"/>
            <a:ext cx="379358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Curved Connector 9"/>
          <p:cNvCxnSpPr/>
          <p:nvPr/>
        </p:nvCxnSpPr>
        <p:spPr>
          <a:xfrm>
            <a:off x="4678755" y="1627467"/>
            <a:ext cx="2065609" cy="129343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9C245B3-45E2-427D-9978-BFF2D50FF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057" y="5162163"/>
            <a:ext cx="7370619" cy="1607129"/>
          </a:xfrm>
        </p:spPr>
        <p:txBody>
          <a:bodyPr>
            <a:normAutofit/>
          </a:bodyPr>
          <a:lstStyle/>
          <a:p>
            <a:r>
              <a:rPr lang="en-IN" dirty="0"/>
              <a:t>We have  a class Imbalance Problem</a:t>
            </a:r>
          </a:p>
          <a:p>
            <a:r>
              <a:rPr lang="en-IN" dirty="0"/>
              <a:t>Data must be balanced before creating any model</a:t>
            </a:r>
          </a:p>
        </p:txBody>
      </p:sp>
    </p:spTree>
    <p:extLst>
      <p:ext uri="{BB962C8B-B14F-4D97-AF65-F5344CB8AC3E}">
        <p14:creationId xmlns:p14="http://schemas.microsoft.com/office/powerpoint/2010/main" val="376870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 animBg="1"/>
      <p:bldP spid="1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47E86-5495-4D1B-BAC0-728ADB43B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52" y="184727"/>
            <a:ext cx="4190230" cy="526473"/>
          </a:xfrm>
        </p:spPr>
        <p:txBody>
          <a:bodyPr>
            <a:normAutofit fontScale="90000"/>
          </a:bodyPr>
          <a:lstStyle/>
          <a:p>
            <a:r>
              <a:rPr lang="en-IN" sz="2400" b="1" dirty="0"/>
              <a:t>Pipeline Initialization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6F8C12-968D-441F-A080-0CF932A775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032" y="711200"/>
            <a:ext cx="4768987" cy="576082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917C4F-513B-4F55-8993-219C86723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019" y="1057275"/>
            <a:ext cx="450980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7539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47E86-5495-4D1B-BAC0-728ADB43B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52" y="184727"/>
            <a:ext cx="4190230" cy="526473"/>
          </a:xfrm>
        </p:spPr>
        <p:txBody>
          <a:bodyPr>
            <a:normAutofit fontScale="90000"/>
          </a:bodyPr>
          <a:lstStyle/>
          <a:p>
            <a:r>
              <a:rPr lang="en-IN" sz="2400" b="1" dirty="0"/>
              <a:t>Pipeline Initialization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A5A275E-3D49-4ECA-A8EC-883C1F8BD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9854" y="1649454"/>
            <a:ext cx="5154584" cy="526473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 err="1"/>
              <a:t>Preprocesser</a:t>
            </a:r>
            <a:endParaRPr lang="en-IN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8F48A27F-BDF9-48E6-9A6E-26405ABB3911}"/>
              </a:ext>
            </a:extLst>
          </p:cNvPr>
          <p:cNvSpPr txBox="1">
            <a:spLocks/>
          </p:cNvSpPr>
          <p:nvPr/>
        </p:nvSpPr>
        <p:spPr>
          <a:xfrm>
            <a:off x="5833455" y="3459782"/>
            <a:ext cx="3241965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 err="1"/>
              <a:t>categorical_transformer</a:t>
            </a:r>
            <a:endParaRPr lang="en-IN" dirty="0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946D95FB-3FE2-462F-9EA8-A43FC0808F07}"/>
              </a:ext>
            </a:extLst>
          </p:cNvPr>
          <p:cNvSpPr txBox="1">
            <a:spLocks/>
          </p:cNvSpPr>
          <p:nvPr/>
        </p:nvSpPr>
        <p:spPr>
          <a:xfrm>
            <a:off x="3329708" y="2554623"/>
            <a:ext cx="3241965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IN" dirty="0"/>
              <a:t>Column Transformer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0CC4816C-514A-453A-9C92-B85EB4A5B31E}"/>
              </a:ext>
            </a:extLst>
          </p:cNvPr>
          <p:cNvSpPr txBox="1">
            <a:spLocks/>
          </p:cNvSpPr>
          <p:nvPr/>
        </p:nvSpPr>
        <p:spPr>
          <a:xfrm>
            <a:off x="678871" y="3459782"/>
            <a:ext cx="3241965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 err="1"/>
              <a:t>numeric_transformer</a:t>
            </a:r>
            <a:endParaRPr lang="en-IN" dirty="0"/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A75FA4D1-E1C3-48A4-8159-40AAB8BDEF22}"/>
              </a:ext>
            </a:extLst>
          </p:cNvPr>
          <p:cNvSpPr txBox="1">
            <a:spLocks/>
          </p:cNvSpPr>
          <p:nvPr/>
        </p:nvSpPr>
        <p:spPr>
          <a:xfrm>
            <a:off x="678870" y="4270421"/>
            <a:ext cx="3241965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 err="1"/>
              <a:t>StandardScaler</a:t>
            </a:r>
            <a:r>
              <a:rPr lang="en-IN" dirty="0"/>
              <a:t>()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340EC912-EBCD-41E9-AF0A-EEF7400BAA34}"/>
              </a:ext>
            </a:extLst>
          </p:cNvPr>
          <p:cNvSpPr txBox="1">
            <a:spLocks/>
          </p:cNvSpPr>
          <p:nvPr/>
        </p:nvSpPr>
        <p:spPr>
          <a:xfrm>
            <a:off x="5727629" y="4306679"/>
            <a:ext cx="3430619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 err="1"/>
              <a:t>OneHotEncoder</a:t>
            </a:r>
            <a:r>
              <a:rPr lang="en-IN" dirty="0"/>
              <a:t>()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6BF0960-7021-4229-BE6B-A93637DB8B0F}"/>
              </a:ext>
            </a:extLst>
          </p:cNvPr>
          <p:cNvSpPr/>
          <p:nvPr/>
        </p:nvSpPr>
        <p:spPr>
          <a:xfrm>
            <a:off x="3454400" y="1666851"/>
            <a:ext cx="2908761" cy="4351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7B1A3AE-230E-45B7-80D7-1361102F36AB}"/>
              </a:ext>
            </a:extLst>
          </p:cNvPr>
          <p:cNvSpPr/>
          <p:nvPr/>
        </p:nvSpPr>
        <p:spPr>
          <a:xfrm>
            <a:off x="3454400" y="2386207"/>
            <a:ext cx="2918691" cy="6177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6672793-11FD-4652-A58A-2BE070EFA586}"/>
              </a:ext>
            </a:extLst>
          </p:cNvPr>
          <p:cNvSpPr/>
          <p:nvPr/>
        </p:nvSpPr>
        <p:spPr>
          <a:xfrm>
            <a:off x="1109904" y="3455582"/>
            <a:ext cx="2419926" cy="448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2D19F04-419D-459D-98A9-4C086C83BC68}"/>
              </a:ext>
            </a:extLst>
          </p:cNvPr>
          <p:cNvSpPr/>
          <p:nvPr/>
        </p:nvSpPr>
        <p:spPr>
          <a:xfrm>
            <a:off x="1109904" y="4281817"/>
            <a:ext cx="2419926" cy="448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A140D23-D3B8-4401-A3F2-712E6B528728}"/>
              </a:ext>
            </a:extLst>
          </p:cNvPr>
          <p:cNvSpPr/>
          <p:nvPr/>
        </p:nvSpPr>
        <p:spPr>
          <a:xfrm>
            <a:off x="6096000" y="3458878"/>
            <a:ext cx="2697018" cy="448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8175FFB-4BBD-450B-829E-3E4D4168804F}"/>
              </a:ext>
            </a:extLst>
          </p:cNvPr>
          <p:cNvSpPr/>
          <p:nvPr/>
        </p:nvSpPr>
        <p:spPr>
          <a:xfrm>
            <a:off x="6012642" y="4281817"/>
            <a:ext cx="2697018" cy="448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D33502-141B-41D9-8D65-2C4444E7EF3B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4908781" y="2102040"/>
            <a:ext cx="4965" cy="284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DF23CEC-EBB4-44ED-9098-24E38DE7AA94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2319867" y="3904086"/>
            <a:ext cx="0" cy="377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8653044-2928-450D-ADB1-B1F955F2DB6C}"/>
              </a:ext>
            </a:extLst>
          </p:cNvPr>
          <p:cNvCxnSpPr/>
          <p:nvPr/>
        </p:nvCxnSpPr>
        <p:spPr>
          <a:xfrm flipH="1">
            <a:off x="7442939" y="3938757"/>
            <a:ext cx="1" cy="331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2C20F80-171C-4892-80EA-776F1701C863}"/>
              </a:ext>
            </a:extLst>
          </p:cNvPr>
          <p:cNvCxnSpPr>
            <a:stCxn id="16" idx="2"/>
          </p:cNvCxnSpPr>
          <p:nvPr/>
        </p:nvCxnSpPr>
        <p:spPr>
          <a:xfrm flipH="1">
            <a:off x="4913745" y="3003964"/>
            <a:ext cx="1" cy="198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FE57726-08B0-489E-A78A-47AB6A505ED7}"/>
              </a:ext>
            </a:extLst>
          </p:cNvPr>
          <p:cNvCxnSpPr/>
          <p:nvPr/>
        </p:nvCxnSpPr>
        <p:spPr>
          <a:xfrm flipH="1">
            <a:off x="2319867" y="3202247"/>
            <a:ext cx="2593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6D79C1F-DB1D-454B-9D4A-5D57553E5BFE}"/>
              </a:ext>
            </a:extLst>
          </p:cNvPr>
          <p:cNvCxnSpPr>
            <a:cxnSpLocks/>
          </p:cNvCxnSpPr>
          <p:nvPr/>
        </p:nvCxnSpPr>
        <p:spPr>
          <a:xfrm flipH="1" flipV="1">
            <a:off x="4913745" y="3202247"/>
            <a:ext cx="2530764" cy="17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C551596-EAB3-47B2-B535-D3ECD2C8CB15}"/>
              </a:ext>
            </a:extLst>
          </p:cNvPr>
          <p:cNvCxnSpPr>
            <a:endCxn id="17" idx="0"/>
          </p:cNvCxnSpPr>
          <p:nvPr/>
        </p:nvCxnSpPr>
        <p:spPr>
          <a:xfrm>
            <a:off x="2319867" y="3202247"/>
            <a:ext cx="0" cy="253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E387C-089B-4B96-A567-A94A1CD0C7AF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7444509" y="3219529"/>
            <a:ext cx="0" cy="239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9FD5D2A7-5550-46D9-8C69-FA06587F8A00}"/>
              </a:ext>
            </a:extLst>
          </p:cNvPr>
          <p:cNvSpPr/>
          <p:nvPr/>
        </p:nvSpPr>
        <p:spPr>
          <a:xfrm>
            <a:off x="3223491" y="5782539"/>
            <a:ext cx="2918691" cy="6177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Content Placeholder 7">
            <a:extLst>
              <a:ext uri="{FF2B5EF4-FFF2-40B4-BE49-F238E27FC236}">
                <a16:creationId xmlns:a16="http://schemas.microsoft.com/office/drawing/2014/main" id="{BD94F81D-2856-4016-855F-15358A98829A}"/>
              </a:ext>
            </a:extLst>
          </p:cNvPr>
          <p:cNvSpPr txBox="1">
            <a:spLocks/>
          </p:cNvSpPr>
          <p:nvPr/>
        </p:nvSpPr>
        <p:spPr>
          <a:xfrm>
            <a:off x="3029527" y="5873823"/>
            <a:ext cx="3241965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IN" dirty="0"/>
              <a:t>Fully Processed data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66EAEE6-11B6-4A14-BCF7-2AA0CAE3E2FD}"/>
              </a:ext>
            </a:extLst>
          </p:cNvPr>
          <p:cNvCxnSpPr>
            <a:stCxn id="18" idx="2"/>
          </p:cNvCxnSpPr>
          <p:nvPr/>
        </p:nvCxnSpPr>
        <p:spPr>
          <a:xfrm>
            <a:off x="2319867" y="4730321"/>
            <a:ext cx="0" cy="731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E2542ED-CC73-4EB9-B709-561CCAAA1AE8}"/>
              </a:ext>
            </a:extLst>
          </p:cNvPr>
          <p:cNvCxnSpPr/>
          <p:nvPr/>
        </p:nvCxnSpPr>
        <p:spPr>
          <a:xfrm flipH="1">
            <a:off x="7448252" y="4721427"/>
            <a:ext cx="1" cy="740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35F4C9F-1995-4618-936E-C8FA83015EEC}"/>
              </a:ext>
            </a:extLst>
          </p:cNvPr>
          <p:cNvCxnSpPr/>
          <p:nvPr/>
        </p:nvCxnSpPr>
        <p:spPr>
          <a:xfrm>
            <a:off x="2319867" y="5461726"/>
            <a:ext cx="51345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331EF23-236C-470D-B4C8-897B56020385}"/>
              </a:ext>
            </a:extLst>
          </p:cNvPr>
          <p:cNvCxnSpPr/>
          <p:nvPr/>
        </p:nvCxnSpPr>
        <p:spPr>
          <a:xfrm>
            <a:off x="4572000" y="5461726"/>
            <a:ext cx="0" cy="320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ontent Placeholder 7">
            <a:extLst>
              <a:ext uri="{FF2B5EF4-FFF2-40B4-BE49-F238E27FC236}">
                <a16:creationId xmlns:a16="http://schemas.microsoft.com/office/drawing/2014/main" id="{E28AB7F2-7DDE-449E-B160-F7B4E51C573E}"/>
              </a:ext>
            </a:extLst>
          </p:cNvPr>
          <p:cNvSpPr txBox="1">
            <a:spLocks/>
          </p:cNvSpPr>
          <p:nvPr/>
        </p:nvSpPr>
        <p:spPr>
          <a:xfrm>
            <a:off x="2289925" y="860773"/>
            <a:ext cx="5154584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IN"/>
              <a:t>Train/ Test Data Frame</a:t>
            </a:r>
            <a:endParaRPr lang="en-IN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ECCE968A-2275-4BCE-A211-61F9F0812FF4}"/>
              </a:ext>
            </a:extLst>
          </p:cNvPr>
          <p:cNvSpPr/>
          <p:nvPr/>
        </p:nvSpPr>
        <p:spPr>
          <a:xfrm>
            <a:off x="3444471" y="769489"/>
            <a:ext cx="2918691" cy="6177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433B5AB-E1DB-4193-A0DD-DAB94F9765E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862252" y="1360285"/>
            <a:ext cx="14894" cy="289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6058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/>
      <p:bldP spid="9" grpId="0"/>
      <p:bldP spid="10" grpId="0"/>
      <p:bldP spid="11" grpId="0"/>
      <p:bldP spid="12" grpId="0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44" grpId="0" animBg="1"/>
      <p:bldP spid="45" grpId="0"/>
      <p:bldP spid="56" grpId="0"/>
      <p:bldP spid="5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F63B0-8001-4464-8456-0358C4B03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88" y="127476"/>
            <a:ext cx="7689965" cy="637309"/>
          </a:xfrm>
        </p:spPr>
        <p:txBody>
          <a:bodyPr>
            <a:noAutofit/>
          </a:bodyPr>
          <a:lstStyle/>
          <a:p>
            <a:r>
              <a:rPr lang="en-IN" sz="2800" dirty="0"/>
              <a:t>Train and Test Split (70% and 30</a:t>
            </a:r>
            <a:r>
              <a:rPr lang="en-IN" sz="2800" dirty="0" smtClean="0"/>
              <a:t>%) (5904 x 26 )</a:t>
            </a:r>
            <a:br>
              <a:rPr lang="en-IN" sz="2800" dirty="0" smtClean="0"/>
            </a:b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C0ECA-1659-4977-9840-B73D12E72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589" y="996809"/>
            <a:ext cx="1188411" cy="4255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000" dirty="0" err="1"/>
              <a:t>x_train</a:t>
            </a:r>
            <a:endParaRPr lang="en-IN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BD71D94-2E8E-402C-B5FC-750662CC00CF}"/>
              </a:ext>
            </a:extLst>
          </p:cNvPr>
          <p:cNvSpPr txBox="1">
            <a:spLocks/>
          </p:cNvSpPr>
          <p:nvPr/>
        </p:nvSpPr>
        <p:spPr>
          <a:xfrm>
            <a:off x="3592036" y="1017427"/>
            <a:ext cx="1188411" cy="425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IN" sz="2000" dirty="0" err="1"/>
              <a:t>y_train</a:t>
            </a:r>
            <a:endParaRPr lang="en-IN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3464DD3-19BB-4EAE-8A6B-3841BDFC210F}"/>
              </a:ext>
            </a:extLst>
          </p:cNvPr>
          <p:cNvSpPr txBox="1">
            <a:spLocks/>
          </p:cNvSpPr>
          <p:nvPr/>
        </p:nvSpPr>
        <p:spPr>
          <a:xfrm>
            <a:off x="5335539" y="996809"/>
            <a:ext cx="1188411" cy="425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IN" sz="2000" dirty="0" err="1"/>
              <a:t>x_test</a:t>
            </a:r>
            <a:endParaRPr lang="en-IN" sz="2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6E5537-461C-4C18-AFC6-8D04D9A5CD83}"/>
              </a:ext>
            </a:extLst>
          </p:cNvPr>
          <p:cNvSpPr txBox="1">
            <a:spLocks/>
          </p:cNvSpPr>
          <p:nvPr/>
        </p:nvSpPr>
        <p:spPr>
          <a:xfrm>
            <a:off x="8335461" y="985647"/>
            <a:ext cx="1188411" cy="425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IN" sz="2000" dirty="0" err="1"/>
              <a:t>y_test</a:t>
            </a:r>
            <a:endParaRPr lang="en-IN" sz="20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4ED0C9-76EA-4800-81CB-A90E600C54E6}"/>
              </a:ext>
            </a:extLst>
          </p:cNvPr>
          <p:cNvCxnSpPr/>
          <p:nvPr/>
        </p:nvCxnSpPr>
        <p:spPr>
          <a:xfrm>
            <a:off x="5022051" y="996809"/>
            <a:ext cx="0" cy="577344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E3F3EEA-EA91-4D70-A69F-AA63F627A5A6}"/>
              </a:ext>
            </a:extLst>
          </p:cNvPr>
          <p:cNvCxnSpPr/>
          <p:nvPr/>
        </p:nvCxnSpPr>
        <p:spPr>
          <a:xfrm>
            <a:off x="3631629" y="1017427"/>
            <a:ext cx="1039" cy="5825944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A6E4964B-1A43-4049-B64C-1E7D57F159B9}"/>
              </a:ext>
            </a:extLst>
          </p:cNvPr>
          <p:cNvSpPr/>
          <p:nvPr/>
        </p:nvSpPr>
        <p:spPr>
          <a:xfrm>
            <a:off x="0" y="672423"/>
            <a:ext cx="5022051" cy="33855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Content Placeholder 2">
            <a:extLst>
              <a:ext uri="{FF2B5EF4-FFF2-40B4-BE49-F238E27FC236}">
                <a16:creationId xmlns:a16="http://schemas.microsoft.com/office/drawing/2014/main" id="{ACA8F5C6-9862-48A3-B834-A2703DDA8227}"/>
              </a:ext>
            </a:extLst>
          </p:cNvPr>
          <p:cNvSpPr txBox="1">
            <a:spLocks/>
          </p:cNvSpPr>
          <p:nvPr/>
        </p:nvSpPr>
        <p:spPr>
          <a:xfrm>
            <a:off x="993244" y="606464"/>
            <a:ext cx="2072160" cy="425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IN" sz="2000" dirty="0"/>
              <a:t>70 % of the data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CD25F0E-3F29-4A1F-804E-439DB210A48F}"/>
              </a:ext>
            </a:extLst>
          </p:cNvPr>
          <p:cNvSpPr/>
          <p:nvPr/>
        </p:nvSpPr>
        <p:spPr>
          <a:xfrm>
            <a:off x="5022051" y="672423"/>
            <a:ext cx="4721766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CE855821-C294-415F-80A8-48B3A0823E61}"/>
              </a:ext>
            </a:extLst>
          </p:cNvPr>
          <p:cNvSpPr txBox="1">
            <a:spLocks/>
          </p:cNvSpPr>
          <p:nvPr/>
        </p:nvSpPr>
        <p:spPr>
          <a:xfrm>
            <a:off x="6079461" y="583800"/>
            <a:ext cx="2072160" cy="425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IN" sz="2000" dirty="0"/>
              <a:t>30 % of the data</a:t>
            </a:r>
          </a:p>
        </p:txBody>
      </p:sp>
      <p:sp>
        <p:nvSpPr>
          <p:cNvPr id="311" name="Rectangle: Rounded Corners 25">
            <a:extLst>
              <a:ext uri="{FF2B5EF4-FFF2-40B4-BE49-F238E27FC236}">
                <a16:creationId xmlns:a16="http://schemas.microsoft.com/office/drawing/2014/main" id="{F0D1BD98-86D4-404A-AB56-9758B8019F79}"/>
              </a:ext>
            </a:extLst>
          </p:cNvPr>
          <p:cNvSpPr/>
          <p:nvPr/>
        </p:nvSpPr>
        <p:spPr>
          <a:xfrm>
            <a:off x="2120886" y="3845919"/>
            <a:ext cx="1319031" cy="287025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2" name="Rectangle: Rounded Corners 26">
            <a:extLst>
              <a:ext uri="{FF2B5EF4-FFF2-40B4-BE49-F238E27FC236}">
                <a16:creationId xmlns:a16="http://schemas.microsoft.com/office/drawing/2014/main" id="{7214A66F-5ED3-406A-B43A-28070D832D6E}"/>
              </a:ext>
            </a:extLst>
          </p:cNvPr>
          <p:cNvSpPr/>
          <p:nvPr/>
        </p:nvSpPr>
        <p:spPr>
          <a:xfrm>
            <a:off x="291688" y="1857470"/>
            <a:ext cx="1765549" cy="283673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3" name="Rectangle: Rounded Corners 29">
            <a:extLst>
              <a:ext uri="{FF2B5EF4-FFF2-40B4-BE49-F238E27FC236}">
                <a16:creationId xmlns:a16="http://schemas.microsoft.com/office/drawing/2014/main" id="{3F40F0F7-365C-45CB-9959-65EA8A6C9E1A}"/>
              </a:ext>
            </a:extLst>
          </p:cNvPr>
          <p:cNvSpPr/>
          <p:nvPr/>
        </p:nvSpPr>
        <p:spPr>
          <a:xfrm>
            <a:off x="1102107" y="1526932"/>
            <a:ext cx="1103498" cy="272230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4" name="Rectangle: Rounded Corners 30">
            <a:extLst>
              <a:ext uri="{FF2B5EF4-FFF2-40B4-BE49-F238E27FC236}">
                <a16:creationId xmlns:a16="http://schemas.microsoft.com/office/drawing/2014/main" id="{954F9854-3F55-40ED-BF72-1C75201A5700}"/>
              </a:ext>
            </a:extLst>
          </p:cNvPr>
          <p:cNvSpPr/>
          <p:nvPr/>
        </p:nvSpPr>
        <p:spPr>
          <a:xfrm>
            <a:off x="278264" y="2273771"/>
            <a:ext cx="1981100" cy="281713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5" name="Rectangle: Rounded Corners 31">
            <a:extLst>
              <a:ext uri="{FF2B5EF4-FFF2-40B4-BE49-F238E27FC236}">
                <a16:creationId xmlns:a16="http://schemas.microsoft.com/office/drawing/2014/main" id="{0B412252-24A6-4CAB-8862-2D6175EFD0DB}"/>
              </a:ext>
            </a:extLst>
          </p:cNvPr>
          <p:cNvSpPr/>
          <p:nvPr/>
        </p:nvSpPr>
        <p:spPr>
          <a:xfrm>
            <a:off x="2151644" y="1907563"/>
            <a:ext cx="991226" cy="265670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6" name="Rectangle: Rounded Corners 32">
            <a:extLst>
              <a:ext uri="{FF2B5EF4-FFF2-40B4-BE49-F238E27FC236}">
                <a16:creationId xmlns:a16="http://schemas.microsoft.com/office/drawing/2014/main" id="{DF23B54F-95A2-40C6-9D19-A03EA06ED554}"/>
              </a:ext>
            </a:extLst>
          </p:cNvPr>
          <p:cNvSpPr/>
          <p:nvPr/>
        </p:nvSpPr>
        <p:spPr>
          <a:xfrm>
            <a:off x="2152721" y="2648466"/>
            <a:ext cx="932282" cy="282987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7" name="Rectangle: Rounded Corners 39">
            <a:extLst>
              <a:ext uri="{FF2B5EF4-FFF2-40B4-BE49-F238E27FC236}">
                <a16:creationId xmlns:a16="http://schemas.microsoft.com/office/drawing/2014/main" id="{F8487FBA-8F1B-456D-81CB-0F502316B837}"/>
              </a:ext>
            </a:extLst>
          </p:cNvPr>
          <p:cNvSpPr/>
          <p:nvPr/>
        </p:nvSpPr>
        <p:spPr>
          <a:xfrm>
            <a:off x="304437" y="3028968"/>
            <a:ext cx="1065555" cy="305900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8" name="Rectangle: Rounded Corners 40">
            <a:extLst>
              <a:ext uri="{FF2B5EF4-FFF2-40B4-BE49-F238E27FC236}">
                <a16:creationId xmlns:a16="http://schemas.microsoft.com/office/drawing/2014/main" id="{3F255D2C-23DE-4726-A681-1E57E481D8D7}"/>
              </a:ext>
            </a:extLst>
          </p:cNvPr>
          <p:cNvSpPr/>
          <p:nvPr/>
        </p:nvSpPr>
        <p:spPr>
          <a:xfrm>
            <a:off x="1488225" y="3023739"/>
            <a:ext cx="1992661" cy="301160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9" name="Rectangle: Rounded Corners 44">
            <a:extLst>
              <a:ext uri="{FF2B5EF4-FFF2-40B4-BE49-F238E27FC236}">
                <a16:creationId xmlns:a16="http://schemas.microsoft.com/office/drawing/2014/main" id="{2C4300D5-8079-4A7B-9765-FAF4E3FFB168}"/>
              </a:ext>
            </a:extLst>
          </p:cNvPr>
          <p:cNvSpPr/>
          <p:nvPr/>
        </p:nvSpPr>
        <p:spPr>
          <a:xfrm>
            <a:off x="2262902" y="3421483"/>
            <a:ext cx="1293510" cy="293913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0" name="Rectangle: Rounded Corners 44">
            <a:extLst>
              <a:ext uri="{FF2B5EF4-FFF2-40B4-BE49-F238E27FC236}">
                <a16:creationId xmlns:a16="http://schemas.microsoft.com/office/drawing/2014/main" id="{2C4300D5-8079-4A7B-9765-FAF4E3FFB168}"/>
              </a:ext>
            </a:extLst>
          </p:cNvPr>
          <p:cNvSpPr/>
          <p:nvPr/>
        </p:nvSpPr>
        <p:spPr>
          <a:xfrm>
            <a:off x="304436" y="1524682"/>
            <a:ext cx="715583" cy="27447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1" name="Rectangle: Rounded Corners 44">
            <a:extLst>
              <a:ext uri="{FF2B5EF4-FFF2-40B4-BE49-F238E27FC236}">
                <a16:creationId xmlns:a16="http://schemas.microsoft.com/office/drawing/2014/main" id="{2C4300D5-8079-4A7B-9765-FAF4E3FFB168}"/>
              </a:ext>
            </a:extLst>
          </p:cNvPr>
          <p:cNvSpPr/>
          <p:nvPr/>
        </p:nvSpPr>
        <p:spPr>
          <a:xfrm>
            <a:off x="2114560" y="4271986"/>
            <a:ext cx="1099272" cy="309896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2" name="Rectangle: Rounded Corners 44">
            <a:extLst>
              <a:ext uri="{FF2B5EF4-FFF2-40B4-BE49-F238E27FC236}">
                <a16:creationId xmlns:a16="http://schemas.microsoft.com/office/drawing/2014/main" id="{2C4300D5-8079-4A7B-9765-FAF4E3FFB168}"/>
              </a:ext>
            </a:extLst>
          </p:cNvPr>
          <p:cNvSpPr/>
          <p:nvPr/>
        </p:nvSpPr>
        <p:spPr>
          <a:xfrm>
            <a:off x="2364971" y="2274407"/>
            <a:ext cx="969630" cy="281077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3" name="Rectangle 322"/>
          <p:cNvSpPr/>
          <p:nvPr/>
        </p:nvSpPr>
        <p:spPr>
          <a:xfrm>
            <a:off x="1130230" y="1542242"/>
            <a:ext cx="143660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dirty="0" err="1"/>
              <a:t>Count_of_area</a:t>
            </a:r>
            <a:endParaRPr lang="en-IN" sz="1200" dirty="0"/>
          </a:p>
        </p:txBody>
      </p:sp>
      <p:sp>
        <p:nvSpPr>
          <p:cNvPr id="324" name="Rectangle 323"/>
          <p:cNvSpPr/>
          <p:nvPr/>
        </p:nvSpPr>
        <p:spPr>
          <a:xfrm>
            <a:off x="324247" y="1538705"/>
            <a:ext cx="7104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100" dirty="0" err="1">
                <a:ln w="0"/>
              </a:rPr>
              <a:t>int_area</a:t>
            </a:r>
            <a:endParaRPr lang="en-IN" sz="1400" dirty="0"/>
          </a:p>
        </p:txBody>
      </p:sp>
      <p:sp>
        <p:nvSpPr>
          <p:cNvPr id="325" name="Rectangle 324"/>
          <p:cNvSpPr/>
          <p:nvPr/>
        </p:nvSpPr>
        <p:spPr>
          <a:xfrm>
            <a:off x="255745" y="1889502"/>
            <a:ext cx="23361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dirty="0" err="1"/>
              <a:t>Count_of_broadband_type</a:t>
            </a:r>
            <a:endParaRPr lang="en-IN" sz="1100" dirty="0"/>
          </a:p>
        </p:txBody>
      </p:sp>
      <p:sp>
        <p:nvSpPr>
          <p:cNvPr id="326" name="Rectangle 325"/>
          <p:cNvSpPr/>
          <p:nvPr/>
        </p:nvSpPr>
        <p:spPr>
          <a:xfrm>
            <a:off x="2149792" y="1911623"/>
            <a:ext cx="9685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100" dirty="0" err="1"/>
              <a:t>outage_type</a:t>
            </a:r>
            <a:endParaRPr lang="en-IN" sz="1400" dirty="0"/>
          </a:p>
        </p:txBody>
      </p:sp>
      <p:sp>
        <p:nvSpPr>
          <p:cNvPr id="327" name="Rectangle 326"/>
          <p:cNvSpPr/>
          <p:nvPr/>
        </p:nvSpPr>
        <p:spPr>
          <a:xfrm>
            <a:off x="245403" y="2293874"/>
            <a:ext cx="262763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dirty="0" err="1"/>
              <a:t>Count_of_transit_server_type</a:t>
            </a:r>
            <a:endParaRPr lang="en-IN" sz="1100" dirty="0"/>
          </a:p>
        </p:txBody>
      </p:sp>
      <p:sp>
        <p:nvSpPr>
          <p:cNvPr id="328" name="Rectangle 327"/>
          <p:cNvSpPr/>
          <p:nvPr/>
        </p:nvSpPr>
        <p:spPr>
          <a:xfrm>
            <a:off x="2354176" y="2281866"/>
            <a:ext cx="10038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100" dirty="0" err="1"/>
              <a:t>count_of_log</a:t>
            </a:r>
            <a:endParaRPr lang="en-IN" sz="1100" dirty="0"/>
          </a:p>
        </p:txBody>
      </p:sp>
      <p:sp>
        <p:nvSpPr>
          <p:cNvPr id="329" name="Rectangle 328"/>
          <p:cNvSpPr/>
          <p:nvPr/>
        </p:nvSpPr>
        <p:spPr>
          <a:xfrm>
            <a:off x="279367" y="2669843"/>
            <a:ext cx="18421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100" dirty="0" err="1"/>
              <a:t>Count_of_log_report_type</a:t>
            </a:r>
            <a:endParaRPr lang="en-IN" sz="1400" dirty="0"/>
          </a:p>
        </p:txBody>
      </p:sp>
      <p:sp>
        <p:nvSpPr>
          <p:cNvPr id="330" name="Rectangle: Rounded Corners 30">
            <a:extLst>
              <a:ext uri="{FF2B5EF4-FFF2-40B4-BE49-F238E27FC236}">
                <a16:creationId xmlns:a16="http://schemas.microsoft.com/office/drawing/2014/main" id="{954F9854-3F55-40ED-BF72-1C75201A5700}"/>
              </a:ext>
            </a:extLst>
          </p:cNvPr>
          <p:cNvSpPr/>
          <p:nvPr/>
        </p:nvSpPr>
        <p:spPr>
          <a:xfrm>
            <a:off x="298058" y="2638002"/>
            <a:ext cx="1759180" cy="287528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1" name="Rectangle 330"/>
          <p:cNvSpPr/>
          <p:nvPr/>
        </p:nvSpPr>
        <p:spPr>
          <a:xfrm>
            <a:off x="2144392" y="2654501"/>
            <a:ext cx="9573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100" dirty="0" err="1" smtClean="0"/>
              <a:t>sum_of_logs</a:t>
            </a:r>
            <a:endParaRPr lang="en-IN" sz="1100" dirty="0"/>
          </a:p>
        </p:txBody>
      </p:sp>
      <p:sp>
        <p:nvSpPr>
          <p:cNvPr id="332" name="Rectangle 331"/>
          <p:cNvSpPr/>
          <p:nvPr/>
        </p:nvSpPr>
        <p:spPr>
          <a:xfrm>
            <a:off x="270808" y="3052746"/>
            <a:ext cx="104868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100" dirty="0" err="1" smtClean="0"/>
              <a:t>sum_area_vol</a:t>
            </a:r>
            <a:endParaRPr lang="en-IN" sz="1100" dirty="0"/>
          </a:p>
        </p:txBody>
      </p:sp>
      <p:sp>
        <p:nvSpPr>
          <p:cNvPr id="333" name="Rectangle 332"/>
          <p:cNvSpPr/>
          <p:nvPr/>
        </p:nvSpPr>
        <p:spPr>
          <a:xfrm>
            <a:off x="1447607" y="3045285"/>
            <a:ext cx="20874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100" dirty="0" err="1"/>
              <a:t>Average_of_Volume_frm_area</a:t>
            </a:r>
            <a:endParaRPr lang="en-IN" sz="1100" dirty="0"/>
          </a:p>
        </p:txBody>
      </p:sp>
      <p:sp>
        <p:nvSpPr>
          <p:cNvPr id="334" name="Rectangle 333"/>
          <p:cNvSpPr/>
          <p:nvPr/>
        </p:nvSpPr>
        <p:spPr>
          <a:xfrm>
            <a:off x="262889" y="3465293"/>
            <a:ext cx="20168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100" dirty="0" err="1" smtClean="0"/>
              <a:t>StdDev_of_Volume_frm_area</a:t>
            </a:r>
            <a:endParaRPr lang="en-IN" sz="1100" dirty="0"/>
          </a:p>
        </p:txBody>
      </p:sp>
      <p:sp>
        <p:nvSpPr>
          <p:cNvPr id="335" name="Rectangle 334"/>
          <p:cNvSpPr/>
          <p:nvPr/>
        </p:nvSpPr>
        <p:spPr>
          <a:xfrm>
            <a:off x="264867" y="3880690"/>
            <a:ext cx="179889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100" dirty="0" err="1" smtClean="0"/>
              <a:t>Min_of_Volume_frm_area</a:t>
            </a:r>
            <a:endParaRPr lang="en-IN" sz="1400" dirty="0"/>
          </a:p>
        </p:txBody>
      </p:sp>
      <p:sp>
        <p:nvSpPr>
          <p:cNvPr id="336" name="Rectangle 335"/>
          <p:cNvSpPr/>
          <p:nvPr/>
        </p:nvSpPr>
        <p:spPr>
          <a:xfrm>
            <a:off x="231096" y="4314754"/>
            <a:ext cx="18261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100" dirty="0" err="1"/>
              <a:t>Max_of_Volume_frm_area</a:t>
            </a:r>
            <a:endParaRPr lang="en-IN" sz="1400" dirty="0"/>
          </a:p>
        </p:txBody>
      </p:sp>
      <p:sp>
        <p:nvSpPr>
          <p:cNvPr id="337" name="Rectangle 336"/>
          <p:cNvSpPr/>
          <p:nvPr/>
        </p:nvSpPr>
        <p:spPr>
          <a:xfrm>
            <a:off x="234783" y="4732582"/>
            <a:ext cx="20281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100" dirty="0" err="1"/>
              <a:t>Median_of_Volume_frm_area</a:t>
            </a:r>
            <a:endParaRPr lang="en-IN" sz="1400" dirty="0"/>
          </a:p>
        </p:txBody>
      </p:sp>
      <p:sp>
        <p:nvSpPr>
          <p:cNvPr id="338" name="Rectangle: Rounded Corners 40">
            <a:extLst>
              <a:ext uri="{FF2B5EF4-FFF2-40B4-BE49-F238E27FC236}">
                <a16:creationId xmlns:a16="http://schemas.microsoft.com/office/drawing/2014/main" id="{3F255D2C-23DE-4726-A681-1E57E481D8D7}"/>
              </a:ext>
            </a:extLst>
          </p:cNvPr>
          <p:cNvSpPr/>
          <p:nvPr/>
        </p:nvSpPr>
        <p:spPr>
          <a:xfrm>
            <a:off x="284616" y="3419330"/>
            <a:ext cx="1920990" cy="303894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9" name="Rectangle: Rounded Corners 40">
            <a:extLst>
              <a:ext uri="{FF2B5EF4-FFF2-40B4-BE49-F238E27FC236}">
                <a16:creationId xmlns:a16="http://schemas.microsoft.com/office/drawing/2014/main" id="{3F255D2C-23DE-4726-A681-1E57E481D8D7}"/>
              </a:ext>
            </a:extLst>
          </p:cNvPr>
          <p:cNvSpPr/>
          <p:nvPr/>
        </p:nvSpPr>
        <p:spPr>
          <a:xfrm>
            <a:off x="292390" y="3844124"/>
            <a:ext cx="1764847" cy="316843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0" name="Rectangle: Rounded Corners 40">
            <a:extLst>
              <a:ext uri="{FF2B5EF4-FFF2-40B4-BE49-F238E27FC236}">
                <a16:creationId xmlns:a16="http://schemas.microsoft.com/office/drawing/2014/main" id="{3F255D2C-23DE-4726-A681-1E57E481D8D7}"/>
              </a:ext>
            </a:extLst>
          </p:cNvPr>
          <p:cNvSpPr/>
          <p:nvPr/>
        </p:nvSpPr>
        <p:spPr>
          <a:xfrm>
            <a:off x="270808" y="4279924"/>
            <a:ext cx="1786429" cy="295005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1" name="Rectangle: Rounded Corners 40">
            <a:extLst>
              <a:ext uri="{FF2B5EF4-FFF2-40B4-BE49-F238E27FC236}">
                <a16:creationId xmlns:a16="http://schemas.microsoft.com/office/drawing/2014/main" id="{3F255D2C-23DE-4726-A681-1E57E481D8D7}"/>
              </a:ext>
            </a:extLst>
          </p:cNvPr>
          <p:cNvSpPr/>
          <p:nvPr/>
        </p:nvSpPr>
        <p:spPr>
          <a:xfrm>
            <a:off x="285974" y="4690003"/>
            <a:ext cx="1941861" cy="30418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2" name="Rectangle 341"/>
          <p:cNvSpPr/>
          <p:nvPr/>
        </p:nvSpPr>
        <p:spPr>
          <a:xfrm>
            <a:off x="2302358" y="1526692"/>
            <a:ext cx="117852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100" dirty="0" err="1" smtClean="0"/>
              <a:t>Sum_of_volume</a:t>
            </a:r>
            <a:endParaRPr lang="en-IN" sz="1100" dirty="0"/>
          </a:p>
        </p:txBody>
      </p:sp>
      <p:sp>
        <p:nvSpPr>
          <p:cNvPr id="343" name="Rectangle 342"/>
          <p:cNvSpPr/>
          <p:nvPr/>
        </p:nvSpPr>
        <p:spPr>
          <a:xfrm>
            <a:off x="2202214" y="3436386"/>
            <a:ext cx="14221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100" dirty="0" err="1" smtClean="0"/>
              <a:t>Average_of_volume</a:t>
            </a:r>
            <a:endParaRPr lang="en-IN" sz="1100" dirty="0"/>
          </a:p>
        </p:txBody>
      </p:sp>
      <p:sp>
        <p:nvSpPr>
          <p:cNvPr id="344" name="Rectangle 343"/>
          <p:cNvSpPr/>
          <p:nvPr/>
        </p:nvSpPr>
        <p:spPr>
          <a:xfrm>
            <a:off x="2088265" y="3871334"/>
            <a:ext cx="13516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100" dirty="0" err="1" smtClean="0"/>
              <a:t>StdDev_of_volume</a:t>
            </a:r>
            <a:endParaRPr lang="en-IN" sz="1400" dirty="0"/>
          </a:p>
        </p:txBody>
      </p:sp>
      <p:sp>
        <p:nvSpPr>
          <p:cNvPr id="345" name="Rectangle 344"/>
          <p:cNvSpPr/>
          <p:nvPr/>
        </p:nvSpPr>
        <p:spPr>
          <a:xfrm>
            <a:off x="2080187" y="4305692"/>
            <a:ext cx="11336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100" dirty="0" err="1" smtClean="0"/>
              <a:t>Min_of_volume</a:t>
            </a:r>
            <a:endParaRPr lang="en-IN" sz="1400" dirty="0"/>
          </a:p>
        </p:txBody>
      </p:sp>
      <p:sp>
        <p:nvSpPr>
          <p:cNvPr id="346" name="Rectangle 345"/>
          <p:cNvSpPr/>
          <p:nvPr/>
        </p:nvSpPr>
        <p:spPr>
          <a:xfrm>
            <a:off x="2294284" y="4711733"/>
            <a:ext cx="116089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100" dirty="0" err="1"/>
              <a:t>Max_of_volume</a:t>
            </a:r>
            <a:endParaRPr lang="en-IN" sz="1100" dirty="0"/>
          </a:p>
        </p:txBody>
      </p:sp>
      <p:sp>
        <p:nvSpPr>
          <p:cNvPr id="347" name="Rectangle 346"/>
          <p:cNvSpPr/>
          <p:nvPr/>
        </p:nvSpPr>
        <p:spPr>
          <a:xfrm>
            <a:off x="233442" y="5131011"/>
            <a:ext cx="13628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100" dirty="0" err="1"/>
              <a:t>Median_of_volume</a:t>
            </a:r>
            <a:endParaRPr lang="en-IN" sz="1400" dirty="0"/>
          </a:p>
        </p:txBody>
      </p:sp>
      <p:sp>
        <p:nvSpPr>
          <p:cNvPr id="348" name="Rectangle: Rounded Corners 44">
            <a:extLst>
              <a:ext uri="{FF2B5EF4-FFF2-40B4-BE49-F238E27FC236}">
                <a16:creationId xmlns:a16="http://schemas.microsoft.com/office/drawing/2014/main" id="{2C4300D5-8079-4A7B-9765-FAF4E3FFB168}"/>
              </a:ext>
            </a:extLst>
          </p:cNvPr>
          <p:cNvSpPr/>
          <p:nvPr/>
        </p:nvSpPr>
        <p:spPr>
          <a:xfrm>
            <a:off x="2294284" y="1490819"/>
            <a:ext cx="1157501" cy="338462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9" name="Rectangle: Rounded Corners 44">
            <a:extLst>
              <a:ext uri="{FF2B5EF4-FFF2-40B4-BE49-F238E27FC236}">
                <a16:creationId xmlns:a16="http://schemas.microsoft.com/office/drawing/2014/main" id="{2C4300D5-8079-4A7B-9765-FAF4E3FFB168}"/>
              </a:ext>
            </a:extLst>
          </p:cNvPr>
          <p:cNvSpPr/>
          <p:nvPr/>
        </p:nvSpPr>
        <p:spPr>
          <a:xfrm>
            <a:off x="2322054" y="4682448"/>
            <a:ext cx="1102347" cy="290895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0" name="Rectangle: Rounded Corners 44">
            <a:extLst>
              <a:ext uri="{FF2B5EF4-FFF2-40B4-BE49-F238E27FC236}">
                <a16:creationId xmlns:a16="http://schemas.microsoft.com/office/drawing/2014/main" id="{2C4300D5-8079-4A7B-9765-FAF4E3FFB168}"/>
              </a:ext>
            </a:extLst>
          </p:cNvPr>
          <p:cNvSpPr/>
          <p:nvPr/>
        </p:nvSpPr>
        <p:spPr>
          <a:xfrm>
            <a:off x="260727" y="5093707"/>
            <a:ext cx="1335590" cy="298914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1" name="Rectangle: Rounded Corners 33">
            <a:extLst>
              <a:ext uri="{FF2B5EF4-FFF2-40B4-BE49-F238E27FC236}">
                <a16:creationId xmlns:a16="http://schemas.microsoft.com/office/drawing/2014/main" id="{93167AAF-1411-431B-8AD1-977E61885685}"/>
              </a:ext>
            </a:extLst>
          </p:cNvPr>
          <p:cNvSpPr/>
          <p:nvPr/>
        </p:nvSpPr>
        <p:spPr>
          <a:xfrm>
            <a:off x="1646520" y="5084422"/>
            <a:ext cx="880120" cy="308199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2" name="Rectangle: Rounded Corners 34">
            <a:extLst>
              <a:ext uri="{FF2B5EF4-FFF2-40B4-BE49-F238E27FC236}">
                <a16:creationId xmlns:a16="http://schemas.microsoft.com/office/drawing/2014/main" id="{30B401A2-F6C8-4FBB-8B8C-84D042567D09}"/>
              </a:ext>
            </a:extLst>
          </p:cNvPr>
          <p:cNvSpPr/>
          <p:nvPr/>
        </p:nvSpPr>
        <p:spPr>
          <a:xfrm>
            <a:off x="291187" y="5515905"/>
            <a:ext cx="1078805" cy="309746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3" name="Rectangle: Rounded Corners 35">
            <a:extLst>
              <a:ext uri="{FF2B5EF4-FFF2-40B4-BE49-F238E27FC236}">
                <a16:creationId xmlns:a16="http://schemas.microsoft.com/office/drawing/2014/main" id="{255470E2-4E1B-4577-8B14-6068397058D4}"/>
              </a:ext>
            </a:extLst>
          </p:cNvPr>
          <p:cNvSpPr/>
          <p:nvPr/>
        </p:nvSpPr>
        <p:spPr>
          <a:xfrm>
            <a:off x="291187" y="5968346"/>
            <a:ext cx="979367" cy="354584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4" name="Rectangle: Rounded Corners 36">
            <a:extLst>
              <a:ext uri="{FF2B5EF4-FFF2-40B4-BE49-F238E27FC236}">
                <a16:creationId xmlns:a16="http://schemas.microsoft.com/office/drawing/2014/main" id="{A195AF40-2B7F-4A04-BB2B-CD401E29A190}"/>
              </a:ext>
            </a:extLst>
          </p:cNvPr>
          <p:cNvSpPr/>
          <p:nvPr/>
        </p:nvSpPr>
        <p:spPr>
          <a:xfrm>
            <a:off x="2649121" y="5053764"/>
            <a:ext cx="799966" cy="338857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5" name="Rectangle: Rounded Corners 37">
            <a:extLst>
              <a:ext uri="{FF2B5EF4-FFF2-40B4-BE49-F238E27FC236}">
                <a16:creationId xmlns:a16="http://schemas.microsoft.com/office/drawing/2014/main" id="{FE6C7E13-5908-4B68-96D8-87F954FEF888}"/>
              </a:ext>
            </a:extLst>
          </p:cNvPr>
          <p:cNvSpPr/>
          <p:nvPr/>
        </p:nvSpPr>
        <p:spPr>
          <a:xfrm>
            <a:off x="1529306" y="5528009"/>
            <a:ext cx="970663" cy="297642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6" name="Rectangle: Rounded Corners 43">
            <a:extLst>
              <a:ext uri="{FF2B5EF4-FFF2-40B4-BE49-F238E27FC236}">
                <a16:creationId xmlns:a16="http://schemas.microsoft.com/office/drawing/2014/main" id="{16712357-EF9A-4525-B791-891869487D5A}"/>
              </a:ext>
            </a:extLst>
          </p:cNvPr>
          <p:cNvSpPr/>
          <p:nvPr/>
        </p:nvSpPr>
        <p:spPr>
          <a:xfrm>
            <a:off x="3729595" y="1449961"/>
            <a:ext cx="1221024" cy="379706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7" name="Rectangle 356"/>
          <p:cNvSpPr/>
          <p:nvPr/>
        </p:nvSpPr>
        <p:spPr>
          <a:xfrm>
            <a:off x="1672916" y="5023477"/>
            <a:ext cx="905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dirty="0" err="1"/>
              <a:t>area_code</a:t>
            </a:r>
            <a:r>
              <a:rPr lang="en-IN" dirty="0"/>
              <a:t> </a:t>
            </a:r>
          </a:p>
        </p:txBody>
      </p:sp>
      <p:sp>
        <p:nvSpPr>
          <p:cNvPr id="358" name="Rectangle 357"/>
          <p:cNvSpPr/>
          <p:nvPr/>
        </p:nvSpPr>
        <p:spPr>
          <a:xfrm>
            <a:off x="234902" y="5513064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100" dirty="0" err="1"/>
              <a:t>broadband_type</a:t>
            </a:r>
            <a:r>
              <a:rPr lang="en-IN" sz="1400" dirty="0"/>
              <a:t> </a:t>
            </a:r>
          </a:p>
        </p:txBody>
      </p:sp>
      <p:sp>
        <p:nvSpPr>
          <p:cNvPr id="359" name="Rectangle 358"/>
          <p:cNvSpPr/>
          <p:nvPr/>
        </p:nvSpPr>
        <p:spPr>
          <a:xfrm>
            <a:off x="2649157" y="5013623"/>
            <a:ext cx="764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100" dirty="0" err="1"/>
              <a:t>bb_type</a:t>
            </a:r>
            <a:r>
              <a:rPr lang="en-IN" dirty="0"/>
              <a:t> </a:t>
            </a:r>
          </a:p>
        </p:txBody>
      </p:sp>
      <p:sp>
        <p:nvSpPr>
          <p:cNvPr id="360" name="Rectangle 359"/>
          <p:cNvSpPr/>
          <p:nvPr/>
        </p:nvSpPr>
        <p:spPr>
          <a:xfrm>
            <a:off x="298058" y="5934941"/>
            <a:ext cx="997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100" dirty="0" err="1"/>
              <a:t>server_type</a:t>
            </a:r>
            <a:r>
              <a:rPr lang="en-IN" dirty="0"/>
              <a:t> </a:t>
            </a:r>
          </a:p>
        </p:txBody>
      </p:sp>
      <p:sp>
        <p:nvSpPr>
          <p:cNvPr id="361" name="Rectangle 360"/>
          <p:cNvSpPr/>
          <p:nvPr/>
        </p:nvSpPr>
        <p:spPr>
          <a:xfrm>
            <a:off x="1519167" y="5442943"/>
            <a:ext cx="1048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100" dirty="0" err="1"/>
              <a:t>Transit_type</a:t>
            </a:r>
            <a:r>
              <a:rPr lang="en-IN" dirty="0"/>
              <a:t> </a:t>
            </a:r>
          </a:p>
        </p:txBody>
      </p:sp>
      <p:sp>
        <p:nvSpPr>
          <p:cNvPr id="362" name="Rectangle 361"/>
          <p:cNvSpPr/>
          <p:nvPr/>
        </p:nvSpPr>
        <p:spPr>
          <a:xfrm>
            <a:off x="2637468" y="5458935"/>
            <a:ext cx="91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100" dirty="0" err="1"/>
              <a:t>log_report</a:t>
            </a:r>
            <a:r>
              <a:rPr lang="en-IN" dirty="0"/>
              <a:t> </a:t>
            </a:r>
          </a:p>
        </p:txBody>
      </p:sp>
      <p:sp>
        <p:nvSpPr>
          <p:cNvPr id="363" name="Rectangle 362"/>
          <p:cNvSpPr/>
          <p:nvPr/>
        </p:nvSpPr>
        <p:spPr>
          <a:xfrm>
            <a:off x="3746905" y="1405421"/>
            <a:ext cx="1289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100" dirty="0" err="1"/>
              <a:t>outage_duration</a:t>
            </a:r>
            <a:r>
              <a:rPr lang="en-IN" dirty="0"/>
              <a:t> </a:t>
            </a:r>
          </a:p>
        </p:txBody>
      </p:sp>
      <p:sp>
        <p:nvSpPr>
          <p:cNvPr id="364" name="Rectangle: Rounded Corners 37">
            <a:extLst>
              <a:ext uri="{FF2B5EF4-FFF2-40B4-BE49-F238E27FC236}">
                <a16:creationId xmlns:a16="http://schemas.microsoft.com/office/drawing/2014/main" id="{FE6C7E13-5908-4B68-96D8-87F954FEF888}"/>
              </a:ext>
            </a:extLst>
          </p:cNvPr>
          <p:cNvSpPr/>
          <p:nvPr/>
        </p:nvSpPr>
        <p:spPr>
          <a:xfrm>
            <a:off x="2637468" y="5522847"/>
            <a:ext cx="866099" cy="302086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6" name="Rectangle: Rounded Corners 25">
            <a:extLst>
              <a:ext uri="{FF2B5EF4-FFF2-40B4-BE49-F238E27FC236}">
                <a16:creationId xmlns:a16="http://schemas.microsoft.com/office/drawing/2014/main" id="{F0D1BD98-86D4-404A-AB56-9758B8019F79}"/>
              </a:ext>
            </a:extLst>
          </p:cNvPr>
          <p:cNvSpPr/>
          <p:nvPr/>
        </p:nvSpPr>
        <p:spPr>
          <a:xfrm>
            <a:off x="6932609" y="3812514"/>
            <a:ext cx="1319031" cy="287025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7" name="Rectangle: Rounded Corners 26">
            <a:extLst>
              <a:ext uri="{FF2B5EF4-FFF2-40B4-BE49-F238E27FC236}">
                <a16:creationId xmlns:a16="http://schemas.microsoft.com/office/drawing/2014/main" id="{7214A66F-5ED3-406A-B43A-28070D832D6E}"/>
              </a:ext>
            </a:extLst>
          </p:cNvPr>
          <p:cNvSpPr/>
          <p:nvPr/>
        </p:nvSpPr>
        <p:spPr>
          <a:xfrm>
            <a:off x="5103411" y="1824065"/>
            <a:ext cx="1765549" cy="283673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8" name="Rectangle: Rounded Corners 29">
            <a:extLst>
              <a:ext uri="{FF2B5EF4-FFF2-40B4-BE49-F238E27FC236}">
                <a16:creationId xmlns:a16="http://schemas.microsoft.com/office/drawing/2014/main" id="{3F40F0F7-365C-45CB-9959-65EA8A6C9E1A}"/>
              </a:ext>
            </a:extLst>
          </p:cNvPr>
          <p:cNvSpPr/>
          <p:nvPr/>
        </p:nvSpPr>
        <p:spPr>
          <a:xfrm>
            <a:off x="5913830" y="1493527"/>
            <a:ext cx="1103498" cy="272230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9" name="Rectangle: Rounded Corners 30">
            <a:extLst>
              <a:ext uri="{FF2B5EF4-FFF2-40B4-BE49-F238E27FC236}">
                <a16:creationId xmlns:a16="http://schemas.microsoft.com/office/drawing/2014/main" id="{954F9854-3F55-40ED-BF72-1C75201A5700}"/>
              </a:ext>
            </a:extLst>
          </p:cNvPr>
          <p:cNvSpPr/>
          <p:nvPr/>
        </p:nvSpPr>
        <p:spPr>
          <a:xfrm>
            <a:off x="5089987" y="2240366"/>
            <a:ext cx="1981100" cy="281713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0" name="Rectangle: Rounded Corners 31">
            <a:extLst>
              <a:ext uri="{FF2B5EF4-FFF2-40B4-BE49-F238E27FC236}">
                <a16:creationId xmlns:a16="http://schemas.microsoft.com/office/drawing/2014/main" id="{0B412252-24A6-4CAB-8862-2D6175EFD0DB}"/>
              </a:ext>
            </a:extLst>
          </p:cNvPr>
          <p:cNvSpPr/>
          <p:nvPr/>
        </p:nvSpPr>
        <p:spPr>
          <a:xfrm>
            <a:off x="6963367" y="1874158"/>
            <a:ext cx="991226" cy="265670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1" name="Rectangle: Rounded Corners 32">
            <a:extLst>
              <a:ext uri="{FF2B5EF4-FFF2-40B4-BE49-F238E27FC236}">
                <a16:creationId xmlns:a16="http://schemas.microsoft.com/office/drawing/2014/main" id="{DF23B54F-95A2-40C6-9D19-A03EA06ED554}"/>
              </a:ext>
            </a:extLst>
          </p:cNvPr>
          <p:cNvSpPr/>
          <p:nvPr/>
        </p:nvSpPr>
        <p:spPr>
          <a:xfrm>
            <a:off x="6964444" y="2615061"/>
            <a:ext cx="932282" cy="282987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2" name="Rectangle: Rounded Corners 39">
            <a:extLst>
              <a:ext uri="{FF2B5EF4-FFF2-40B4-BE49-F238E27FC236}">
                <a16:creationId xmlns:a16="http://schemas.microsoft.com/office/drawing/2014/main" id="{F8487FBA-8F1B-456D-81CB-0F502316B837}"/>
              </a:ext>
            </a:extLst>
          </p:cNvPr>
          <p:cNvSpPr/>
          <p:nvPr/>
        </p:nvSpPr>
        <p:spPr>
          <a:xfrm>
            <a:off x="5116160" y="2995563"/>
            <a:ext cx="1065555" cy="305900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3" name="Rectangle: Rounded Corners 40">
            <a:extLst>
              <a:ext uri="{FF2B5EF4-FFF2-40B4-BE49-F238E27FC236}">
                <a16:creationId xmlns:a16="http://schemas.microsoft.com/office/drawing/2014/main" id="{3F255D2C-23DE-4726-A681-1E57E481D8D7}"/>
              </a:ext>
            </a:extLst>
          </p:cNvPr>
          <p:cNvSpPr/>
          <p:nvPr/>
        </p:nvSpPr>
        <p:spPr>
          <a:xfrm>
            <a:off x="6299948" y="2990334"/>
            <a:ext cx="1992661" cy="301160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4" name="Rectangle: Rounded Corners 44">
            <a:extLst>
              <a:ext uri="{FF2B5EF4-FFF2-40B4-BE49-F238E27FC236}">
                <a16:creationId xmlns:a16="http://schemas.microsoft.com/office/drawing/2014/main" id="{2C4300D5-8079-4A7B-9765-FAF4E3FFB168}"/>
              </a:ext>
            </a:extLst>
          </p:cNvPr>
          <p:cNvSpPr/>
          <p:nvPr/>
        </p:nvSpPr>
        <p:spPr>
          <a:xfrm>
            <a:off x="7074625" y="3388078"/>
            <a:ext cx="1293510" cy="293913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5" name="Rectangle: Rounded Corners 44">
            <a:extLst>
              <a:ext uri="{FF2B5EF4-FFF2-40B4-BE49-F238E27FC236}">
                <a16:creationId xmlns:a16="http://schemas.microsoft.com/office/drawing/2014/main" id="{2C4300D5-8079-4A7B-9765-FAF4E3FFB168}"/>
              </a:ext>
            </a:extLst>
          </p:cNvPr>
          <p:cNvSpPr/>
          <p:nvPr/>
        </p:nvSpPr>
        <p:spPr>
          <a:xfrm>
            <a:off x="5116159" y="1491277"/>
            <a:ext cx="715583" cy="27447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6" name="Rectangle: Rounded Corners 44">
            <a:extLst>
              <a:ext uri="{FF2B5EF4-FFF2-40B4-BE49-F238E27FC236}">
                <a16:creationId xmlns:a16="http://schemas.microsoft.com/office/drawing/2014/main" id="{2C4300D5-8079-4A7B-9765-FAF4E3FFB168}"/>
              </a:ext>
            </a:extLst>
          </p:cNvPr>
          <p:cNvSpPr/>
          <p:nvPr/>
        </p:nvSpPr>
        <p:spPr>
          <a:xfrm>
            <a:off x="6926283" y="4238581"/>
            <a:ext cx="1099272" cy="309896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7" name="Rectangle: Rounded Corners 44">
            <a:extLst>
              <a:ext uri="{FF2B5EF4-FFF2-40B4-BE49-F238E27FC236}">
                <a16:creationId xmlns:a16="http://schemas.microsoft.com/office/drawing/2014/main" id="{2C4300D5-8079-4A7B-9765-FAF4E3FFB168}"/>
              </a:ext>
            </a:extLst>
          </p:cNvPr>
          <p:cNvSpPr/>
          <p:nvPr/>
        </p:nvSpPr>
        <p:spPr>
          <a:xfrm>
            <a:off x="7176694" y="2241002"/>
            <a:ext cx="969630" cy="281077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8" name="Rectangle 377"/>
          <p:cNvSpPr/>
          <p:nvPr/>
        </p:nvSpPr>
        <p:spPr>
          <a:xfrm>
            <a:off x="5941953" y="1508837"/>
            <a:ext cx="143660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dirty="0" err="1"/>
              <a:t>Count_of_area</a:t>
            </a:r>
            <a:endParaRPr lang="en-IN" sz="1200" dirty="0"/>
          </a:p>
        </p:txBody>
      </p:sp>
      <p:sp>
        <p:nvSpPr>
          <p:cNvPr id="379" name="Rectangle 378"/>
          <p:cNvSpPr/>
          <p:nvPr/>
        </p:nvSpPr>
        <p:spPr>
          <a:xfrm>
            <a:off x="5135970" y="1505300"/>
            <a:ext cx="7104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100" dirty="0" err="1">
                <a:ln w="0"/>
              </a:rPr>
              <a:t>int_area</a:t>
            </a:r>
            <a:endParaRPr lang="en-IN" sz="1400" dirty="0"/>
          </a:p>
        </p:txBody>
      </p:sp>
      <p:sp>
        <p:nvSpPr>
          <p:cNvPr id="380" name="Rectangle 379"/>
          <p:cNvSpPr/>
          <p:nvPr/>
        </p:nvSpPr>
        <p:spPr>
          <a:xfrm>
            <a:off x="5067468" y="1856097"/>
            <a:ext cx="23361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dirty="0" err="1"/>
              <a:t>Count_of_broadband_type</a:t>
            </a:r>
            <a:endParaRPr lang="en-IN" sz="1100" dirty="0"/>
          </a:p>
        </p:txBody>
      </p:sp>
      <p:sp>
        <p:nvSpPr>
          <p:cNvPr id="381" name="Rectangle 380"/>
          <p:cNvSpPr/>
          <p:nvPr/>
        </p:nvSpPr>
        <p:spPr>
          <a:xfrm>
            <a:off x="6961515" y="1878218"/>
            <a:ext cx="9685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100" dirty="0" err="1"/>
              <a:t>outage_type</a:t>
            </a:r>
            <a:endParaRPr lang="en-IN" sz="1400" dirty="0"/>
          </a:p>
        </p:txBody>
      </p:sp>
      <p:sp>
        <p:nvSpPr>
          <p:cNvPr id="382" name="Rectangle 381"/>
          <p:cNvSpPr/>
          <p:nvPr/>
        </p:nvSpPr>
        <p:spPr>
          <a:xfrm>
            <a:off x="5057126" y="2260469"/>
            <a:ext cx="262763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dirty="0" err="1"/>
              <a:t>Count_of_transit_server_type</a:t>
            </a:r>
            <a:endParaRPr lang="en-IN" sz="1100" dirty="0"/>
          </a:p>
        </p:txBody>
      </p:sp>
      <p:sp>
        <p:nvSpPr>
          <p:cNvPr id="383" name="Rectangle 382"/>
          <p:cNvSpPr/>
          <p:nvPr/>
        </p:nvSpPr>
        <p:spPr>
          <a:xfrm>
            <a:off x="7165899" y="2248461"/>
            <a:ext cx="10038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100" dirty="0" err="1"/>
              <a:t>count_of_log</a:t>
            </a:r>
            <a:endParaRPr lang="en-IN" sz="1100" dirty="0"/>
          </a:p>
        </p:txBody>
      </p:sp>
      <p:sp>
        <p:nvSpPr>
          <p:cNvPr id="384" name="Rectangle 383"/>
          <p:cNvSpPr/>
          <p:nvPr/>
        </p:nvSpPr>
        <p:spPr>
          <a:xfrm>
            <a:off x="5091090" y="2636438"/>
            <a:ext cx="18421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100" dirty="0" err="1"/>
              <a:t>Count_of_log_report_type</a:t>
            </a:r>
            <a:endParaRPr lang="en-IN" sz="1400" dirty="0"/>
          </a:p>
        </p:txBody>
      </p:sp>
      <p:sp>
        <p:nvSpPr>
          <p:cNvPr id="385" name="Rectangle: Rounded Corners 30">
            <a:extLst>
              <a:ext uri="{FF2B5EF4-FFF2-40B4-BE49-F238E27FC236}">
                <a16:creationId xmlns:a16="http://schemas.microsoft.com/office/drawing/2014/main" id="{954F9854-3F55-40ED-BF72-1C75201A5700}"/>
              </a:ext>
            </a:extLst>
          </p:cNvPr>
          <p:cNvSpPr/>
          <p:nvPr/>
        </p:nvSpPr>
        <p:spPr>
          <a:xfrm>
            <a:off x="5109781" y="2604597"/>
            <a:ext cx="1759180" cy="287528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6" name="Rectangle 385"/>
          <p:cNvSpPr/>
          <p:nvPr/>
        </p:nvSpPr>
        <p:spPr>
          <a:xfrm>
            <a:off x="6956115" y="2621096"/>
            <a:ext cx="9573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100" dirty="0" err="1" smtClean="0"/>
              <a:t>sum_of_logs</a:t>
            </a:r>
            <a:endParaRPr lang="en-IN" sz="1100" dirty="0"/>
          </a:p>
        </p:txBody>
      </p:sp>
      <p:sp>
        <p:nvSpPr>
          <p:cNvPr id="387" name="Rectangle 386"/>
          <p:cNvSpPr/>
          <p:nvPr/>
        </p:nvSpPr>
        <p:spPr>
          <a:xfrm>
            <a:off x="5082531" y="3019341"/>
            <a:ext cx="104868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100" dirty="0" err="1" smtClean="0"/>
              <a:t>sum_area_vol</a:t>
            </a:r>
            <a:endParaRPr lang="en-IN" sz="1100" dirty="0"/>
          </a:p>
        </p:txBody>
      </p:sp>
      <p:sp>
        <p:nvSpPr>
          <p:cNvPr id="388" name="Rectangle 387"/>
          <p:cNvSpPr/>
          <p:nvPr/>
        </p:nvSpPr>
        <p:spPr>
          <a:xfrm>
            <a:off x="6259330" y="3011880"/>
            <a:ext cx="20874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100" dirty="0" err="1"/>
              <a:t>Average_of_Volume_frm_area</a:t>
            </a:r>
            <a:endParaRPr lang="en-IN" sz="1100" dirty="0"/>
          </a:p>
        </p:txBody>
      </p:sp>
      <p:sp>
        <p:nvSpPr>
          <p:cNvPr id="389" name="Rectangle 388"/>
          <p:cNvSpPr/>
          <p:nvPr/>
        </p:nvSpPr>
        <p:spPr>
          <a:xfrm>
            <a:off x="5074612" y="3431888"/>
            <a:ext cx="20168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100" dirty="0" err="1" smtClean="0"/>
              <a:t>StdDev_of_Volume_frm_area</a:t>
            </a:r>
            <a:endParaRPr lang="en-IN" sz="1100" dirty="0"/>
          </a:p>
        </p:txBody>
      </p:sp>
      <p:sp>
        <p:nvSpPr>
          <p:cNvPr id="390" name="Rectangle 389"/>
          <p:cNvSpPr/>
          <p:nvPr/>
        </p:nvSpPr>
        <p:spPr>
          <a:xfrm>
            <a:off x="5076590" y="3847285"/>
            <a:ext cx="179889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100" dirty="0" err="1" smtClean="0"/>
              <a:t>Min_of_Volume_frm_area</a:t>
            </a:r>
            <a:endParaRPr lang="en-IN" sz="1400" dirty="0"/>
          </a:p>
        </p:txBody>
      </p:sp>
      <p:sp>
        <p:nvSpPr>
          <p:cNvPr id="391" name="Rectangle 390"/>
          <p:cNvSpPr/>
          <p:nvPr/>
        </p:nvSpPr>
        <p:spPr>
          <a:xfrm>
            <a:off x="5042819" y="4281349"/>
            <a:ext cx="18261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100" dirty="0" err="1"/>
              <a:t>Max_of_Volume_frm_area</a:t>
            </a:r>
            <a:endParaRPr lang="en-IN" sz="1400" dirty="0"/>
          </a:p>
        </p:txBody>
      </p:sp>
      <p:sp>
        <p:nvSpPr>
          <p:cNvPr id="392" name="Rectangle 391"/>
          <p:cNvSpPr/>
          <p:nvPr/>
        </p:nvSpPr>
        <p:spPr>
          <a:xfrm>
            <a:off x="5046506" y="4699177"/>
            <a:ext cx="20281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100" dirty="0" err="1"/>
              <a:t>Median_of_Volume_frm_area</a:t>
            </a:r>
            <a:endParaRPr lang="en-IN" sz="1400" dirty="0"/>
          </a:p>
        </p:txBody>
      </p:sp>
      <p:sp>
        <p:nvSpPr>
          <p:cNvPr id="393" name="Rectangle: Rounded Corners 40">
            <a:extLst>
              <a:ext uri="{FF2B5EF4-FFF2-40B4-BE49-F238E27FC236}">
                <a16:creationId xmlns:a16="http://schemas.microsoft.com/office/drawing/2014/main" id="{3F255D2C-23DE-4726-A681-1E57E481D8D7}"/>
              </a:ext>
            </a:extLst>
          </p:cNvPr>
          <p:cNvSpPr/>
          <p:nvPr/>
        </p:nvSpPr>
        <p:spPr>
          <a:xfrm>
            <a:off x="5096339" y="3385925"/>
            <a:ext cx="1920990" cy="303894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4" name="Rectangle: Rounded Corners 40">
            <a:extLst>
              <a:ext uri="{FF2B5EF4-FFF2-40B4-BE49-F238E27FC236}">
                <a16:creationId xmlns:a16="http://schemas.microsoft.com/office/drawing/2014/main" id="{3F255D2C-23DE-4726-A681-1E57E481D8D7}"/>
              </a:ext>
            </a:extLst>
          </p:cNvPr>
          <p:cNvSpPr/>
          <p:nvPr/>
        </p:nvSpPr>
        <p:spPr>
          <a:xfrm>
            <a:off x="5104113" y="3810719"/>
            <a:ext cx="1764847" cy="316843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5" name="Rectangle: Rounded Corners 40">
            <a:extLst>
              <a:ext uri="{FF2B5EF4-FFF2-40B4-BE49-F238E27FC236}">
                <a16:creationId xmlns:a16="http://schemas.microsoft.com/office/drawing/2014/main" id="{3F255D2C-23DE-4726-A681-1E57E481D8D7}"/>
              </a:ext>
            </a:extLst>
          </p:cNvPr>
          <p:cNvSpPr/>
          <p:nvPr/>
        </p:nvSpPr>
        <p:spPr>
          <a:xfrm>
            <a:off x="5082531" y="4246519"/>
            <a:ext cx="1786429" cy="295005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6" name="Rectangle: Rounded Corners 40">
            <a:extLst>
              <a:ext uri="{FF2B5EF4-FFF2-40B4-BE49-F238E27FC236}">
                <a16:creationId xmlns:a16="http://schemas.microsoft.com/office/drawing/2014/main" id="{3F255D2C-23DE-4726-A681-1E57E481D8D7}"/>
              </a:ext>
            </a:extLst>
          </p:cNvPr>
          <p:cNvSpPr/>
          <p:nvPr/>
        </p:nvSpPr>
        <p:spPr>
          <a:xfrm>
            <a:off x="5097697" y="4656598"/>
            <a:ext cx="1941861" cy="30418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7" name="Rectangle 396"/>
          <p:cNvSpPr/>
          <p:nvPr/>
        </p:nvSpPr>
        <p:spPr>
          <a:xfrm>
            <a:off x="7114081" y="1493287"/>
            <a:ext cx="117852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100" dirty="0" err="1" smtClean="0"/>
              <a:t>Sum_of_volume</a:t>
            </a:r>
            <a:endParaRPr lang="en-IN" sz="1100" dirty="0"/>
          </a:p>
        </p:txBody>
      </p:sp>
      <p:sp>
        <p:nvSpPr>
          <p:cNvPr id="398" name="Rectangle 397"/>
          <p:cNvSpPr/>
          <p:nvPr/>
        </p:nvSpPr>
        <p:spPr>
          <a:xfrm>
            <a:off x="6992253" y="3438957"/>
            <a:ext cx="14221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100" dirty="0" err="1" smtClean="0"/>
              <a:t>Average_of_volume</a:t>
            </a:r>
            <a:endParaRPr lang="en-IN" sz="1100" dirty="0"/>
          </a:p>
        </p:txBody>
      </p:sp>
      <p:sp>
        <p:nvSpPr>
          <p:cNvPr id="399" name="Rectangle 398"/>
          <p:cNvSpPr/>
          <p:nvPr/>
        </p:nvSpPr>
        <p:spPr>
          <a:xfrm>
            <a:off x="6899988" y="3837929"/>
            <a:ext cx="13516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100" dirty="0" err="1" smtClean="0"/>
              <a:t>StdDev_of_volume</a:t>
            </a:r>
            <a:endParaRPr lang="en-IN" sz="1400" dirty="0"/>
          </a:p>
        </p:txBody>
      </p:sp>
      <p:sp>
        <p:nvSpPr>
          <p:cNvPr id="400" name="Rectangle 399"/>
          <p:cNvSpPr/>
          <p:nvPr/>
        </p:nvSpPr>
        <p:spPr>
          <a:xfrm>
            <a:off x="6891910" y="4272287"/>
            <a:ext cx="11336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100" dirty="0" err="1" smtClean="0"/>
              <a:t>Min_of_volume</a:t>
            </a:r>
            <a:endParaRPr lang="en-IN" sz="1400" dirty="0"/>
          </a:p>
        </p:txBody>
      </p:sp>
      <p:sp>
        <p:nvSpPr>
          <p:cNvPr id="401" name="Rectangle 400"/>
          <p:cNvSpPr/>
          <p:nvPr/>
        </p:nvSpPr>
        <p:spPr>
          <a:xfrm>
            <a:off x="7106007" y="4678328"/>
            <a:ext cx="116089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100" dirty="0" err="1"/>
              <a:t>Max_of_volume</a:t>
            </a:r>
            <a:endParaRPr lang="en-IN" sz="1100" dirty="0"/>
          </a:p>
        </p:txBody>
      </p:sp>
      <p:sp>
        <p:nvSpPr>
          <p:cNvPr id="402" name="Rectangle 401"/>
          <p:cNvSpPr/>
          <p:nvPr/>
        </p:nvSpPr>
        <p:spPr>
          <a:xfrm>
            <a:off x="5045165" y="5097606"/>
            <a:ext cx="13628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100" dirty="0" err="1"/>
              <a:t>Median_of_volume</a:t>
            </a:r>
            <a:endParaRPr lang="en-IN" sz="1400" dirty="0"/>
          </a:p>
        </p:txBody>
      </p:sp>
      <p:sp>
        <p:nvSpPr>
          <p:cNvPr id="403" name="Rectangle: Rounded Corners 44">
            <a:extLst>
              <a:ext uri="{FF2B5EF4-FFF2-40B4-BE49-F238E27FC236}">
                <a16:creationId xmlns:a16="http://schemas.microsoft.com/office/drawing/2014/main" id="{2C4300D5-8079-4A7B-9765-FAF4E3FFB168}"/>
              </a:ext>
            </a:extLst>
          </p:cNvPr>
          <p:cNvSpPr/>
          <p:nvPr/>
        </p:nvSpPr>
        <p:spPr>
          <a:xfrm>
            <a:off x="7106007" y="1457414"/>
            <a:ext cx="1157501" cy="338462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4" name="Rectangle: Rounded Corners 44">
            <a:extLst>
              <a:ext uri="{FF2B5EF4-FFF2-40B4-BE49-F238E27FC236}">
                <a16:creationId xmlns:a16="http://schemas.microsoft.com/office/drawing/2014/main" id="{2C4300D5-8079-4A7B-9765-FAF4E3FFB168}"/>
              </a:ext>
            </a:extLst>
          </p:cNvPr>
          <p:cNvSpPr/>
          <p:nvPr/>
        </p:nvSpPr>
        <p:spPr>
          <a:xfrm>
            <a:off x="7133777" y="4649043"/>
            <a:ext cx="1102347" cy="290895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5" name="Rectangle: Rounded Corners 44">
            <a:extLst>
              <a:ext uri="{FF2B5EF4-FFF2-40B4-BE49-F238E27FC236}">
                <a16:creationId xmlns:a16="http://schemas.microsoft.com/office/drawing/2014/main" id="{2C4300D5-8079-4A7B-9765-FAF4E3FFB168}"/>
              </a:ext>
            </a:extLst>
          </p:cNvPr>
          <p:cNvSpPr/>
          <p:nvPr/>
        </p:nvSpPr>
        <p:spPr>
          <a:xfrm>
            <a:off x="5072450" y="5060302"/>
            <a:ext cx="1335590" cy="298914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6" name="Rectangle: Rounded Corners 33">
            <a:extLst>
              <a:ext uri="{FF2B5EF4-FFF2-40B4-BE49-F238E27FC236}">
                <a16:creationId xmlns:a16="http://schemas.microsoft.com/office/drawing/2014/main" id="{93167AAF-1411-431B-8AD1-977E61885685}"/>
              </a:ext>
            </a:extLst>
          </p:cNvPr>
          <p:cNvSpPr/>
          <p:nvPr/>
        </p:nvSpPr>
        <p:spPr>
          <a:xfrm>
            <a:off x="6458243" y="5051017"/>
            <a:ext cx="880120" cy="308199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7" name="Rectangle: Rounded Corners 34">
            <a:extLst>
              <a:ext uri="{FF2B5EF4-FFF2-40B4-BE49-F238E27FC236}">
                <a16:creationId xmlns:a16="http://schemas.microsoft.com/office/drawing/2014/main" id="{30B401A2-F6C8-4FBB-8B8C-84D042567D09}"/>
              </a:ext>
            </a:extLst>
          </p:cNvPr>
          <p:cNvSpPr/>
          <p:nvPr/>
        </p:nvSpPr>
        <p:spPr>
          <a:xfrm>
            <a:off x="5102910" y="5482500"/>
            <a:ext cx="1078805" cy="309746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8" name="Rectangle: Rounded Corners 35">
            <a:extLst>
              <a:ext uri="{FF2B5EF4-FFF2-40B4-BE49-F238E27FC236}">
                <a16:creationId xmlns:a16="http://schemas.microsoft.com/office/drawing/2014/main" id="{255470E2-4E1B-4577-8B14-6068397058D4}"/>
              </a:ext>
            </a:extLst>
          </p:cNvPr>
          <p:cNvSpPr/>
          <p:nvPr/>
        </p:nvSpPr>
        <p:spPr>
          <a:xfrm>
            <a:off x="5102910" y="5934941"/>
            <a:ext cx="979367" cy="354584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9" name="Rectangle: Rounded Corners 36">
            <a:extLst>
              <a:ext uri="{FF2B5EF4-FFF2-40B4-BE49-F238E27FC236}">
                <a16:creationId xmlns:a16="http://schemas.microsoft.com/office/drawing/2014/main" id="{A195AF40-2B7F-4A04-BB2B-CD401E29A190}"/>
              </a:ext>
            </a:extLst>
          </p:cNvPr>
          <p:cNvSpPr/>
          <p:nvPr/>
        </p:nvSpPr>
        <p:spPr>
          <a:xfrm>
            <a:off x="7460844" y="5020359"/>
            <a:ext cx="799966" cy="338857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0" name="Rectangle: Rounded Corners 37">
            <a:extLst>
              <a:ext uri="{FF2B5EF4-FFF2-40B4-BE49-F238E27FC236}">
                <a16:creationId xmlns:a16="http://schemas.microsoft.com/office/drawing/2014/main" id="{FE6C7E13-5908-4B68-96D8-87F954FEF888}"/>
              </a:ext>
            </a:extLst>
          </p:cNvPr>
          <p:cNvSpPr/>
          <p:nvPr/>
        </p:nvSpPr>
        <p:spPr>
          <a:xfrm>
            <a:off x="6341029" y="5494604"/>
            <a:ext cx="970663" cy="297642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1" name="Rectangle 410"/>
          <p:cNvSpPr/>
          <p:nvPr/>
        </p:nvSpPr>
        <p:spPr>
          <a:xfrm>
            <a:off x="6484639" y="4990072"/>
            <a:ext cx="905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dirty="0" err="1"/>
              <a:t>area_code</a:t>
            </a:r>
            <a:r>
              <a:rPr lang="en-IN" dirty="0"/>
              <a:t> </a:t>
            </a:r>
          </a:p>
        </p:txBody>
      </p:sp>
      <p:sp>
        <p:nvSpPr>
          <p:cNvPr id="412" name="Rectangle 411"/>
          <p:cNvSpPr/>
          <p:nvPr/>
        </p:nvSpPr>
        <p:spPr>
          <a:xfrm>
            <a:off x="5046625" y="5479659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100" dirty="0" err="1"/>
              <a:t>broadband_type</a:t>
            </a:r>
            <a:r>
              <a:rPr lang="en-IN" sz="1400" dirty="0"/>
              <a:t> </a:t>
            </a:r>
          </a:p>
        </p:txBody>
      </p:sp>
      <p:sp>
        <p:nvSpPr>
          <p:cNvPr id="413" name="Rectangle 412"/>
          <p:cNvSpPr/>
          <p:nvPr/>
        </p:nvSpPr>
        <p:spPr>
          <a:xfrm>
            <a:off x="7460880" y="4980218"/>
            <a:ext cx="764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100" dirty="0" err="1"/>
              <a:t>bb_type</a:t>
            </a:r>
            <a:r>
              <a:rPr lang="en-IN" dirty="0"/>
              <a:t> </a:t>
            </a:r>
          </a:p>
        </p:txBody>
      </p:sp>
      <p:sp>
        <p:nvSpPr>
          <p:cNvPr id="414" name="Rectangle 413"/>
          <p:cNvSpPr/>
          <p:nvPr/>
        </p:nvSpPr>
        <p:spPr>
          <a:xfrm>
            <a:off x="5109781" y="5901536"/>
            <a:ext cx="997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100" dirty="0" err="1"/>
              <a:t>server_type</a:t>
            </a:r>
            <a:r>
              <a:rPr lang="en-IN" dirty="0"/>
              <a:t> </a:t>
            </a:r>
          </a:p>
        </p:txBody>
      </p:sp>
      <p:sp>
        <p:nvSpPr>
          <p:cNvPr id="415" name="Rectangle 414"/>
          <p:cNvSpPr/>
          <p:nvPr/>
        </p:nvSpPr>
        <p:spPr>
          <a:xfrm>
            <a:off x="6330890" y="5409538"/>
            <a:ext cx="1048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100" dirty="0" err="1"/>
              <a:t>Transit_type</a:t>
            </a:r>
            <a:r>
              <a:rPr lang="en-IN" dirty="0"/>
              <a:t> </a:t>
            </a:r>
          </a:p>
        </p:txBody>
      </p:sp>
      <p:sp>
        <p:nvSpPr>
          <p:cNvPr id="416" name="Rectangle 415"/>
          <p:cNvSpPr/>
          <p:nvPr/>
        </p:nvSpPr>
        <p:spPr>
          <a:xfrm>
            <a:off x="7449191" y="5425530"/>
            <a:ext cx="91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100" dirty="0" err="1"/>
              <a:t>log_report</a:t>
            </a:r>
            <a:r>
              <a:rPr lang="en-IN" dirty="0"/>
              <a:t> </a:t>
            </a:r>
          </a:p>
        </p:txBody>
      </p:sp>
      <p:sp>
        <p:nvSpPr>
          <p:cNvPr id="417" name="Rectangle: Rounded Corners 37">
            <a:extLst>
              <a:ext uri="{FF2B5EF4-FFF2-40B4-BE49-F238E27FC236}">
                <a16:creationId xmlns:a16="http://schemas.microsoft.com/office/drawing/2014/main" id="{FE6C7E13-5908-4B68-96D8-87F954FEF888}"/>
              </a:ext>
            </a:extLst>
          </p:cNvPr>
          <p:cNvSpPr/>
          <p:nvPr/>
        </p:nvSpPr>
        <p:spPr>
          <a:xfrm>
            <a:off x="7449191" y="5489442"/>
            <a:ext cx="866099" cy="302086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8" name="Rectangle: Rounded Corners 43">
            <a:extLst>
              <a:ext uri="{FF2B5EF4-FFF2-40B4-BE49-F238E27FC236}">
                <a16:creationId xmlns:a16="http://schemas.microsoft.com/office/drawing/2014/main" id="{16712357-EF9A-4525-B791-891869487D5A}"/>
              </a:ext>
            </a:extLst>
          </p:cNvPr>
          <p:cNvSpPr/>
          <p:nvPr/>
        </p:nvSpPr>
        <p:spPr>
          <a:xfrm>
            <a:off x="8532280" y="1504071"/>
            <a:ext cx="1221024" cy="379706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9" name="Rectangle 418"/>
          <p:cNvSpPr/>
          <p:nvPr/>
        </p:nvSpPr>
        <p:spPr>
          <a:xfrm>
            <a:off x="8549590" y="1459531"/>
            <a:ext cx="1289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100" dirty="0" err="1"/>
              <a:t>outage_duration</a:t>
            </a:r>
            <a:r>
              <a:rPr lang="en-IN" dirty="0"/>
              <a:t> 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275625" y="6453979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(4132 x 26)</a:t>
            </a:r>
            <a:endParaRPr lang="en-IN" dirty="0"/>
          </a:p>
        </p:txBody>
      </p:sp>
      <p:sp>
        <p:nvSpPr>
          <p:cNvPr id="50" name="Rectangle 49"/>
          <p:cNvSpPr/>
          <p:nvPr/>
        </p:nvSpPr>
        <p:spPr>
          <a:xfrm>
            <a:off x="3719442" y="6428215"/>
            <a:ext cx="1217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(4132 x </a:t>
            </a:r>
            <a:r>
              <a:rPr lang="en-IN" dirty="0" smtClean="0"/>
              <a:t>1)</a:t>
            </a:r>
            <a:endParaRPr lang="en-IN" dirty="0"/>
          </a:p>
        </p:txBody>
      </p:sp>
      <p:sp>
        <p:nvSpPr>
          <p:cNvPr id="51" name="Rectangle 50"/>
          <p:cNvSpPr/>
          <p:nvPr/>
        </p:nvSpPr>
        <p:spPr>
          <a:xfrm>
            <a:off x="5889334" y="6458033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(</a:t>
            </a:r>
            <a:r>
              <a:rPr lang="en-IN" dirty="0" smtClean="0"/>
              <a:t>1772 x </a:t>
            </a:r>
            <a:r>
              <a:rPr lang="en-IN" dirty="0"/>
              <a:t>26)</a:t>
            </a:r>
          </a:p>
        </p:txBody>
      </p: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5E3F3EEA-EA91-4D70-A69F-AA63F627A5A6}"/>
              </a:ext>
            </a:extLst>
          </p:cNvPr>
          <p:cNvCxnSpPr/>
          <p:nvPr/>
        </p:nvCxnSpPr>
        <p:spPr>
          <a:xfrm>
            <a:off x="8514619" y="1013447"/>
            <a:ext cx="1039" cy="5825944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8674120" y="6400923"/>
            <a:ext cx="1217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(1772 x </a:t>
            </a:r>
            <a:r>
              <a:rPr lang="en-IN" dirty="0" smtClean="0"/>
              <a:t>1)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947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5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4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7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  <p:bldP spid="7" grpId="0"/>
      <p:bldP spid="8" grpId="0"/>
      <p:bldP spid="4" grpId="0" animBg="1"/>
      <p:bldP spid="103" grpId="0"/>
      <p:bldP spid="104" grpId="0" animBg="1"/>
      <p:bldP spid="105" grpId="0"/>
      <p:bldP spid="311" grpId="0" animBg="1"/>
      <p:bldP spid="312" grpId="0" animBg="1"/>
      <p:bldP spid="313" grpId="0" animBg="1"/>
      <p:bldP spid="314" grpId="0" animBg="1"/>
      <p:bldP spid="315" grpId="0" animBg="1"/>
      <p:bldP spid="316" grpId="0" animBg="1"/>
      <p:bldP spid="317" grpId="0" animBg="1"/>
      <p:bldP spid="318" grpId="0" animBg="1"/>
      <p:bldP spid="319" grpId="0" animBg="1"/>
      <p:bldP spid="320" grpId="0" animBg="1"/>
      <p:bldP spid="321" grpId="0" animBg="1"/>
      <p:bldP spid="322" grpId="0" animBg="1"/>
      <p:bldP spid="323" grpId="0"/>
      <p:bldP spid="324" grpId="0"/>
      <p:bldP spid="325" grpId="0"/>
      <p:bldP spid="326" grpId="0"/>
      <p:bldP spid="327" grpId="0"/>
      <p:bldP spid="328" grpId="0"/>
      <p:bldP spid="329" grpId="0"/>
      <p:bldP spid="330" grpId="0" animBg="1"/>
      <p:bldP spid="331" grpId="0"/>
      <p:bldP spid="332" grpId="0"/>
      <p:bldP spid="333" grpId="0"/>
      <p:bldP spid="334" grpId="0"/>
      <p:bldP spid="335" grpId="0"/>
      <p:bldP spid="336" grpId="0"/>
      <p:bldP spid="337" grpId="0"/>
      <p:bldP spid="338" grpId="0" animBg="1"/>
      <p:bldP spid="339" grpId="0" animBg="1"/>
      <p:bldP spid="340" grpId="0" animBg="1"/>
      <p:bldP spid="341" grpId="0" animBg="1"/>
      <p:bldP spid="342" grpId="0"/>
      <p:bldP spid="343" grpId="0"/>
      <p:bldP spid="344" grpId="0"/>
      <p:bldP spid="345" grpId="0"/>
      <p:bldP spid="346" grpId="0"/>
      <p:bldP spid="347" grpId="0"/>
      <p:bldP spid="348" grpId="0" animBg="1"/>
      <p:bldP spid="349" grpId="0" animBg="1"/>
      <p:bldP spid="350" grpId="0" animBg="1"/>
      <p:bldP spid="351" grpId="0" animBg="1"/>
      <p:bldP spid="352" grpId="0" animBg="1"/>
      <p:bldP spid="353" grpId="0" animBg="1"/>
      <p:bldP spid="354" grpId="0" animBg="1"/>
      <p:bldP spid="355" grpId="0" animBg="1"/>
      <p:bldP spid="356" grpId="0" animBg="1"/>
      <p:bldP spid="357" grpId="0"/>
      <p:bldP spid="358" grpId="0"/>
      <p:bldP spid="359" grpId="0"/>
      <p:bldP spid="360" grpId="0"/>
      <p:bldP spid="361" grpId="0"/>
      <p:bldP spid="362" grpId="0"/>
      <p:bldP spid="363" grpId="0"/>
      <p:bldP spid="364" grpId="0" animBg="1"/>
      <p:bldP spid="366" grpId="0" animBg="1"/>
      <p:bldP spid="367" grpId="0" animBg="1"/>
      <p:bldP spid="368" grpId="0" animBg="1"/>
      <p:bldP spid="369" grpId="0" animBg="1"/>
      <p:bldP spid="370" grpId="0" animBg="1"/>
      <p:bldP spid="371" grpId="0" animBg="1"/>
      <p:bldP spid="372" grpId="0" animBg="1"/>
      <p:bldP spid="373" grpId="0" animBg="1"/>
      <p:bldP spid="374" grpId="0" animBg="1"/>
      <p:bldP spid="375" grpId="0" animBg="1"/>
      <p:bldP spid="376" grpId="0" animBg="1"/>
      <p:bldP spid="377" grpId="0" animBg="1"/>
      <p:bldP spid="378" grpId="0"/>
      <p:bldP spid="379" grpId="0"/>
      <p:bldP spid="380" grpId="0"/>
      <p:bldP spid="381" grpId="0"/>
      <p:bldP spid="382" grpId="0"/>
      <p:bldP spid="383" grpId="0"/>
      <p:bldP spid="384" grpId="0"/>
      <p:bldP spid="385" grpId="0" animBg="1"/>
      <p:bldP spid="386" grpId="0"/>
      <p:bldP spid="387" grpId="0"/>
      <p:bldP spid="388" grpId="0"/>
      <p:bldP spid="389" grpId="0"/>
      <p:bldP spid="390" grpId="0"/>
      <p:bldP spid="391" grpId="0"/>
      <p:bldP spid="392" grpId="0"/>
      <p:bldP spid="393" grpId="0" animBg="1"/>
      <p:bldP spid="394" grpId="0" animBg="1"/>
      <p:bldP spid="395" grpId="0" animBg="1"/>
      <p:bldP spid="396" grpId="0" animBg="1"/>
      <p:bldP spid="397" grpId="0"/>
      <p:bldP spid="398" grpId="0"/>
      <p:bldP spid="399" grpId="0"/>
      <p:bldP spid="400" grpId="0"/>
      <p:bldP spid="401" grpId="0"/>
      <p:bldP spid="402" grpId="0"/>
      <p:bldP spid="403" grpId="0" animBg="1"/>
      <p:bldP spid="404" grpId="0" animBg="1"/>
      <p:bldP spid="405" grpId="0" animBg="1"/>
      <p:bldP spid="406" grpId="0" animBg="1"/>
      <p:bldP spid="407" grpId="0" animBg="1"/>
      <p:bldP spid="408" grpId="0" animBg="1"/>
      <p:bldP spid="409" grpId="0" animBg="1"/>
      <p:bldP spid="410" grpId="0" animBg="1"/>
      <p:bldP spid="411" grpId="0"/>
      <p:bldP spid="412" grpId="0"/>
      <p:bldP spid="413" grpId="0"/>
      <p:bldP spid="414" grpId="0"/>
      <p:bldP spid="415" grpId="0"/>
      <p:bldP spid="416" grpId="0"/>
      <p:bldP spid="417" grpId="0" animBg="1"/>
      <p:bldP spid="418" grpId="0" animBg="1"/>
      <p:bldP spid="419" grpId="0"/>
      <p:bldP spid="36" grpId="0"/>
      <p:bldP spid="50" grpId="0"/>
      <p:bldP spid="51" grpId="0"/>
      <p:bldP spid="9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FEA20-DDAF-4622-AA62-2CAC14384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71" y="156238"/>
            <a:ext cx="6305356" cy="660400"/>
          </a:xfrm>
        </p:spPr>
        <p:txBody>
          <a:bodyPr>
            <a:normAutofit/>
          </a:bodyPr>
          <a:lstStyle/>
          <a:p>
            <a:r>
              <a:rPr lang="en-IN" sz="2400" dirty="0"/>
              <a:t>Fixing the Imbalance Problem using SMOTE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96888951-F2E2-46FA-B001-23C778AC2F7C}"/>
              </a:ext>
            </a:extLst>
          </p:cNvPr>
          <p:cNvSpPr txBox="1">
            <a:spLocks/>
          </p:cNvSpPr>
          <p:nvPr/>
        </p:nvSpPr>
        <p:spPr>
          <a:xfrm>
            <a:off x="711199" y="1371052"/>
            <a:ext cx="3038764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IN" dirty="0" err="1"/>
              <a:t>x_train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D95D5B-F845-4399-BBE9-1BDAD8221FA9}"/>
              </a:ext>
            </a:extLst>
          </p:cNvPr>
          <p:cNvSpPr/>
          <p:nvPr/>
        </p:nvSpPr>
        <p:spPr>
          <a:xfrm>
            <a:off x="937489" y="1343111"/>
            <a:ext cx="2586183" cy="428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74AE91A9-C220-4F03-878C-160280FB9A7B}"/>
              </a:ext>
            </a:extLst>
          </p:cNvPr>
          <p:cNvSpPr txBox="1">
            <a:spLocks/>
          </p:cNvSpPr>
          <p:nvPr/>
        </p:nvSpPr>
        <p:spPr>
          <a:xfrm>
            <a:off x="711199" y="2031452"/>
            <a:ext cx="3038764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IN" dirty="0"/>
              <a:t>Pipeline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2EBBFD0-1D6F-4964-B3DF-E5B77801DF2C}"/>
              </a:ext>
            </a:extLst>
          </p:cNvPr>
          <p:cNvSpPr/>
          <p:nvPr/>
        </p:nvSpPr>
        <p:spPr>
          <a:xfrm>
            <a:off x="937489" y="2031452"/>
            <a:ext cx="2586183" cy="428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4908A-3808-4C18-B444-9A3B2E1CD254}"/>
              </a:ext>
            </a:extLst>
          </p:cNvPr>
          <p:cNvSpPr txBox="1">
            <a:spLocks/>
          </p:cNvSpPr>
          <p:nvPr/>
        </p:nvSpPr>
        <p:spPr>
          <a:xfrm>
            <a:off x="711199" y="2691852"/>
            <a:ext cx="3038764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IN" dirty="0"/>
              <a:t>Fit &amp; Transform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0880A7F-BBB8-4B6B-A4E8-8A487B9195FA}"/>
              </a:ext>
            </a:extLst>
          </p:cNvPr>
          <p:cNvSpPr/>
          <p:nvPr/>
        </p:nvSpPr>
        <p:spPr>
          <a:xfrm>
            <a:off x="937489" y="2691852"/>
            <a:ext cx="2586183" cy="428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114E0CB-1E02-4E4B-8A97-5402E106A496}"/>
              </a:ext>
            </a:extLst>
          </p:cNvPr>
          <p:cNvSpPr/>
          <p:nvPr/>
        </p:nvSpPr>
        <p:spPr>
          <a:xfrm>
            <a:off x="937489" y="3352252"/>
            <a:ext cx="2586183" cy="5264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7D893666-0A68-4A55-82F1-77A53216F0EB}"/>
              </a:ext>
            </a:extLst>
          </p:cNvPr>
          <p:cNvSpPr txBox="1">
            <a:spLocks/>
          </p:cNvSpPr>
          <p:nvPr/>
        </p:nvSpPr>
        <p:spPr>
          <a:xfrm>
            <a:off x="1051403" y="3443536"/>
            <a:ext cx="2472269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IN" dirty="0"/>
              <a:t>Fully Processed data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77E8905E-EEE4-4B4A-AFC2-24BD6EF52DE1}"/>
              </a:ext>
            </a:extLst>
          </p:cNvPr>
          <p:cNvSpPr txBox="1">
            <a:spLocks/>
          </p:cNvSpPr>
          <p:nvPr/>
        </p:nvSpPr>
        <p:spPr>
          <a:xfrm>
            <a:off x="711199" y="4075625"/>
            <a:ext cx="3038764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 err="1"/>
              <a:t>x_train_pp</a:t>
            </a: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9AD15DF-82B0-444E-A3CC-2FF47788FD3A}"/>
              </a:ext>
            </a:extLst>
          </p:cNvPr>
          <p:cNvSpPr/>
          <p:nvPr/>
        </p:nvSpPr>
        <p:spPr>
          <a:xfrm>
            <a:off x="937489" y="4075625"/>
            <a:ext cx="2586183" cy="428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8BD694D7-6F95-4654-8B3C-5E50437BEDB1}"/>
              </a:ext>
            </a:extLst>
          </p:cNvPr>
          <p:cNvSpPr txBox="1">
            <a:spLocks/>
          </p:cNvSpPr>
          <p:nvPr/>
        </p:nvSpPr>
        <p:spPr>
          <a:xfrm>
            <a:off x="4350327" y="1578615"/>
            <a:ext cx="3038764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 err="1"/>
              <a:t>x_test</a:t>
            </a:r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45D25A6-937F-460C-96D4-B4832EBBD6EA}"/>
              </a:ext>
            </a:extLst>
          </p:cNvPr>
          <p:cNvSpPr/>
          <p:nvPr/>
        </p:nvSpPr>
        <p:spPr>
          <a:xfrm>
            <a:off x="4710544" y="1524091"/>
            <a:ext cx="2586183" cy="428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00096A8F-5410-4E8E-9C9D-70C22C9E0EC4}"/>
              </a:ext>
            </a:extLst>
          </p:cNvPr>
          <p:cNvSpPr txBox="1">
            <a:spLocks/>
          </p:cNvSpPr>
          <p:nvPr/>
        </p:nvSpPr>
        <p:spPr>
          <a:xfrm>
            <a:off x="4576618" y="2783661"/>
            <a:ext cx="3038764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IN" dirty="0"/>
              <a:t>Transform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BD117C4-88EB-427C-A814-B2995B865E30}"/>
              </a:ext>
            </a:extLst>
          </p:cNvPr>
          <p:cNvSpPr/>
          <p:nvPr/>
        </p:nvSpPr>
        <p:spPr>
          <a:xfrm>
            <a:off x="4802908" y="2783661"/>
            <a:ext cx="2586183" cy="428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612DCF4-B351-4C55-93B3-A62D4E743FCF}"/>
              </a:ext>
            </a:extLst>
          </p:cNvPr>
          <p:cNvSpPr/>
          <p:nvPr/>
        </p:nvSpPr>
        <p:spPr>
          <a:xfrm>
            <a:off x="4802908" y="3457868"/>
            <a:ext cx="2586183" cy="5264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Content Placeholder 7">
            <a:extLst>
              <a:ext uri="{FF2B5EF4-FFF2-40B4-BE49-F238E27FC236}">
                <a16:creationId xmlns:a16="http://schemas.microsoft.com/office/drawing/2014/main" id="{2B017A32-EFE1-4834-AC67-98F46BA153F2}"/>
              </a:ext>
            </a:extLst>
          </p:cNvPr>
          <p:cNvSpPr txBox="1">
            <a:spLocks/>
          </p:cNvSpPr>
          <p:nvPr/>
        </p:nvSpPr>
        <p:spPr>
          <a:xfrm>
            <a:off x="4916822" y="3549152"/>
            <a:ext cx="2472269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IN" dirty="0"/>
              <a:t>Fully Processed data</a:t>
            </a:r>
          </a:p>
        </p:txBody>
      </p:sp>
      <p:sp>
        <p:nvSpPr>
          <p:cNvPr id="22" name="Content Placeholder 7">
            <a:extLst>
              <a:ext uri="{FF2B5EF4-FFF2-40B4-BE49-F238E27FC236}">
                <a16:creationId xmlns:a16="http://schemas.microsoft.com/office/drawing/2014/main" id="{E108A0F5-36F9-48D4-8047-C0E2A42A475E}"/>
              </a:ext>
            </a:extLst>
          </p:cNvPr>
          <p:cNvSpPr txBox="1">
            <a:spLocks/>
          </p:cNvSpPr>
          <p:nvPr/>
        </p:nvSpPr>
        <p:spPr>
          <a:xfrm>
            <a:off x="4576618" y="4181241"/>
            <a:ext cx="3038764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 err="1"/>
              <a:t>x_test_pp</a:t>
            </a:r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1F80BC2-5284-4990-A40A-31C81ADFD261}"/>
              </a:ext>
            </a:extLst>
          </p:cNvPr>
          <p:cNvSpPr/>
          <p:nvPr/>
        </p:nvSpPr>
        <p:spPr>
          <a:xfrm>
            <a:off x="4802908" y="4181241"/>
            <a:ext cx="2586183" cy="428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3794EFA-3811-49B7-860B-99C2B707DCA4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2230581" y="1771577"/>
            <a:ext cx="0" cy="259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D9F0EDD-CB57-4D82-8117-3DEC5526B792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230581" y="2459918"/>
            <a:ext cx="0" cy="231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8250ED9-D580-43D9-A27B-4EB8A8E7A58A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2230581" y="3120318"/>
            <a:ext cx="0" cy="231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43A94BC-7D1A-468B-A657-B2F271416BC2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>
            <a:off x="2230581" y="3878725"/>
            <a:ext cx="0" cy="196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FA1FE39-361B-46A2-92B2-2E9537E9F487}"/>
              </a:ext>
            </a:extLst>
          </p:cNvPr>
          <p:cNvCxnSpPr>
            <a:cxnSpLocks/>
          </p:cNvCxnSpPr>
          <p:nvPr/>
        </p:nvCxnSpPr>
        <p:spPr>
          <a:xfrm>
            <a:off x="3523672" y="2230824"/>
            <a:ext cx="1279236" cy="7522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110EABC1-E18C-47F5-87B1-76E4E31F682D}"/>
              </a:ext>
            </a:extLst>
          </p:cNvPr>
          <p:cNvCxnSpPr>
            <a:stCxn id="15" idx="1"/>
          </p:cNvCxnSpPr>
          <p:nvPr/>
        </p:nvCxnSpPr>
        <p:spPr>
          <a:xfrm rot="10800000" flipV="1">
            <a:off x="3523672" y="1738324"/>
            <a:ext cx="1186872" cy="3667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86D357F-A6CD-4EC5-8373-2F19048E8CC7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6096000" y="3212127"/>
            <a:ext cx="0" cy="245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04AB619-61EF-4F9C-9510-E62732A6287F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6096000" y="3984341"/>
            <a:ext cx="0" cy="196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tent Placeholder 7">
            <a:extLst>
              <a:ext uri="{FF2B5EF4-FFF2-40B4-BE49-F238E27FC236}">
                <a16:creationId xmlns:a16="http://schemas.microsoft.com/office/drawing/2014/main" id="{2FFADD5C-0CF8-4579-AF0A-8C0F72028991}"/>
              </a:ext>
            </a:extLst>
          </p:cNvPr>
          <p:cNvSpPr txBox="1">
            <a:spLocks/>
          </p:cNvSpPr>
          <p:nvPr/>
        </p:nvSpPr>
        <p:spPr>
          <a:xfrm>
            <a:off x="-280173" y="688740"/>
            <a:ext cx="7484537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IN" dirty="0"/>
              <a:t>Step 1 Pre-process both train and test data using the pipeline</a:t>
            </a:r>
          </a:p>
        </p:txBody>
      </p:sp>
    </p:spTree>
    <p:extLst>
      <p:ext uri="{BB962C8B-B14F-4D97-AF65-F5344CB8AC3E}">
        <p14:creationId xmlns:p14="http://schemas.microsoft.com/office/powerpoint/2010/main" val="514617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 animBg="1"/>
      <p:bldP spid="6" grpId="0"/>
      <p:bldP spid="7" grpId="0" animBg="1"/>
      <p:bldP spid="8" grpId="0"/>
      <p:bldP spid="9" grpId="0" animBg="1"/>
      <p:bldP spid="10" grpId="0" animBg="1"/>
      <p:bldP spid="11" grpId="0"/>
      <p:bldP spid="12" grpId="0"/>
      <p:bldP spid="13" grpId="0" animBg="1"/>
      <p:bldP spid="14" grpId="0"/>
      <p:bldP spid="15" grpId="0" animBg="1"/>
      <p:bldP spid="18" grpId="0"/>
      <p:bldP spid="19" grpId="0" animBg="1"/>
      <p:bldP spid="20" grpId="0" animBg="1"/>
      <p:bldP spid="21" grpId="0"/>
      <p:bldP spid="22" grpId="0"/>
      <p:bldP spid="23" grpId="0" animBg="1"/>
      <p:bldP spid="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FEA20-DDAF-4622-AA62-2CAC14384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71" y="156238"/>
            <a:ext cx="6305356" cy="660400"/>
          </a:xfrm>
        </p:spPr>
        <p:txBody>
          <a:bodyPr>
            <a:normAutofit/>
          </a:bodyPr>
          <a:lstStyle/>
          <a:p>
            <a:r>
              <a:rPr lang="en-IN" sz="2400" dirty="0"/>
              <a:t>Fixing the Imbalance Problem using SMOTE</a:t>
            </a:r>
          </a:p>
        </p:txBody>
      </p:sp>
      <p:sp>
        <p:nvSpPr>
          <p:cNvPr id="47" name="Content Placeholder 7">
            <a:extLst>
              <a:ext uri="{FF2B5EF4-FFF2-40B4-BE49-F238E27FC236}">
                <a16:creationId xmlns:a16="http://schemas.microsoft.com/office/drawing/2014/main" id="{2FFADD5C-0CF8-4579-AF0A-8C0F72028991}"/>
              </a:ext>
            </a:extLst>
          </p:cNvPr>
          <p:cNvSpPr txBox="1">
            <a:spLocks/>
          </p:cNvSpPr>
          <p:nvPr/>
        </p:nvSpPr>
        <p:spPr>
          <a:xfrm>
            <a:off x="209354" y="816638"/>
            <a:ext cx="7484537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dirty="0"/>
              <a:t>Step 2 Use SMOTE to solve the Imbalance problem</a:t>
            </a:r>
          </a:p>
        </p:txBody>
      </p:sp>
      <p:sp>
        <p:nvSpPr>
          <p:cNvPr id="51" name="Content Placeholder 7">
            <a:extLst>
              <a:ext uri="{FF2B5EF4-FFF2-40B4-BE49-F238E27FC236}">
                <a16:creationId xmlns:a16="http://schemas.microsoft.com/office/drawing/2014/main" id="{D58F54F0-D319-45B7-BE72-42176992446E}"/>
              </a:ext>
            </a:extLst>
          </p:cNvPr>
          <p:cNvSpPr txBox="1">
            <a:spLocks/>
          </p:cNvSpPr>
          <p:nvPr/>
        </p:nvSpPr>
        <p:spPr>
          <a:xfrm>
            <a:off x="658089" y="1371052"/>
            <a:ext cx="3038764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 err="1"/>
              <a:t>x_train_pp</a:t>
            </a:r>
            <a:r>
              <a:rPr lang="en-IN" dirty="0"/>
              <a:t> (imbalanced)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DB2CE0E2-2F79-4E58-8B43-E4FA74637092}"/>
              </a:ext>
            </a:extLst>
          </p:cNvPr>
          <p:cNvSpPr/>
          <p:nvPr/>
        </p:nvSpPr>
        <p:spPr>
          <a:xfrm>
            <a:off x="884379" y="1371052"/>
            <a:ext cx="2586183" cy="428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Content Placeholder 7">
            <a:extLst>
              <a:ext uri="{FF2B5EF4-FFF2-40B4-BE49-F238E27FC236}">
                <a16:creationId xmlns:a16="http://schemas.microsoft.com/office/drawing/2014/main" id="{EFCEC7EB-1199-4CC0-8070-DDF20C8580BD}"/>
              </a:ext>
            </a:extLst>
          </p:cNvPr>
          <p:cNvSpPr txBox="1">
            <a:spLocks/>
          </p:cNvSpPr>
          <p:nvPr/>
        </p:nvSpPr>
        <p:spPr>
          <a:xfrm>
            <a:off x="5010724" y="1371052"/>
            <a:ext cx="3038764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 err="1"/>
              <a:t>y_train</a:t>
            </a:r>
            <a:r>
              <a:rPr lang="en-IN" dirty="0"/>
              <a:t> (imbalanced)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1AF315D-08FE-4DC9-8D30-4936AA1F8033}"/>
              </a:ext>
            </a:extLst>
          </p:cNvPr>
          <p:cNvSpPr/>
          <p:nvPr/>
        </p:nvSpPr>
        <p:spPr>
          <a:xfrm>
            <a:off x="5237015" y="1371052"/>
            <a:ext cx="2586183" cy="428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Content Placeholder 7">
            <a:extLst>
              <a:ext uri="{FF2B5EF4-FFF2-40B4-BE49-F238E27FC236}">
                <a16:creationId xmlns:a16="http://schemas.microsoft.com/office/drawing/2014/main" id="{25EC5542-6569-4FDC-8374-6E3104781219}"/>
              </a:ext>
            </a:extLst>
          </p:cNvPr>
          <p:cNvSpPr txBox="1">
            <a:spLocks/>
          </p:cNvSpPr>
          <p:nvPr/>
        </p:nvSpPr>
        <p:spPr>
          <a:xfrm>
            <a:off x="2890980" y="2478635"/>
            <a:ext cx="3038764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IN" dirty="0" err="1"/>
              <a:t>SMOTE.fit_sample</a:t>
            </a:r>
            <a:r>
              <a:rPr lang="en-IN" dirty="0"/>
              <a:t>()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5AB4DE7-FCE0-4E48-89AE-E7CD6F5CEE2B}"/>
              </a:ext>
            </a:extLst>
          </p:cNvPr>
          <p:cNvSpPr/>
          <p:nvPr/>
        </p:nvSpPr>
        <p:spPr>
          <a:xfrm>
            <a:off x="3117270" y="2450694"/>
            <a:ext cx="2586183" cy="428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Content Placeholder 7">
            <a:extLst>
              <a:ext uri="{FF2B5EF4-FFF2-40B4-BE49-F238E27FC236}">
                <a16:creationId xmlns:a16="http://schemas.microsoft.com/office/drawing/2014/main" id="{D1B95054-3F99-4323-BD46-7B9C25A6D62E}"/>
              </a:ext>
            </a:extLst>
          </p:cNvPr>
          <p:cNvSpPr txBox="1">
            <a:spLocks/>
          </p:cNvSpPr>
          <p:nvPr/>
        </p:nvSpPr>
        <p:spPr>
          <a:xfrm>
            <a:off x="658089" y="3723506"/>
            <a:ext cx="3038764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 err="1"/>
              <a:t>os_train_x</a:t>
            </a:r>
            <a:r>
              <a:rPr lang="en-IN" dirty="0"/>
              <a:t> (Balanced)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AEB2099B-BA9D-48A1-84DD-ADD9B35E5202}"/>
              </a:ext>
            </a:extLst>
          </p:cNvPr>
          <p:cNvSpPr/>
          <p:nvPr/>
        </p:nvSpPr>
        <p:spPr>
          <a:xfrm>
            <a:off x="884379" y="3723506"/>
            <a:ext cx="2586183" cy="428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Content Placeholder 7">
            <a:extLst>
              <a:ext uri="{FF2B5EF4-FFF2-40B4-BE49-F238E27FC236}">
                <a16:creationId xmlns:a16="http://schemas.microsoft.com/office/drawing/2014/main" id="{D482290E-91A2-42BB-B5C6-E959B28EFD7C}"/>
              </a:ext>
            </a:extLst>
          </p:cNvPr>
          <p:cNvSpPr txBox="1">
            <a:spLocks/>
          </p:cNvSpPr>
          <p:nvPr/>
        </p:nvSpPr>
        <p:spPr>
          <a:xfrm>
            <a:off x="5010724" y="3723506"/>
            <a:ext cx="3038764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 err="1"/>
              <a:t>os_train_y</a:t>
            </a:r>
            <a:r>
              <a:rPr lang="en-IN" dirty="0"/>
              <a:t> (Balanced)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656EAF-9C0D-4168-BBCC-B05185F5B0ED}"/>
              </a:ext>
            </a:extLst>
          </p:cNvPr>
          <p:cNvSpPr/>
          <p:nvPr/>
        </p:nvSpPr>
        <p:spPr>
          <a:xfrm>
            <a:off x="5237015" y="3723506"/>
            <a:ext cx="2586183" cy="428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69A3204-2F4D-4DF6-8F60-92B49181092A}"/>
              </a:ext>
            </a:extLst>
          </p:cNvPr>
          <p:cNvCxnSpPr>
            <a:stCxn id="52" idx="2"/>
            <a:endCxn id="56" idx="0"/>
          </p:cNvCxnSpPr>
          <p:nvPr/>
        </p:nvCxnSpPr>
        <p:spPr>
          <a:xfrm rot="16200000" flipH="1">
            <a:off x="2968328" y="1008660"/>
            <a:ext cx="651176" cy="22328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6E345E9-3C9B-4864-ABD2-912342B6EA0A}"/>
              </a:ext>
            </a:extLst>
          </p:cNvPr>
          <p:cNvCxnSpPr>
            <a:stCxn id="54" idx="2"/>
            <a:endCxn id="56" idx="0"/>
          </p:cNvCxnSpPr>
          <p:nvPr/>
        </p:nvCxnSpPr>
        <p:spPr>
          <a:xfrm rot="5400000">
            <a:off x="5144647" y="1065234"/>
            <a:ext cx="651176" cy="21197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D645333E-E5B0-4B73-BA62-7979B5D5433E}"/>
              </a:ext>
            </a:extLst>
          </p:cNvPr>
          <p:cNvCxnSpPr>
            <a:stCxn id="56" idx="2"/>
            <a:endCxn id="58" idx="0"/>
          </p:cNvCxnSpPr>
          <p:nvPr/>
        </p:nvCxnSpPr>
        <p:spPr>
          <a:xfrm rot="5400000">
            <a:off x="2871744" y="2184888"/>
            <a:ext cx="844346" cy="22328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64697B43-B07F-4F41-A5C7-62DD2DEEEB9E}"/>
              </a:ext>
            </a:extLst>
          </p:cNvPr>
          <p:cNvCxnSpPr>
            <a:stCxn id="56" idx="2"/>
            <a:endCxn id="60" idx="0"/>
          </p:cNvCxnSpPr>
          <p:nvPr/>
        </p:nvCxnSpPr>
        <p:spPr>
          <a:xfrm rot="16200000" flipH="1">
            <a:off x="5048061" y="2241460"/>
            <a:ext cx="844346" cy="21197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1942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7" grpId="0"/>
      <p:bldP spid="51" grpId="0"/>
      <p:bldP spid="52" grpId="0" animBg="1"/>
      <p:bldP spid="53" grpId="0"/>
      <p:bldP spid="54" grpId="0" animBg="1"/>
      <p:bldP spid="55" grpId="0"/>
      <p:bldP spid="56" grpId="0" animBg="1"/>
      <p:bldP spid="57" grpId="0"/>
      <p:bldP spid="58" grpId="0" animBg="1"/>
      <p:bldP spid="59" grpId="0"/>
      <p:bldP spid="6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FEA20-DDAF-4622-AA62-2CAC14384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71" y="156238"/>
            <a:ext cx="6305356" cy="660400"/>
          </a:xfrm>
        </p:spPr>
        <p:txBody>
          <a:bodyPr>
            <a:normAutofit/>
          </a:bodyPr>
          <a:lstStyle/>
          <a:p>
            <a:r>
              <a:rPr lang="en-IN" sz="2400" dirty="0"/>
              <a:t>Fixing the Imbalance Problem using SMOTE</a:t>
            </a:r>
          </a:p>
        </p:txBody>
      </p:sp>
      <p:sp>
        <p:nvSpPr>
          <p:cNvPr id="47" name="Content Placeholder 7">
            <a:extLst>
              <a:ext uri="{FF2B5EF4-FFF2-40B4-BE49-F238E27FC236}">
                <a16:creationId xmlns:a16="http://schemas.microsoft.com/office/drawing/2014/main" id="{2FFADD5C-0CF8-4579-AF0A-8C0F72028991}"/>
              </a:ext>
            </a:extLst>
          </p:cNvPr>
          <p:cNvSpPr txBox="1">
            <a:spLocks/>
          </p:cNvSpPr>
          <p:nvPr/>
        </p:nvSpPr>
        <p:spPr>
          <a:xfrm>
            <a:off x="209354" y="816638"/>
            <a:ext cx="7484537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dirty="0"/>
              <a:t>Step 2 Use SMOTE to solve the Imbalance problem</a:t>
            </a:r>
          </a:p>
        </p:txBody>
      </p:sp>
      <p:sp>
        <p:nvSpPr>
          <p:cNvPr id="51" name="Content Placeholder 7">
            <a:extLst>
              <a:ext uri="{FF2B5EF4-FFF2-40B4-BE49-F238E27FC236}">
                <a16:creationId xmlns:a16="http://schemas.microsoft.com/office/drawing/2014/main" id="{D58F54F0-D319-45B7-BE72-42176992446E}"/>
              </a:ext>
            </a:extLst>
          </p:cNvPr>
          <p:cNvSpPr txBox="1">
            <a:spLocks/>
          </p:cNvSpPr>
          <p:nvPr/>
        </p:nvSpPr>
        <p:spPr>
          <a:xfrm>
            <a:off x="658089" y="1371052"/>
            <a:ext cx="3038764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 err="1"/>
              <a:t>x_train_pp</a:t>
            </a:r>
            <a:r>
              <a:rPr lang="en-IN" dirty="0"/>
              <a:t> (imbalanced)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DB2CE0E2-2F79-4E58-8B43-E4FA74637092}"/>
              </a:ext>
            </a:extLst>
          </p:cNvPr>
          <p:cNvSpPr/>
          <p:nvPr/>
        </p:nvSpPr>
        <p:spPr>
          <a:xfrm>
            <a:off x="884379" y="1371052"/>
            <a:ext cx="2586183" cy="428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Content Placeholder 7">
            <a:extLst>
              <a:ext uri="{FF2B5EF4-FFF2-40B4-BE49-F238E27FC236}">
                <a16:creationId xmlns:a16="http://schemas.microsoft.com/office/drawing/2014/main" id="{EFCEC7EB-1199-4CC0-8070-DDF20C8580BD}"/>
              </a:ext>
            </a:extLst>
          </p:cNvPr>
          <p:cNvSpPr txBox="1">
            <a:spLocks/>
          </p:cNvSpPr>
          <p:nvPr/>
        </p:nvSpPr>
        <p:spPr>
          <a:xfrm>
            <a:off x="5010724" y="1371052"/>
            <a:ext cx="3038764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 err="1"/>
              <a:t>y_train</a:t>
            </a:r>
            <a:r>
              <a:rPr lang="en-IN" dirty="0"/>
              <a:t> (imbalanced)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1AF315D-08FE-4DC9-8D30-4936AA1F8033}"/>
              </a:ext>
            </a:extLst>
          </p:cNvPr>
          <p:cNvSpPr/>
          <p:nvPr/>
        </p:nvSpPr>
        <p:spPr>
          <a:xfrm>
            <a:off x="5237015" y="1371052"/>
            <a:ext cx="2586183" cy="428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Content Placeholder 7">
            <a:extLst>
              <a:ext uri="{FF2B5EF4-FFF2-40B4-BE49-F238E27FC236}">
                <a16:creationId xmlns:a16="http://schemas.microsoft.com/office/drawing/2014/main" id="{25EC5542-6569-4FDC-8374-6E3104781219}"/>
              </a:ext>
            </a:extLst>
          </p:cNvPr>
          <p:cNvSpPr txBox="1">
            <a:spLocks/>
          </p:cNvSpPr>
          <p:nvPr/>
        </p:nvSpPr>
        <p:spPr>
          <a:xfrm>
            <a:off x="2890980" y="2478635"/>
            <a:ext cx="3038764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IN" dirty="0" err="1"/>
              <a:t>SMOTE.fit_sample</a:t>
            </a:r>
            <a:r>
              <a:rPr lang="en-IN" dirty="0"/>
              <a:t>()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5AB4DE7-FCE0-4E48-89AE-E7CD6F5CEE2B}"/>
              </a:ext>
            </a:extLst>
          </p:cNvPr>
          <p:cNvSpPr/>
          <p:nvPr/>
        </p:nvSpPr>
        <p:spPr>
          <a:xfrm>
            <a:off x="3117270" y="2450694"/>
            <a:ext cx="2586183" cy="428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Content Placeholder 7">
            <a:extLst>
              <a:ext uri="{FF2B5EF4-FFF2-40B4-BE49-F238E27FC236}">
                <a16:creationId xmlns:a16="http://schemas.microsoft.com/office/drawing/2014/main" id="{D1B95054-3F99-4323-BD46-7B9C25A6D62E}"/>
              </a:ext>
            </a:extLst>
          </p:cNvPr>
          <p:cNvSpPr txBox="1">
            <a:spLocks/>
          </p:cNvSpPr>
          <p:nvPr/>
        </p:nvSpPr>
        <p:spPr>
          <a:xfrm>
            <a:off x="658089" y="3723506"/>
            <a:ext cx="3038764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 err="1"/>
              <a:t>os_train_x</a:t>
            </a:r>
            <a:r>
              <a:rPr lang="en-IN" dirty="0"/>
              <a:t> (Balanced)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AEB2099B-BA9D-48A1-84DD-ADD9B35E5202}"/>
              </a:ext>
            </a:extLst>
          </p:cNvPr>
          <p:cNvSpPr/>
          <p:nvPr/>
        </p:nvSpPr>
        <p:spPr>
          <a:xfrm>
            <a:off x="884379" y="3723506"/>
            <a:ext cx="2586183" cy="428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Content Placeholder 7">
            <a:extLst>
              <a:ext uri="{FF2B5EF4-FFF2-40B4-BE49-F238E27FC236}">
                <a16:creationId xmlns:a16="http://schemas.microsoft.com/office/drawing/2014/main" id="{D482290E-91A2-42BB-B5C6-E959B28EFD7C}"/>
              </a:ext>
            </a:extLst>
          </p:cNvPr>
          <p:cNvSpPr txBox="1">
            <a:spLocks/>
          </p:cNvSpPr>
          <p:nvPr/>
        </p:nvSpPr>
        <p:spPr>
          <a:xfrm>
            <a:off x="5010724" y="3723506"/>
            <a:ext cx="3038764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 err="1"/>
              <a:t>os_train_y</a:t>
            </a:r>
            <a:r>
              <a:rPr lang="en-IN" dirty="0"/>
              <a:t> (Balanced)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656EAF-9C0D-4168-BBCC-B05185F5B0ED}"/>
              </a:ext>
            </a:extLst>
          </p:cNvPr>
          <p:cNvSpPr/>
          <p:nvPr/>
        </p:nvSpPr>
        <p:spPr>
          <a:xfrm>
            <a:off x="5237015" y="3723506"/>
            <a:ext cx="2586183" cy="428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69A3204-2F4D-4DF6-8F60-92B49181092A}"/>
              </a:ext>
            </a:extLst>
          </p:cNvPr>
          <p:cNvCxnSpPr>
            <a:stCxn id="52" idx="2"/>
            <a:endCxn id="56" idx="0"/>
          </p:cNvCxnSpPr>
          <p:nvPr/>
        </p:nvCxnSpPr>
        <p:spPr>
          <a:xfrm rot="16200000" flipH="1">
            <a:off x="2968328" y="1008660"/>
            <a:ext cx="651176" cy="22328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6E345E9-3C9B-4864-ABD2-912342B6EA0A}"/>
              </a:ext>
            </a:extLst>
          </p:cNvPr>
          <p:cNvCxnSpPr>
            <a:stCxn id="54" idx="2"/>
            <a:endCxn id="56" idx="0"/>
          </p:cNvCxnSpPr>
          <p:nvPr/>
        </p:nvCxnSpPr>
        <p:spPr>
          <a:xfrm rot="5400000">
            <a:off x="5144647" y="1065234"/>
            <a:ext cx="651176" cy="21197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D645333E-E5B0-4B73-BA62-7979B5D5433E}"/>
              </a:ext>
            </a:extLst>
          </p:cNvPr>
          <p:cNvCxnSpPr>
            <a:stCxn id="56" idx="2"/>
            <a:endCxn id="58" idx="0"/>
          </p:cNvCxnSpPr>
          <p:nvPr/>
        </p:nvCxnSpPr>
        <p:spPr>
          <a:xfrm rot="5400000">
            <a:off x="2871744" y="2184888"/>
            <a:ext cx="844346" cy="22328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64697B43-B07F-4F41-A5C7-62DD2DEEEB9E}"/>
              </a:ext>
            </a:extLst>
          </p:cNvPr>
          <p:cNvCxnSpPr>
            <a:stCxn id="56" idx="2"/>
            <a:endCxn id="60" idx="0"/>
          </p:cNvCxnSpPr>
          <p:nvPr/>
        </p:nvCxnSpPr>
        <p:spPr>
          <a:xfrm rot="16200000" flipH="1">
            <a:off x="5048061" y="2241460"/>
            <a:ext cx="844346" cy="21197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E4745F59-A7E4-4347-8C71-0E8DDF472520}"/>
              </a:ext>
            </a:extLst>
          </p:cNvPr>
          <p:cNvSpPr/>
          <p:nvPr/>
        </p:nvSpPr>
        <p:spPr>
          <a:xfrm>
            <a:off x="407165" y="3405633"/>
            <a:ext cx="3525982" cy="13392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F92915F-269D-420A-96D7-0ABE2B2C395D}"/>
              </a:ext>
            </a:extLst>
          </p:cNvPr>
          <p:cNvSpPr/>
          <p:nvPr/>
        </p:nvSpPr>
        <p:spPr>
          <a:xfrm>
            <a:off x="4732873" y="3317106"/>
            <a:ext cx="3525982" cy="13392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4A219A8-4CB3-475A-A397-B6F26C32FCFB}"/>
              </a:ext>
            </a:extLst>
          </p:cNvPr>
          <p:cNvCxnSpPr>
            <a:stCxn id="3" idx="5"/>
          </p:cNvCxnSpPr>
          <p:nvPr/>
        </p:nvCxnSpPr>
        <p:spPr>
          <a:xfrm>
            <a:off x="3416779" y="4548774"/>
            <a:ext cx="1386130" cy="7898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A060B60-C99C-44EC-A0FC-59058702D631}"/>
              </a:ext>
            </a:extLst>
          </p:cNvPr>
          <p:cNvCxnSpPr>
            <a:stCxn id="19" idx="4"/>
          </p:cNvCxnSpPr>
          <p:nvPr/>
        </p:nvCxnSpPr>
        <p:spPr>
          <a:xfrm flipH="1">
            <a:off x="4732873" y="4656379"/>
            <a:ext cx="1762991" cy="7007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7">
            <a:extLst>
              <a:ext uri="{FF2B5EF4-FFF2-40B4-BE49-F238E27FC236}">
                <a16:creationId xmlns:a16="http://schemas.microsoft.com/office/drawing/2014/main" id="{A9B458B3-E335-4AB7-960B-3D900E2D3854}"/>
              </a:ext>
            </a:extLst>
          </p:cNvPr>
          <p:cNvSpPr txBox="1">
            <a:spLocks/>
          </p:cNvSpPr>
          <p:nvPr/>
        </p:nvSpPr>
        <p:spPr>
          <a:xfrm>
            <a:off x="3117270" y="5374403"/>
            <a:ext cx="3038764" cy="5264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/>
              <a:t>Use this balanced train data to train any model in future</a:t>
            </a:r>
          </a:p>
        </p:txBody>
      </p:sp>
    </p:spTree>
    <p:extLst>
      <p:ext uri="{BB962C8B-B14F-4D97-AF65-F5344CB8AC3E}">
        <p14:creationId xmlns:p14="http://schemas.microsoft.com/office/powerpoint/2010/main" val="235954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 animBg="1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DEDCB-DD13-436D-BDDE-F86127645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152" y="1116880"/>
            <a:ext cx="8596668" cy="1411261"/>
          </a:xfrm>
        </p:spPr>
        <p:txBody>
          <a:bodyPr>
            <a:normAutofit/>
          </a:bodyPr>
          <a:lstStyle/>
          <a:p>
            <a:r>
              <a:rPr lang="en-IN" dirty="0"/>
              <a:t>When </a:t>
            </a:r>
            <a:r>
              <a:rPr lang="en-IN" dirty="0" err="1" smtClean="0"/>
              <a:t>outage_duration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dirty="0" smtClean="0"/>
              <a:t>1/2, broadband company </a:t>
            </a:r>
            <a:r>
              <a:rPr lang="en-IN" dirty="0"/>
              <a:t>is losing a existing customer.</a:t>
            </a:r>
          </a:p>
          <a:p>
            <a:r>
              <a:rPr lang="en-IN" dirty="0"/>
              <a:t>A customer churn implies a major potential revenue loss for the </a:t>
            </a:r>
            <a:r>
              <a:rPr lang="en-IN" dirty="0" smtClean="0"/>
              <a:t>company.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760B4FD-814E-4C88-948C-179551D79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008" y="249382"/>
            <a:ext cx="5113337" cy="775854"/>
          </a:xfrm>
        </p:spPr>
        <p:txBody>
          <a:bodyPr>
            <a:normAutofit/>
          </a:bodyPr>
          <a:lstStyle/>
          <a:p>
            <a:r>
              <a:rPr lang="en-IN" sz="3200" dirty="0"/>
              <a:t>Project Objective</a:t>
            </a:r>
            <a:r>
              <a:rPr lang="en-IN" dirty="0"/>
              <a:t>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134287-C69D-4A49-88EB-95D8EEE673F3}"/>
              </a:ext>
            </a:extLst>
          </p:cNvPr>
          <p:cNvSpPr txBox="1">
            <a:spLocks/>
          </p:cNvSpPr>
          <p:nvPr/>
        </p:nvSpPr>
        <p:spPr>
          <a:xfrm>
            <a:off x="3128436" y="2933011"/>
            <a:ext cx="3271173" cy="60036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If </a:t>
            </a:r>
            <a:r>
              <a:rPr lang="en-IN" sz="2800" dirty="0" err="1"/>
              <a:t>outage_duration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smtClean="0"/>
              <a:t>1 or 2</a:t>
            </a:r>
            <a:endParaRPr lang="en-IN" sz="2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F11D440-0821-4469-95EC-6F53B80A4CB4}"/>
              </a:ext>
            </a:extLst>
          </p:cNvPr>
          <p:cNvSpPr txBox="1">
            <a:spLocks/>
          </p:cNvSpPr>
          <p:nvPr/>
        </p:nvSpPr>
        <p:spPr>
          <a:xfrm>
            <a:off x="2180919" y="3813554"/>
            <a:ext cx="4719436" cy="60036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800" dirty="0"/>
              <a:t>Look for the patterns in the dataset why the </a:t>
            </a:r>
            <a:r>
              <a:rPr lang="en-US" sz="2800" dirty="0" smtClean="0"/>
              <a:t>outage occurs </a:t>
            </a:r>
            <a:endParaRPr lang="en-IN"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1367F84-C189-491A-B99A-C7CAD0282C3A}"/>
              </a:ext>
            </a:extLst>
          </p:cNvPr>
          <p:cNvSpPr txBox="1">
            <a:spLocks/>
          </p:cNvSpPr>
          <p:nvPr/>
        </p:nvSpPr>
        <p:spPr>
          <a:xfrm>
            <a:off x="1829764" y="4985747"/>
            <a:ext cx="5421746" cy="8181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000" dirty="0"/>
              <a:t>With an underlying pattern from the previous/historical set predict if </a:t>
            </a:r>
            <a:r>
              <a:rPr lang="en-US" sz="2000" dirty="0" smtClean="0"/>
              <a:t>outage will occur or not</a:t>
            </a:r>
            <a:endParaRPr lang="en-IN" sz="20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DE070D8-A3DE-4513-A5BD-481807E0A997}"/>
              </a:ext>
            </a:extLst>
          </p:cNvPr>
          <p:cNvSpPr/>
          <p:nvPr/>
        </p:nvSpPr>
        <p:spPr>
          <a:xfrm>
            <a:off x="3088811" y="2869434"/>
            <a:ext cx="3350425" cy="5010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8633BCD-C690-4AFB-A7EE-6AE14F9F9BDC}"/>
              </a:ext>
            </a:extLst>
          </p:cNvPr>
          <p:cNvSpPr/>
          <p:nvPr/>
        </p:nvSpPr>
        <p:spPr>
          <a:xfrm>
            <a:off x="2337591" y="3726932"/>
            <a:ext cx="4562763" cy="7758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198BB05-5D34-4A90-8D3E-997F5B56DE7C}"/>
              </a:ext>
            </a:extLst>
          </p:cNvPr>
          <p:cNvSpPr/>
          <p:nvPr/>
        </p:nvSpPr>
        <p:spPr>
          <a:xfrm>
            <a:off x="2028173" y="4907657"/>
            <a:ext cx="5112328" cy="8962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0707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 animBg="1"/>
      <p:bldP spid="9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BA422-E9C6-4383-B530-014B62813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52" y="286328"/>
            <a:ext cx="7524557" cy="674255"/>
          </a:xfrm>
        </p:spPr>
        <p:txBody>
          <a:bodyPr>
            <a:normAutofit/>
          </a:bodyPr>
          <a:lstStyle/>
          <a:p>
            <a:r>
              <a:rPr lang="en-IN" sz="2400" dirty="0"/>
              <a:t>Fixing the Imbalance Problem using SMOTE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A4EB9E3C-2299-49A7-879C-B73C79194532}"/>
              </a:ext>
            </a:extLst>
          </p:cNvPr>
          <p:cNvSpPr txBox="1">
            <a:spLocks/>
          </p:cNvSpPr>
          <p:nvPr/>
        </p:nvSpPr>
        <p:spPr>
          <a:xfrm>
            <a:off x="209354" y="816638"/>
            <a:ext cx="7484537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dirty="0"/>
              <a:t>Balanced problem now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767" y="1343111"/>
            <a:ext cx="5818014" cy="434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762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DE155-9505-498E-9BF1-A8E051F8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880" y="2768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6000" dirty="0"/>
              <a:t>Model Building</a:t>
            </a:r>
          </a:p>
        </p:txBody>
      </p:sp>
    </p:spTree>
    <p:extLst>
      <p:ext uri="{BB962C8B-B14F-4D97-AF65-F5344CB8AC3E}">
        <p14:creationId xmlns:p14="http://schemas.microsoft.com/office/powerpoint/2010/main" val="11542112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962C3-2620-4076-B00B-4F455E3F7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52" y="156238"/>
            <a:ext cx="5972848" cy="490307"/>
          </a:xfrm>
        </p:spPr>
        <p:txBody>
          <a:bodyPr>
            <a:normAutofit/>
          </a:bodyPr>
          <a:lstStyle/>
          <a:p>
            <a:r>
              <a:rPr lang="en-IN" sz="2400" dirty="0"/>
              <a:t>Overall approach used in 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0E9B8-ED56-4311-8D2C-AA2C60DA4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752" y="710510"/>
            <a:ext cx="2620047" cy="49030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dirty="0"/>
              <a:t>Step 1. Fitting the model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678619CA-6F20-4129-B538-65AE5E0DD744}"/>
              </a:ext>
            </a:extLst>
          </p:cNvPr>
          <p:cNvSpPr txBox="1">
            <a:spLocks/>
          </p:cNvSpPr>
          <p:nvPr/>
        </p:nvSpPr>
        <p:spPr>
          <a:xfrm>
            <a:off x="3158836" y="1126289"/>
            <a:ext cx="3038764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IN" dirty="0"/>
              <a:t>Pipeline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3EF1E5D-719B-4FEE-ABAE-B0171C276614}"/>
              </a:ext>
            </a:extLst>
          </p:cNvPr>
          <p:cNvSpPr/>
          <p:nvPr/>
        </p:nvSpPr>
        <p:spPr>
          <a:xfrm>
            <a:off x="3385126" y="1126289"/>
            <a:ext cx="2586183" cy="428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CF284A2-4727-422A-9B18-1D4E8878A853}"/>
              </a:ext>
            </a:extLst>
          </p:cNvPr>
          <p:cNvSpPr txBox="1">
            <a:spLocks/>
          </p:cNvSpPr>
          <p:nvPr/>
        </p:nvSpPr>
        <p:spPr>
          <a:xfrm>
            <a:off x="3283527" y="2029760"/>
            <a:ext cx="2812473" cy="5264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IN" dirty="0"/>
              <a:t>Create a Pipeline object for the model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7CEE090-CB98-48DC-8631-F340153F348C}"/>
              </a:ext>
            </a:extLst>
          </p:cNvPr>
          <p:cNvSpPr/>
          <p:nvPr/>
        </p:nvSpPr>
        <p:spPr>
          <a:xfrm>
            <a:off x="3385126" y="1939125"/>
            <a:ext cx="2586183" cy="7077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59F1B9D3-75A9-4756-A32F-22184D212F7D}"/>
              </a:ext>
            </a:extLst>
          </p:cNvPr>
          <p:cNvSpPr txBox="1">
            <a:spLocks/>
          </p:cNvSpPr>
          <p:nvPr/>
        </p:nvSpPr>
        <p:spPr>
          <a:xfrm>
            <a:off x="3283527" y="3165762"/>
            <a:ext cx="2812473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IN" dirty="0"/>
              <a:t>Pipeline </a:t>
            </a:r>
            <a:r>
              <a:rPr lang="en-IN" dirty="0" err="1"/>
              <a:t>object.fit</a:t>
            </a:r>
            <a:r>
              <a:rPr lang="en-IN" dirty="0"/>
              <a:t>()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7170E59-1215-4A1F-9083-EBA89C053183}"/>
              </a:ext>
            </a:extLst>
          </p:cNvPr>
          <p:cNvSpPr/>
          <p:nvPr/>
        </p:nvSpPr>
        <p:spPr>
          <a:xfrm>
            <a:off x="3385126" y="3075127"/>
            <a:ext cx="2586183" cy="7077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1E3ECF4A-22BD-4233-B617-8E4D863419F4}"/>
              </a:ext>
            </a:extLst>
          </p:cNvPr>
          <p:cNvSpPr txBox="1">
            <a:spLocks/>
          </p:cNvSpPr>
          <p:nvPr/>
        </p:nvSpPr>
        <p:spPr>
          <a:xfrm>
            <a:off x="974440" y="4348723"/>
            <a:ext cx="3038764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 err="1"/>
              <a:t>os_train_x</a:t>
            </a: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03029BD-DE60-4CD0-9CF0-30A81474690B}"/>
              </a:ext>
            </a:extLst>
          </p:cNvPr>
          <p:cNvSpPr/>
          <p:nvPr/>
        </p:nvSpPr>
        <p:spPr>
          <a:xfrm>
            <a:off x="1293095" y="4348723"/>
            <a:ext cx="2586183" cy="428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10B2FAF3-0AF7-4DCE-B2A3-0E35C3C671E4}"/>
              </a:ext>
            </a:extLst>
          </p:cNvPr>
          <p:cNvSpPr txBox="1">
            <a:spLocks/>
          </p:cNvSpPr>
          <p:nvPr/>
        </p:nvSpPr>
        <p:spPr>
          <a:xfrm>
            <a:off x="5419440" y="4348723"/>
            <a:ext cx="3038764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 err="1"/>
              <a:t>os_train_y</a:t>
            </a:r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D796315-EB99-460D-8648-08407E09AF22}"/>
              </a:ext>
            </a:extLst>
          </p:cNvPr>
          <p:cNvSpPr/>
          <p:nvPr/>
        </p:nvSpPr>
        <p:spPr>
          <a:xfrm>
            <a:off x="5645731" y="4348723"/>
            <a:ext cx="2586183" cy="428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223C07B-D99A-4AD3-A4D4-746F5B6670E8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4678218" y="1554755"/>
            <a:ext cx="0" cy="384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081FF79-58C6-42CE-A9EE-6C1CEE6EF6A5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4678218" y="2646870"/>
            <a:ext cx="0" cy="428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AB149710-CAB2-40FE-A498-991310872C30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rot="5400000">
            <a:off x="3349278" y="3019782"/>
            <a:ext cx="565851" cy="20920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5D9D210-B369-460D-98CA-E502E4504C34}"/>
              </a:ext>
            </a:extLst>
          </p:cNvPr>
          <p:cNvCxnSpPr>
            <a:stCxn id="11" idx="2"/>
            <a:endCxn id="15" idx="0"/>
          </p:cNvCxnSpPr>
          <p:nvPr/>
        </p:nvCxnSpPr>
        <p:spPr>
          <a:xfrm rot="16200000" flipH="1">
            <a:off x="5525595" y="2935494"/>
            <a:ext cx="565851" cy="22606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85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962C3-2620-4076-B00B-4F455E3F7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52" y="156238"/>
            <a:ext cx="5972848" cy="490307"/>
          </a:xfrm>
        </p:spPr>
        <p:txBody>
          <a:bodyPr>
            <a:normAutofit/>
          </a:bodyPr>
          <a:lstStyle/>
          <a:p>
            <a:r>
              <a:rPr lang="en-IN" sz="2400" dirty="0"/>
              <a:t>Overall approach used in 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0E9B8-ED56-4311-8D2C-AA2C60DA4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752" y="710510"/>
            <a:ext cx="2620047" cy="49030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dirty="0"/>
              <a:t>Step 1. Fitting the model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678619CA-6F20-4129-B538-65AE5E0DD744}"/>
              </a:ext>
            </a:extLst>
          </p:cNvPr>
          <p:cNvSpPr txBox="1">
            <a:spLocks/>
          </p:cNvSpPr>
          <p:nvPr/>
        </p:nvSpPr>
        <p:spPr>
          <a:xfrm>
            <a:off x="3158836" y="1126289"/>
            <a:ext cx="3038764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IN" dirty="0"/>
              <a:t>Pipeline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3EF1E5D-719B-4FEE-ABAE-B0171C276614}"/>
              </a:ext>
            </a:extLst>
          </p:cNvPr>
          <p:cNvSpPr/>
          <p:nvPr/>
        </p:nvSpPr>
        <p:spPr>
          <a:xfrm>
            <a:off x="3385126" y="1126289"/>
            <a:ext cx="2586183" cy="428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CF284A2-4727-422A-9B18-1D4E8878A853}"/>
              </a:ext>
            </a:extLst>
          </p:cNvPr>
          <p:cNvSpPr txBox="1">
            <a:spLocks/>
          </p:cNvSpPr>
          <p:nvPr/>
        </p:nvSpPr>
        <p:spPr>
          <a:xfrm>
            <a:off x="3283527" y="2029760"/>
            <a:ext cx="2812473" cy="5264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IN" dirty="0"/>
              <a:t>Create a Pipeline object for the model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7CEE090-CB98-48DC-8631-F340153F348C}"/>
              </a:ext>
            </a:extLst>
          </p:cNvPr>
          <p:cNvSpPr/>
          <p:nvPr/>
        </p:nvSpPr>
        <p:spPr>
          <a:xfrm>
            <a:off x="3385126" y="1939125"/>
            <a:ext cx="2586183" cy="7077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59F1B9D3-75A9-4756-A32F-22184D212F7D}"/>
              </a:ext>
            </a:extLst>
          </p:cNvPr>
          <p:cNvSpPr txBox="1">
            <a:spLocks/>
          </p:cNvSpPr>
          <p:nvPr/>
        </p:nvSpPr>
        <p:spPr>
          <a:xfrm>
            <a:off x="3283527" y="3165762"/>
            <a:ext cx="2812473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IN" dirty="0"/>
              <a:t>Pipeline </a:t>
            </a:r>
            <a:r>
              <a:rPr lang="en-IN" dirty="0" err="1"/>
              <a:t>object.fit</a:t>
            </a:r>
            <a:r>
              <a:rPr lang="en-IN" dirty="0"/>
              <a:t>()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7170E59-1215-4A1F-9083-EBA89C053183}"/>
              </a:ext>
            </a:extLst>
          </p:cNvPr>
          <p:cNvSpPr/>
          <p:nvPr/>
        </p:nvSpPr>
        <p:spPr>
          <a:xfrm>
            <a:off x="3385126" y="3075127"/>
            <a:ext cx="2586183" cy="7077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1E3ECF4A-22BD-4233-B617-8E4D863419F4}"/>
              </a:ext>
            </a:extLst>
          </p:cNvPr>
          <p:cNvSpPr txBox="1">
            <a:spLocks/>
          </p:cNvSpPr>
          <p:nvPr/>
        </p:nvSpPr>
        <p:spPr>
          <a:xfrm>
            <a:off x="974440" y="4348723"/>
            <a:ext cx="3038764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 err="1"/>
              <a:t>os_train_x</a:t>
            </a: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03029BD-DE60-4CD0-9CF0-30A81474690B}"/>
              </a:ext>
            </a:extLst>
          </p:cNvPr>
          <p:cNvSpPr/>
          <p:nvPr/>
        </p:nvSpPr>
        <p:spPr>
          <a:xfrm>
            <a:off x="1293095" y="4348723"/>
            <a:ext cx="2586183" cy="428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10B2FAF3-0AF7-4DCE-B2A3-0E35C3C671E4}"/>
              </a:ext>
            </a:extLst>
          </p:cNvPr>
          <p:cNvSpPr txBox="1">
            <a:spLocks/>
          </p:cNvSpPr>
          <p:nvPr/>
        </p:nvSpPr>
        <p:spPr>
          <a:xfrm>
            <a:off x="5419440" y="4348723"/>
            <a:ext cx="3038764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 err="1"/>
              <a:t>os_train_y</a:t>
            </a:r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D796315-EB99-460D-8648-08407E09AF22}"/>
              </a:ext>
            </a:extLst>
          </p:cNvPr>
          <p:cNvSpPr/>
          <p:nvPr/>
        </p:nvSpPr>
        <p:spPr>
          <a:xfrm>
            <a:off x="5645731" y="4348723"/>
            <a:ext cx="2586183" cy="428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223C07B-D99A-4AD3-A4D4-746F5B6670E8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4678218" y="1554755"/>
            <a:ext cx="0" cy="384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081FF79-58C6-42CE-A9EE-6C1CEE6EF6A5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4678218" y="2646870"/>
            <a:ext cx="0" cy="428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AB149710-CAB2-40FE-A498-991310872C30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rot="5400000">
            <a:off x="3349278" y="3019782"/>
            <a:ext cx="565851" cy="20920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5D9D210-B369-460D-98CA-E502E4504C34}"/>
              </a:ext>
            </a:extLst>
          </p:cNvPr>
          <p:cNvCxnSpPr>
            <a:stCxn id="11" idx="2"/>
            <a:endCxn id="15" idx="0"/>
          </p:cNvCxnSpPr>
          <p:nvPr/>
        </p:nvCxnSpPr>
        <p:spPr>
          <a:xfrm rot="16200000" flipH="1">
            <a:off x="5525595" y="2935494"/>
            <a:ext cx="565851" cy="22606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C745099-9AD7-41DC-B9B6-B14C7E25DAC5}"/>
              </a:ext>
            </a:extLst>
          </p:cNvPr>
          <p:cNvSpPr/>
          <p:nvPr/>
        </p:nvSpPr>
        <p:spPr>
          <a:xfrm>
            <a:off x="579588" y="4047254"/>
            <a:ext cx="3786909" cy="15546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10F5E3A-DBE8-4F82-AB57-FA6C9A1FCEEF}"/>
              </a:ext>
            </a:extLst>
          </p:cNvPr>
          <p:cNvSpPr/>
          <p:nvPr/>
        </p:nvSpPr>
        <p:spPr>
          <a:xfrm>
            <a:off x="5419440" y="3909007"/>
            <a:ext cx="3786909" cy="15546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870C0F32-E631-4548-B918-0EFA6FE8023B}"/>
              </a:ext>
            </a:extLst>
          </p:cNvPr>
          <p:cNvCxnSpPr>
            <a:stCxn id="4" idx="4"/>
          </p:cNvCxnSpPr>
          <p:nvPr/>
        </p:nvCxnSpPr>
        <p:spPr>
          <a:xfrm rot="5400000">
            <a:off x="1982392" y="5503748"/>
            <a:ext cx="392479" cy="588825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3064273F-3AF0-4140-B8EB-E4A23F1CB990}"/>
              </a:ext>
            </a:extLst>
          </p:cNvPr>
          <p:cNvCxnSpPr>
            <a:stCxn id="20" idx="3"/>
          </p:cNvCxnSpPr>
          <p:nvPr/>
        </p:nvCxnSpPr>
        <p:spPr>
          <a:xfrm rot="16200000" flipH="1">
            <a:off x="6011409" y="5198609"/>
            <a:ext cx="666038" cy="740816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7">
            <a:extLst>
              <a:ext uri="{FF2B5EF4-FFF2-40B4-BE49-F238E27FC236}">
                <a16:creationId xmlns:a16="http://schemas.microsoft.com/office/drawing/2014/main" id="{6B94CFF7-E36E-4857-A956-66A8A17A5F27}"/>
              </a:ext>
            </a:extLst>
          </p:cNvPr>
          <p:cNvSpPr txBox="1">
            <a:spLocks/>
          </p:cNvSpPr>
          <p:nvPr/>
        </p:nvSpPr>
        <p:spPr>
          <a:xfrm>
            <a:off x="637313" y="5703455"/>
            <a:ext cx="1311564" cy="1154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IN" dirty="0"/>
              <a:t>Feature input for the model</a:t>
            </a:r>
          </a:p>
        </p:txBody>
      </p:sp>
      <p:sp>
        <p:nvSpPr>
          <p:cNvPr id="25" name="Content Placeholder 7">
            <a:extLst>
              <a:ext uri="{FF2B5EF4-FFF2-40B4-BE49-F238E27FC236}">
                <a16:creationId xmlns:a16="http://schemas.microsoft.com/office/drawing/2014/main" id="{441DADC0-BA0E-4817-AA34-A90A8AFC1A0D}"/>
              </a:ext>
            </a:extLst>
          </p:cNvPr>
          <p:cNvSpPr txBox="1">
            <a:spLocks/>
          </p:cNvSpPr>
          <p:nvPr/>
        </p:nvSpPr>
        <p:spPr>
          <a:xfrm>
            <a:off x="6714836" y="5685564"/>
            <a:ext cx="1311564" cy="11545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IN" dirty="0"/>
              <a:t>Actual o/p data (target column)</a:t>
            </a:r>
          </a:p>
        </p:txBody>
      </p:sp>
    </p:spTree>
    <p:extLst>
      <p:ext uri="{BB962C8B-B14F-4D97-AF65-F5344CB8AC3E}">
        <p14:creationId xmlns:p14="http://schemas.microsoft.com/office/powerpoint/2010/main" val="341908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" grpId="0" animBg="1"/>
      <p:bldP spid="24" grpId="0"/>
      <p:bldP spid="2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962C3-2620-4076-B00B-4F455E3F7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52" y="156238"/>
            <a:ext cx="5972848" cy="490307"/>
          </a:xfrm>
        </p:spPr>
        <p:txBody>
          <a:bodyPr>
            <a:normAutofit/>
          </a:bodyPr>
          <a:lstStyle/>
          <a:p>
            <a:r>
              <a:rPr lang="en-IN" sz="2400" dirty="0"/>
              <a:t>Overall approach used in 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0E9B8-ED56-4311-8D2C-AA2C60DA4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752" y="710510"/>
            <a:ext cx="2934083" cy="49030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dirty="0"/>
              <a:t>Step 2. Predicting the model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678619CA-6F20-4129-B538-65AE5E0DD744}"/>
              </a:ext>
            </a:extLst>
          </p:cNvPr>
          <p:cNvSpPr txBox="1">
            <a:spLocks/>
          </p:cNvSpPr>
          <p:nvPr/>
        </p:nvSpPr>
        <p:spPr>
          <a:xfrm>
            <a:off x="3158836" y="1126289"/>
            <a:ext cx="3038764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IN" dirty="0"/>
              <a:t>Pipeline </a:t>
            </a:r>
            <a:r>
              <a:rPr lang="en-IN" dirty="0" err="1"/>
              <a:t>object.predict</a:t>
            </a:r>
            <a:r>
              <a:rPr lang="en-IN" dirty="0"/>
              <a:t>()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3EF1E5D-719B-4FEE-ABAE-B0171C276614}"/>
              </a:ext>
            </a:extLst>
          </p:cNvPr>
          <p:cNvSpPr/>
          <p:nvPr/>
        </p:nvSpPr>
        <p:spPr>
          <a:xfrm>
            <a:off x="3385126" y="1126289"/>
            <a:ext cx="2586183" cy="428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1E3ECF4A-22BD-4233-B617-8E4D863419F4}"/>
              </a:ext>
            </a:extLst>
          </p:cNvPr>
          <p:cNvSpPr txBox="1">
            <a:spLocks/>
          </p:cNvSpPr>
          <p:nvPr/>
        </p:nvSpPr>
        <p:spPr>
          <a:xfrm>
            <a:off x="932872" y="2109027"/>
            <a:ext cx="3038764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 err="1"/>
              <a:t>os_train_x</a:t>
            </a: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03029BD-DE60-4CD0-9CF0-30A81474690B}"/>
              </a:ext>
            </a:extLst>
          </p:cNvPr>
          <p:cNvSpPr/>
          <p:nvPr/>
        </p:nvSpPr>
        <p:spPr>
          <a:xfrm>
            <a:off x="1173022" y="2120607"/>
            <a:ext cx="2586183" cy="428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10B2FAF3-0AF7-4DCE-B2A3-0E35C3C671E4}"/>
              </a:ext>
            </a:extLst>
          </p:cNvPr>
          <p:cNvSpPr txBox="1">
            <a:spLocks/>
          </p:cNvSpPr>
          <p:nvPr/>
        </p:nvSpPr>
        <p:spPr>
          <a:xfrm>
            <a:off x="5299367" y="2120607"/>
            <a:ext cx="3038764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 err="1"/>
              <a:t>x_test_pp</a:t>
            </a:r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D796315-EB99-460D-8648-08407E09AF22}"/>
              </a:ext>
            </a:extLst>
          </p:cNvPr>
          <p:cNvSpPr/>
          <p:nvPr/>
        </p:nvSpPr>
        <p:spPr>
          <a:xfrm>
            <a:off x="5525658" y="2120607"/>
            <a:ext cx="2586183" cy="428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AB149710-CAB2-40FE-A498-991310872C30}"/>
              </a:ext>
            </a:extLst>
          </p:cNvPr>
          <p:cNvCxnSpPr>
            <a:cxnSpLocks/>
            <a:endCxn id="13" idx="0"/>
          </p:cNvCxnSpPr>
          <p:nvPr/>
        </p:nvCxnSpPr>
        <p:spPr>
          <a:xfrm rot="5400000">
            <a:off x="3229205" y="791666"/>
            <a:ext cx="565851" cy="20920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5D9D210-B369-460D-98CA-E502E4504C34}"/>
              </a:ext>
            </a:extLst>
          </p:cNvPr>
          <p:cNvCxnSpPr>
            <a:cxnSpLocks/>
            <a:endCxn id="15" idx="0"/>
          </p:cNvCxnSpPr>
          <p:nvPr/>
        </p:nvCxnSpPr>
        <p:spPr>
          <a:xfrm rot="16200000" flipH="1">
            <a:off x="5405522" y="707378"/>
            <a:ext cx="565851" cy="22606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0040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  <p:bldP spid="7" grpId="0" animBg="1"/>
      <p:bldP spid="12" grpId="0"/>
      <p:bldP spid="13" grpId="0" animBg="1"/>
      <p:bldP spid="14" grpId="0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962C3-2620-4076-B00B-4F455E3F7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52" y="156238"/>
            <a:ext cx="5972848" cy="490307"/>
          </a:xfrm>
        </p:spPr>
        <p:txBody>
          <a:bodyPr>
            <a:normAutofit/>
          </a:bodyPr>
          <a:lstStyle/>
          <a:p>
            <a:r>
              <a:rPr lang="en-IN" sz="2400" dirty="0"/>
              <a:t>Overall approach used in 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0E9B8-ED56-4311-8D2C-AA2C60DA4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752" y="710510"/>
            <a:ext cx="2934083" cy="49030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dirty="0"/>
              <a:t>Step 2. Predicting the model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678619CA-6F20-4129-B538-65AE5E0DD744}"/>
              </a:ext>
            </a:extLst>
          </p:cNvPr>
          <p:cNvSpPr txBox="1">
            <a:spLocks/>
          </p:cNvSpPr>
          <p:nvPr/>
        </p:nvSpPr>
        <p:spPr>
          <a:xfrm>
            <a:off x="3158836" y="1126289"/>
            <a:ext cx="3038764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IN" dirty="0"/>
              <a:t>Pipeline </a:t>
            </a:r>
            <a:r>
              <a:rPr lang="en-IN" dirty="0" err="1"/>
              <a:t>object.predict</a:t>
            </a:r>
            <a:r>
              <a:rPr lang="en-IN" dirty="0"/>
              <a:t>()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3EF1E5D-719B-4FEE-ABAE-B0171C276614}"/>
              </a:ext>
            </a:extLst>
          </p:cNvPr>
          <p:cNvSpPr/>
          <p:nvPr/>
        </p:nvSpPr>
        <p:spPr>
          <a:xfrm>
            <a:off x="3385126" y="1126289"/>
            <a:ext cx="2586183" cy="428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1E3ECF4A-22BD-4233-B617-8E4D863419F4}"/>
              </a:ext>
            </a:extLst>
          </p:cNvPr>
          <p:cNvSpPr txBox="1">
            <a:spLocks/>
          </p:cNvSpPr>
          <p:nvPr/>
        </p:nvSpPr>
        <p:spPr>
          <a:xfrm>
            <a:off x="932872" y="2109027"/>
            <a:ext cx="3038764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 err="1"/>
              <a:t>os_train_x</a:t>
            </a: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03029BD-DE60-4CD0-9CF0-30A81474690B}"/>
              </a:ext>
            </a:extLst>
          </p:cNvPr>
          <p:cNvSpPr/>
          <p:nvPr/>
        </p:nvSpPr>
        <p:spPr>
          <a:xfrm>
            <a:off x="1173022" y="2120607"/>
            <a:ext cx="2586183" cy="428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10B2FAF3-0AF7-4DCE-B2A3-0E35C3C671E4}"/>
              </a:ext>
            </a:extLst>
          </p:cNvPr>
          <p:cNvSpPr txBox="1">
            <a:spLocks/>
          </p:cNvSpPr>
          <p:nvPr/>
        </p:nvSpPr>
        <p:spPr>
          <a:xfrm>
            <a:off x="5299367" y="2120607"/>
            <a:ext cx="3038764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 err="1"/>
              <a:t>x_test_pp</a:t>
            </a:r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D796315-EB99-460D-8648-08407E09AF22}"/>
              </a:ext>
            </a:extLst>
          </p:cNvPr>
          <p:cNvSpPr/>
          <p:nvPr/>
        </p:nvSpPr>
        <p:spPr>
          <a:xfrm>
            <a:off x="5525658" y="2120607"/>
            <a:ext cx="2586183" cy="428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AB149710-CAB2-40FE-A498-991310872C30}"/>
              </a:ext>
            </a:extLst>
          </p:cNvPr>
          <p:cNvCxnSpPr>
            <a:cxnSpLocks/>
            <a:endCxn id="13" idx="0"/>
          </p:cNvCxnSpPr>
          <p:nvPr/>
        </p:nvCxnSpPr>
        <p:spPr>
          <a:xfrm rot="5400000">
            <a:off x="3229205" y="791666"/>
            <a:ext cx="565851" cy="20920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5D9D210-B369-460D-98CA-E502E4504C34}"/>
              </a:ext>
            </a:extLst>
          </p:cNvPr>
          <p:cNvCxnSpPr>
            <a:cxnSpLocks/>
            <a:endCxn id="15" idx="0"/>
          </p:cNvCxnSpPr>
          <p:nvPr/>
        </p:nvCxnSpPr>
        <p:spPr>
          <a:xfrm rot="16200000" flipH="1">
            <a:off x="5405522" y="707378"/>
            <a:ext cx="565851" cy="22606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66D5E864-9E8B-4618-BEB4-3A6CA5973B3C}"/>
              </a:ext>
            </a:extLst>
          </p:cNvPr>
          <p:cNvSpPr/>
          <p:nvPr/>
        </p:nvSpPr>
        <p:spPr>
          <a:xfrm>
            <a:off x="400625" y="1771739"/>
            <a:ext cx="3786909" cy="15546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CF73B1B1-BA5A-491F-9B92-B611AA648521}"/>
              </a:ext>
            </a:extLst>
          </p:cNvPr>
          <p:cNvCxnSpPr>
            <a:stCxn id="16" idx="4"/>
          </p:cNvCxnSpPr>
          <p:nvPr/>
        </p:nvCxnSpPr>
        <p:spPr>
          <a:xfrm rot="5400000">
            <a:off x="1803429" y="3228233"/>
            <a:ext cx="392479" cy="588825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A4A096C-7F70-4CB1-8945-B5AEA938898E}"/>
              </a:ext>
            </a:extLst>
          </p:cNvPr>
          <p:cNvSpPr/>
          <p:nvPr/>
        </p:nvSpPr>
        <p:spPr>
          <a:xfrm>
            <a:off x="5230085" y="1652762"/>
            <a:ext cx="3786909" cy="15546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BFB02C88-04DB-4392-9CB5-0A45EBE61E08}"/>
              </a:ext>
            </a:extLst>
          </p:cNvPr>
          <p:cNvCxnSpPr>
            <a:stCxn id="18" idx="3"/>
          </p:cNvCxnSpPr>
          <p:nvPr/>
        </p:nvCxnSpPr>
        <p:spPr>
          <a:xfrm rot="16200000" flipH="1">
            <a:off x="5822054" y="2942364"/>
            <a:ext cx="666038" cy="740816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7">
            <a:extLst>
              <a:ext uri="{FF2B5EF4-FFF2-40B4-BE49-F238E27FC236}">
                <a16:creationId xmlns:a16="http://schemas.microsoft.com/office/drawing/2014/main" id="{1D863BDC-2C96-48FE-90D2-004B1B20E983}"/>
              </a:ext>
            </a:extLst>
          </p:cNvPr>
          <p:cNvSpPr txBox="1">
            <a:spLocks/>
          </p:cNvSpPr>
          <p:nvPr/>
        </p:nvSpPr>
        <p:spPr>
          <a:xfrm>
            <a:off x="277090" y="3645791"/>
            <a:ext cx="1428166" cy="11545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IN" dirty="0"/>
              <a:t>Train Predictions</a:t>
            </a:r>
          </a:p>
          <a:p>
            <a:pPr marL="0" indent="0" algn="ctr">
              <a:buFont typeface="Wingdings 3" charset="2"/>
              <a:buNone/>
            </a:pPr>
            <a:r>
              <a:rPr lang="en-IN" dirty="0"/>
              <a:t>(</a:t>
            </a:r>
            <a:r>
              <a:rPr lang="en-IN" dirty="0" err="1"/>
              <a:t>train_pred</a:t>
            </a:r>
            <a:r>
              <a:rPr lang="en-IN" dirty="0"/>
              <a:t>)</a:t>
            </a:r>
          </a:p>
        </p:txBody>
      </p:sp>
      <p:sp>
        <p:nvSpPr>
          <p:cNvPr id="22" name="Content Placeholder 7">
            <a:extLst>
              <a:ext uri="{FF2B5EF4-FFF2-40B4-BE49-F238E27FC236}">
                <a16:creationId xmlns:a16="http://schemas.microsoft.com/office/drawing/2014/main" id="{C0F729CB-5C6B-44D5-9FCF-B42A1AD01F60}"/>
              </a:ext>
            </a:extLst>
          </p:cNvPr>
          <p:cNvSpPr txBox="1">
            <a:spLocks/>
          </p:cNvSpPr>
          <p:nvPr/>
        </p:nvSpPr>
        <p:spPr>
          <a:xfrm>
            <a:off x="6525481" y="3522645"/>
            <a:ext cx="1428166" cy="1154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IN" dirty="0"/>
              <a:t>Test Predictions</a:t>
            </a:r>
          </a:p>
          <a:p>
            <a:pPr marL="0" indent="0" algn="ctr">
              <a:buFont typeface="Wingdings 3" charset="2"/>
              <a:buNone/>
            </a:pPr>
            <a:r>
              <a:rPr lang="en-IN" dirty="0"/>
              <a:t>(</a:t>
            </a:r>
            <a:r>
              <a:rPr lang="en-IN" dirty="0" err="1"/>
              <a:t>test_pred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5667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/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962C3-2620-4076-B00B-4F455E3F7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52" y="156238"/>
            <a:ext cx="5972848" cy="490307"/>
          </a:xfrm>
        </p:spPr>
        <p:txBody>
          <a:bodyPr>
            <a:normAutofit/>
          </a:bodyPr>
          <a:lstStyle/>
          <a:p>
            <a:r>
              <a:rPr lang="en-IN" sz="2400" dirty="0"/>
              <a:t>Overall approach used in 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0E9B8-ED56-4311-8D2C-AA2C60DA4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752" y="710510"/>
            <a:ext cx="5871248" cy="490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Step 3. Checking the Train and test Scores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4" name="Content Placeholder 7">
            <a:extLst>
              <a:ext uri="{FF2B5EF4-FFF2-40B4-BE49-F238E27FC236}">
                <a16:creationId xmlns:a16="http://schemas.microsoft.com/office/drawing/2014/main" id="{E901479D-4A82-4A65-9666-33D460C50E74}"/>
              </a:ext>
            </a:extLst>
          </p:cNvPr>
          <p:cNvSpPr txBox="1">
            <a:spLocks/>
          </p:cNvSpPr>
          <p:nvPr/>
        </p:nvSpPr>
        <p:spPr>
          <a:xfrm>
            <a:off x="3565236" y="1172475"/>
            <a:ext cx="3038764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IN" dirty="0" err="1"/>
              <a:t>Train_Scores</a:t>
            </a:r>
            <a:endParaRPr lang="en-IN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7BA4625-9FA9-433C-8F79-4385C2A65933}"/>
              </a:ext>
            </a:extLst>
          </p:cNvPr>
          <p:cNvSpPr/>
          <p:nvPr/>
        </p:nvSpPr>
        <p:spPr>
          <a:xfrm>
            <a:off x="3791526" y="1172475"/>
            <a:ext cx="2586183" cy="428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Content Placeholder 7">
            <a:extLst>
              <a:ext uri="{FF2B5EF4-FFF2-40B4-BE49-F238E27FC236}">
                <a16:creationId xmlns:a16="http://schemas.microsoft.com/office/drawing/2014/main" id="{7074CA33-08C5-4401-B2A0-438C49CC3B1B}"/>
              </a:ext>
            </a:extLst>
          </p:cNvPr>
          <p:cNvSpPr txBox="1">
            <a:spLocks/>
          </p:cNvSpPr>
          <p:nvPr/>
        </p:nvSpPr>
        <p:spPr>
          <a:xfrm>
            <a:off x="3565236" y="1981135"/>
            <a:ext cx="3038764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IN" dirty="0" err="1"/>
              <a:t>Confusuion_matrix</a:t>
            </a:r>
            <a:r>
              <a:rPr lang="en-IN" dirty="0"/>
              <a:t>()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9B69829-778D-4FC9-8496-F06144E6C9DB}"/>
              </a:ext>
            </a:extLst>
          </p:cNvPr>
          <p:cNvSpPr/>
          <p:nvPr/>
        </p:nvSpPr>
        <p:spPr>
          <a:xfrm>
            <a:off x="3791526" y="1981135"/>
            <a:ext cx="2586183" cy="428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Content Placeholder 7">
            <a:extLst>
              <a:ext uri="{FF2B5EF4-FFF2-40B4-BE49-F238E27FC236}">
                <a16:creationId xmlns:a16="http://schemas.microsoft.com/office/drawing/2014/main" id="{995E3B06-05A5-4AB5-8FFF-41FDC30AD88E}"/>
              </a:ext>
            </a:extLst>
          </p:cNvPr>
          <p:cNvSpPr txBox="1">
            <a:spLocks/>
          </p:cNvSpPr>
          <p:nvPr/>
        </p:nvSpPr>
        <p:spPr>
          <a:xfrm>
            <a:off x="1320800" y="2921831"/>
            <a:ext cx="3038764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 err="1"/>
              <a:t>os_train_y</a:t>
            </a:r>
            <a:endParaRPr lang="en-IN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A90F045-182C-485F-B8BC-43A9FB177D41}"/>
              </a:ext>
            </a:extLst>
          </p:cNvPr>
          <p:cNvSpPr/>
          <p:nvPr/>
        </p:nvSpPr>
        <p:spPr>
          <a:xfrm>
            <a:off x="1560950" y="2933411"/>
            <a:ext cx="2586183" cy="428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Content Placeholder 7">
            <a:extLst>
              <a:ext uri="{FF2B5EF4-FFF2-40B4-BE49-F238E27FC236}">
                <a16:creationId xmlns:a16="http://schemas.microsoft.com/office/drawing/2014/main" id="{98F1A2C4-2495-4C31-9FCB-AD9535B30DFF}"/>
              </a:ext>
            </a:extLst>
          </p:cNvPr>
          <p:cNvSpPr txBox="1">
            <a:spLocks/>
          </p:cNvSpPr>
          <p:nvPr/>
        </p:nvSpPr>
        <p:spPr>
          <a:xfrm>
            <a:off x="5687295" y="2933411"/>
            <a:ext cx="3038764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 err="1"/>
              <a:t>train_pred</a:t>
            </a:r>
            <a:endParaRPr lang="en-IN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E47C790-9FA2-47BC-BACC-DDCE6847B4E0}"/>
              </a:ext>
            </a:extLst>
          </p:cNvPr>
          <p:cNvSpPr/>
          <p:nvPr/>
        </p:nvSpPr>
        <p:spPr>
          <a:xfrm>
            <a:off x="5913586" y="2933411"/>
            <a:ext cx="2586183" cy="428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Content Placeholder 7">
            <a:extLst>
              <a:ext uri="{FF2B5EF4-FFF2-40B4-BE49-F238E27FC236}">
                <a16:creationId xmlns:a16="http://schemas.microsoft.com/office/drawing/2014/main" id="{A0E80DF3-4E34-460E-9298-5A75A3D6ADBF}"/>
              </a:ext>
            </a:extLst>
          </p:cNvPr>
          <p:cNvSpPr txBox="1">
            <a:spLocks/>
          </p:cNvSpPr>
          <p:nvPr/>
        </p:nvSpPr>
        <p:spPr>
          <a:xfrm>
            <a:off x="3542144" y="3787680"/>
            <a:ext cx="3038764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IN" dirty="0" err="1"/>
              <a:t>Test_Scores</a:t>
            </a:r>
            <a:endParaRPr lang="en-IN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C2B9294-84ED-447B-BF21-402012BE66D5}"/>
              </a:ext>
            </a:extLst>
          </p:cNvPr>
          <p:cNvSpPr/>
          <p:nvPr/>
        </p:nvSpPr>
        <p:spPr>
          <a:xfrm>
            <a:off x="3768434" y="3787680"/>
            <a:ext cx="2586183" cy="428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Content Placeholder 7">
            <a:extLst>
              <a:ext uri="{FF2B5EF4-FFF2-40B4-BE49-F238E27FC236}">
                <a16:creationId xmlns:a16="http://schemas.microsoft.com/office/drawing/2014/main" id="{50112C13-9580-4D91-93A2-66F0D133C2A5}"/>
              </a:ext>
            </a:extLst>
          </p:cNvPr>
          <p:cNvSpPr txBox="1">
            <a:spLocks/>
          </p:cNvSpPr>
          <p:nvPr/>
        </p:nvSpPr>
        <p:spPr>
          <a:xfrm>
            <a:off x="3542144" y="4596340"/>
            <a:ext cx="3038764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IN" dirty="0" err="1"/>
              <a:t>Confusuion_matrix</a:t>
            </a:r>
            <a:r>
              <a:rPr lang="en-IN" dirty="0"/>
              <a:t>()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17B11D7-AA70-4B12-9111-3A60CD59CA8C}"/>
              </a:ext>
            </a:extLst>
          </p:cNvPr>
          <p:cNvSpPr/>
          <p:nvPr/>
        </p:nvSpPr>
        <p:spPr>
          <a:xfrm>
            <a:off x="3768434" y="4596340"/>
            <a:ext cx="2586183" cy="428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Content Placeholder 7">
            <a:extLst>
              <a:ext uri="{FF2B5EF4-FFF2-40B4-BE49-F238E27FC236}">
                <a16:creationId xmlns:a16="http://schemas.microsoft.com/office/drawing/2014/main" id="{9868A3BE-D755-44AD-B1C3-700AA8D5FF30}"/>
              </a:ext>
            </a:extLst>
          </p:cNvPr>
          <p:cNvSpPr txBox="1">
            <a:spLocks/>
          </p:cNvSpPr>
          <p:nvPr/>
        </p:nvSpPr>
        <p:spPr>
          <a:xfrm>
            <a:off x="1297708" y="5537036"/>
            <a:ext cx="3038764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 err="1"/>
              <a:t>Y_test</a:t>
            </a:r>
            <a:endParaRPr lang="en-IN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14294E0-8E61-44D7-A5E5-6D3CDA15FD7E}"/>
              </a:ext>
            </a:extLst>
          </p:cNvPr>
          <p:cNvSpPr/>
          <p:nvPr/>
        </p:nvSpPr>
        <p:spPr>
          <a:xfrm>
            <a:off x="1537858" y="5548616"/>
            <a:ext cx="2586183" cy="428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Content Placeholder 7">
            <a:extLst>
              <a:ext uri="{FF2B5EF4-FFF2-40B4-BE49-F238E27FC236}">
                <a16:creationId xmlns:a16="http://schemas.microsoft.com/office/drawing/2014/main" id="{AE2F9958-E11D-4EA8-AF18-7B8F2D6916D5}"/>
              </a:ext>
            </a:extLst>
          </p:cNvPr>
          <p:cNvSpPr txBox="1">
            <a:spLocks/>
          </p:cNvSpPr>
          <p:nvPr/>
        </p:nvSpPr>
        <p:spPr>
          <a:xfrm>
            <a:off x="5664203" y="5548616"/>
            <a:ext cx="3038764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 err="1"/>
              <a:t>test_pred</a:t>
            </a:r>
            <a:endParaRPr lang="en-IN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4AC9812-B366-4A41-A88B-491FF0691446}"/>
              </a:ext>
            </a:extLst>
          </p:cNvPr>
          <p:cNvSpPr/>
          <p:nvPr/>
        </p:nvSpPr>
        <p:spPr>
          <a:xfrm>
            <a:off x="5890494" y="5548616"/>
            <a:ext cx="2586183" cy="428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B40CA2F-6959-4EAD-BB26-A2578CF01DA3}"/>
              </a:ext>
            </a:extLst>
          </p:cNvPr>
          <p:cNvCxnSpPr>
            <a:stCxn id="25" idx="2"/>
            <a:endCxn id="29" idx="0"/>
          </p:cNvCxnSpPr>
          <p:nvPr/>
        </p:nvCxnSpPr>
        <p:spPr>
          <a:xfrm>
            <a:off x="5084618" y="1600941"/>
            <a:ext cx="0" cy="380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FF7653-C0D1-44E8-9FCD-BA16EA4B04D5}"/>
              </a:ext>
            </a:extLst>
          </p:cNvPr>
          <p:cNvCxnSpPr>
            <a:stCxn id="35" idx="2"/>
            <a:endCxn id="37" idx="0"/>
          </p:cNvCxnSpPr>
          <p:nvPr/>
        </p:nvCxnSpPr>
        <p:spPr>
          <a:xfrm>
            <a:off x="5061526" y="4216146"/>
            <a:ext cx="0" cy="380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BB8DE08-38FC-4C95-B981-0DAEE1F48E84}"/>
              </a:ext>
            </a:extLst>
          </p:cNvPr>
          <p:cNvCxnSpPr>
            <a:stCxn id="29" idx="2"/>
            <a:endCxn id="31" idx="0"/>
          </p:cNvCxnSpPr>
          <p:nvPr/>
        </p:nvCxnSpPr>
        <p:spPr>
          <a:xfrm rot="5400000">
            <a:off x="3707425" y="1556218"/>
            <a:ext cx="523810" cy="22305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90A8B438-BCE8-4E8D-BF5E-6C559114AB9D}"/>
              </a:ext>
            </a:extLst>
          </p:cNvPr>
          <p:cNvCxnSpPr>
            <a:stCxn id="29" idx="2"/>
            <a:endCxn id="33" idx="0"/>
          </p:cNvCxnSpPr>
          <p:nvPr/>
        </p:nvCxnSpPr>
        <p:spPr>
          <a:xfrm rot="16200000" flipH="1">
            <a:off x="5883743" y="1610476"/>
            <a:ext cx="523810" cy="21220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3613EC95-DE3D-4EC5-97C2-F9D5C8D862EE}"/>
              </a:ext>
            </a:extLst>
          </p:cNvPr>
          <p:cNvCxnSpPr>
            <a:stCxn id="37" idx="2"/>
            <a:endCxn id="39" idx="0"/>
          </p:cNvCxnSpPr>
          <p:nvPr/>
        </p:nvCxnSpPr>
        <p:spPr>
          <a:xfrm rot="5400000">
            <a:off x="3684333" y="4171423"/>
            <a:ext cx="523810" cy="22305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4F16AF72-7D04-4A53-A25B-86F628800D5A}"/>
              </a:ext>
            </a:extLst>
          </p:cNvPr>
          <p:cNvCxnSpPr>
            <a:stCxn id="37" idx="2"/>
            <a:endCxn id="41" idx="0"/>
          </p:cNvCxnSpPr>
          <p:nvPr/>
        </p:nvCxnSpPr>
        <p:spPr>
          <a:xfrm rot="16200000" flipH="1">
            <a:off x="5860651" y="4225681"/>
            <a:ext cx="523810" cy="21220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4540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24" grpId="0"/>
      <p:bldP spid="25" grpId="0" animBg="1"/>
      <p:bldP spid="28" grpId="0"/>
      <p:bldP spid="29" grpId="0" animBg="1"/>
      <p:bldP spid="30" grpId="0"/>
      <p:bldP spid="31" grpId="0" animBg="1"/>
      <p:bldP spid="32" grpId="0"/>
      <p:bldP spid="33" grpId="0" animBg="1"/>
      <p:bldP spid="34" grpId="0"/>
      <p:bldP spid="35" grpId="0" animBg="1"/>
      <p:bldP spid="36" grpId="0"/>
      <p:bldP spid="37" grpId="0" animBg="1"/>
      <p:bldP spid="38" grpId="0"/>
      <p:bldP spid="39" grpId="0" animBg="1"/>
      <p:bldP spid="40" grpId="0"/>
      <p:bldP spid="4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962C3-2620-4076-B00B-4F455E3F7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52" y="156238"/>
            <a:ext cx="5972848" cy="490307"/>
          </a:xfrm>
        </p:spPr>
        <p:txBody>
          <a:bodyPr>
            <a:normAutofit/>
          </a:bodyPr>
          <a:lstStyle/>
          <a:p>
            <a:r>
              <a:rPr lang="en-IN" sz="2400" dirty="0"/>
              <a:t>Overall approach used in 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0E9B8-ED56-4311-8D2C-AA2C60DA4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752" y="710510"/>
            <a:ext cx="5871248" cy="490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Step 3. Checking the Train and test Scores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4" name="Content Placeholder 7">
            <a:extLst>
              <a:ext uri="{FF2B5EF4-FFF2-40B4-BE49-F238E27FC236}">
                <a16:creationId xmlns:a16="http://schemas.microsoft.com/office/drawing/2014/main" id="{E901479D-4A82-4A65-9666-33D460C50E74}"/>
              </a:ext>
            </a:extLst>
          </p:cNvPr>
          <p:cNvSpPr txBox="1">
            <a:spLocks/>
          </p:cNvSpPr>
          <p:nvPr/>
        </p:nvSpPr>
        <p:spPr>
          <a:xfrm>
            <a:off x="3565236" y="1172475"/>
            <a:ext cx="3038764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IN" dirty="0" err="1"/>
              <a:t>Train_Scores</a:t>
            </a:r>
            <a:endParaRPr lang="en-IN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7BA4625-9FA9-433C-8F79-4385C2A65933}"/>
              </a:ext>
            </a:extLst>
          </p:cNvPr>
          <p:cNvSpPr/>
          <p:nvPr/>
        </p:nvSpPr>
        <p:spPr>
          <a:xfrm>
            <a:off x="3791526" y="1172475"/>
            <a:ext cx="2586183" cy="428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Content Placeholder 7">
            <a:extLst>
              <a:ext uri="{FF2B5EF4-FFF2-40B4-BE49-F238E27FC236}">
                <a16:creationId xmlns:a16="http://schemas.microsoft.com/office/drawing/2014/main" id="{7074CA33-08C5-4401-B2A0-438C49CC3B1B}"/>
              </a:ext>
            </a:extLst>
          </p:cNvPr>
          <p:cNvSpPr txBox="1">
            <a:spLocks/>
          </p:cNvSpPr>
          <p:nvPr/>
        </p:nvSpPr>
        <p:spPr>
          <a:xfrm>
            <a:off x="3565236" y="1981135"/>
            <a:ext cx="3038764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IN" dirty="0" err="1"/>
              <a:t>Confusuion_matrix</a:t>
            </a:r>
            <a:r>
              <a:rPr lang="en-IN" dirty="0"/>
              <a:t>()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9B69829-778D-4FC9-8496-F06144E6C9DB}"/>
              </a:ext>
            </a:extLst>
          </p:cNvPr>
          <p:cNvSpPr/>
          <p:nvPr/>
        </p:nvSpPr>
        <p:spPr>
          <a:xfrm>
            <a:off x="3791526" y="1981135"/>
            <a:ext cx="2586183" cy="428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Content Placeholder 7">
            <a:extLst>
              <a:ext uri="{FF2B5EF4-FFF2-40B4-BE49-F238E27FC236}">
                <a16:creationId xmlns:a16="http://schemas.microsoft.com/office/drawing/2014/main" id="{995E3B06-05A5-4AB5-8FFF-41FDC30AD88E}"/>
              </a:ext>
            </a:extLst>
          </p:cNvPr>
          <p:cNvSpPr txBox="1">
            <a:spLocks/>
          </p:cNvSpPr>
          <p:nvPr/>
        </p:nvSpPr>
        <p:spPr>
          <a:xfrm>
            <a:off x="1320800" y="2921831"/>
            <a:ext cx="3038764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 err="1"/>
              <a:t>os_train_y</a:t>
            </a:r>
            <a:endParaRPr lang="en-IN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A90F045-182C-485F-B8BC-43A9FB177D41}"/>
              </a:ext>
            </a:extLst>
          </p:cNvPr>
          <p:cNvSpPr/>
          <p:nvPr/>
        </p:nvSpPr>
        <p:spPr>
          <a:xfrm>
            <a:off x="1560950" y="2933411"/>
            <a:ext cx="2586183" cy="428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Content Placeholder 7">
            <a:extLst>
              <a:ext uri="{FF2B5EF4-FFF2-40B4-BE49-F238E27FC236}">
                <a16:creationId xmlns:a16="http://schemas.microsoft.com/office/drawing/2014/main" id="{98F1A2C4-2495-4C31-9FCB-AD9535B30DFF}"/>
              </a:ext>
            </a:extLst>
          </p:cNvPr>
          <p:cNvSpPr txBox="1">
            <a:spLocks/>
          </p:cNvSpPr>
          <p:nvPr/>
        </p:nvSpPr>
        <p:spPr>
          <a:xfrm>
            <a:off x="5687295" y="2933411"/>
            <a:ext cx="3038764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 err="1"/>
              <a:t>train_pred</a:t>
            </a:r>
            <a:endParaRPr lang="en-IN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E47C790-9FA2-47BC-BACC-DDCE6847B4E0}"/>
              </a:ext>
            </a:extLst>
          </p:cNvPr>
          <p:cNvSpPr/>
          <p:nvPr/>
        </p:nvSpPr>
        <p:spPr>
          <a:xfrm>
            <a:off x="5913586" y="2933411"/>
            <a:ext cx="2586183" cy="428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Content Placeholder 7">
            <a:extLst>
              <a:ext uri="{FF2B5EF4-FFF2-40B4-BE49-F238E27FC236}">
                <a16:creationId xmlns:a16="http://schemas.microsoft.com/office/drawing/2014/main" id="{A0E80DF3-4E34-460E-9298-5A75A3D6ADBF}"/>
              </a:ext>
            </a:extLst>
          </p:cNvPr>
          <p:cNvSpPr txBox="1">
            <a:spLocks/>
          </p:cNvSpPr>
          <p:nvPr/>
        </p:nvSpPr>
        <p:spPr>
          <a:xfrm>
            <a:off x="3542144" y="3787680"/>
            <a:ext cx="3038764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IN" dirty="0" err="1"/>
              <a:t>Test_Scores</a:t>
            </a:r>
            <a:endParaRPr lang="en-IN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C2B9294-84ED-447B-BF21-402012BE66D5}"/>
              </a:ext>
            </a:extLst>
          </p:cNvPr>
          <p:cNvSpPr/>
          <p:nvPr/>
        </p:nvSpPr>
        <p:spPr>
          <a:xfrm>
            <a:off x="3768434" y="3787680"/>
            <a:ext cx="2586183" cy="428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Content Placeholder 7">
            <a:extLst>
              <a:ext uri="{FF2B5EF4-FFF2-40B4-BE49-F238E27FC236}">
                <a16:creationId xmlns:a16="http://schemas.microsoft.com/office/drawing/2014/main" id="{50112C13-9580-4D91-93A2-66F0D133C2A5}"/>
              </a:ext>
            </a:extLst>
          </p:cNvPr>
          <p:cNvSpPr txBox="1">
            <a:spLocks/>
          </p:cNvSpPr>
          <p:nvPr/>
        </p:nvSpPr>
        <p:spPr>
          <a:xfrm>
            <a:off x="3542144" y="4596340"/>
            <a:ext cx="3038764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IN" dirty="0" err="1"/>
              <a:t>Confusuion_matrix</a:t>
            </a:r>
            <a:r>
              <a:rPr lang="en-IN" dirty="0"/>
              <a:t>()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17B11D7-AA70-4B12-9111-3A60CD59CA8C}"/>
              </a:ext>
            </a:extLst>
          </p:cNvPr>
          <p:cNvSpPr/>
          <p:nvPr/>
        </p:nvSpPr>
        <p:spPr>
          <a:xfrm>
            <a:off x="3768434" y="4596340"/>
            <a:ext cx="2586183" cy="428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Content Placeholder 7">
            <a:extLst>
              <a:ext uri="{FF2B5EF4-FFF2-40B4-BE49-F238E27FC236}">
                <a16:creationId xmlns:a16="http://schemas.microsoft.com/office/drawing/2014/main" id="{9868A3BE-D755-44AD-B1C3-700AA8D5FF30}"/>
              </a:ext>
            </a:extLst>
          </p:cNvPr>
          <p:cNvSpPr txBox="1">
            <a:spLocks/>
          </p:cNvSpPr>
          <p:nvPr/>
        </p:nvSpPr>
        <p:spPr>
          <a:xfrm>
            <a:off x="1297708" y="5537036"/>
            <a:ext cx="3038764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 err="1"/>
              <a:t>Y_test</a:t>
            </a:r>
            <a:endParaRPr lang="en-IN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14294E0-8E61-44D7-A5E5-6D3CDA15FD7E}"/>
              </a:ext>
            </a:extLst>
          </p:cNvPr>
          <p:cNvSpPr/>
          <p:nvPr/>
        </p:nvSpPr>
        <p:spPr>
          <a:xfrm>
            <a:off x="1537858" y="5548616"/>
            <a:ext cx="2586183" cy="428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Content Placeholder 7">
            <a:extLst>
              <a:ext uri="{FF2B5EF4-FFF2-40B4-BE49-F238E27FC236}">
                <a16:creationId xmlns:a16="http://schemas.microsoft.com/office/drawing/2014/main" id="{AE2F9958-E11D-4EA8-AF18-7B8F2D6916D5}"/>
              </a:ext>
            </a:extLst>
          </p:cNvPr>
          <p:cNvSpPr txBox="1">
            <a:spLocks/>
          </p:cNvSpPr>
          <p:nvPr/>
        </p:nvSpPr>
        <p:spPr>
          <a:xfrm>
            <a:off x="5664203" y="5548616"/>
            <a:ext cx="3038764" cy="52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 err="1"/>
              <a:t>test_pred</a:t>
            </a:r>
            <a:endParaRPr lang="en-IN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4AC9812-B366-4A41-A88B-491FF0691446}"/>
              </a:ext>
            </a:extLst>
          </p:cNvPr>
          <p:cNvSpPr/>
          <p:nvPr/>
        </p:nvSpPr>
        <p:spPr>
          <a:xfrm>
            <a:off x="5890494" y="5548616"/>
            <a:ext cx="2586183" cy="428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B40CA2F-6959-4EAD-BB26-A2578CF01DA3}"/>
              </a:ext>
            </a:extLst>
          </p:cNvPr>
          <p:cNvCxnSpPr>
            <a:stCxn id="25" idx="2"/>
            <a:endCxn id="29" idx="0"/>
          </p:cNvCxnSpPr>
          <p:nvPr/>
        </p:nvCxnSpPr>
        <p:spPr>
          <a:xfrm>
            <a:off x="5084618" y="1600941"/>
            <a:ext cx="0" cy="380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FF7653-C0D1-44E8-9FCD-BA16EA4B04D5}"/>
              </a:ext>
            </a:extLst>
          </p:cNvPr>
          <p:cNvCxnSpPr>
            <a:stCxn id="35" idx="2"/>
            <a:endCxn id="37" idx="0"/>
          </p:cNvCxnSpPr>
          <p:nvPr/>
        </p:nvCxnSpPr>
        <p:spPr>
          <a:xfrm>
            <a:off x="5061526" y="4216146"/>
            <a:ext cx="0" cy="380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BB8DE08-38FC-4C95-B981-0DAEE1F48E84}"/>
              </a:ext>
            </a:extLst>
          </p:cNvPr>
          <p:cNvCxnSpPr>
            <a:stCxn id="29" idx="2"/>
            <a:endCxn id="31" idx="0"/>
          </p:cNvCxnSpPr>
          <p:nvPr/>
        </p:nvCxnSpPr>
        <p:spPr>
          <a:xfrm rot="5400000">
            <a:off x="3707425" y="1556218"/>
            <a:ext cx="523810" cy="22305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90A8B438-BCE8-4E8D-BF5E-6C559114AB9D}"/>
              </a:ext>
            </a:extLst>
          </p:cNvPr>
          <p:cNvCxnSpPr>
            <a:stCxn id="29" idx="2"/>
            <a:endCxn id="33" idx="0"/>
          </p:cNvCxnSpPr>
          <p:nvPr/>
        </p:nvCxnSpPr>
        <p:spPr>
          <a:xfrm rot="16200000" flipH="1">
            <a:off x="5883743" y="1610476"/>
            <a:ext cx="523810" cy="21220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3613EC95-DE3D-4EC5-97C2-F9D5C8D862EE}"/>
              </a:ext>
            </a:extLst>
          </p:cNvPr>
          <p:cNvCxnSpPr>
            <a:stCxn id="37" idx="2"/>
            <a:endCxn id="39" idx="0"/>
          </p:cNvCxnSpPr>
          <p:nvPr/>
        </p:nvCxnSpPr>
        <p:spPr>
          <a:xfrm rot="5400000">
            <a:off x="3684333" y="4171423"/>
            <a:ext cx="523810" cy="22305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4F16AF72-7D04-4A53-A25B-86F628800D5A}"/>
              </a:ext>
            </a:extLst>
          </p:cNvPr>
          <p:cNvCxnSpPr>
            <a:stCxn id="37" idx="2"/>
            <a:endCxn id="41" idx="0"/>
          </p:cNvCxnSpPr>
          <p:nvPr/>
        </p:nvCxnSpPr>
        <p:spPr>
          <a:xfrm rot="16200000" flipH="1">
            <a:off x="5860651" y="4225681"/>
            <a:ext cx="523810" cy="21220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A96EB128-010F-4B2B-838D-C410E0EC5CB3}"/>
              </a:ext>
            </a:extLst>
          </p:cNvPr>
          <p:cNvSpPr/>
          <p:nvPr/>
        </p:nvSpPr>
        <p:spPr>
          <a:xfrm>
            <a:off x="1191491" y="2691788"/>
            <a:ext cx="3229262" cy="10371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937AC265-99C4-467E-A684-7A77E3AF9F80}"/>
              </a:ext>
            </a:extLst>
          </p:cNvPr>
          <p:cNvCxnSpPr>
            <a:stCxn id="48" idx="4"/>
          </p:cNvCxnSpPr>
          <p:nvPr/>
        </p:nvCxnSpPr>
        <p:spPr>
          <a:xfrm rot="5400000">
            <a:off x="2176061" y="3491310"/>
            <a:ext cx="392479" cy="867644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7E0F8ABD-3B85-4414-9F07-3B8D5CDD25FF}"/>
              </a:ext>
            </a:extLst>
          </p:cNvPr>
          <p:cNvSpPr/>
          <p:nvPr/>
        </p:nvSpPr>
        <p:spPr>
          <a:xfrm>
            <a:off x="1130302" y="5283614"/>
            <a:ext cx="3229262" cy="10371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AA75C2D8-B3C2-426D-87D5-3307B8C0F34C}"/>
              </a:ext>
            </a:extLst>
          </p:cNvPr>
          <p:cNvCxnSpPr>
            <a:cxnSpLocks/>
            <a:stCxn id="50" idx="4"/>
          </p:cNvCxnSpPr>
          <p:nvPr/>
        </p:nvCxnSpPr>
        <p:spPr>
          <a:xfrm rot="5400000">
            <a:off x="2312684" y="6049272"/>
            <a:ext cx="160803" cy="703697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BDC9AF87-7B74-47A6-A085-041DFCD84282}"/>
              </a:ext>
            </a:extLst>
          </p:cNvPr>
          <p:cNvSpPr/>
          <p:nvPr/>
        </p:nvSpPr>
        <p:spPr>
          <a:xfrm>
            <a:off x="5713845" y="2566395"/>
            <a:ext cx="3120731" cy="11624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214ACD11-F8D4-4B5B-9443-06CBCDEFBD8B}"/>
              </a:ext>
            </a:extLst>
          </p:cNvPr>
          <p:cNvCxnSpPr>
            <a:cxnSpLocks/>
          </p:cNvCxnSpPr>
          <p:nvPr/>
        </p:nvCxnSpPr>
        <p:spPr>
          <a:xfrm>
            <a:off x="6686949" y="3683234"/>
            <a:ext cx="519728" cy="364866"/>
          </a:xfrm>
          <a:prstGeom prst="curvedConnector3">
            <a:avLst>
              <a:gd name="adj1" fmla="val -686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243A7345-E031-4819-A30F-4BE76F07E2D2}"/>
              </a:ext>
            </a:extLst>
          </p:cNvPr>
          <p:cNvSpPr/>
          <p:nvPr/>
        </p:nvSpPr>
        <p:spPr>
          <a:xfrm>
            <a:off x="5664203" y="5182107"/>
            <a:ext cx="3120731" cy="11624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8A376A44-FE3C-4D60-ACC5-4C349F87FC15}"/>
              </a:ext>
            </a:extLst>
          </p:cNvPr>
          <p:cNvCxnSpPr>
            <a:cxnSpLocks/>
            <a:stCxn id="57" idx="3"/>
          </p:cNvCxnSpPr>
          <p:nvPr/>
        </p:nvCxnSpPr>
        <p:spPr>
          <a:xfrm rot="16200000" flipH="1">
            <a:off x="6161778" y="6133805"/>
            <a:ext cx="401666" cy="482777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ontent Placeholder 7">
            <a:extLst>
              <a:ext uri="{FF2B5EF4-FFF2-40B4-BE49-F238E27FC236}">
                <a16:creationId xmlns:a16="http://schemas.microsoft.com/office/drawing/2014/main" id="{3D82042A-9B09-4B16-A004-83038BE7E8CE}"/>
              </a:ext>
            </a:extLst>
          </p:cNvPr>
          <p:cNvSpPr txBox="1">
            <a:spLocks/>
          </p:cNvSpPr>
          <p:nvPr/>
        </p:nvSpPr>
        <p:spPr>
          <a:xfrm>
            <a:off x="67248" y="3956620"/>
            <a:ext cx="2071257" cy="490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/>
              <a:t>Train Actual data</a:t>
            </a:r>
          </a:p>
        </p:txBody>
      </p:sp>
      <p:sp>
        <p:nvSpPr>
          <p:cNvPr id="62" name="Content Placeholder 7">
            <a:extLst>
              <a:ext uri="{FF2B5EF4-FFF2-40B4-BE49-F238E27FC236}">
                <a16:creationId xmlns:a16="http://schemas.microsoft.com/office/drawing/2014/main" id="{5DAB6B75-E24D-4158-8DF2-6EABF829539C}"/>
              </a:ext>
            </a:extLst>
          </p:cNvPr>
          <p:cNvSpPr txBox="1">
            <a:spLocks/>
          </p:cNvSpPr>
          <p:nvPr/>
        </p:nvSpPr>
        <p:spPr>
          <a:xfrm>
            <a:off x="403796" y="6367693"/>
            <a:ext cx="2071257" cy="490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/>
              <a:t>Test Actual data</a:t>
            </a:r>
          </a:p>
        </p:txBody>
      </p:sp>
      <p:sp>
        <p:nvSpPr>
          <p:cNvPr id="63" name="Content Placeholder 7">
            <a:extLst>
              <a:ext uri="{FF2B5EF4-FFF2-40B4-BE49-F238E27FC236}">
                <a16:creationId xmlns:a16="http://schemas.microsoft.com/office/drawing/2014/main" id="{57D938B1-4EED-4869-8EE0-6DD1FD9B3924}"/>
              </a:ext>
            </a:extLst>
          </p:cNvPr>
          <p:cNvSpPr txBox="1">
            <a:spLocks/>
          </p:cNvSpPr>
          <p:nvPr/>
        </p:nvSpPr>
        <p:spPr>
          <a:xfrm>
            <a:off x="7064661" y="3886541"/>
            <a:ext cx="2291772" cy="490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/>
              <a:t>Train Predicted data</a:t>
            </a:r>
          </a:p>
        </p:txBody>
      </p:sp>
      <p:sp>
        <p:nvSpPr>
          <p:cNvPr id="64" name="Content Placeholder 7">
            <a:extLst>
              <a:ext uri="{FF2B5EF4-FFF2-40B4-BE49-F238E27FC236}">
                <a16:creationId xmlns:a16="http://schemas.microsoft.com/office/drawing/2014/main" id="{307651DF-BC75-4325-966B-4D6A00E34006}"/>
              </a:ext>
            </a:extLst>
          </p:cNvPr>
          <p:cNvSpPr txBox="1">
            <a:spLocks/>
          </p:cNvSpPr>
          <p:nvPr/>
        </p:nvSpPr>
        <p:spPr>
          <a:xfrm>
            <a:off x="6523184" y="6401120"/>
            <a:ext cx="2291772" cy="490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/>
              <a:t>Test Predicted data</a:t>
            </a:r>
          </a:p>
        </p:txBody>
      </p:sp>
    </p:spTree>
    <p:extLst>
      <p:ext uri="{BB962C8B-B14F-4D97-AF65-F5344CB8AC3E}">
        <p14:creationId xmlns:p14="http://schemas.microsoft.com/office/powerpoint/2010/main" val="337329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0" grpId="0" animBg="1"/>
      <p:bldP spid="53" grpId="0" animBg="1"/>
      <p:bldP spid="57" grpId="0" animBg="1"/>
      <p:bldP spid="61" grpId="0"/>
      <p:bldP spid="62" grpId="0"/>
      <p:bldP spid="63" grpId="0"/>
      <p:bldP spid="6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110B8-6CBE-48E3-88F4-3C48E726B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807" y="156238"/>
            <a:ext cx="5501793" cy="841289"/>
          </a:xfrm>
        </p:spPr>
        <p:txBody>
          <a:bodyPr>
            <a:normAutofit/>
          </a:bodyPr>
          <a:lstStyle/>
          <a:p>
            <a:r>
              <a:rPr lang="en-IN" sz="2800" dirty="0"/>
              <a:t>Confusion Matrix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3BD020-A05A-47D2-A097-F257354DF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33" y="3847667"/>
            <a:ext cx="6278785" cy="23868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A78DE3-FBBC-4CB9-B0CE-0059E536A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054" y="2041236"/>
            <a:ext cx="4009448" cy="11508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30" y="827315"/>
            <a:ext cx="5462607" cy="291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7441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A545C-203F-462D-BC53-4B0522096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34" y="262456"/>
            <a:ext cx="3940848" cy="554182"/>
          </a:xfrm>
        </p:spPr>
        <p:txBody>
          <a:bodyPr>
            <a:normAutofit/>
          </a:bodyPr>
          <a:lstStyle/>
          <a:p>
            <a:r>
              <a:rPr lang="en-IN" sz="2400" dirty="0"/>
              <a:t>Model 1 Logistic regression 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27DA9A16-7934-4BD1-8827-FE4E6339E425}"/>
              </a:ext>
            </a:extLst>
          </p:cNvPr>
          <p:cNvSpPr txBox="1">
            <a:spLocks/>
          </p:cNvSpPr>
          <p:nvPr/>
        </p:nvSpPr>
        <p:spPr>
          <a:xfrm>
            <a:off x="411018" y="1005944"/>
            <a:ext cx="2549236" cy="4846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IN" sz="1400" dirty="0"/>
              <a:t>Pipeline object for the model (</a:t>
            </a:r>
            <a:r>
              <a:rPr lang="en-IN" sz="1400" dirty="0" err="1"/>
              <a:t>clf_logreg</a:t>
            </a:r>
            <a:r>
              <a:rPr lang="en-IN" sz="1400" dirty="0"/>
              <a:t>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DB4388-1E1C-40D2-8B63-56D54BE72739}"/>
              </a:ext>
            </a:extLst>
          </p:cNvPr>
          <p:cNvSpPr/>
          <p:nvPr/>
        </p:nvSpPr>
        <p:spPr>
          <a:xfrm>
            <a:off x="403322" y="936707"/>
            <a:ext cx="2549236" cy="6193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FBBAEAE6-66F8-4264-A6D7-5A7FF3878682}"/>
              </a:ext>
            </a:extLst>
          </p:cNvPr>
          <p:cNvSpPr txBox="1">
            <a:spLocks/>
          </p:cNvSpPr>
          <p:nvPr/>
        </p:nvSpPr>
        <p:spPr>
          <a:xfrm>
            <a:off x="753918" y="1909812"/>
            <a:ext cx="1848044" cy="2917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clf_logreg.fit</a:t>
            </a:r>
            <a:r>
              <a:rPr lang="en-IN" sz="1400" dirty="0"/>
              <a:t>()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D37901-637B-433E-93C5-6D871011AD84}"/>
              </a:ext>
            </a:extLst>
          </p:cNvPr>
          <p:cNvSpPr/>
          <p:nvPr/>
        </p:nvSpPr>
        <p:spPr>
          <a:xfrm>
            <a:off x="803564" y="1785904"/>
            <a:ext cx="1764145" cy="5264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536B5B00-CE97-4D84-9424-C8337F2656A5}"/>
              </a:ext>
            </a:extLst>
          </p:cNvPr>
          <p:cNvSpPr txBox="1">
            <a:spLocks/>
          </p:cNvSpPr>
          <p:nvPr/>
        </p:nvSpPr>
        <p:spPr>
          <a:xfrm>
            <a:off x="100828" y="2666097"/>
            <a:ext cx="1165324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os_train_x</a:t>
            </a:r>
            <a:endParaRPr lang="en-IN" sz="14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985890D-9541-4C26-9B52-F56F6091EE57}"/>
              </a:ext>
            </a:extLst>
          </p:cNvPr>
          <p:cNvSpPr/>
          <p:nvPr/>
        </p:nvSpPr>
        <p:spPr>
          <a:xfrm>
            <a:off x="138545" y="2666097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74447811-32E4-49E5-A043-03B7241B5A79}"/>
              </a:ext>
            </a:extLst>
          </p:cNvPr>
          <p:cNvSpPr txBox="1">
            <a:spLocks/>
          </p:cNvSpPr>
          <p:nvPr/>
        </p:nvSpPr>
        <p:spPr>
          <a:xfrm>
            <a:off x="1948871" y="2672125"/>
            <a:ext cx="1089891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os_train_y</a:t>
            </a:r>
            <a:endParaRPr lang="en-IN" sz="14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0027755-E9D8-418F-8C3E-4E727DD82F54}"/>
              </a:ext>
            </a:extLst>
          </p:cNvPr>
          <p:cNvSpPr/>
          <p:nvPr/>
        </p:nvSpPr>
        <p:spPr>
          <a:xfrm>
            <a:off x="1948872" y="2666097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B93579-96FB-4738-941E-C4ABDA1EDB6B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1677940" y="1556092"/>
            <a:ext cx="7697" cy="229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4926D7C-EA6A-491D-A1CE-7C229CB295D8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rot="5400000">
            <a:off x="1007704" y="1988164"/>
            <a:ext cx="353720" cy="10021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770B2CF-E15A-4650-B81E-3DAAB6547725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685636" y="2488845"/>
            <a:ext cx="808182" cy="1772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7">
            <a:extLst>
              <a:ext uri="{FF2B5EF4-FFF2-40B4-BE49-F238E27FC236}">
                <a16:creationId xmlns:a16="http://schemas.microsoft.com/office/drawing/2014/main" id="{5880DEE1-A5A7-4152-BF1E-D5FC88475A95}"/>
              </a:ext>
            </a:extLst>
          </p:cNvPr>
          <p:cNvSpPr txBox="1">
            <a:spLocks/>
          </p:cNvSpPr>
          <p:nvPr/>
        </p:nvSpPr>
        <p:spPr>
          <a:xfrm>
            <a:off x="4789055" y="1916073"/>
            <a:ext cx="2239817" cy="285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clf_logreg.predict</a:t>
            </a:r>
            <a:r>
              <a:rPr lang="en-IN" sz="1400" dirty="0"/>
              <a:t>()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748E93E-8CC4-406F-B62B-C30FAF9F804E}"/>
              </a:ext>
            </a:extLst>
          </p:cNvPr>
          <p:cNvSpPr/>
          <p:nvPr/>
        </p:nvSpPr>
        <p:spPr>
          <a:xfrm>
            <a:off x="4908353" y="1845979"/>
            <a:ext cx="2119744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Content Placeholder 7">
            <a:extLst>
              <a:ext uri="{FF2B5EF4-FFF2-40B4-BE49-F238E27FC236}">
                <a16:creationId xmlns:a16="http://schemas.microsoft.com/office/drawing/2014/main" id="{704F6C4C-8DE5-4669-B33B-F6DABD87558D}"/>
              </a:ext>
            </a:extLst>
          </p:cNvPr>
          <p:cNvSpPr txBox="1">
            <a:spLocks/>
          </p:cNvSpPr>
          <p:nvPr/>
        </p:nvSpPr>
        <p:spPr>
          <a:xfrm>
            <a:off x="4206392" y="2666097"/>
            <a:ext cx="1165324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os_train_x</a:t>
            </a:r>
            <a:endParaRPr lang="en-IN" sz="1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E96277F-1AEA-4926-A68B-594CDCADFE21}"/>
              </a:ext>
            </a:extLst>
          </p:cNvPr>
          <p:cNvSpPr/>
          <p:nvPr/>
        </p:nvSpPr>
        <p:spPr>
          <a:xfrm>
            <a:off x="4244109" y="2666097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Content Placeholder 7">
            <a:extLst>
              <a:ext uri="{FF2B5EF4-FFF2-40B4-BE49-F238E27FC236}">
                <a16:creationId xmlns:a16="http://schemas.microsoft.com/office/drawing/2014/main" id="{3C0DB74F-7B9A-4C4A-BF1F-6E6B2C05E05F}"/>
              </a:ext>
            </a:extLst>
          </p:cNvPr>
          <p:cNvSpPr txBox="1">
            <a:spLocks/>
          </p:cNvSpPr>
          <p:nvPr/>
        </p:nvSpPr>
        <p:spPr>
          <a:xfrm>
            <a:off x="6483925" y="2672125"/>
            <a:ext cx="1089891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x_test_pp</a:t>
            </a:r>
            <a:endParaRPr lang="en-IN" sz="14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65A6F92-F747-4A62-9AB6-48C422BB96FF}"/>
              </a:ext>
            </a:extLst>
          </p:cNvPr>
          <p:cNvSpPr/>
          <p:nvPr/>
        </p:nvSpPr>
        <p:spPr>
          <a:xfrm>
            <a:off x="6483926" y="2666097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484464F-F6E9-4FB5-B71D-F525D19C9476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rot="5400000">
            <a:off x="5149492" y="1847364"/>
            <a:ext cx="458296" cy="11791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459B4C9-57C7-496C-BCE2-7E2A15608A8B}"/>
              </a:ext>
            </a:extLst>
          </p:cNvPr>
          <p:cNvCxnSpPr>
            <a:stCxn id="25" idx="2"/>
            <a:endCxn id="29" idx="0"/>
          </p:cNvCxnSpPr>
          <p:nvPr/>
        </p:nvCxnSpPr>
        <p:spPr>
          <a:xfrm rot="16200000" flipH="1">
            <a:off x="6269400" y="1906625"/>
            <a:ext cx="458296" cy="10606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7">
            <a:extLst>
              <a:ext uri="{FF2B5EF4-FFF2-40B4-BE49-F238E27FC236}">
                <a16:creationId xmlns:a16="http://schemas.microsoft.com/office/drawing/2014/main" id="{1B531769-F63A-4949-B71A-AB5BF3F3D2AA}"/>
              </a:ext>
            </a:extLst>
          </p:cNvPr>
          <p:cNvSpPr txBox="1">
            <a:spLocks/>
          </p:cNvSpPr>
          <p:nvPr/>
        </p:nvSpPr>
        <p:spPr>
          <a:xfrm>
            <a:off x="426410" y="3981451"/>
            <a:ext cx="4921444" cy="346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sz="1400" dirty="0" err="1"/>
              <a:t>Train_Score</a:t>
            </a:r>
            <a:r>
              <a:rPr lang="en-IN" sz="1400" dirty="0"/>
              <a:t> = confusion Matrix(</a:t>
            </a:r>
            <a:r>
              <a:rPr lang="en-IN" sz="1400" dirty="0" err="1"/>
              <a:t>os_train_y</a:t>
            </a:r>
            <a:r>
              <a:rPr lang="en-IN" sz="1400" dirty="0"/>
              <a:t>, </a:t>
            </a:r>
            <a:r>
              <a:rPr lang="en-IN" sz="1400" dirty="0" err="1"/>
              <a:t>train_pred</a:t>
            </a:r>
            <a:r>
              <a:rPr lang="en-IN" sz="1400" dirty="0"/>
              <a:t>)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77FD8D3D-A1EC-488F-A679-37476D7345FC}"/>
              </a:ext>
            </a:extLst>
          </p:cNvPr>
          <p:cNvSpPr/>
          <p:nvPr/>
        </p:nvSpPr>
        <p:spPr>
          <a:xfrm>
            <a:off x="418714" y="3912215"/>
            <a:ext cx="4619722" cy="5682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Content Placeholder 7">
            <a:extLst>
              <a:ext uri="{FF2B5EF4-FFF2-40B4-BE49-F238E27FC236}">
                <a16:creationId xmlns:a16="http://schemas.microsoft.com/office/drawing/2014/main" id="{8D4C8A6C-6B43-4E03-9C23-A70ED280B52D}"/>
              </a:ext>
            </a:extLst>
          </p:cNvPr>
          <p:cNvSpPr txBox="1">
            <a:spLocks/>
          </p:cNvSpPr>
          <p:nvPr/>
        </p:nvSpPr>
        <p:spPr>
          <a:xfrm>
            <a:off x="395621" y="4908916"/>
            <a:ext cx="4921444" cy="346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sz="1400" dirty="0" err="1"/>
              <a:t>Test_Score</a:t>
            </a:r>
            <a:r>
              <a:rPr lang="en-IN" sz="1400" dirty="0"/>
              <a:t> = confusion Matrix(</a:t>
            </a:r>
            <a:r>
              <a:rPr lang="en-IN" sz="1400" dirty="0" err="1"/>
              <a:t>y_test</a:t>
            </a:r>
            <a:r>
              <a:rPr lang="en-IN" sz="1400" dirty="0"/>
              <a:t>, </a:t>
            </a:r>
            <a:r>
              <a:rPr lang="en-IN" sz="1400" dirty="0" err="1"/>
              <a:t>test_pred</a:t>
            </a:r>
            <a:r>
              <a:rPr lang="en-IN" sz="1400" dirty="0"/>
              <a:t>)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BE3BCA8-8153-44EC-999C-F384DA859727}"/>
              </a:ext>
            </a:extLst>
          </p:cNvPr>
          <p:cNvSpPr/>
          <p:nvPr/>
        </p:nvSpPr>
        <p:spPr>
          <a:xfrm>
            <a:off x="387925" y="4839680"/>
            <a:ext cx="4619722" cy="5682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077FB7A4-2312-451A-9E75-A6B239302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76" y="3354853"/>
            <a:ext cx="5871248" cy="3618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u="sng" dirty="0"/>
              <a:t>Checking the Train and test Scores:</a:t>
            </a:r>
          </a:p>
          <a:p>
            <a:pPr marL="0" indent="0">
              <a:buNone/>
            </a:pPr>
            <a:endParaRPr lang="en-IN" sz="1600" dirty="0"/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5EE12536-E018-4F2E-AF8F-E403B0FA6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680924"/>
              </p:ext>
            </p:extLst>
          </p:nvPr>
        </p:nvGraphicFramePr>
        <p:xfrm>
          <a:off x="3032600" y="5683981"/>
          <a:ext cx="2780665" cy="7372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529909888"/>
                    </a:ext>
                  </a:extLst>
                </a:gridCol>
                <a:gridCol w="1307465">
                  <a:extLst>
                    <a:ext uri="{9D8B030D-6E8A-4147-A177-3AD203B41FA5}">
                      <a16:colId xmlns:a16="http://schemas.microsoft.com/office/drawing/2014/main" val="783305405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494494810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S.no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Model Type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 smtClean="0">
                          <a:effectLst/>
                        </a:rPr>
                        <a:t>Test F1 Macro </a:t>
                      </a:r>
                      <a:r>
                        <a:rPr lang="en-IN" sz="1100" u="none" strike="noStrike" dirty="0">
                          <a:effectLst/>
                        </a:rPr>
                        <a:t>Score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77754633"/>
                  </a:ext>
                </a:extLst>
              </a:tr>
              <a:tr h="31813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Logistic regression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 dirty="0" smtClean="0">
                          <a:effectLst/>
                        </a:rPr>
                        <a:t>62.7%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4497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1755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 animBg="1"/>
      <p:bldP spid="6" grpId="0"/>
      <p:bldP spid="8" grpId="0" animBg="1"/>
      <p:bldP spid="13" grpId="0"/>
      <p:bldP spid="14" grpId="0" animBg="1"/>
      <p:bldP spid="15" grpId="0"/>
      <p:bldP spid="16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44" grpId="0"/>
      <p:bldP spid="45" grpId="0" animBg="1"/>
      <p:bldP spid="46" grpId="0"/>
      <p:bldP spid="47" grpId="0" animBg="1"/>
      <p:bldP spid="4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4EBC9-A895-49E8-B012-3F3FB852D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624" y="2768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4800" dirty="0"/>
              <a:t>Approaching the problem</a:t>
            </a:r>
          </a:p>
        </p:txBody>
      </p:sp>
    </p:spTree>
    <p:extLst>
      <p:ext uri="{BB962C8B-B14F-4D97-AF65-F5344CB8AC3E}">
        <p14:creationId xmlns:p14="http://schemas.microsoft.com/office/powerpoint/2010/main" val="17120801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9AA545C-203F-462D-BC53-4B0522096055}"/>
              </a:ext>
            </a:extLst>
          </p:cNvPr>
          <p:cNvSpPr txBox="1">
            <a:spLocks/>
          </p:cNvSpPr>
          <p:nvPr/>
        </p:nvSpPr>
        <p:spPr>
          <a:xfrm>
            <a:off x="169334" y="262456"/>
            <a:ext cx="3940848" cy="5541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400" dirty="0" smtClean="0"/>
              <a:t>Model 2 Random Forest</a:t>
            </a:r>
            <a:endParaRPr lang="en-IN" sz="2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90F4059-C4BF-47CE-AEBA-2591E8D7B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34" y="816638"/>
            <a:ext cx="8596668" cy="594966"/>
          </a:xfrm>
        </p:spPr>
        <p:txBody>
          <a:bodyPr>
            <a:normAutofit/>
          </a:bodyPr>
          <a:lstStyle/>
          <a:p>
            <a:r>
              <a:rPr lang="en-IN" sz="2000" dirty="0"/>
              <a:t>Tried Growing the tree completely to get the optimal max depth to use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354" y="1965786"/>
            <a:ext cx="6454266" cy="425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07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A545C-203F-462D-BC53-4B0522096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34" y="262456"/>
            <a:ext cx="3940848" cy="554182"/>
          </a:xfrm>
        </p:spPr>
        <p:txBody>
          <a:bodyPr>
            <a:normAutofit/>
          </a:bodyPr>
          <a:lstStyle/>
          <a:p>
            <a:r>
              <a:rPr lang="en-IN" sz="2400" dirty="0"/>
              <a:t>Model </a:t>
            </a:r>
            <a:r>
              <a:rPr lang="en-IN" sz="2400" dirty="0" smtClean="0"/>
              <a:t>2 Random Forest</a:t>
            </a:r>
            <a:endParaRPr lang="en-IN" sz="2400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27DA9A16-7934-4BD1-8827-FE4E6339E425}"/>
              </a:ext>
            </a:extLst>
          </p:cNvPr>
          <p:cNvSpPr txBox="1">
            <a:spLocks/>
          </p:cNvSpPr>
          <p:nvPr/>
        </p:nvSpPr>
        <p:spPr>
          <a:xfrm>
            <a:off x="411018" y="1005944"/>
            <a:ext cx="2549236" cy="4846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/>
              <a:t>Pipeline object for the model (clf_rf2)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DB4388-1E1C-40D2-8B63-56D54BE72739}"/>
              </a:ext>
            </a:extLst>
          </p:cNvPr>
          <p:cNvSpPr/>
          <p:nvPr/>
        </p:nvSpPr>
        <p:spPr>
          <a:xfrm>
            <a:off x="403322" y="936707"/>
            <a:ext cx="2549236" cy="6193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FBBAEAE6-66F8-4264-A6D7-5A7FF3878682}"/>
              </a:ext>
            </a:extLst>
          </p:cNvPr>
          <p:cNvSpPr txBox="1">
            <a:spLocks/>
          </p:cNvSpPr>
          <p:nvPr/>
        </p:nvSpPr>
        <p:spPr>
          <a:xfrm>
            <a:off x="753918" y="1909812"/>
            <a:ext cx="1848044" cy="2917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/>
              <a:t>clf_rf2.fit</a:t>
            </a:r>
            <a:r>
              <a:rPr lang="en-IN" sz="1400" dirty="0" smtClean="0"/>
              <a:t>()</a:t>
            </a:r>
            <a:endParaRPr lang="en-IN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D37901-637B-433E-93C5-6D871011AD84}"/>
              </a:ext>
            </a:extLst>
          </p:cNvPr>
          <p:cNvSpPr/>
          <p:nvPr/>
        </p:nvSpPr>
        <p:spPr>
          <a:xfrm>
            <a:off x="803564" y="1785904"/>
            <a:ext cx="1764145" cy="5264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536B5B00-CE97-4D84-9424-C8337F2656A5}"/>
              </a:ext>
            </a:extLst>
          </p:cNvPr>
          <p:cNvSpPr txBox="1">
            <a:spLocks/>
          </p:cNvSpPr>
          <p:nvPr/>
        </p:nvSpPr>
        <p:spPr>
          <a:xfrm>
            <a:off x="100828" y="2666097"/>
            <a:ext cx="1165324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os_train_x</a:t>
            </a:r>
            <a:endParaRPr lang="en-IN" sz="14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985890D-9541-4C26-9B52-F56F6091EE57}"/>
              </a:ext>
            </a:extLst>
          </p:cNvPr>
          <p:cNvSpPr/>
          <p:nvPr/>
        </p:nvSpPr>
        <p:spPr>
          <a:xfrm>
            <a:off x="138545" y="2666097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74447811-32E4-49E5-A043-03B7241B5A79}"/>
              </a:ext>
            </a:extLst>
          </p:cNvPr>
          <p:cNvSpPr txBox="1">
            <a:spLocks/>
          </p:cNvSpPr>
          <p:nvPr/>
        </p:nvSpPr>
        <p:spPr>
          <a:xfrm>
            <a:off x="1948871" y="2672125"/>
            <a:ext cx="1089891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os_train_y</a:t>
            </a:r>
            <a:endParaRPr lang="en-IN" sz="14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0027755-E9D8-418F-8C3E-4E727DD82F54}"/>
              </a:ext>
            </a:extLst>
          </p:cNvPr>
          <p:cNvSpPr/>
          <p:nvPr/>
        </p:nvSpPr>
        <p:spPr>
          <a:xfrm>
            <a:off x="1948872" y="2666097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B93579-96FB-4738-941E-C4ABDA1EDB6B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1677940" y="1556092"/>
            <a:ext cx="7697" cy="229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4926D7C-EA6A-491D-A1CE-7C229CB295D8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rot="5400000">
            <a:off x="1007704" y="1988164"/>
            <a:ext cx="353720" cy="10021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770B2CF-E15A-4650-B81E-3DAAB6547725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685636" y="2488845"/>
            <a:ext cx="808182" cy="1772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7">
            <a:extLst>
              <a:ext uri="{FF2B5EF4-FFF2-40B4-BE49-F238E27FC236}">
                <a16:creationId xmlns:a16="http://schemas.microsoft.com/office/drawing/2014/main" id="{5880DEE1-A5A7-4152-BF1E-D5FC88475A95}"/>
              </a:ext>
            </a:extLst>
          </p:cNvPr>
          <p:cNvSpPr txBox="1">
            <a:spLocks/>
          </p:cNvSpPr>
          <p:nvPr/>
        </p:nvSpPr>
        <p:spPr>
          <a:xfrm>
            <a:off x="4789055" y="1916073"/>
            <a:ext cx="2239817" cy="285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/>
              <a:t>clf_rf2.predict</a:t>
            </a:r>
            <a:r>
              <a:rPr lang="en-IN" sz="1400" dirty="0" smtClean="0"/>
              <a:t>()</a:t>
            </a:r>
            <a:endParaRPr lang="en-IN" sz="14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748E93E-8CC4-406F-B62B-C30FAF9F804E}"/>
              </a:ext>
            </a:extLst>
          </p:cNvPr>
          <p:cNvSpPr/>
          <p:nvPr/>
        </p:nvSpPr>
        <p:spPr>
          <a:xfrm>
            <a:off x="4908353" y="1845979"/>
            <a:ext cx="2119744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Content Placeholder 7">
            <a:extLst>
              <a:ext uri="{FF2B5EF4-FFF2-40B4-BE49-F238E27FC236}">
                <a16:creationId xmlns:a16="http://schemas.microsoft.com/office/drawing/2014/main" id="{704F6C4C-8DE5-4669-B33B-F6DABD87558D}"/>
              </a:ext>
            </a:extLst>
          </p:cNvPr>
          <p:cNvSpPr txBox="1">
            <a:spLocks/>
          </p:cNvSpPr>
          <p:nvPr/>
        </p:nvSpPr>
        <p:spPr>
          <a:xfrm>
            <a:off x="4206392" y="2666097"/>
            <a:ext cx="1165324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os_train_x</a:t>
            </a:r>
            <a:endParaRPr lang="en-IN" sz="1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E96277F-1AEA-4926-A68B-594CDCADFE21}"/>
              </a:ext>
            </a:extLst>
          </p:cNvPr>
          <p:cNvSpPr/>
          <p:nvPr/>
        </p:nvSpPr>
        <p:spPr>
          <a:xfrm>
            <a:off x="4244109" y="2666097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Content Placeholder 7">
            <a:extLst>
              <a:ext uri="{FF2B5EF4-FFF2-40B4-BE49-F238E27FC236}">
                <a16:creationId xmlns:a16="http://schemas.microsoft.com/office/drawing/2014/main" id="{3C0DB74F-7B9A-4C4A-BF1F-6E6B2C05E05F}"/>
              </a:ext>
            </a:extLst>
          </p:cNvPr>
          <p:cNvSpPr txBox="1">
            <a:spLocks/>
          </p:cNvSpPr>
          <p:nvPr/>
        </p:nvSpPr>
        <p:spPr>
          <a:xfrm>
            <a:off x="6483925" y="2672125"/>
            <a:ext cx="1089891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x_test_pp</a:t>
            </a:r>
            <a:endParaRPr lang="en-IN" sz="14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65A6F92-F747-4A62-9AB6-48C422BB96FF}"/>
              </a:ext>
            </a:extLst>
          </p:cNvPr>
          <p:cNvSpPr/>
          <p:nvPr/>
        </p:nvSpPr>
        <p:spPr>
          <a:xfrm>
            <a:off x="6483926" y="2666097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484464F-F6E9-4FB5-B71D-F525D19C9476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rot="5400000">
            <a:off x="5149492" y="1847364"/>
            <a:ext cx="458296" cy="11791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459B4C9-57C7-496C-BCE2-7E2A15608A8B}"/>
              </a:ext>
            </a:extLst>
          </p:cNvPr>
          <p:cNvCxnSpPr>
            <a:stCxn id="25" idx="2"/>
            <a:endCxn id="29" idx="0"/>
          </p:cNvCxnSpPr>
          <p:nvPr/>
        </p:nvCxnSpPr>
        <p:spPr>
          <a:xfrm rot="16200000" flipH="1">
            <a:off x="6269400" y="1906625"/>
            <a:ext cx="458296" cy="10606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7">
            <a:extLst>
              <a:ext uri="{FF2B5EF4-FFF2-40B4-BE49-F238E27FC236}">
                <a16:creationId xmlns:a16="http://schemas.microsoft.com/office/drawing/2014/main" id="{1B531769-F63A-4949-B71A-AB5BF3F3D2AA}"/>
              </a:ext>
            </a:extLst>
          </p:cNvPr>
          <p:cNvSpPr txBox="1">
            <a:spLocks/>
          </p:cNvSpPr>
          <p:nvPr/>
        </p:nvSpPr>
        <p:spPr>
          <a:xfrm>
            <a:off x="426410" y="3981451"/>
            <a:ext cx="4921444" cy="346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sz="1400" dirty="0" err="1"/>
              <a:t>Train_Score</a:t>
            </a:r>
            <a:r>
              <a:rPr lang="en-IN" sz="1400" dirty="0"/>
              <a:t> = confusion Matrix(</a:t>
            </a:r>
            <a:r>
              <a:rPr lang="en-IN" sz="1400" dirty="0" err="1"/>
              <a:t>os_train_y</a:t>
            </a:r>
            <a:r>
              <a:rPr lang="en-IN" sz="1400" dirty="0"/>
              <a:t>, </a:t>
            </a:r>
            <a:r>
              <a:rPr lang="en-IN" sz="1400" dirty="0" err="1"/>
              <a:t>train_pred</a:t>
            </a:r>
            <a:r>
              <a:rPr lang="en-IN" sz="1400" dirty="0"/>
              <a:t>)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77FD8D3D-A1EC-488F-A679-37476D7345FC}"/>
              </a:ext>
            </a:extLst>
          </p:cNvPr>
          <p:cNvSpPr/>
          <p:nvPr/>
        </p:nvSpPr>
        <p:spPr>
          <a:xfrm>
            <a:off x="418714" y="3912215"/>
            <a:ext cx="4619722" cy="5682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Content Placeholder 7">
            <a:extLst>
              <a:ext uri="{FF2B5EF4-FFF2-40B4-BE49-F238E27FC236}">
                <a16:creationId xmlns:a16="http://schemas.microsoft.com/office/drawing/2014/main" id="{8D4C8A6C-6B43-4E03-9C23-A70ED280B52D}"/>
              </a:ext>
            </a:extLst>
          </p:cNvPr>
          <p:cNvSpPr txBox="1">
            <a:spLocks/>
          </p:cNvSpPr>
          <p:nvPr/>
        </p:nvSpPr>
        <p:spPr>
          <a:xfrm>
            <a:off x="395621" y="4908916"/>
            <a:ext cx="4921444" cy="346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sz="1400" dirty="0" err="1"/>
              <a:t>Test_Score</a:t>
            </a:r>
            <a:r>
              <a:rPr lang="en-IN" sz="1400" dirty="0"/>
              <a:t> = confusion Matrix(</a:t>
            </a:r>
            <a:r>
              <a:rPr lang="en-IN" sz="1400" dirty="0" err="1"/>
              <a:t>y_test</a:t>
            </a:r>
            <a:r>
              <a:rPr lang="en-IN" sz="1400" dirty="0"/>
              <a:t>, </a:t>
            </a:r>
            <a:r>
              <a:rPr lang="en-IN" sz="1400" dirty="0" err="1"/>
              <a:t>test_pred</a:t>
            </a:r>
            <a:r>
              <a:rPr lang="en-IN" sz="1400" dirty="0"/>
              <a:t>)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BE3BCA8-8153-44EC-999C-F384DA859727}"/>
              </a:ext>
            </a:extLst>
          </p:cNvPr>
          <p:cNvSpPr/>
          <p:nvPr/>
        </p:nvSpPr>
        <p:spPr>
          <a:xfrm>
            <a:off x="387925" y="4839680"/>
            <a:ext cx="4619722" cy="5682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077FB7A4-2312-451A-9E75-A6B239302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76" y="3354853"/>
            <a:ext cx="5871248" cy="3618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u="sng" dirty="0"/>
              <a:t>Checking the Train and test Scores:</a:t>
            </a:r>
          </a:p>
          <a:p>
            <a:pPr marL="0" indent="0">
              <a:buNone/>
            </a:pPr>
            <a:endParaRPr lang="en-IN" sz="1600" dirty="0"/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5EE12536-E018-4F2E-AF8F-E403B0FA6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296745"/>
              </p:ext>
            </p:extLst>
          </p:nvPr>
        </p:nvGraphicFramePr>
        <p:xfrm>
          <a:off x="3032600" y="5683981"/>
          <a:ext cx="2780665" cy="7372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529909888"/>
                    </a:ext>
                  </a:extLst>
                </a:gridCol>
                <a:gridCol w="1307465">
                  <a:extLst>
                    <a:ext uri="{9D8B030D-6E8A-4147-A177-3AD203B41FA5}">
                      <a16:colId xmlns:a16="http://schemas.microsoft.com/office/drawing/2014/main" val="783305405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494494810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S.no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Model Type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 smtClean="0">
                          <a:effectLst/>
                        </a:rPr>
                        <a:t>Test F1 Macro </a:t>
                      </a:r>
                      <a:r>
                        <a:rPr lang="en-IN" sz="1100" u="none" strike="noStrike" dirty="0">
                          <a:effectLst/>
                        </a:rPr>
                        <a:t>Score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77754633"/>
                  </a:ext>
                </a:extLst>
              </a:tr>
              <a:tr h="31813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 smtClean="0"/>
                        <a:t>Random Forest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 dirty="0" smtClean="0">
                          <a:effectLst/>
                        </a:rPr>
                        <a:t>67.3%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4497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6542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 animBg="1"/>
      <p:bldP spid="6" grpId="0"/>
      <p:bldP spid="8" grpId="0" animBg="1"/>
      <p:bldP spid="13" grpId="0"/>
      <p:bldP spid="14" grpId="0" animBg="1"/>
      <p:bldP spid="15" grpId="0"/>
      <p:bldP spid="16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44" grpId="0"/>
      <p:bldP spid="45" grpId="0" animBg="1"/>
      <p:bldP spid="46" grpId="0"/>
      <p:bldP spid="47" grpId="0" animBg="1"/>
      <p:bldP spid="48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A545C-203F-462D-BC53-4B0522096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34" y="262456"/>
            <a:ext cx="3940848" cy="554182"/>
          </a:xfrm>
        </p:spPr>
        <p:txBody>
          <a:bodyPr>
            <a:normAutofit/>
          </a:bodyPr>
          <a:lstStyle/>
          <a:p>
            <a:r>
              <a:rPr lang="en-IN" sz="2400" dirty="0"/>
              <a:t>Model </a:t>
            </a:r>
            <a:r>
              <a:rPr lang="en-IN" sz="2400" dirty="0" smtClean="0"/>
              <a:t>3 KNN</a:t>
            </a:r>
            <a:endParaRPr lang="en-IN" sz="2400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27DA9A16-7934-4BD1-8827-FE4E6339E425}"/>
              </a:ext>
            </a:extLst>
          </p:cNvPr>
          <p:cNvSpPr txBox="1">
            <a:spLocks/>
          </p:cNvSpPr>
          <p:nvPr/>
        </p:nvSpPr>
        <p:spPr>
          <a:xfrm>
            <a:off x="411018" y="1005944"/>
            <a:ext cx="2549236" cy="4846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/>
              <a:t>Pipeline object for the model (</a:t>
            </a:r>
            <a:r>
              <a:rPr lang="en-IN" sz="1400" dirty="0" err="1"/>
              <a:t>clf_knn</a:t>
            </a:r>
            <a:r>
              <a:rPr lang="en-IN" sz="1400" dirty="0"/>
              <a:t>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DB4388-1E1C-40D2-8B63-56D54BE72739}"/>
              </a:ext>
            </a:extLst>
          </p:cNvPr>
          <p:cNvSpPr/>
          <p:nvPr/>
        </p:nvSpPr>
        <p:spPr>
          <a:xfrm>
            <a:off x="403322" y="936707"/>
            <a:ext cx="2549236" cy="6193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FBBAEAE6-66F8-4264-A6D7-5A7FF3878682}"/>
              </a:ext>
            </a:extLst>
          </p:cNvPr>
          <p:cNvSpPr txBox="1">
            <a:spLocks/>
          </p:cNvSpPr>
          <p:nvPr/>
        </p:nvSpPr>
        <p:spPr>
          <a:xfrm>
            <a:off x="753918" y="1909812"/>
            <a:ext cx="1848044" cy="2917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clf_knn.fit</a:t>
            </a:r>
            <a:r>
              <a:rPr lang="en-IN" sz="1400" dirty="0" smtClean="0"/>
              <a:t>()</a:t>
            </a:r>
            <a:endParaRPr lang="en-IN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D37901-637B-433E-93C5-6D871011AD84}"/>
              </a:ext>
            </a:extLst>
          </p:cNvPr>
          <p:cNvSpPr/>
          <p:nvPr/>
        </p:nvSpPr>
        <p:spPr>
          <a:xfrm>
            <a:off x="803564" y="1785904"/>
            <a:ext cx="1764145" cy="5264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536B5B00-CE97-4D84-9424-C8337F2656A5}"/>
              </a:ext>
            </a:extLst>
          </p:cNvPr>
          <p:cNvSpPr txBox="1">
            <a:spLocks/>
          </p:cNvSpPr>
          <p:nvPr/>
        </p:nvSpPr>
        <p:spPr>
          <a:xfrm>
            <a:off x="100828" y="2666097"/>
            <a:ext cx="1165324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os_train_x</a:t>
            </a:r>
            <a:endParaRPr lang="en-IN" sz="14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985890D-9541-4C26-9B52-F56F6091EE57}"/>
              </a:ext>
            </a:extLst>
          </p:cNvPr>
          <p:cNvSpPr/>
          <p:nvPr/>
        </p:nvSpPr>
        <p:spPr>
          <a:xfrm>
            <a:off x="138545" y="2666097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74447811-32E4-49E5-A043-03B7241B5A79}"/>
              </a:ext>
            </a:extLst>
          </p:cNvPr>
          <p:cNvSpPr txBox="1">
            <a:spLocks/>
          </p:cNvSpPr>
          <p:nvPr/>
        </p:nvSpPr>
        <p:spPr>
          <a:xfrm>
            <a:off x="1948871" y="2672125"/>
            <a:ext cx="1089891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os_train_y</a:t>
            </a:r>
            <a:endParaRPr lang="en-IN" sz="14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0027755-E9D8-418F-8C3E-4E727DD82F54}"/>
              </a:ext>
            </a:extLst>
          </p:cNvPr>
          <p:cNvSpPr/>
          <p:nvPr/>
        </p:nvSpPr>
        <p:spPr>
          <a:xfrm>
            <a:off x="1948872" y="2666097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B93579-96FB-4738-941E-C4ABDA1EDB6B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1677940" y="1556092"/>
            <a:ext cx="7697" cy="229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4926D7C-EA6A-491D-A1CE-7C229CB295D8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rot="5400000">
            <a:off x="1007704" y="1988164"/>
            <a:ext cx="353720" cy="10021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770B2CF-E15A-4650-B81E-3DAAB6547725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685636" y="2488845"/>
            <a:ext cx="808182" cy="1772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7">
            <a:extLst>
              <a:ext uri="{FF2B5EF4-FFF2-40B4-BE49-F238E27FC236}">
                <a16:creationId xmlns:a16="http://schemas.microsoft.com/office/drawing/2014/main" id="{5880DEE1-A5A7-4152-BF1E-D5FC88475A95}"/>
              </a:ext>
            </a:extLst>
          </p:cNvPr>
          <p:cNvSpPr txBox="1">
            <a:spLocks/>
          </p:cNvSpPr>
          <p:nvPr/>
        </p:nvSpPr>
        <p:spPr>
          <a:xfrm>
            <a:off x="4789055" y="1916073"/>
            <a:ext cx="2239817" cy="285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clf_knn.predict</a:t>
            </a:r>
            <a:r>
              <a:rPr lang="en-IN" sz="1400" dirty="0" smtClean="0"/>
              <a:t>()</a:t>
            </a:r>
            <a:endParaRPr lang="en-IN" sz="14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748E93E-8CC4-406F-B62B-C30FAF9F804E}"/>
              </a:ext>
            </a:extLst>
          </p:cNvPr>
          <p:cNvSpPr/>
          <p:nvPr/>
        </p:nvSpPr>
        <p:spPr>
          <a:xfrm>
            <a:off x="4908353" y="1845979"/>
            <a:ext cx="2119744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Content Placeholder 7">
            <a:extLst>
              <a:ext uri="{FF2B5EF4-FFF2-40B4-BE49-F238E27FC236}">
                <a16:creationId xmlns:a16="http://schemas.microsoft.com/office/drawing/2014/main" id="{704F6C4C-8DE5-4669-B33B-F6DABD87558D}"/>
              </a:ext>
            </a:extLst>
          </p:cNvPr>
          <p:cNvSpPr txBox="1">
            <a:spLocks/>
          </p:cNvSpPr>
          <p:nvPr/>
        </p:nvSpPr>
        <p:spPr>
          <a:xfrm>
            <a:off x="4206392" y="2666097"/>
            <a:ext cx="1165324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os_train_x</a:t>
            </a:r>
            <a:endParaRPr lang="en-IN" sz="1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E96277F-1AEA-4926-A68B-594CDCADFE21}"/>
              </a:ext>
            </a:extLst>
          </p:cNvPr>
          <p:cNvSpPr/>
          <p:nvPr/>
        </p:nvSpPr>
        <p:spPr>
          <a:xfrm>
            <a:off x="4244109" y="2666097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Content Placeholder 7">
            <a:extLst>
              <a:ext uri="{FF2B5EF4-FFF2-40B4-BE49-F238E27FC236}">
                <a16:creationId xmlns:a16="http://schemas.microsoft.com/office/drawing/2014/main" id="{3C0DB74F-7B9A-4C4A-BF1F-6E6B2C05E05F}"/>
              </a:ext>
            </a:extLst>
          </p:cNvPr>
          <p:cNvSpPr txBox="1">
            <a:spLocks/>
          </p:cNvSpPr>
          <p:nvPr/>
        </p:nvSpPr>
        <p:spPr>
          <a:xfrm>
            <a:off x="6483925" y="2672125"/>
            <a:ext cx="1089891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x_test_pp</a:t>
            </a:r>
            <a:endParaRPr lang="en-IN" sz="14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65A6F92-F747-4A62-9AB6-48C422BB96FF}"/>
              </a:ext>
            </a:extLst>
          </p:cNvPr>
          <p:cNvSpPr/>
          <p:nvPr/>
        </p:nvSpPr>
        <p:spPr>
          <a:xfrm>
            <a:off x="6483926" y="2666097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484464F-F6E9-4FB5-B71D-F525D19C9476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rot="5400000">
            <a:off x="5149492" y="1847364"/>
            <a:ext cx="458296" cy="11791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459B4C9-57C7-496C-BCE2-7E2A15608A8B}"/>
              </a:ext>
            </a:extLst>
          </p:cNvPr>
          <p:cNvCxnSpPr>
            <a:stCxn id="25" idx="2"/>
            <a:endCxn id="29" idx="0"/>
          </p:cNvCxnSpPr>
          <p:nvPr/>
        </p:nvCxnSpPr>
        <p:spPr>
          <a:xfrm rot="16200000" flipH="1">
            <a:off x="6269400" y="1906625"/>
            <a:ext cx="458296" cy="10606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7">
            <a:extLst>
              <a:ext uri="{FF2B5EF4-FFF2-40B4-BE49-F238E27FC236}">
                <a16:creationId xmlns:a16="http://schemas.microsoft.com/office/drawing/2014/main" id="{1B531769-F63A-4949-B71A-AB5BF3F3D2AA}"/>
              </a:ext>
            </a:extLst>
          </p:cNvPr>
          <p:cNvSpPr txBox="1">
            <a:spLocks/>
          </p:cNvSpPr>
          <p:nvPr/>
        </p:nvSpPr>
        <p:spPr>
          <a:xfrm>
            <a:off x="426410" y="3981451"/>
            <a:ext cx="4921444" cy="346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sz="1400" dirty="0" err="1"/>
              <a:t>Train_Score</a:t>
            </a:r>
            <a:r>
              <a:rPr lang="en-IN" sz="1400" dirty="0"/>
              <a:t> = confusion Matrix(</a:t>
            </a:r>
            <a:r>
              <a:rPr lang="en-IN" sz="1400" dirty="0" err="1"/>
              <a:t>os_train_y</a:t>
            </a:r>
            <a:r>
              <a:rPr lang="en-IN" sz="1400" dirty="0"/>
              <a:t>, </a:t>
            </a:r>
            <a:r>
              <a:rPr lang="en-IN" sz="1400" dirty="0" err="1"/>
              <a:t>train_pred</a:t>
            </a:r>
            <a:r>
              <a:rPr lang="en-IN" sz="1400" dirty="0"/>
              <a:t>)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77FD8D3D-A1EC-488F-A679-37476D7345FC}"/>
              </a:ext>
            </a:extLst>
          </p:cNvPr>
          <p:cNvSpPr/>
          <p:nvPr/>
        </p:nvSpPr>
        <p:spPr>
          <a:xfrm>
            <a:off x="418714" y="3912215"/>
            <a:ext cx="4619722" cy="5682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Content Placeholder 7">
            <a:extLst>
              <a:ext uri="{FF2B5EF4-FFF2-40B4-BE49-F238E27FC236}">
                <a16:creationId xmlns:a16="http://schemas.microsoft.com/office/drawing/2014/main" id="{8D4C8A6C-6B43-4E03-9C23-A70ED280B52D}"/>
              </a:ext>
            </a:extLst>
          </p:cNvPr>
          <p:cNvSpPr txBox="1">
            <a:spLocks/>
          </p:cNvSpPr>
          <p:nvPr/>
        </p:nvSpPr>
        <p:spPr>
          <a:xfrm>
            <a:off x="395621" y="4908916"/>
            <a:ext cx="4921444" cy="346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sz="1400" dirty="0" err="1"/>
              <a:t>Test_Score</a:t>
            </a:r>
            <a:r>
              <a:rPr lang="en-IN" sz="1400" dirty="0"/>
              <a:t> = confusion Matrix(</a:t>
            </a:r>
            <a:r>
              <a:rPr lang="en-IN" sz="1400" dirty="0" err="1"/>
              <a:t>y_test</a:t>
            </a:r>
            <a:r>
              <a:rPr lang="en-IN" sz="1400" dirty="0"/>
              <a:t>, </a:t>
            </a:r>
            <a:r>
              <a:rPr lang="en-IN" sz="1400" dirty="0" err="1"/>
              <a:t>test_pred</a:t>
            </a:r>
            <a:r>
              <a:rPr lang="en-IN" sz="1400" dirty="0"/>
              <a:t>)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BE3BCA8-8153-44EC-999C-F384DA859727}"/>
              </a:ext>
            </a:extLst>
          </p:cNvPr>
          <p:cNvSpPr/>
          <p:nvPr/>
        </p:nvSpPr>
        <p:spPr>
          <a:xfrm>
            <a:off x="387925" y="4839680"/>
            <a:ext cx="4619722" cy="5682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077FB7A4-2312-451A-9E75-A6B239302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76" y="3354853"/>
            <a:ext cx="5871248" cy="3618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u="sng" dirty="0"/>
              <a:t>Checking the Train and test Scores:</a:t>
            </a:r>
          </a:p>
          <a:p>
            <a:pPr marL="0" indent="0">
              <a:buNone/>
            </a:pPr>
            <a:endParaRPr lang="en-IN" sz="1600" dirty="0"/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5EE12536-E018-4F2E-AF8F-E403B0FA6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236481"/>
              </p:ext>
            </p:extLst>
          </p:nvPr>
        </p:nvGraphicFramePr>
        <p:xfrm>
          <a:off x="3032600" y="5683981"/>
          <a:ext cx="2780665" cy="7372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529909888"/>
                    </a:ext>
                  </a:extLst>
                </a:gridCol>
                <a:gridCol w="1307465">
                  <a:extLst>
                    <a:ext uri="{9D8B030D-6E8A-4147-A177-3AD203B41FA5}">
                      <a16:colId xmlns:a16="http://schemas.microsoft.com/office/drawing/2014/main" val="783305405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494494810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S.no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Model Type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 smtClean="0">
                          <a:effectLst/>
                        </a:rPr>
                        <a:t>Test F1 Macro </a:t>
                      </a:r>
                      <a:r>
                        <a:rPr lang="en-IN" sz="1100" u="none" strike="noStrike" dirty="0">
                          <a:effectLst/>
                        </a:rPr>
                        <a:t>Score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77754633"/>
                  </a:ext>
                </a:extLst>
              </a:tr>
              <a:tr h="31813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 smtClean="0"/>
                        <a:t>KNN Classifier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 dirty="0" smtClean="0">
                          <a:effectLst/>
                        </a:rPr>
                        <a:t>59.1%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4497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6451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 animBg="1"/>
      <p:bldP spid="6" grpId="0"/>
      <p:bldP spid="8" grpId="0" animBg="1"/>
      <p:bldP spid="13" grpId="0"/>
      <p:bldP spid="14" grpId="0" animBg="1"/>
      <p:bldP spid="15" grpId="0"/>
      <p:bldP spid="16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44" grpId="0"/>
      <p:bldP spid="45" grpId="0" animBg="1"/>
      <p:bldP spid="46" grpId="0"/>
      <p:bldP spid="47" grpId="0" animBg="1"/>
      <p:bldP spid="48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A545C-203F-462D-BC53-4B0522096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34" y="262456"/>
            <a:ext cx="3940848" cy="554182"/>
          </a:xfrm>
        </p:spPr>
        <p:txBody>
          <a:bodyPr>
            <a:normAutofit/>
          </a:bodyPr>
          <a:lstStyle/>
          <a:p>
            <a:r>
              <a:rPr lang="en-IN" sz="2400" dirty="0"/>
              <a:t>Model </a:t>
            </a:r>
            <a:r>
              <a:rPr lang="en-IN" sz="2400" dirty="0" smtClean="0"/>
              <a:t>4 SVC</a:t>
            </a:r>
            <a:endParaRPr lang="en-IN" sz="2400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27DA9A16-7934-4BD1-8827-FE4E6339E425}"/>
              </a:ext>
            </a:extLst>
          </p:cNvPr>
          <p:cNvSpPr txBox="1">
            <a:spLocks/>
          </p:cNvSpPr>
          <p:nvPr/>
        </p:nvSpPr>
        <p:spPr>
          <a:xfrm>
            <a:off x="411018" y="1005944"/>
            <a:ext cx="2549236" cy="4846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/>
              <a:t>Pipeline object for the model (clf_svc3)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DB4388-1E1C-40D2-8B63-56D54BE72739}"/>
              </a:ext>
            </a:extLst>
          </p:cNvPr>
          <p:cNvSpPr/>
          <p:nvPr/>
        </p:nvSpPr>
        <p:spPr>
          <a:xfrm>
            <a:off x="403322" y="936707"/>
            <a:ext cx="2549236" cy="6193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FBBAEAE6-66F8-4264-A6D7-5A7FF3878682}"/>
              </a:ext>
            </a:extLst>
          </p:cNvPr>
          <p:cNvSpPr txBox="1">
            <a:spLocks/>
          </p:cNvSpPr>
          <p:nvPr/>
        </p:nvSpPr>
        <p:spPr>
          <a:xfrm>
            <a:off x="753918" y="1909812"/>
            <a:ext cx="1848044" cy="2917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/>
              <a:t>clf_svc3.fit</a:t>
            </a:r>
            <a:r>
              <a:rPr lang="en-IN" sz="1400" dirty="0" smtClean="0"/>
              <a:t>()</a:t>
            </a:r>
            <a:endParaRPr lang="en-IN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D37901-637B-433E-93C5-6D871011AD84}"/>
              </a:ext>
            </a:extLst>
          </p:cNvPr>
          <p:cNvSpPr/>
          <p:nvPr/>
        </p:nvSpPr>
        <p:spPr>
          <a:xfrm>
            <a:off x="803564" y="1785904"/>
            <a:ext cx="1764145" cy="5264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536B5B00-CE97-4D84-9424-C8337F2656A5}"/>
              </a:ext>
            </a:extLst>
          </p:cNvPr>
          <p:cNvSpPr txBox="1">
            <a:spLocks/>
          </p:cNvSpPr>
          <p:nvPr/>
        </p:nvSpPr>
        <p:spPr>
          <a:xfrm>
            <a:off x="100828" y="2666097"/>
            <a:ext cx="1165324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os_train_x</a:t>
            </a:r>
            <a:endParaRPr lang="en-IN" sz="14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985890D-9541-4C26-9B52-F56F6091EE57}"/>
              </a:ext>
            </a:extLst>
          </p:cNvPr>
          <p:cNvSpPr/>
          <p:nvPr/>
        </p:nvSpPr>
        <p:spPr>
          <a:xfrm>
            <a:off x="138545" y="2666097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74447811-32E4-49E5-A043-03B7241B5A79}"/>
              </a:ext>
            </a:extLst>
          </p:cNvPr>
          <p:cNvSpPr txBox="1">
            <a:spLocks/>
          </p:cNvSpPr>
          <p:nvPr/>
        </p:nvSpPr>
        <p:spPr>
          <a:xfrm>
            <a:off x="1948871" y="2672125"/>
            <a:ext cx="1089891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os_train_y</a:t>
            </a:r>
            <a:endParaRPr lang="en-IN" sz="14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0027755-E9D8-418F-8C3E-4E727DD82F54}"/>
              </a:ext>
            </a:extLst>
          </p:cNvPr>
          <p:cNvSpPr/>
          <p:nvPr/>
        </p:nvSpPr>
        <p:spPr>
          <a:xfrm>
            <a:off x="1948872" y="2666097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B93579-96FB-4738-941E-C4ABDA1EDB6B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1677940" y="1556092"/>
            <a:ext cx="7697" cy="229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4926D7C-EA6A-491D-A1CE-7C229CB295D8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rot="5400000">
            <a:off x="1007704" y="1988164"/>
            <a:ext cx="353720" cy="10021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770B2CF-E15A-4650-B81E-3DAAB6547725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685636" y="2488845"/>
            <a:ext cx="808182" cy="1772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7">
            <a:extLst>
              <a:ext uri="{FF2B5EF4-FFF2-40B4-BE49-F238E27FC236}">
                <a16:creationId xmlns:a16="http://schemas.microsoft.com/office/drawing/2014/main" id="{5880DEE1-A5A7-4152-BF1E-D5FC88475A95}"/>
              </a:ext>
            </a:extLst>
          </p:cNvPr>
          <p:cNvSpPr txBox="1">
            <a:spLocks/>
          </p:cNvSpPr>
          <p:nvPr/>
        </p:nvSpPr>
        <p:spPr>
          <a:xfrm>
            <a:off x="4789055" y="1916073"/>
            <a:ext cx="2239817" cy="285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/>
              <a:t>clf_svc3.predict</a:t>
            </a:r>
            <a:r>
              <a:rPr lang="en-IN" sz="1400" dirty="0" smtClean="0"/>
              <a:t>()</a:t>
            </a:r>
            <a:endParaRPr lang="en-IN" sz="14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748E93E-8CC4-406F-B62B-C30FAF9F804E}"/>
              </a:ext>
            </a:extLst>
          </p:cNvPr>
          <p:cNvSpPr/>
          <p:nvPr/>
        </p:nvSpPr>
        <p:spPr>
          <a:xfrm>
            <a:off x="4908353" y="1845979"/>
            <a:ext cx="2119744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Content Placeholder 7">
            <a:extLst>
              <a:ext uri="{FF2B5EF4-FFF2-40B4-BE49-F238E27FC236}">
                <a16:creationId xmlns:a16="http://schemas.microsoft.com/office/drawing/2014/main" id="{704F6C4C-8DE5-4669-B33B-F6DABD87558D}"/>
              </a:ext>
            </a:extLst>
          </p:cNvPr>
          <p:cNvSpPr txBox="1">
            <a:spLocks/>
          </p:cNvSpPr>
          <p:nvPr/>
        </p:nvSpPr>
        <p:spPr>
          <a:xfrm>
            <a:off x="4206392" y="2666097"/>
            <a:ext cx="1165324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os_train_x</a:t>
            </a:r>
            <a:endParaRPr lang="en-IN" sz="1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E96277F-1AEA-4926-A68B-594CDCADFE21}"/>
              </a:ext>
            </a:extLst>
          </p:cNvPr>
          <p:cNvSpPr/>
          <p:nvPr/>
        </p:nvSpPr>
        <p:spPr>
          <a:xfrm>
            <a:off x="4244109" y="2666097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Content Placeholder 7">
            <a:extLst>
              <a:ext uri="{FF2B5EF4-FFF2-40B4-BE49-F238E27FC236}">
                <a16:creationId xmlns:a16="http://schemas.microsoft.com/office/drawing/2014/main" id="{3C0DB74F-7B9A-4C4A-BF1F-6E6B2C05E05F}"/>
              </a:ext>
            </a:extLst>
          </p:cNvPr>
          <p:cNvSpPr txBox="1">
            <a:spLocks/>
          </p:cNvSpPr>
          <p:nvPr/>
        </p:nvSpPr>
        <p:spPr>
          <a:xfrm>
            <a:off x="6483925" y="2672125"/>
            <a:ext cx="1089891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x_test_pp</a:t>
            </a:r>
            <a:endParaRPr lang="en-IN" sz="14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65A6F92-F747-4A62-9AB6-48C422BB96FF}"/>
              </a:ext>
            </a:extLst>
          </p:cNvPr>
          <p:cNvSpPr/>
          <p:nvPr/>
        </p:nvSpPr>
        <p:spPr>
          <a:xfrm>
            <a:off x="6483926" y="2666097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484464F-F6E9-4FB5-B71D-F525D19C9476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rot="5400000">
            <a:off x="5149492" y="1847364"/>
            <a:ext cx="458296" cy="11791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459B4C9-57C7-496C-BCE2-7E2A15608A8B}"/>
              </a:ext>
            </a:extLst>
          </p:cNvPr>
          <p:cNvCxnSpPr>
            <a:stCxn id="25" idx="2"/>
            <a:endCxn id="29" idx="0"/>
          </p:cNvCxnSpPr>
          <p:nvPr/>
        </p:nvCxnSpPr>
        <p:spPr>
          <a:xfrm rot="16200000" flipH="1">
            <a:off x="6269400" y="1906625"/>
            <a:ext cx="458296" cy="10606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7">
            <a:extLst>
              <a:ext uri="{FF2B5EF4-FFF2-40B4-BE49-F238E27FC236}">
                <a16:creationId xmlns:a16="http://schemas.microsoft.com/office/drawing/2014/main" id="{1B531769-F63A-4949-B71A-AB5BF3F3D2AA}"/>
              </a:ext>
            </a:extLst>
          </p:cNvPr>
          <p:cNvSpPr txBox="1">
            <a:spLocks/>
          </p:cNvSpPr>
          <p:nvPr/>
        </p:nvSpPr>
        <p:spPr>
          <a:xfrm>
            <a:off x="426410" y="3981451"/>
            <a:ext cx="4921444" cy="346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sz="1400" dirty="0" err="1"/>
              <a:t>Train_Score</a:t>
            </a:r>
            <a:r>
              <a:rPr lang="en-IN" sz="1400" dirty="0"/>
              <a:t> = confusion Matrix(</a:t>
            </a:r>
            <a:r>
              <a:rPr lang="en-IN" sz="1400" dirty="0" err="1"/>
              <a:t>os_train_y</a:t>
            </a:r>
            <a:r>
              <a:rPr lang="en-IN" sz="1400" dirty="0"/>
              <a:t>, </a:t>
            </a:r>
            <a:r>
              <a:rPr lang="en-IN" sz="1400" dirty="0" err="1"/>
              <a:t>train_pred</a:t>
            </a:r>
            <a:r>
              <a:rPr lang="en-IN" sz="1400" dirty="0"/>
              <a:t>)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77FD8D3D-A1EC-488F-A679-37476D7345FC}"/>
              </a:ext>
            </a:extLst>
          </p:cNvPr>
          <p:cNvSpPr/>
          <p:nvPr/>
        </p:nvSpPr>
        <p:spPr>
          <a:xfrm>
            <a:off x="418714" y="3912215"/>
            <a:ext cx="4619722" cy="5682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Content Placeholder 7">
            <a:extLst>
              <a:ext uri="{FF2B5EF4-FFF2-40B4-BE49-F238E27FC236}">
                <a16:creationId xmlns:a16="http://schemas.microsoft.com/office/drawing/2014/main" id="{8D4C8A6C-6B43-4E03-9C23-A70ED280B52D}"/>
              </a:ext>
            </a:extLst>
          </p:cNvPr>
          <p:cNvSpPr txBox="1">
            <a:spLocks/>
          </p:cNvSpPr>
          <p:nvPr/>
        </p:nvSpPr>
        <p:spPr>
          <a:xfrm>
            <a:off x="395621" y="4908916"/>
            <a:ext cx="4921444" cy="346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sz="1400" dirty="0" err="1"/>
              <a:t>Test_Score</a:t>
            </a:r>
            <a:r>
              <a:rPr lang="en-IN" sz="1400" dirty="0"/>
              <a:t> = confusion Matrix(</a:t>
            </a:r>
            <a:r>
              <a:rPr lang="en-IN" sz="1400" dirty="0" err="1"/>
              <a:t>y_test</a:t>
            </a:r>
            <a:r>
              <a:rPr lang="en-IN" sz="1400" dirty="0"/>
              <a:t>, </a:t>
            </a:r>
            <a:r>
              <a:rPr lang="en-IN" sz="1400" dirty="0" err="1"/>
              <a:t>test_pred</a:t>
            </a:r>
            <a:r>
              <a:rPr lang="en-IN" sz="1400" dirty="0"/>
              <a:t>)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BE3BCA8-8153-44EC-999C-F384DA859727}"/>
              </a:ext>
            </a:extLst>
          </p:cNvPr>
          <p:cNvSpPr/>
          <p:nvPr/>
        </p:nvSpPr>
        <p:spPr>
          <a:xfrm>
            <a:off x="387925" y="4839680"/>
            <a:ext cx="4619722" cy="5682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077FB7A4-2312-451A-9E75-A6B239302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76" y="3354853"/>
            <a:ext cx="5871248" cy="3618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u="sng" dirty="0"/>
              <a:t>Checking the Train and test Scores:</a:t>
            </a:r>
          </a:p>
          <a:p>
            <a:pPr marL="0" indent="0">
              <a:buNone/>
            </a:pPr>
            <a:endParaRPr lang="en-IN" sz="1600" dirty="0"/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5EE12536-E018-4F2E-AF8F-E403B0FA6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024924"/>
              </p:ext>
            </p:extLst>
          </p:nvPr>
        </p:nvGraphicFramePr>
        <p:xfrm>
          <a:off x="3032600" y="5683981"/>
          <a:ext cx="2780665" cy="7372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529909888"/>
                    </a:ext>
                  </a:extLst>
                </a:gridCol>
                <a:gridCol w="1307465">
                  <a:extLst>
                    <a:ext uri="{9D8B030D-6E8A-4147-A177-3AD203B41FA5}">
                      <a16:colId xmlns:a16="http://schemas.microsoft.com/office/drawing/2014/main" val="783305405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494494810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S.no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Model Type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 smtClean="0">
                          <a:effectLst/>
                        </a:rPr>
                        <a:t>Test F1 Macro </a:t>
                      </a:r>
                      <a:r>
                        <a:rPr lang="en-IN" sz="1100" u="none" strike="noStrike" dirty="0">
                          <a:effectLst/>
                        </a:rPr>
                        <a:t>Score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77754633"/>
                  </a:ext>
                </a:extLst>
              </a:tr>
              <a:tr h="31813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 smtClean="0"/>
                        <a:t>SVC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 dirty="0" smtClean="0">
                          <a:effectLst/>
                        </a:rPr>
                        <a:t>61.5%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4497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15245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 animBg="1"/>
      <p:bldP spid="6" grpId="0"/>
      <p:bldP spid="8" grpId="0" animBg="1"/>
      <p:bldP spid="13" grpId="0"/>
      <p:bldP spid="14" grpId="0" animBg="1"/>
      <p:bldP spid="15" grpId="0"/>
      <p:bldP spid="16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44" grpId="0"/>
      <p:bldP spid="45" grpId="0" animBg="1"/>
      <p:bldP spid="46" grpId="0"/>
      <p:bldP spid="47" grpId="0" animBg="1"/>
      <p:bldP spid="48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A545C-203F-462D-BC53-4B0522096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34" y="262456"/>
            <a:ext cx="3940848" cy="554182"/>
          </a:xfrm>
        </p:spPr>
        <p:txBody>
          <a:bodyPr>
            <a:normAutofit/>
          </a:bodyPr>
          <a:lstStyle/>
          <a:p>
            <a:r>
              <a:rPr lang="en-IN" sz="2400" dirty="0"/>
              <a:t>Model </a:t>
            </a:r>
            <a:r>
              <a:rPr lang="en-IN" sz="2400" dirty="0" smtClean="0"/>
              <a:t>5 ADA Boosting</a:t>
            </a:r>
            <a:endParaRPr lang="en-IN" sz="2400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27DA9A16-7934-4BD1-8827-FE4E6339E425}"/>
              </a:ext>
            </a:extLst>
          </p:cNvPr>
          <p:cNvSpPr txBox="1">
            <a:spLocks/>
          </p:cNvSpPr>
          <p:nvPr/>
        </p:nvSpPr>
        <p:spPr>
          <a:xfrm>
            <a:off x="411018" y="1005944"/>
            <a:ext cx="2549236" cy="4846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/>
              <a:t>Pipeline object for the model (clf_ada1)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DB4388-1E1C-40D2-8B63-56D54BE72739}"/>
              </a:ext>
            </a:extLst>
          </p:cNvPr>
          <p:cNvSpPr/>
          <p:nvPr/>
        </p:nvSpPr>
        <p:spPr>
          <a:xfrm>
            <a:off x="403322" y="936707"/>
            <a:ext cx="2549236" cy="6193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FBBAEAE6-66F8-4264-A6D7-5A7FF3878682}"/>
              </a:ext>
            </a:extLst>
          </p:cNvPr>
          <p:cNvSpPr txBox="1">
            <a:spLocks/>
          </p:cNvSpPr>
          <p:nvPr/>
        </p:nvSpPr>
        <p:spPr>
          <a:xfrm>
            <a:off x="753918" y="1909812"/>
            <a:ext cx="1848044" cy="2917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/>
              <a:t>clf_ada1.fit</a:t>
            </a:r>
            <a:r>
              <a:rPr lang="en-IN" sz="1400" dirty="0" smtClean="0"/>
              <a:t>()</a:t>
            </a:r>
            <a:endParaRPr lang="en-IN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D37901-637B-433E-93C5-6D871011AD84}"/>
              </a:ext>
            </a:extLst>
          </p:cNvPr>
          <p:cNvSpPr/>
          <p:nvPr/>
        </p:nvSpPr>
        <p:spPr>
          <a:xfrm>
            <a:off x="803564" y="1785904"/>
            <a:ext cx="1764145" cy="5264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536B5B00-CE97-4D84-9424-C8337F2656A5}"/>
              </a:ext>
            </a:extLst>
          </p:cNvPr>
          <p:cNvSpPr txBox="1">
            <a:spLocks/>
          </p:cNvSpPr>
          <p:nvPr/>
        </p:nvSpPr>
        <p:spPr>
          <a:xfrm>
            <a:off x="100828" y="2666097"/>
            <a:ext cx="1165324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os_train_x</a:t>
            </a:r>
            <a:endParaRPr lang="en-IN" sz="14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985890D-9541-4C26-9B52-F56F6091EE57}"/>
              </a:ext>
            </a:extLst>
          </p:cNvPr>
          <p:cNvSpPr/>
          <p:nvPr/>
        </p:nvSpPr>
        <p:spPr>
          <a:xfrm>
            <a:off x="138545" y="2666097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74447811-32E4-49E5-A043-03B7241B5A79}"/>
              </a:ext>
            </a:extLst>
          </p:cNvPr>
          <p:cNvSpPr txBox="1">
            <a:spLocks/>
          </p:cNvSpPr>
          <p:nvPr/>
        </p:nvSpPr>
        <p:spPr>
          <a:xfrm>
            <a:off x="1948871" y="2672125"/>
            <a:ext cx="1089891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os_train_y</a:t>
            </a:r>
            <a:endParaRPr lang="en-IN" sz="14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0027755-E9D8-418F-8C3E-4E727DD82F54}"/>
              </a:ext>
            </a:extLst>
          </p:cNvPr>
          <p:cNvSpPr/>
          <p:nvPr/>
        </p:nvSpPr>
        <p:spPr>
          <a:xfrm>
            <a:off x="1948872" y="2666097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B93579-96FB-4738-941E-C4ABDA1EDB6B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1677940" y="1556092"/>
            <a:ext cx="7697" cy="229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4926D7C-EA6A-491D-A1CE-7C229CB295D8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rot="5400000">
            <a:off x="1007704" y="1988164"/>
            <a:ext cx="353720" cy="10021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770B2CF-E15A-4650-B81E-3DAAB6547725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685636" y="2488845"/>
            <a:ext cx="808182" cy="1772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7">
            <a:extLst>
              <a:ext uri="{FF2B5EF4-FFF2-40B4-BE49-F238E27FC236}">
                <a16:creationId xmlns:a16="http://schemas.microsoft.com/office/drawing/2014/main" id="{5880DEE1-A5A7-4152-BF1E-D5FC88475A95}"/>
              </a:ext>
            </a:extLst>
          </p:cNvPr>
          <p:cNvSpPr txBox="1">
            <a:spLocks/>
          </p:cNvSpPr>
          <p:nvPr/>
        </p:nvSpPr>
        <p:spPr>
          <a:xfrm>
            <a:off x="4789055" y="1916073"/>
            <a:ext cx="2239817" cy="285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/>
              <a:t>clf_ada1.predict</a:t>
            </a:r>
            <a:r>
              <a:rPr lang="en-IN" sz="1400" dirty="0" smtClean="0"/>
              <a:t>()</a:t>
            </a:r>
            <a:endParaRPr lang="en-IN" sz="14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748E93E-8CC4-406F-B62B-C30FAF9F804E}"/>
              </a:ext>
            </a:extLst>
          </p:cNvPr>
          <p:cNvSpPr/>
          <p:nvPr/>
        </p:nvSpPr>
        <p:spPr>
          <a:xfrm>
            <a:off x="4908353" y="1845979"/>
            <a:ext cx="2119744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Content Placeholder 7">
            <a:extLst>
              <a:ext uri="{FF2B5EF4-FFF2-40B4-BE49-F238E27FC236}">
                <a16:creationId xmlns:a16="http://schemas.microsoft.com/office/drawing/2014/main" id="{704F6C4C-8DE5-4669-B33B-F6DABD87558D}"/>
              </a:ext>
            </a:extLst>
          </p:cNvPr>
          <p:cNvSpPr txBox="1">
            <a:spLocks/>
          </p:cNvSpPr>
          <p:nvPr/>
        </p:nvSpPr>
        <p:spPr>
          <a:xfrm>
            <a:off x="4206392" y="2666097"/>
            <a:ext cx="1165324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os_train_x</a:t>
            </a:r>
            <a:endParaRPr lang="en-IN" sz="1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E96277F-1AEA-4926-A68B-594CDCADFE21}"/>
              </a:ext>
            </a:extLst>
          </p:cNvPr>
          <p:cNvSpPr/>
          <p:nvPr/>
        </p:nvSpPr>
        <p:spPr>
          <a:xfrm>
            <a:off x="4244109" y="2666097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Content Placeholder 7">
            <a:extLst>
              <a:ext uri="{FF2B5EF4-FFF2-40B4-BE49-F238E27FC236}">
                <a16:creationId xmlns:a16="http://schemas.microsoft.com/office/drawing/2014/main" id="{3C0DB74F-7B9A-4C4A-BF1F-6E6B2C05E05F}"/>
              </a:ext>
            </a:extLst>
          </p:cNvPr>
          <p:cNvSpPr txBox="1">
            <a:spLocks/>
          </p:cNvSpPr>
          <p:nvPr/>
        </p:nvSpPr>
        <p:spPr>
          <a:xfrm>
            <a:off x="6483925" y="2672125"/>
            <a:ext cx="1089891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x_test_pp</a:t>
            </a:r>
            <a:endParaRPr lang="en-IN" sz="14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65A6F92-F747-4A62-9AB6-48C422BB96FF}"/>
              </a:ext>
            </a:extLst>
          </p:cNvPr>
          <p:cNvSpPr/>
          <p:nvPr/>
        </p:nvSpPr>
        <p:spPr>
          <a:xfrm>
            <a:off x="6483926" y="2666097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484464F-F6E9-4FB5-B71D-F525D19C9476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rot="5400000">
            <a:off x="5149492" y="1847364"/>
            <a:ext cx="458296" cy="11791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459B4C9-57C7-496C-BCE2-7E2A15608A8B}"/>
              </a:ext>
            </a:extLst>
          </p:cNvPr>
          <p:cNvCxnSpPr>
            <a:stCxn id="25" idx="2"/>
            <a:endCxn id="29" idx="0"/>
          </p:cNvCxnSpPr>
          <p:nvPr/>
        </p:nvCxnSpPr>
        <p:spPr>
          <a:xfrm rot="16200000" flipH="1">
            <a:off x="6269400" y="1906625"/>
            <a:ext cx="458296" cy="10606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7">
            <a:extLst>
              <a:ext uri="{FF2B5EF4-FFF2-40B4-BE49-F238E27FC236}">
                <a16:creationId xmlns:a16="http://schemas.microsoft.com/office/drawing/2014/main" id="{1B531769-F63A-4949-B71A-AB5BF3F3D2AA}"/>
              </a:ext>
            </a:extLst>
          </p:cNvPr>
          <p:cNvSpPr txBox="1">
            <a:spLocks/>
          </p:cNvSpPr>
          <p:nvPr/>
        </p:nvSpPr>
        <p:spPr>
          <a:xfrm>
            <a:off x="426410" y="3981451"/>
            <a:ext cx="4921444" cy="346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sz="1400" dirty="0" err="1"/>
              <a:t>Train_Score</a:t>
            </a:r>
            <a:r>
              <a:rPr lang="en-IN" sz="1400" dirty="0"/>
              <a:t> = confusion Matrix(</a:t>
            </a:r>
            <a:r>
              <a:rPr lang="en-IN" sz="1400" dirty="0" err="1"/>
              <a:t>os_train_y</a:t>
            </a:r>
            <a:r>
              <a:rPr lang="en-IN" sz="1400" dirty="0"/>
              <a:t>, </a:t>
            </a:r>
            <a:r>
              <a:rPr lang="en-IN" sz="1400" dirty="0" err="1"/>
              <a:t>train_pred</a:t>
            </a:r>
            <a:r>
              <a:rPr lang="en-IN" sz="1400" dirty="0"/>
              <a:t>)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77FD8D3D-A1EC-488F-A679-37476D7345FC}"/>
              </a:ext>
            </a:extLst>
          </p:cNvPr>
          <p:cNvSpPr/>
          <p:nvPr/>
        </p:nvSpPr>
        <p:spPr>
          <a:xfrm>
            <a:off x="418714" y="3912215"/>
            <a:ext cx="4619722" cy="5682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Content Placeholder 7">
            <a:extLst>
              <a:ext uri="{FF2B5EF4-FFF2-40B4-BE49-F238E27FC236}">
                <a16:creationId xmlns:a16="http://schemas.microsoft.com/office/drawing/2014/main" id="{8D4C8A6C-6B43-4E03-9C23-A70ED280B52D}"/>
              </a:ext>
            </a:extLst>
          </p:cNvPr>
          <p:cNvSpPr txBox="1">
            <a:spLocks/>
          </p:cNvSpPr>
          <p:nvPr/>
        </p:nvSpPr>
        <p:spPr>
          <a:xfrm>
            <a:off x="395621" y="4908916"/>
            <a:ext cx="4921444" cy="346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sz="1400" dirty="0" err="1"/>
              <a:t>Test_Score</a:t>
            </a:r>
            <a:r>
              <a:rPr lang="en-IN" sz="1400" dirty="0"/>
              <a:t> = confusion Matrix(</a:t>
            </a:r>
            <a:r>
              <a:rPr lang="en-IN" sz="1400" dirty="0" err="1"/>
              <a:t>y_test</a:t>
            </a:r>
            <a:r>
              <a:rPr lang="en-IN" sz="1400" dirty="0"/>
              <a:t>, </a:t>
            </a:r>
            <a:r>
              <a:rPr lang="en-IN" sz="1400" dirty="0" err="1"/>
              <a:t>test_pred</a:t>
            </a:r>
            <a:r>
              <a:rPr lang="en-IN" sz="1400" dirty="0"/>
              <a:t>)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BE3BCA8-8153-44EC-999C-F384DA859727}"/>
              </a:ext>
            </a:extLst>
          </p:cNvPr>
          <p:cNvSpPr/>
          <p:nvPr/>
        </p:nvSpPr>
        <p:spPr>
          <a:xfrm>
            <a:off x="387925" y="4839680"/>
            <a:ext cx="4619722" cy="5682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077FB7A4-2312-451A-9E75-A6B239302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76" y="3354853"/>
            <a:ext cx="5871248" cy="3618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u="sng" dirty="0"/>
              <a:t>Checking the Train and test Scores:</a:t>
            </a:r>
          </a:p>
          <a:p>
            <a:pPr marL="0" indent="0">
              <a:buNone/>
            </a:pPr>
            <a:endParaRPr lang="en-IN" sz="1600" dirty="0"/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5EE12536-E018-4F2E-AF8F-E403B0FA6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111978"/>
              </p:ext>
            </p:extLst>
          </p:nvPr>
        </p:nvGraphicFramePr>
        <p:xfrm>
          <a:off x="3032600" y="5683981"/>
          <a:ext cx="2780665" cy="7372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529909888"/>
                    </a:ext>
                  </a:extLst>
                </a:gridCol>
                <a:gridCol w="1307465">
                  <a:extLst>
                    <a:ext uri="{9D8B030D-6E8A-4147-A177-3AD203B41FA5}">
                      <a16:colId xmlns:a16="http://schemas.microsoft.com/office/drawing/2014/main" val="783305405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494494810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S.no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Model Type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 smtClean="0">
                          <a:effectLst/>
                        </a:rPr>
                        <a:t>Test F1 Macro </a:t>
                      </a:r>
                      <a:r>
                        <a:rPr lang="en-IN" sz="1100" u="none" strike="noStrike" dirty="0">
                          <a:effectLst/>
                        </a:rPr>
                        <a:t>Score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77754633"/>
                  </a:ext>
                </a:extLst>
              </a:tr>
              <a:tr h="31813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 smtClean="0"/>
                        <a:t>ADA Boosting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 dirty="0" smtClean="0">
                          <a:effectLst/>
                        </a:rPr>
                        <a:t>65.2%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4497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97153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 animBg="1"/>
      <p:bldP spid="6" grpId="0"/>
      <p:bldP spid="8" grpId="0" animBg="1"/>
      <p:bldP spid="13" grpId="0"/>
      <p:bldP spid="14" grpId="0" animBg="1"/>
      <p:bldP spid="15" grpId="0"/>
      <p:bldP spid="16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44" grpId="0"/>
      <p:bldP spid="45" grpId="0" animBg="1"/>
      <p:bldP spid="46" grpId="0"/>
      <p:bldP spid="47" grpId="0" animBg="1"/>
      <p:bldP spid="48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9AA545C-203F-462D-BC53-4B0522096055}"/>
              </a:ext>
            </a:extLst>
          </p:cNvPr>
          <p:cNvSpPr txBox="1">
            <a:spLocks/>
          </p:cNvSpPr>
          <p:nvPr/>
        </p:nvSpPr>
        <p:spPr>
          <a:xfrm>
            <a:off x="169334" y="262456"/>
            <a:ext cx="3940848" cy="5541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400" dirty="0" smtClean="0"/>
              <a:t>Model 6 Decision Tree</a:t>
            </a:r>
            <a:endParaRPr lang="en-IN" sz="2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90F4059-C4BF-47CE-AEBA-2591E8D7B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34" y="816638"/>
            <a:ext cx="8596668" cy="594966"/>
          </a:xfrm>
        </p:spPr>
        <p:txBody>
          <a:bodyPr>
            <a:normAutofit/>
          </a:bodyPr>
          <a:lstStyle/>
          <a:p>
            <a:r>
              <a:rPr lang="en-IN" sz="2000" dirty="0"/>
              <a:t>Tried Growing the tree completely to get the optimal max depth to use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1" y="1965786"/>
            <a:ext cx="5974079" cy="394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86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A545C-203F-462D-BC53-4B0522096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34" y="262456"/>
            <a:ext cx="3940848" cy="554182"/>
          </a:xfrm>
        </p:spPr>
        <p:txBody>
          <a:bodyPr>
            <a:normAutofit/>
          </a:bodyPr>
          <a:lstStyle/>
          <a:p>
            <a:r>
              <a:rPr lang="en-IN" sz="2400" dirty="0"/>
              <a:t>Model 6</a:t>
            </a:r>
            <a:r>
              <a:rPr lang="en-IN" sz="2400" dirty="0" smtClean="0"/>
              <a:t> Decision Tree</a:t>
            </a:r>
            <a:endParaRPr lang="en-IN" sz="2400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27DA9A16-7934-4BD1-8827-FE4E6339E425}"/>
              </a:ext>
            </a:extLst>
          </p:cNvPr>
          <p:cNvSpPr txBox="1">
            <a:spLocks/>
          </p:cNvSpPr>
          <p:nvPr/>
        </p:nvSpPr>
        <p:spPr>
          <a:xfrm>
            <a:off x="411018" y="1005944"/>
            <a:ext cx="2549236" cy="4846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/>
              <a:t>Pipeline object for the model (clf_dt3)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DB4388-1E1C-40D2-8B63-56D54BE72739}"/>
              </a:ext>
            </a:extLst>
          </p:cNvPr>
          <p:cNvSpPr/>
          <p:nvPr/>
        </p:nvSpPr>
        <p:spPr>
          <a:xfrm>
            <a:off x="403322" y="936707"/>
            <a:ext cx="2549236" cy="6193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FBBAEAE6-66F8-4264-A6D7-5A7FF3878682}"/>
              </a:ext>
            </a:extLst>
          </p:cNvPr>
          <p:cNvSpPr txBox="1">
            <a:spLocks/>
          </p:cNvSpPr>
          <p:nvPr/>
        </p:nvSpPr>
        <p:spPr>
          <a:xfrm>
            <a:off x="753918" y="1909812"/>
            <a:ext cx="1848044" cy="2917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/>
              <a:t>clf_dt3.fit</a:t>
            </a:r>
            <a:r>
              <a:rPr lang="en-IN" sz="1400" dirty="0" smtClean="0"/>
              <a:t>()</a:t>
            </a:r>
            <a:endParaRPr lang="en-IN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D37901-637B-433E-93C5-6D871011AD84}"/>
              </a:ext>
            </a:extLst>
          </p:cNvPr>
          <p:cNvSpPr/>
          <p:nvPr/>
        </p:nvSpPr>
        <p:spPr>
          <a:xfrm>
            <a:off x="803564" y="1785904"/>
            <a:ext cx="1764145" cy="5264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536B5B00-CE97-4D84-9424-C8337F2656A5}"/>
              </a:ext>
            </a:extLst>
          </p:cNvPr>
          <p:cNvSpPr txBox="1">
            <a:spLocks/>
          </p:cNvSpPr>
          <p:nvPr/>
        </p:nvSpPr>
        <p:spPr>
          <a:xfrm>
            <a:off x="100828" y="2666097"/>
            <a:ext cx="1165324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os_train_x</a:t>
            </a:r>
            <a:endParaRPr lang="en-IN" sz="14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985890D-9541-4C26-9B52-F56F6091EE57}"/>
              </a:ext>
            </a:extLst>
          </p:cNvPr>
          <p:cNvSpPr/>
          <p:nvPr/>
        </p:nvSpPr>
        <p:spPr>
          <a:xfrm>
            <a:off x="138545" y="2666097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74447811-32E4-49E5-A043-03B7241B5A79}"/>
              </a:ext>
            </a:extLst>
          </p:cNvPr>
          <p:cNvSpPr txBox="1">
            <a:spLocks/>
          </p:cNvSpPr>
          <p:nvPr/>
        </p:nvSpPr>
        <p:spPr>
          <a:xfrm>
            <a:off x="1948871" y="2672125"/>
            <a:ext cx="1089891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os_train_y</a:t>
            </a:r>
            <a:endParaRPr lang="en-IN" sz="14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0027755-E9D8-418F-8C3E-4E727DD82F54}"/>
              </a:ext>
            </a:extLst>
          </p:cNvPr>
          <p:cNvSpPr/>
          <p:nvPr/>
        </p:nvSpPr>
        <p:spPr>
          <a:xfrm>
            <a:off x="1948872" y="2666097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B93579-96FB-4738-941E-C4ABDA1EDB6B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1677940" y="1556092"/>
            <a:ext cx="7697" cy="229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4926D7C-EA6A-491D-A1CE-7C229CB295D8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rot="5400000">
            <a:off x="1007704" y="1988164"/>
            <a:ext cx="353720" cy="10021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770B2CF-E15A-4650-B81E-3DAAB6547725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685636" y="2488845"/>
            <a:ext cx="808182" cy="1772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7">
            <a:extLst>
              <a:ext uri="{FF2B5EF4-FFF2-40B4-BE49-F238E27FC236}">
                <a16:creationId xmlns:a16="http://schemas.microsoft.com/office/drawing/2014/main" id="{5880DEE1-A5A7-4152-BF1E-D5FC88475A95}"/>
              </a:ext>
            </a:extLst>
          </p:cNvPr>
          <p:cNvSpPr txBox="1">
            <a:spLocks/>
          </p:cNvSpPr>
          <p:nvPr/>
        </p:nvSpPr>
        <p:spPr>
          <a:xfrm>
            <a:off x="4789055" y="1916073"/>
            <a:ext cx="2239817" cy="285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/>
              <a:t>clf_dt3.predict</a:t>
            </a:r>
            <a:r>
              <a:rPr lang="en-IN" sz="1400" dirty="0" smtClean="0"/>
              <a:t>()</a:t>
            </a:r>
            <a:endParaRPr lang="en-IN" sz="14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748E93E-8CC4-406F-B62B-C30FAF9F804E}"/>
              </a:ext>
            </a:extLst>
          </p:cNvPr>
          <p:cNvSpPr/>
          <p:nvPr/>
        </p:nvSpPr>
        <p:spPr>
          <a:xfrm>
            <a:off x="4908353" y="1845979"/>
            <a:ext cx="2119744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Content Placeholder 7">
            <a:extLst>
              <a:ext uri="{FF2B5EF4-FFF2-40B4-BE49-F238E27FC236}">
                <a16:creationId xmlns:a16="http://schemas.microsoft.com/office/drawing/2014/main" id="{704F6C4C-8DE5-4669-B33B-F6DABD87558D}"/>
              </a:ext>
            </a:extLst>
          </p:cNvPr>
          <p:cNvSpPr txBox="1">
            <a:spLocks/>
          </p:cNvSpPr>
          <p:nvPr/>
        </p:nvSpPr>
        <p:spPr>
          <a:xfrm>
            <a:off x="4206392" y="2666097"/>
            <a:ext cx="1165324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os_train_x</a:t>
            </a:r>
            <a:endParaRPr lang="en-IN" sz="1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E96277F-1AEA-4926-A68B-594CDCADFE21}"/>
              </a:ext>
            </a:extLst>
          </p:cNvPr>
          <p:cNvSpPr/>
          <p:nvPr/>
        </p:nvSpPr>
        <p:spPr>
          <a:xfrm>
            <a:off x="4244109" y="2666097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Content Placeholder 7">
            <a:extLst>
              <a:ext uri="{FF2B5EF4-FFF2-40B4-BE49-F238E27FC236}">
                <a16:creationId xmlns:a16="http://schemas.microsoft.com/office/drawing/2014/main" id="{3C0DB74F-7B9A-4C4A-BF1F-6E6B2C05E05F}"/>
              </a:ext>
            </a:extLst>
          </p:cNvPr>
          <p:cNvSpPr txBox="1">
            <a:spLocks/>
          </p:cNvSpPr>
          <p:nvPr/>
        </p:nvSpPr>
        <p:spPr>
          <a:xfrm>
            <a:off x="6483925" y="2672125"/>
            <a:ext cx="1089891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x_test_pp</a:t>
            </a:r>
            <a:endParaRPr lang="en-IN" sz="14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65A6F92-F747-4A62-9AB6-48C422BB96FF}"/>
              </a:ext>
            </a:extLst>
          </p:cNvPr>
          <p:cNvSpPr/>
          <p:nvPr/>
        </p:nvSpPr>
        <p:spPr>
          <a:xfrm>
            <a:off x="6483926" y="2666097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484464F-F6E9-4FB5-B71D-F525D19C9476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rot="5400000">
            <a:off x="5149492" y="1847364"/>
            <a:ext cx="458296" cy="11791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459B4C9-57C7-496C-BCE2-7E2A15608A8B}"/>
              </a:ext>
            </a:extLst>
          </p:cNvPr>
          <p:cNvCxnSpPr>
            <a:stCxn id="25" idx="2"/>
            <a:endCxn id="29" idx="0"/>
          </p:cNvCxnSpPr>
          <p:nvPr/>
        </p:nvCxnSpPr>
        <p:spPr>
          <a:xfrm rot="16200000" flipH="1">
            <a:off x="6269400" y="1906625"/>
            <a:ext cx="458296" cy="10606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7">
            <a:extLst>
              <a:ext uri="{FF2B5EF4-FFF2-40B4-BE49-F238E27FC236}">
                <a16:creationId xmlns:a16="http://schemas.microsoft.com/office/drawing/2014/main" id="{1B531769-F63A-4949-B71A-AB5BF3F3D2AA}"/>
              </a:ext>
            </a:extLst>
          </p:cNvPr>
          <p:cNvSpPr txBox="1">
            <a:spLocks/>
          </p:cNvSpPr>
          <p:nvPr/>
        </p:nvSpPr>
        <p:spPr>
          <a:xfrm>
            <a:off x="426410" y="3981451"/>
            <a:ext cx="4921444" cy="346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sz="1400" dirty="0" err="1"/>
              <a:t>Train_Score</a:t>
            </a:r>
            <a:r>
              <a:rPr lang="en-IN" sz="1400" dirty="0"/>
              <a:t> = confusion Matrix(</a:t>
            </a:r>
            <a:r>
              <a:rPr lang="en-IN" sz="1400" dirty="0" err="1"/>
              <a:t>os_train_y</a:t>
            </a:r>
            <a:r>
              <a:rPr lang="en-IN" sz="1400" dirty="0"/>
              <a:t>, </a:t>
            </a:r>
            <a:r>
              <a:rPr lang="en-IN" sz="1400" dirty="0" err="1"/>
              <a:t>train_pred</a:t>
            </a:r>
            <a:r>
              <a:rPr lang="en-IN" sz="1400" dirty="0"/>
              <a:t>)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77FD8D3D-A1EC-488F-A679-37476D7345FC}"/>
              </a:ext>
            </a:extLst>
          </p:cNvPr>
          <p:cNvSpPr/>
          <p:nvPr/>
        </p:nvSpPr>
        <p:spPr>
          <a:xfrm>
            <a:off x="418714" y="3912215"/>
            <a:ext cx="4619722" cy="5682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Content Placeholder 7">
            <a:extLst>
              <a:ext uri="{FF2B5EF4-FFF2-40B4-BE49-F238E27FC236}">
                <a16:creationId xmlns:a16="http://schemas.microsoft.com/office/drawing/2014/main" id="{8D4C8A6C-6B43-4E03-9C23-A70ED280B52D}"/>
              </a:ext>
            </a:extLst>
          </p:cNvPr>
          <p:cNvSpPr txBox="1">
            <a:spLocks/>
          </p:cNvSpPr>
          <p:nvPr/>
        </p:nvSpPr>
        <p:spPr>
          <a:xfrm>
            <a:off x="395621" y="4908916"/>
            <a:ext cx="4921444" cy="346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sz="1400" dirty="0" err="1"/>
              <a:t>Test_Score</a:t>
            </a:r>
            <a:r>
              <a:rPr lang="en-IN" sz="1400" dirty="0"/>
              <a:t> = confusion Matrix(</a:t>
            </a:r>
            <a:r>
              <a:rPr lang="en-IN" sz="1400" dirty="0" err="1"/>
              <a:t>y_test</a:t>
            </a:r>
            <a:r>
              <a:rPr lang="en-IN" sz="1400" dirty="0"/>
              <a:t>, </a:t>
            </a:r>
            <a:r>
              <a:rPr lang="en-IN" sz="1400" dirty="0" err="1"/>
              <a:t>test_pred</a:t>
            </a:r>
            <a:r>
              <a:rPr lang="en-IN" sz="1400" dirty="0"/>
              <a:t>)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BE3BCA8-8153-44EC-999C-F384DA859727}"/>
              </a:ext>
            </a:extLst>
          </p:cNvPr>
          <p:cNvSpPr/>
          <p:nvPr/>
        </p:nvSpPr>
        <p:spPr>
          <a:xfrm>
            <a:off x="387925" y="4839680"/>
            <a:ext cx="4619722" cy="5682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077FB7A4-2312-451A-9E75-A6B239302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76" y="3354853"/>
            <a:ext cx="5871248" cy="3618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u="sng" dirty="0"/>
              <a:t>Checking the Train and test Scores:</a:t>
            </a:r>
          </a:p>
          <a:p>
            <a:pPr marL="0" indent="0">
              <a:buNone/>
            </a:pPr>
            <a:endParaRPr lang="en-IN" sz="1600" dirty="0"/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5EE12536-E018-4F2E-AF8F-E403B0FA6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337754"/>
              </p:ext>
            </p:extLst>
          </p:nvPr>
        </p:nvGraphicFramePr>
        <p:xfrm>
          <a:off x="3032600" y="5683981"/>
          <a:ext cx="2780665" cy="7372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529909888"/>
                    </a:ext>
                  </a:extLst>
                </a:gridCol>
                <a:gridCol w="1307465">
                  <a:extLst>
                    <a:ext uri="{9D8B030D-6E8A-4147-A177-3AD203B41FA5}">
                      <a16:colId xmlns:a16="http://schemas.microsoft.com/office/drawing/2014/main" val="783305405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494494810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S.no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Model Type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 smtClean="0">
                          <a:effectLst/>
                        </a:rPr>
                        <a:t>Test F1 Macro </a:t>
                      </a:r>
                      <a:r>
                        <a:rPr lang="en-IN" sz="1100" u="none" strike="noStrike" dirty="0">
                          <a:effectLst/>
                        </a:rPr>
                        <a:t>Score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77754633"/>
                  </a:ext>
                </a:extLst>
              </a:tr>
              <a:tr h="31813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 smtClean="0"/>
                        <a:t>Decision Tree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 dirty="0" smtClean="0">
                          <a:effectLst/>
                        </a:rPr>
                        <a:t>63.6%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4497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4026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 animBg="1"/>
      <p:bldP spid="6" grpId="0"/>
      <p:bldP spid="8" grpId="0" animBg="1"/>
      <p:bldP spid="13" grpId="0"/>
      <p:bldP spid="14" grpId="0" animBg="1"/>
      <p:bldP spid="15" grpId="0"/>
      <p:bldP spid="16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44" grpId="0"/>
      <p:bldP spid="45" grpId="0" animBg="1"/>
      <p:bldP spid="46" grpId="0"/>
      <p:bldP spid="47" grpId="0" animBg="1"/>
      <p:bldP spid="48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A545C-203F-462D-BC53-4B0522096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34" y="262456"/>
            <a:ext cx="3940848" cy="554182"/>
          </a:xfrm>
        </p:spPr>
        <p:txBody>
          <a:bodyPr>
            <a:normAutofit/>
          </a:bodyPr>
          <a:lstStyle/>
          <a:p>
            <a:r>
              <a:rPr lang="en-IN" sz="2400" dirty="0"/>
              <a:t>Model </a:t>
            </a:r>
            <a:r>
              <a:rPr lang="en-IN" sz="2400" dirty="0" smtClean="0"/>
              <a:t>7 XG Boosting</a:t>
            </a:r>
            <a:endParaRPr lang="en-IN" sz="2400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27DA9A16-7934-4BD1-8827-FE4E6339E425}"/>
              </a:ext>
            </a:extLst>
          </p:cNvPr>
          <p:cNvSpPr txBox="1">
            <a:spLocks/>
          </p:cNvSpPr>
          <p:nvPr/>
        </p:nvSpPr>
        <p:spPr>
          <a:xfrm>
            <a:off x="411018" y="1005944"/>
            <a:ext cx="2549236" cy="4846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/>
              <a:t>Pipeline object for the model (</a:t>
            </a:r>
            <a:r>
              <a:rPr lang="en-IN" sz="1400" dirty="0" err="1"/>
              <a:t>clf_xg</a:t>
            </a:r>
            <a:r>
              <a:rPr lang="en-IN" sz="1400" dirty="0"/>
              <a:t>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DB4388-1E1C-40D2-8B63-56D54BE72739}"/>
              </a:ext>
            </a:extLst>
          </p:cNvPr>
          <p:cNvSpPr/>
          <p:nvPr/>
        </p:nvSpPr>
        <p:spPr>
          <a:xfrm>
            <a:off x="403322" y="936707"/>
            <a:ext cx="2549236" cy="6193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FBBAEAE6-66F8-4264-A6D7-5A7FF3878682}"/>
              </a:ext>
            </a:extLst>
          </p:cNvPr>
          <p:cNvSpPr txBox="1">
            <a:spLocks/>
          </p:cNvSpPr>
          <p:nvPr/>
        </p:nvSpPr>
        <p:spPr>
          <a:xfrm>
            <a:off x="753918" y="1909812"/>
            <a:ext cx="1848044" cy="2917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clf_xg.fit</a:t>
            </a:r>
            <a:r>
              <a:rPr lang="en-IN" sz="1400" dirty="0" smtClean="0"/>
              <a:t>()</a:t>
            </a:r>
            <a:endParaRPr lang="en-IN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D37901-637B-433E-93C5-6D871011AD84}"/>
              </a:ext>
            </a:extLst>
          </p:cNvPr>
          <p:cNvSpPr/>
          <p:nvPr/>
        </p:nvSpPr>
        <p:spPr>
          <a:xfrm>
            <a:off x="803564" y="1785904"/>
            <a:ext cx="1764145" cy="5264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536B5B00-CE97-4D84-9424-C8337F2656A5}"/>
              </a:ext>
            </a:extLst>
          </p:cNvPr>
          <p:cNvSpPr txBox="1">
            <a:spLocks/>
          </p:cNvSpPr>
          <p:nvPr/>
        </p:nvSpPr>
        <p:spPr>
          <a:xfrm>
            <a:off x="100828" y="2666097"/>
            <a:ext cx="1165324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os_train_x</a:t>
            </a:r>
            <a:endParaRPr lang="en-IN" sz="14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985890D-9541-4C26-9B52-F56F6091EE57}"/>
              </a:ext>
            </a:extLst>
          </p:cNvPr>
          <p:cNvSpPr/>
          <p:nvPr/>
        </p:nvSpPr>
        <p:spPr>
          <a:xfrm>
            <a:off x="138545" y="2666097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74447811-32E4-49E5-A043-03B7241B5A79}"/>
              </a:ext>
            </a:extLst>
          </p:cNvPr>
          <p:cNvSpPr txBox="1">
            <a:spLocks/>
          </p:cNvSpPr>
          <p:nvPr/>
        </p:nvSpPr>
        <p:spPr>
          <a:xfrm>
            <a:off x="1948871" y="2672125"/>
            <a:ext cx="1089891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os_train_y</a:t>
            </a:r>
            <a:endParaRPr lang="en-IN" sz="14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0027755-E9D8-418F-8C3E-4E727DD82F54}"/>
              </a:ext>
            </a:extLst>
          </p:cNvPr>
          <p:cNvSpPr/>
          <p:nvPr/>
        </p:nvSpPr>
        <p:spPr>
          <a:xfrm>
            <a:off x="1948872" y="2666097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B93579-96FB-4738-941E-C4ABDA1EDB6B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1677940" y="1556092"/>
            <a:ext cx="7697" cy="229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4926D7C-EA6A-491D-A1CE-7C229CB295D8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rot="5400000">
            <a:off x="1007704" y="1988164"/>
            <a:ext cx="353720" cy="10021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770B2CF-E15A-4650-B81E-3DAAB6547725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685636" y="2488845"/>
            <a:ext cx="808182" cy="1772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7">
            <a:extLst>
              <a:ext uri="{FF2B5EF4-FFF2-40B4-BE49-F238E27FC236}">
                <a16:creationId xmlns:a16="http://schemas.microsoft.com/office/drawing/2014/main" id="{5880DEE1-A5A7-4152-BF1E-D5FC88475A95}"/>
              </a:ext>
            </a:extLst>
          </p:cNvPr>
          <p:cNvSpPr txBox="1">
            <a:spLocks/>
          </p:cNvSpPr>
          <p:nvPr/>
        </p:nvSpPr>
        <p:spPr>
          <a:xfrm>
            <a:off x="4789055" y="1916073"/>
            <a:ext cx="2239817" cy="285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clf_xg.predict</a:t>
            </a:r>
            <a:r>
              <a:rPr lang="en-IN" sz="1400" dirty="0" smtClean="0"/>
              <a:t>()</a:t>
            </a:r>
            <a:endParaRPr lang="en-IN" sz="14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748E93E-8CC4-406F-B62B-C30FAF9F804E}"/>
              </a:ext>
            </a:extLst>
          </p:cNvPr>
          <p:cNvSpPr/>
          <p:nvPr/>
        </p:nvSpPr>
        <p:spPr>
          <a:xfrm>
            <a:off x="4908353" y="1845979"/>
            <a:ext cx="2119744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Content Placeholder 7">
            <a:extLst>
              <a:ext uri="{FF2B5EF4-FFF2-40B4-BE49-F238E27FC236}">
                <a16:creationId xmlns:a16="http://schemas.microsoft.com/office/drawing/2014/main" id="{704F6C4C-8DE5-4669-B33B-F6DABD87558D}"/>
              </a:ext>
            </a:extLst>
          </p:cNvPr>
          <p:cNvSpPr txBox="1">
            <a:spLocks/>
          </p:cNvSpPr>
          <p:nvPr/>
        </p:nvSpPr>
        <p:spPr>
          <a:xfrm>
            <a:off x="4206392" y="2666097"/>
            <a:ext cx="1165324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os_train_x</a:t>
            </a:r>
            <a:endParaRPr lang="en-IN" sz="1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E96277F-1AEA-4926-A68B-594CDCADFE21}"/>
              </a:ext>
            </a:extLst>
          </p:cNvPr>
          <p:cNvSpPr/>
          <p:nvPr/>
        </p:nvSpPr>
        <p:spPr>
          <a:xfrm>
            <a:off x="4244109" y="2666097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Content Placeholder 7">
            <a:extLst>
              <a:ext uri="{FF2B5EF4-FFF2-40B4-BE49-F238E27FC236}">
                <a16:creationId xmlns:a16="http://schemas.microsoft.com/office/drawing/2014/main" id="{3C0DB74F-7B9A-4C4A-BF1F-6E6B2C05E05F}"/>
              </a:ext>
            </a:extLst>
          </p:cNvPr>
          <p:cNvSpPr txBox="1">
            <a:spLocks/>
          </p:cNvSpPr>
          <p:nvPr/>
        </p:nvSpPr>
        <p:spPr>
          <a:xfrm>
            <a:off x="6483925" y="2672125"/>
            <a:ext cx="1089891" cy="3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dirty="0" err="1"/>
              <a:t>x_test_pp</a:t>
            </a:r>
            <a:endParaRPr lang="en-IN" sz="14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65A6F92-F747-4A62-9AB6-48C422BB96FF}"/>
              </a:ext>
            </a:extLst>
          </p:cNvPr>
          <p:cNvSpPr/>
          <p:nvPr/>
        </p:nvSpPr>
        <p:spPr>
          <a:xfrm>
            <a:off x="6483926" y="2666097"/>
            <a:ext cx="1089891" cy="3618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484464F-F6E9-4FB5-B71D-F525D19C9476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rot="5400000">
            <a:off x="5149492" y="1847364"/>
            <a:ext cx="458296" cy="11791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459B4C9-57C7-496C-BCE2-7E2A15608A8B}"/>
              </a:ext>
            </a:extLst>
          </p:cNvPr>
          <p:cNvCxnSpPr>
            <a:stCxn id="25" idx="2"/>
            <a:endCxn id="29" idx="0"/>
          </p:cNvCxnSpPr>
          <p:nvPr/>
        </p:nvCxnSpPr>
        <p:spPr>
          <a:xfrm rot="16200000" flipH="1">
            <a:off x="6269400" y="1906625"/>
            <a:ext cx="458296" cy="10606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7">
            <a:extLst>
              <a:ext uri="{FF2B5EF4-FFF2-40B4-BE49-F238E27FC236}">
                <a16:creationId xmlns:a16="http://schemas.microsoft.com/office/drawing/2014/main" id="{1B531769-F63A-4949-B71A-AB5BF3F3D2AA}"/>
              </a:ext>
            </a:extLst>
          </p:cNvPr>
          <p:cNvSpPr txBox="1">
            <a:spLocks/>
          </p:cNvSpPr>
          <p:nvPr/>
        </p:nvSpPr>
        <p:spPr>
          <a:xfrm>
            <a:off x="426410" y="3981451"/>
            <a:ext cx="4921444" cy="346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sz="1400" dirty="0" err="1"/>
              <a:t>Train_Score</a:t>
            </a:r>
            <a:r>
              <a:rPr lang="en-IN" sz="1400" dirty="0"/>
              <a:t> = confusion Matrix(</a:t>
            </a:r>
            <a:r>
              <a:rPr lang="en-IN" sz="1400" dirty="0" err="1"/>
              <a:t>os_train_y</a:t>
            </a:r>
            <a:r>
              <a:rPr lang="en-IN" sz="1400" dirty="0"/>
              <a:t>, </a:t>
            </a:r>
            <a:r>
              <a:rPr lang="en-IN" sz="1400" dirty="0" err="1"/>
              <a:t>train_pred</a:t>
            </a:r>
            <a:r>
              <a:rPr lang="en-IN" sz="1400" dirty="0"/>
              <a:t>)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77FD8D3D-A1EC-488F-A679-37476D7345FC}"/>
              </a:ext>
            </a:extLst>
          </p:cNvPr>
          <p:cNvSpPr/>
          <p:nvPr/>
        </p:nvSpPr>
        <p:spPr>
          <a:xfrm>
            <a:off x="418714" y="3912215"/>
            <a:ext cx="4619722" cy="5682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Content Placeholder 7">
            <a:extLst>
              <a:ext uri="{FF2B5EF4-FFF2-40B4-BE49-F238E27FC236}">
                <a16:creationId xmlns:a16="http://schemas.microsoft.com/office/drawing/2014/main" id="{8D4C8A6C-6B43-4E03-9C23-A70ED280B52D}"/>
              </a:ext>
            </a:extLst>
          </p:cNvPr>
          <p:cNvSpPr txBox="1">
            <a:spLocks/>
          </p:cNvSpPr>
          <p:nvPr/>
        </p:nvSpPr>
        <p:spPr>
          <a:xfrm>
            <a:off x="395621" y="4908916"/>
            <a:ext cx="4921444" cy="346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sz="1400" dirty="0" err="1"/>
              <a:t>Test_Score</a:t>
            </a:r>
            <a:r>
              <a:rPr lang="en-IN" sz="1400" dirty="0"/>
              <a:t> = confusion Matrix(</a:t>
            </a:r>
            <a:r>
              <a:rPr lang="en-IN" sz="1400" dirty="0" err="1"/>
              <a:t>y_test</a:t>
            </a:r>
            <a:r>
              <a:rPr lang="en-IN" sz="1400" dirty="0"/>
              <a:t>, </a:t>
            </a:r>
            <a:r>
              <a:rPr lang="en-IN" sz="1400" dirty="0" err="1"/>
              <a:t>test_pred</a:t>
            </a:r>
            <a:r>
              <a:rPr lang="en-IN" sz="1400" dirty="0"/>
              <a:t>)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BE3BCA8-8153-44EC-999C-F384DA859727}"/>
              </a:ext>
            </a:extLst>
          </p:cNvPr>
          <p:cNvSpPr/>
          <p:nvPr/>
        </p:nvSpPr>
        <p:spPr>
          <a:xfrm>
            <a:off x="387925" y="4839680"/>
            <a:ext cx="4619722" cy="5682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077FB7A4-2312-451A-9E75-A6B239302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76" y="3354853"/>
            <a:ext cx="5871248" cy="3618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u="sng" dirty="0"/>
              <a:t>Checking the Train and test Scores:</a:t>
            </a:r>
          </a:p>
          <a:p>
            <a:pPr marL="0" indent="0">
              <a:buNone/>
            </a:pPr>
            <a:endParaRPr lang="en-IN" sz="1600" dirty="0"/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5EE12536-E018-4F2E-AF8F-E403B0FA6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348967"/>
              </p:ext>
            </p:extLst>
          </p:nvPr>
        </p:nvGraphicFramePr>
        <p:xfrm>
          <a:off x="3032600" y="5683981"/>
          <a:ext cx="2780665" cy="7372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529909888"/>
                    </a:ext>
                  </a:extLst>
                </a:gridCol>
                <a:gridCol w="1307465">
                  <a:extLst>
                    <a:ext uri="{9D8B030D-6E8A-4147-A177-3AD203B41FA5}">
                      <a16:colId xmlns:a16="http://schemas.microsoft.com/office/drawing/2014/main" val="783305405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494494810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S.no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Model Type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 smtClean="0">
                          <a:effectLst/>
                        </a:rPr>
                        <a:t>Test F1 Macro </a:t>
                      </a:r>
                      <a:r>
                        <a:rPr lang="en-IN" sz="1100" u="none" strike="noStrike" dirty="0">
                          <a:effectLst/>
                        </a:rPr>
                        <a:t>Score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77754633"/>
                  </a:ext>
                </a:extLst>
              </a:tr>
              <a:tr h="31813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 smtClean="0"/>
                        <a:t>XG Boosting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 dirty="0" smtClean="0">
                          <a:effectLst/>
                        </a:rPr>
                        <a:t>68.6%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4497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12661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 animBg="1"/>
      <p:bldP spid="6" grpId="0"/>
      <p:bldP spid="8" grpId="0" animBg="1"/>
      <p:bldP spid="13" grpId="0"/>
      <p:bldP spid="14" grpId="0" animBg="1"/>
      <p:bldP spid="15" grpId="0"/>
      <p:bldP spid="16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44" grpId="0"/>
      <p:bldP spid="45" grpId="0" animBg="1"/>
      <p:bldP spid="46" grpId="0"/>
      <p:bldP spid="47" grpId="0" animBg="1"/>
      <p:bldP spid="48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0C4CBB6-940B-4B47-9E7B-2D4424AC2C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178210"/>
              </p:ext>
            </p:extLst>
          </p:nvPr>
        </p:nvGraphicFramePr>
        <p:xfrm>
          <a:off x="1793965" y="1445624"/>
          <a:ext cx="5713633" cy="380774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680532">
                  <a:extLst>
                    <a:ext uri="{9D8B030D-6E8A-4147-A177-3AD203B41FA5}">
                      <a16:colId xmlns:a16="http://schemas.microsoft.com/office/drawing/2014/main" val="3743926440"/>
                    </a:ext>
                  </a:extLst>
                </a:gridCol>
                <a:gridCol w="2679595">
                  <a:extLst>
                    <a:ext uri="{9D8B030D-6E8A-4147-A177-3AD203B41FA5}">
                      <a16:colId xmlns:a16="http://schemas.microsoft.com/office/drawing/2014/main" val="4020524950"/>
                    </a:ext>
                  </a:extLst>
                </a:gridCol>
                <a:gridCol w="2353506">
                  <a:extLst>
                    <a:ext uri="{9D8B030D-6E8A-4147-A177-3AD203B41FA5}">
                      <a16:colId xmlns:a16="http://schemas.microsoft.com/office/drawing/2014/main" val="3938024357"/>
                    </a:ext>
                  </a:extLst>
                </a:gridCol>
              </a:tblGrid>
              <a:tr h="58580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S.no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Model Type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 smtClean="0">
                          <a:effectLst/>
                        </a:rPr>
                        <a:t>Test F1 Macro Score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/>
                </a:tc>
                <a:extLst>
                  <a:ext uri="{0D108BD9-81ED-4DB2-BD59-A6C34878D82A}">
                    <a16:rowId xmlns:a16="http://schemas.microsoft.com/office/drawing/2014/main" val="3468221588"/>
                  </a:ext>
                </a:extLst>
              </a:tr>
              <a:tr h="4446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</a:rPr>
                        <a:t>Logistic regression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r>
                        <a:rPr lang="en-IN" sz="1100" u="none" strike="noStrike" dirty="0" smtClean="0">
                          <a:effectLst/>
                        </a:rPr>
                        <a:t>62.7 %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/>
                </a:tc>
                <a:extLst>
                  <a:ext uri="{0D108BD9-81ED-4DB2-BD59-A6C34878D82A}">
                    <a16:rowId xmlns:a16="http://schemas.microsoft.com/office/drawing/2014/main" val="179135719"/>
                  </a:ext>
                </a:extLst>
              </a:tr>
              <a:tr h="4446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u="none" strike="noStrike" dirty="0" smtClean="0">
                          <a:effectLst/>
                        </a:rPr>
                        <a:t>Random</a:t>
                      </a:r>
                      <a:r>
                        <a:rPr lang="en-IN" sz="1200" u="none" strike="noStrike" baseline="0" dirty="0" smtClean="0">
                          <a:effectLst/>
                        </a:rPr>
                        <a:t> Forest</a:t>
                      </a:r>
                      <a:endParaRPr lang="en-I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r>
                        <a:rPr lang="en-IN" sz="1100" u="none" strike="noStrike" dirty="0" smtClean="0">
                          <a:effectLst/>
                        </a:rPr>
                        <a:t>67.3 %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/>
                </a:tc>
                <a:extLst>
                  <a:ext uri="{0D108BD9-81ED-4DB2-BD59-A6C34878D82A}">
                    <a16:rowId xmlns:a16="http://schemas.microsoft.com/office/drawing/2014/main" val="2729433536"/>
                  </a:ext>
                </a:extLst>
              </a:tr>
              <a:tr h="4446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u="none" strike="noStrike" dirty="0" smtClean="0">
                          <a:effectLst/>
                        </a:rPr>
                        <a:t>KNN Classifier</a:t>
                      </a:r>
                      <a:endParaRPr lang="en-I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u="none" strike="noStrike" dirty="0" smtClean="0">
                          <a:effectLst/>
                        </a:rPr>
                        <a:t> 59.1 %</a:t>
                      </a:r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/>
                </a:tc>
                <a:extLst>
                  <a:ext uri="{0D108BD9-81ED-4DB2-BD59-A6C34878D82A}">
                    <a16:rowId xmlns:a16="http://schemas.microsoft.com/office/drawing/2014/main" val="475561078"/>
                  </a:ext>
                </a:extLst>
              </a:tr>
              <a:tr h="4446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u="none" strike="noStrike" dirty="0" smtClean="0">
                          <a:effectLst/>
                        </a:rPr>
                        <a:t>SVC</a:t>
                      </a:r>
                      <a:endParaRPr lang="en-I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61.5 %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/>
                </a:tc>
                <a:extLst>
                  <a:ext uri="{0D108BD9-81ED-4DB2-BD59-A6C34878D82A}">
                    <a16:rowId xmlns:a16="http://schemas.microsoft.com/office/drawing/2014/main" val="2161815289"/>
                  </a:ext>
                </a:extLst>
              </a:tr>
              <a:tr h="4446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u="none" strike="noStrike" dirty="0" smtClean="0">
                          <a:effectLst/>
                        </a:rPr>
                        <a:t>ADA Boosting</a:t>
                      </a:r>
                      <a:endParaRPr lang="en-I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 smtClean="0">
                          <a:effectLst/>
                        </a:rPr>
                        <a:t>65.2 %</a:t>
                      </a:r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/>
                </a:tc>
                <a:extLst>
                  <a:ext uri="{0D108BD9-81ED-4DB2-BD59-A6C34878D82A}">
                    <a16:rowId xmlns:a16="http://schemas.microsoft.com/office/drawing/2014/main" val="1943071129"/>
                  </a:ext>
                </a:extLst>
              </a:tr>
              <a:tr h="55385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u="none" strike="noStrike" dirty="0" smtClean="0">
                          <a:effectLst/>
                        </a:rPr>
                        <a:t>Decision Tree</a:t>
                      </a:r>
                      <a:endParaRPr lang="en-I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r>
                        <a:rPr lang="en-IN" sz="1100" u="none" strike="noStrike" dirty="0" smtClean="0">
                          <a:effectLst/>
                        </a:rPr>
                        <a:t>63.6</a:t>
                      </a:r>
                      <a:r>
                        <a:rPr lang="en-IN" sz="1100" u="none" strike="noStrike" baseline="0" dirty="0" smtClean="0">
                          <a:effectLst/>
                        </a:rPr>
                        <a:t> %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/>
                </a:tc>
                <a:extLst>
                  <a:ext uri="{0D108BD9-81ED-4DB2-BD59-A6C34878D82A}">
                    <a16:rowId xmlns:a16="http://schemas.microsoft.com/office/drawing/2014/main" val="1591738048"/>
                  </a:ext>
                </a:extLst>
              </a:tr>
              <a:tr h="4446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u="none" strike="noStrike" dirty="0" smtClean="0">
                          <a:effectLst/>
                        </a:rPr>
                        <a:t>XG Boosting</a:t>
                      </a:r>
                      <a:endParaRPr lang="en-I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 smtClean="0">
                          <a:effectLst/>
                        </a:rPr>
                        <a:t>68.6 %</a:t>
                      </a:r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/>
                </a:tc>
                <a:extLst>
                  <a:ext uri="{0D108BD9-81ED-4DB2-BD59-A6C34878D82A}">
                    <a16:rowId xmlns:a16="http://schemas.microsoft.com/office/drawing/2014/main" val="3322588397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BEF5ECF5-1802-45B2-922A-D4CAFF09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47" y="434439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4400" dirty="0"/>
              <a:t>Model Scores Summary</a:t>
            </a:r>
          </a:p>
        </p:txBody>
      </p:sp>
    </p:spTree>
    <p:extLst>
      <p:ext uri="{BB962C8B-B14F-4D97-AF65-F5344CB8AC3E}">
        <p14:creationId xmlns:p14="http://schemas.microsoft.com/office/powerpoint/2010/main" val="17255452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021DF-A465-4756-B358-D15DB6CAF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644" y="277091"/>
            <a:ext cx="3054156" cy="443345"/>
          </a:xfrm>
        </p:spPr>
        <p:txBody>
          <a:bodyPr>
            <a:normAutofit fontScale="90000"/>
          </a:bodyPr>
          <a:lstStyle/>
          <a:p>
            <a:r>
              <a:rPr lang="en-IN" sz="2400" dirty="0"/>
              <a:t>Given </a:t>
            </a:r>
            <a:r>
              <a:rPr lang="en-IN" sz="2400" dirty="0" smtClean="0"/>
              <a:t>dataset</a:t>
            </a:r>
            <a:r>
              <a:rPr lang="en-IN" sz="2400" dirty="0"/>
              <a:t>: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E50940-8069-4365-9FE9-8C845F746FC2}"/>
              </a:ext>
            </a:extLst>
          </p:cNvPr>
          <p:cNvSpPr txBox="1">
            <a:spLocks/>
          </p:cNvSpPr>
          <p:nvPr/>
        </p:nvSpPr>
        <p:spPr>
          <a:xfrm>
            <a:off x="1004038" y="807522"/>
            <a:ext cx="1257115" cy="45522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400" dirty="0" smtClean="0"/>
              <a:t>Train</a:t>
            </a:r>
            <a:endParaRPr lang="en-IN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940525" y="1463040"/>
            <a:ext cx="21858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1. Id</a:t>
            </a:r>
          </a:p>
          <a:p>
            <a:endParaRPr lang="en-IN" dirty="0" smtClean="0"/>
          </a:p>
          <a:p>
            <a:r>
              <a:rPr lang="en-IN" dirty="0" smtClean="0"/>
              <a:t>2. </a:t>
            </a:r>
            <a:r>
              <a:rPr lang="en-IN" dirty="0" err="1" smtClean="0"/>
              <a:t>Area_code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3. </a:t>
            </a:r>
            <a:r>
              <a:rPr lang="en-IN" dirty="0" err="1" smtClean="0"/>
              <a:t>Outage_duration</a:t>
            </a:r>
            <a:endParaRPr lang="en-IN" dirty="0" smtClean="0"/>
          </a:p>
        </p:txBody>
      </p:sp>
      <p:sp>
        <p:nvSpPr>
          <p:cNvPr id="27" name="Rounded Rectangle 26"/>
          <p:cNvSpPr/>
          <p:nvPr/>
        </p:nvSpPr>
        <p:spPr>
          <a:xfrm>
            <a:off x="844731" y="1410789"/>
            <a:ext cx="2377440" cy="16807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51E50940-8069-4365-9FE9-8C845F746FC2}"/>
              </a:ext>
            </a:extLst>
          </p:cNvPr>
          <p:cNvSpPr txBox="1">
            <a:spLocks/>
          </p:cNvSpPr>
          <p:nvPr/>
        </p:nvSpPr>
        <p:spPr>
          <a:xfrm>
            <a:off x="3856095" y="807522"/>
            <a:ext cx="1795768" cy="45522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400" dirty="0" smtClean="0"/>
              <a:t>Broadband</a:t>
            </a:r>
            <a:endParaRPr lang="en-IN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3792582" y="1618119"/>
            <a:ext cx="21858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1. Id</a:t>
            </a:r>
          </a:p>
          <a:p>
            <a:endParaRPr lang="en-IN" dirty="0" smtClean="0"/>
          </a:p>
          <a:p>
            <a:r>
              <a:rPr lang="en-IN" dirty="0" smtClean="0"/>
              <a:t>2. </a:t>
            </a:r>
            <a:r>
              <a:rPr lang="en-IN" dirty="0" err="1" smtClean="0"/>
              <a:t>Broadband_type</a:t>
            </a:r>
            <a:endParaRPr lang="en-IN" dirty="0" smtClean="0"/>
          </a:p>
        </p:txBody>
      </p:sp>
      <p:sp>
        <p:nvSpPr>
          <p:cNvPr id="30" name="Rounded Rectangle 29"/>
          <p:cNvSpPr/>
          <p:nvPr/>
        </p:nvSpPr>
        <p:spPr>
          <a:xfrm>
            <a:off x="3696788" y="1410789"/>
            <a:ext cx="2377440" cy="16807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51E50940-8069-4365-9FE9-8C845F746FC2}"/>
              </a:ext>
            </a:extLst>
          </p:cNvPr>
          <p:cNvSpPr txBox="1">
            <a:spLocks/>
          </p:cNvSpPr>
          <p:nvPr/>
        </p:nvSpPr>
        <p:spPr>
          <a:xfrm>
            <a:off x="6708152" y="807522"/>
            <a:ext cx="1795768" cy="45522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400" dirty="0" smtClean="0"/>
              <a:t>Outage</a:t>
            </a:r>
            <a:endParaRPr lang="en-IN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6644639" y="1618119"/>
            <a:ext cx="21858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1. Id</a:t>
            </a:r>
          </a:p>
          <a:p>
            <a:endParaRPr lang="en-IN" dirty="0" smtClean="0"/>
          </a:p>
          <a:p>
            <a:r>
              <a:rPr lang="en-IN" dirty="0" smtClean="0"/>
              <a:t>2. </a:t>
            </a:r>
            <a:r>
              <a:rPr lang="en-IN" dirty="0" err="1" smtClean="0"/>
              <a:t>Outage_type</a:t>
            </a:r>
            <a:endParaRPr lang="en-IN" dirty="0" smtClean="0"/>
          </a:p>
        </p:txBody>
      </p:sp>
      <p:sp>
        <p:nvSpPr>
          <p:cNvPr id="33" name="Rounded Rectangle 32"/>
          <p:cNvSpPr/>
          <p:nvPr/>
        </p:nvSpPr>
        <p:spPr>
          <a:xfrm>
            <a:off x="6548845" y="1410789"/>
            <a:ext cx="2377440" cy="16807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1E50940-8069-4365-9FE9-8C845F746FC2}"/>
              </a:ext>
            </a:extLst>
          </p:cNvPr>
          <p:cNvSpPr txBox="1">
            <a:spLocks/>
          </p:cNvSpPr>
          <p:nvPr/>
        </p:nvSpPr>
        <p:spPr>
          <a:xfrm>
            <a:off x="908244" y="3361509"/>
            <a:ext cx="1257115" cy="45522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400" dirty="0" smtClean="0"/>
              <a:t>Report</a:t>
            </a:r>
            <a:endParaRPr lang="en-IN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844731" y="4017027"/>
            <a:ext cx="21858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1. Id</a:t>
            </a:r>
          </a:p>
          <a:p>
            <a:endParaRPr lang="en-IN" dirty="0" smtClean="0"/>
          </a:p>
          <a:p>
            <a:r>
              <a:rPr lang="en-IN" dirty="0" smtClean="0"/>
              <a:t>2. </a:t>
            </a:r>
            <a:r>
              <a:rPr lang="en-IN" dirty="0" err="1" smtClean="0"/>
              <a:t>Log_report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3. Volume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748937" y="3964776"/>
            <a:ext cx="2377440" cy="16807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51E50940-8069-4365-9FE9-8C845F746FC2}"/>
              </a:ext>
            </a:extLst>
          </p:cNvPr>
          <p:cNvSpPr txBox="1">
            <a:spLocks/>
          </p:cNvSpPr>
          <p:nvPr/>
        </p:nvSpPr>
        <p:spPr>
          <a:xfrm>
            <a:off x="3856095" y="3413760"/>
            <a:ext cx="1257115" cy="45522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400" dirty="0" smtClean="0"/>
              <a:t>Server</a:t>
            </a:r>
            <a:endParaRPr lang="en-IN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3792582" y="4069278"/>
            <a:ext cx="2599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1. Id</a:t>
            </a:r>
          </a:p>
          <a:p>
            <a:endParaRPr lang="en-IN" dirty="0" smtClean="0"/>
          </a:p>
          <a:p>
            <a:r>
              <a:rPr lang="en-IN" dirty="0" smtClean="0"/>
              <a:t>2. </a:t>
            </a:r>
            <a:r>
              <a:rPr lang="en-IN" dirty="0" err="1" smtClean="0"/>
              <a:t>Transit_server_type</a:t>
            </a:r>
            <a:endParaRPr lang="en-IN" dirty="0" smtClean="0"/>
          </a:p>
        </p:txBody>
      </p:sp>
      <p:sp>
        <p:nvSpPr>
          <p:cNvPr id="39" name="Rounded Rectangle 38"/>
          <p:cNvSpPr/>
          <p:nvPr/>
        </p:nvSpPr>
        <p:spPr>
          <a:xfrm>
            <a:off x="3696788" y="4017027"/>
            <a:ext cx="2599510" cy="16807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51E50940-8069-4365-9FE9-8C845F746FC2}"/>
              </a:ext>
            </a:extLst>
          </p:cNvPr>
          <p:cNvSpPr txBox="1">
            <a:spLocks/>
          </p:cNvSpPr>
          <p:nvPr/>
        </p:nvSpPr>
        <p:spPr>
          <a:xfrm>
            <a:off x="6867459" y="3420793"/>
            <a:ext cx="1795768" cy="45522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400" dirty="0" smtClean="0"/>
              <a:t>Test</a:t>
            </a:r>
            <a:endParaRPr lang="en-IN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6803944" y="4135595"/>
            <a:ext cx="21858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1. Id</a:t>
            </a:r>
          </a:p>
          <a:p>
            <a:endParaRPr lang="en-IN" dirty="0" smtClean="0"/>
          </a:p>
          <a:p>
            <a:r>
              <a:rPr lang="en-IN" dirty="0" smtClean="0"/>
              <a:t>2. </a:t>
            </a:r>
            <a:r>
              <a:rPr lang="en-IN" dirty="0" err="1"/>
              <a:t>Area_code</a:t>
            </a:r>
            <a:endParaRPr lang="en-IN" dirty="0" smtClean="0"/>
          </a:p>
        </p:txBody>
      </p:sp>
      <p:sp>
        <p:nvSpPr>
          <p:cNvPr id="42" name="Rounded Rectangle 41"/>
          <p:cNvSpPr/>
          <p:nvPr/>
        </p:nvSpPr>
        <p:spPr>
          <a:xfrm>
            <a:off x="6708152" y="4024060"/>
            <a:ext cx="2377440" cy="16807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0449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26" grpId="0"/>
      <p:bldP spid="27" grpId="0" animBg="1"/>
      <p:bldP spid="28" grpId="0"/>
      <p:bldP spid="29" grpId="0"/>
      <p:bldP spid="30" grpId="0" animBg="1"/>
      <p:bldP spid="31" grpId="0"/>
      <p:bldP spid="32" grpId="0"/>
      <p:bldP spid="33" grpId="0" animBg="1"/>
      <p:bldP spid="34" grpId="0"/>
      <p:bldP spid="35" grpId="0"/>
      <p:bldP spid="36" grpId="0" animBg="1"/>
      <p:bldP spid="37" grpId="0"/>
      <p:bldP spid="38" grpId="0"/>
      <p:bldP spid="39" grpId="0" animBg="1"/>
      <p:bldP spid="40" grpId="0"/>
      <p:bldP spid="41" grpId="0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08" y="130628"/>
            <a:ext cx="8596668" cy="1320800"/>
          </a:xfrm>
        </p:spPr>
        <p:txBody>
          <a:bodyPr>
            <a:normAutofit/>
          </a:bodyPr>
          <a:lstStyle/>
          <a:p>
            <a:r>
              <a:rPr lang="en-IN" sz="2800" dirty="0" smtClean="0"/>
              <a:t>Exploratory data analysis</a:t>
            </a:r>
            <a:endParaRPr lang="en-I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17" y="1017453"/>
            <a:ext cx="6496594" cy="26749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459" y="4344131"/>
            <a:ext cx="4739398" cy="23071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3459" y="648121"/>
            <a:ext cx="340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Broadband Data Distribution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90545" y="3974799"/>
            <a:ext cx="340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Outage Data Distribution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548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08" y="130628"/>
            <a:ext cx="8596668" cy="1320800"/>
          </a:xfrm>
        </p:spPr>
        <p:txBody>
          <a:bodyPr>
            <a:normAutofit/>
          </a:bodyPr>
          <a:lstStyle/>
          <a:p>
            <a:r>
              <a:rPr lang="en-IN" sz="2800" dirty="0" smtClean="0"/>
              <a:t>Exploratory data analysis</a:t>
            </a:r>
            <a:endParaRPr lang="en-IN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03459" y="648121"/>
            <a:ext cx="406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Transit_server</a:t>
            </a:r>
            <a:r>
              <a:rPr lang="en-IN" dirty="0" smtClean="0"/>
              <a:t> Data Distribution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90545" y="3974799"/>
            <a:ext cx="4809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No_of_broadban_per_ID</a:t>
            </a:r>
            <a:r>
              <a:rPr lang="en-IN" dirty="0" smtClean="0"/>
              <a:t> Data Distribution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54" y="1052289"/>
            <a:ext cx="5919115" cy="28011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54" y="4439809"/>
            <a:ext cx="5844037" cy="234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243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08" y="130628"/>
            <a:ext cx="8596668" cy="1320800"/>
          </a:xfrm>
        </p:spPr>
        <p:txBody>
          <a:bodyPr>
            <a:normAutofit/>
          </a:bodyPr>
          <a:lstStyle/>
          <a:p>
            <a:r>
              <a:rPr lang="en-IN" sz="2800" dirty="0" smtClean="0"/>
              <a:t>Exploratory data analysis</a:t>
            </a:r>
            <a:endParaRPr lang="en-IN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03459" y="648121"/>
            <a:ext cx="406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Total Reports per ID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50" y="1194592"/>
            <a:ext cx="7887383" cy="342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38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619" y="191590"/>
            <a:ext cx="3572449" cy="644434"/>
          </a:xfrm>
        </p:spPr>
        <p:txBody>
          <a:bodyPr>
            <a:normAutofit/>
          </a:bodyPr>
          <a:lstStyle/>
          <a:p>
            <a:r>
              <a:rPr lang="en-IN" sz="2800" dirty="0" smtClean="0"/>
              <a:t>Feature Engineering</a:t>
            </a:r>
            <a:endParaRPr lang="en-IN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588698"/>
              </p:ext>
            </p:extLst>
          </p:nvPr>
        </p:nvGraphicFramePr>
        <p:xfrm>
          <a:off x="459619" y="836024"/>
          <a:ext cx="9067557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189">
                  <a:extLst>
                    <a:ext uri="{9D8B030D-6E8A-4147-A177-3AD203B41FA5}">
                      <a16:colId xmlns:a16="http://schemas.microsoft.com/office/drawing/2014/main" val="647821050"/>
                    </a:ext>
                  </a:extLst>
                </a:gridCol>
                <a:gridCol w="2600626">
                  <a:extLst>
                    <a:ext uri="{9D8B030D-6E8A-4147-A177-3AD203B41FA5}">
                      <a16:colId xmlns:a16="http://schemas.microsoft.com/office/drawing/2014/main" val="152123383"/>
                    </a:ext>
                  </a:extLst>
                </a:gridCol>
                <a:gridCol w="5834742">
                  <a:extLst>
                    <a:ext uri="{9D8B030D-6E8A-4147-A177-3AD203B41FA5}">
                      <a16:colId xmlns:a16="http://schemas.microsoft.com/office/drawing/2014/main" val="3815739199"/>
                    </a:ext>
                  </a:extLst>
                </a:gridCol>
              </a:tblGrid>
              <a:tr h="280608">
                <a:tc>
                  <a:txBody>
                    <a:bodyPr/>
                    <a:lstStyle/>
                    <a:p>
                      <a:r>
                        <a:rPr lang="en-IN" sz="1400" b="1" dirty="0" err="1" smtClean="0"/>
                        <a:t>S.No</a:t>
                      </a:r>
                      <a:endParaRPr lang="en-IN" sz="1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dirty="0" smtClean="0"/>
                        <a:t>Column Name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dirty="0" smtClean="0"/>
                        <a:t>Column</a:t>
                      </a:r>
                      <a:r>
                        <a:rPr lang="en-IN" sz="1400" b="1" baseline="0" dirty="0" smtClean="0"/>
                        <a:t> Description</a:t>
                      </a:r>
                      <a:endParaRPr lang="en-IN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748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err="1" smtClean="0"/>
                        <a:t>Area_code</a:t>
                      </a:r>
                      <a:endParaRPr lang="en-IN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Mapped with ID from Train and Test dataset</a:t>
                      </a:r>
                      <a:r>
                        <a:rPr lang="en-IN" sz="1400" baseline="0" dirty="0" smtClean="0"/>
                        <a:t> given</a:t>
                      </a:r>
                      <a:endParaRPr lang="en-IN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9744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err="1" smtClean="0"/>
                        <a:t>Int_area</a:t>
                      </a:r>
                      <a:endParaRPr lang="en-IN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Integer converted values for </a:t>
                      </a:r>
                      <a:r>
                        <a:rPr lang="en-IN" sz="1400" dirty="0" err="1" smtClean="0"/>
                        <a:t>Area_code</a:t>
                      </a:r>
                      <a:endParaRPr lang="en-IN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9917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err="1" smtClean="0"/>
                        <a:t>Count_of_area</a:t>
                      </a:r>
                      <a:endParaRPr lang="en-IN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Count of </a:t>
                      </a:r>
                      <a:r>
                        <a:rPr lang="en-IN" sz="1400" dirty="0" err="1" smtClean="0"/>
                        <a:t>Area_codes</a:t>
                      </a:r>
                      <a:r>
                        <a:rPr lang="en-IN" sz="1400" dirty="0" smtClean="0"/>
                        <a:t> repeated per 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6237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1400" dirty="0" smtClean="0"/>
                        <a:t>4.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 smtClean="0"/>
                        <a:t>Count of </a:t>
                      </a:r>
                      <a:r>
                        <a:rPr lang="en-IN" sz="1400" dirty="0" err="1" smtClean="0"/>
                        <a:t>broadband_type</a:t>
                      </a:r>
                      <a:r>
                        <a:rPr lang="en-IN" sz="1400" dirty="0" smtClean="0"/>
                        <a:t> 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Count of </a:t>
                      </a:r>
                      <a:r>
                        <a:rPr lang="en-IN" sz="1400" dirty="0" err="1" smtClean="0"/>
                        <a:t>broadband_type</a:t>
                      </a:r>
                      <a:r>
                        <a:rPr lang="en-IN" sz="1400" dirty="0" smtClean="0"/>
                        <a:t> repeated per 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1181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1400" dirty="0" smtClean="0"/>
                        <a:t>5.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 err="1" smtClean="0"/>
                        <a:t>broadband_type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 smtClean="0"/>
                        <a:t>Collated based on the ID, if more than one broadband type in same ID then collated with a underscore(_)</a:t>
                      </a:r>
                      <a:r>
                        <a:rPr lang="en-IN" sz="1400" baseline="0" dirty="0" smtClean="0"/>
                        <a:t> </a:t>
                      </a:r>
                      <a:r>
                        <a:rPr lang="en-IN" sz="1400" baseline="0" dirty="0" err="1" smtClean="0"/>
                        <a:t>Eg</a:t>
                      </a:r>
                      <a:r>
                        <a:rPr lang="en-IN" sz="1400" baseline="0" dirty="0" smtClean="0"/>
                        <a:t>: ID 20 = _8_2_3 means ID 20 have broadband type 8, broadband type 2, broadband type 3 </a:t>
                      </a:r>
                      <a:endParaRPr lang="en-IN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387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1400" dirty="0" smtClean="0"/>
                        <a:t>6.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 err="1" smtClean="0"/>
                        <a:t>bb_type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 smtClean="0"/>
                        <a:t>Fiel</a:t>
                      </a:r>
                      <a:r>
                        <a:rPr lang="en-IN" sz="1400" baseline="0" dirty="0" smtClean="0"/>
                        <a:t>d added after observing the pattern in the </a:t>
                      </a:r>
                      <a:r>
                        <a:rPr lang="en-IN" sz="1400" baseline="0" dirty="0" err="1" smtClean="0"/>
                        <a:t>broadband_type</a:t>
                      </a:r>
                      <a:r>
                        <a:rPr lang="en-IN" sz="1400" baseline="0" dirty="0" smtClean="0"/>
                        <a:t> and </a:t>
                      </a:r>
                      <a:r>
                        <a:rPr lang="en-IN" sz="1400" baseline="0" dirty="0" err="1" smtClean="0"/>
                        <a:t>outage_duration</a:t>
                      </a:r>
                      <a:r>
                        <a:rPr lang="en-IN" sz="1400" baseline="0" dirty="0" smtClean="0"/>
                        <a:t>.</a:t>
                      </a:r>
                      <a:endParaRPr lang="en-IN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5952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1400" dirty="0" smtClean="0"/>
                        <a:t>7.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 err="1" smtClean="0"/>
                        <a:t>outage_type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 smtClean="0"/>
                        <a:t>Mapped with the ID</a:t>
                      </a:r>
                      <a:r>
                        <a:rPr lang="en-IN" sz="1400" baseline="0" dirty="0" smtClean="0"/>
                        <a:t> from Outage dataset given</a:t>
                      </a:r>
                      <a:endParaRPr lang="en-IN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9631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1400" dirty="0" smtClean="0"/>
                        <a:t>8.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 smtClean="0"/>
                        <a:t>Count of </a:t>
                      </a:r>
                      <a:r>
                        <a:rPr lang="en-IN" sz="1400" dirty="0" err="1" smtClean="0"/>
                        <a:t>transit_server_type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Count of </a:t>
                      </a:r>
                      <a:r>
                        <a:rPr lang="en-IN" sz="1400" dirty="0" err="1" smtClean="0"/>
                        <a:t>transit_server_type</a:t>
                      </a:r>
                      <a:r>
                        <a:rPr lang="en-IN" sz="1400" dirty="0" smtClean="0"/>
                        <a:t> repeated per ID from </a:t>
                      </a:r>
                      <a:r>
                        <a:rPr lang="en-US" sz="1400" dirty="0" smtClean="0"/>
                        <a:t>Server dataset</a:t>
                      </a:r>
                      <a:endParaRPr lang="en-IN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664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1400" dirty="0" smtClean="0"/>
                        <a:t>9.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 err="1" smtClean="0"/>
                        <a:t>server_type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Collated based on the ID, if more than one </a:t>
                      </a:r>
                      <a:r>
                        <a:rPr lang="en-IN" sz="1400" dirty="0" err="1" smtClean="0"/>
                        <a:t>transit_server</a:t>
                      </a:r>
                      <a:r>
                        <a:rPr lang="en-IN" sz="1400" dirty="0" smtClean="0"/>
                        <a:t> type in same ID then collated with a underscore(_)</a:t>
                      </a:r>
                      <a:r>
                        <a:rPr lang="en-IN" sz="1400" baseline="0" dirty="0" smtClean="0"/>
                        <a:t> </a:t>
                      </a:r>
                      <a:r>
                        <a:rPr lang="en-IN" sz="1400" baseline="0" dirty="0" err="1" smtClean="0"/>
                        <a:t>Eg</a:t>
                      </a:r>
                      <a:r>
                        <a:rPr lang="en-IN" sz="1400" baseline="0" dirty="0" smtClean="0"/>
                        <a:t>: ID 20 = _54_11_10 means ID 20 have </a:t>
                      </a:r>
                      <a:r>
                        <a:rPr lang="en-IN" sz="1400" dirty="0" err="1" smtClean="0"/>
                        <a:t>transit_server</a:t>
                      </a:r>
                      <a:r>
                        <a:rPr lang="en-IN" sz="1400" dirty="0" smtClean="0"/>
                        <a:t> </a:t>
                      </a:r>
                      <a:r>
                        <a:rPr lang="en-IN" sz="1400" baseline="0" dirty="0" smtClean="0"/>
                        <a:t>54, </a:t>
                      </a:r>
                      <a:r>
                        <a:rPr lang="en-IN" sz="1400" dirty="0" err="1" smtClean="0"/>
                        <a:t>transit_server</a:t>
                      </a:r>
                      <a:r>
                        <a:rPr lang="en-IN" sz="1400" dirty="0" smtClean="0"/>
                        <a:t> </a:t>
                      </a:r>
                      <a:r>
                        <a:rPr lang="en-IN" sz="1400" baseline="0" dirty="0" smtClean="0"/>
                        <a:t>11, </a:t>
                      </a:r>
                      <a:r>
                        <a:rPr lang="en-IN" sz="1400" dirty="0" err="1" smtClean="0"/>
                        <a:t>transit_server</a:t>
                      </a:r>
                      <a:r>
                        <a:rPr lang="en-IN" sz="1400" dirty="0" smtClean="0"/>
                        <a:t> </a:t>
                      </a:r>
                      <a:r>
                        <a:rPr lang="en-IN" sz="1400" baseline="0" dirty="0" smtClean="0"/>
                        <a:t>10</a:t>
                      </a:r>
                      <a:endParaRPr lang="en-IN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3258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1400" dirty="0" smtClean="0"/>
                        <a:t>10.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 err="1" smtClean="0"/>
                        <a:t>Transit_type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Fiel</a:t>
                      </a:r>
                      <a:r>
                        <a:rPr lang="en-IN" sz="1400" baseline="0" dirty="0" smtClean="0"/>
                        <a:t>d added after observing the pattern in the </a:t>
                      </a:r>
                      <a:r>
                        <a:rPr lang="en-IN" sz="1400" dirty="0" err="1" smtClean="0"/>
                        <a:t>transit_server_type</a:t>
                      </a:r>
                      <a:r>
                        <a:rPr lang="en-IN" sz="1400" baseline="0" dirty="0" smtClean="0"/>
                        <a:t> and </a:t>
                      </a:r>
                      <a:r>
                        <a:rPr lang="en-IN" sz="1400" baseline="0" dirty="0" err="1" smtClean="0"/>
                        <a:t>outage_duration</a:t>
                      </a:r>
                      <a:r>
                        <a:rPr lang="en-IN" sz="1400" baseline="0" dirty="0" smtClean="0"/>
                        <a:t>.</a:t>
                      </a:r>
                      <a:endParaRPr lang="en-IN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7793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1400" dirty="0" smtClean="0"/>
                        <a:t>11.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 err="1" smtClean="0"/>
                        <a:t>log_report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Collated based on the ID, if more than one </a:t>
                      </a:r>
                      <a:r>
                        <a:rPr lang="en-IN" sz="1400" dirty="0" err="1" smtClean="0"/>
                        <a:t>log_report</a:t>
                      </a:r>
                      <a:r>
                        <a:rPr lang="en-IN" sz="1400" dirty="0" smtClean="0"/>
                        <a:t> type in same ID then collated with a underscore(_)</a:t>
                      </a:r>
                      <a:r>
                        <a:rPr lang="en-IN" sz="1400" baseline="0" dirty="0" smtClean="0"/>
                        <a:t> </a:t>
                      </a:r>
                      <a:r>
                        <a:rPr lang="en-IN" sz="1400" baseline="0" dirty="0" err="1" smtClean="0"/>
                        <a:t>Eg</a:t>
                      </a:r>
                      <a:r>
                        <a:rPr lang="en-IN" sz="1400" baseline="0" dirty="0" smtClean="0"/>
                        <a:t>: ID 20 = _55_39 means ID 20 have </a:t>
                      </a:r>
                      <a:r>
                        <a:rPr lang="en-IN" sz="1400" dirty="0" err="1" smtClean="0"/>
                        <a:t>log_report</a:t>
                      </a:r>
                      <a:r>
                        <a:rPr lang="en-IN" sz="1400" dirty="0" smtClean="0"/>
                        <a:t> </a:t>
                      </a:r>
                      <a:r>
                        <a:rPr lang="en-IN" sz="1400" baseline="0" dirty="0" smtClean="0"/>
                        <a:t>55, </a:t>
                      </a:r>
                      <a:r>
                        <a:rPr lang="en-IN" sz="1400" dirty="0" err="1" smtClean="0"/>
                        <a:t>log_report</a:t>
                      </a:r>
                      <a:r>
                        <a:rPr lang="en-IN" sz="1400" dirty="0" smtClean="0"/>
                        <a:t> </a:t>
                      </a:r>
                      <a:r>
                        <a:rPr lang="en-IN" sz="1400" baseline="0" dirty="0" smtClean="0"/>
                        <a:t>39</a:t>
                      </a:r>
                      <a:endParaRPr lang="en-IN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3975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844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9619" y="191590"/>
            <a:ext cx="3572449" cy="644434"/>
          </a:xfrm>
        </p:spPr>
        <p:txBody>
          <a:bodyPr>
            <a:normAutofit/>
          </a:bodyPr>
          <a:lstStyle/>
          <a:p>
            <a:r>
              <a:rPr lang="en-IN" sz="2800" dirty="0" smtClean="0"/>
              <a:t>Feature Engineering</a:t>
            </a:r>
            <a:endParaRPr lang="en-IN" sz="2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263650"/>
              </p:ext>
            </p:extLst>
          </p:nvPr>
        </p:nvGraphicFramePr>
        <p:xfrm>
          <a:off x="459619" y="836024"/>
          <a:ext cx="9067557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189">
                  <a:extLst>
                    <a:ext uri="{9D8B030D-6E8A-4147-A177-3AD203B41FA5}">
                      <a16:colId xmlns:a16="http://schemas.microsoft.com/office/drawing/2014/main" val="647821050"/>
                    </a:ext>
                  </a:extLst>
                </a:gridCol>
                <a:gridCol w="2600626">
                  <a:extLst>
                    <a:ext uri="{9D8B030D-6E8A-4147-A177-3AD203B41FA5}">
                      <a16:colId xmlns:a16="http://schemas.microsoft.com/office/drawing/2014/main" val="152123383"/>
                    </a:ext>
                  </a:extLst>
                </a:gridCol>
                <a:gridCol w="5834742">
                  <a:extLst>
                    <a:ext uri="{9D8B030D-6E8A-4147-A177-3AD203B41FA5}">
                      <a16:colId xmlns:a16="http://schemas.microsoft.com/office/drawing/2014/main" val="3815739199"/>
                    </a:ext>
                  </a:extLst>
                </a:gridCol>
              </a:tblGrid>
              <a:tr h="280608">
                <a:tc>
                  <a:txBody>
                    <a:bodyPr/>
                    <a:lstStyle/>
                    <a:p>
                      <a:r>
                        <a:rPr lang="en-IN" sz="1400" b="1" dirty="0" err="1" smtClean="0"/>
                        <a:t>S.No</a:t>
                      </a:r>
                      <a:endParaRPr lang="en-IN" sz="1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dirty="0" smtClean="0"/>
                        <a:t>Column Name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dirty="0" smtClean="0"/>
                        <a:t>Column</a:t>
                      </a:r>
                      <a:r>
                        <a:rPr lang="en-IN" sz="1400" b="1" baseline="0" dirty="0" smtClean="0"/>
                        <a:t> Description</a:t>
                      </a:r>
                      <a:endParaRPr lang="en-IN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748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12.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Count of </a:t>
                      </a:r>
                      <a:r>
                        <a:rPr lang="en-IN" sz="1400" dirty="0" err="1" smtClean="0"/>
                        <a:t>log_report_type</a:t>
                      </a:r>
                      <a:endParaRPr lang="en-IN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Count of </a:t>
                      </a:r>
                      <a:r>
                        <a:rPr lang="en-IN" sz="1400" dirty="0" err="1" smtClean="0"/>
                        <a:t>log_report_type</a:t>
                      </a:r>
                      <a:r>
                        <a:rPr lang="en-IN" sz="1400" dirty="0" smtClean="0"/>
                        <a:t> repeated per 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9744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13.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err="1" smtClean="0"/>
                        <a:t>count_of_log</a:t>
                      </a:r>
                      <a:endParaRPr lang="en-IN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Count of </a:t>
                      </a:r>
                      <a:r>
                        <a:rPr lang="en-IN" sz="1400" dirty="0" err="1" smtClean="0"/>
                        <a:t>log_report_type</a:t>
                      </a:r>
                      <a:r>
                        <a:rPr lang="en-IN" sz="1400" dirty="0" smtClean="0"/>
                        <a:t> repeated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9917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14.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err="1" smtClean="0"/>
                        <a:t>sum_of_logs</a:t>
                      </a:r>
                      <a:endParaRPr lang="en-IN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Sum of Logs</a:t>
                      </a:r>
                      <a:r>
                        <a:rPr lang="en-IN" sz="1400" baseline="0" dirty="0" smtClean="0"/>
                        <a:t> added up in </a:t>
                      </a:r>
                      <a:r>
                        <a:rPr lang="en-IN" sz="1400" baseline="0" dirty="0" err="1" smtClean="0"/>
                        <a:t>interger</a:t>
                      </a:r>
                      <a:endParaRPr lang="en-IN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6237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1400" dirty="0" smtClean="0"/>
                        <a:t>15.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 err="1" smtClean="0"/>
                        <a:t>sum_area_vol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err="1" smtClean="0"/>
                        <a:t>Sum_aread_vol</a:t>
                      </a:r>
                      <a:r>
                        <a:rPr lang="en-IN" sz="1400" baseline="0" dirty="0" smtClean="0"/>
                        <a:t> = </a:t>
                      </a:r>
                      <a:r>
                        <a:rPr lang="en-IN" sz="1400" dirty="0" smtClean="0"/>
                        <a:t>Sum of Volume</a:t>
                      </a:r>
                      <a:r>
                        <a:rPr lang="en-IN" sz="1400" baseline="0" dirty="0" smtClean="0"/>
                        <a:t> in all ID’s /count of area per ID</a:t>
                      </a:r>
                      <a:endParaRPr lang="en-IN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1181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1400" dirty="0" smtClean="0"/>
                        <a:t>16.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 err="1" smtClean="0"/>
                        <a:t>Average_of_Volume_frm_area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err="1" smtClean="0"/>
                        <a:t>Average_of_Volume_frm_area</a:t>
                      </a:r>
                      <a:r>
                        <a:rPr lang="en-IN" sz="1400" baseline="0" dirty="0" smtClean="0"/>
                        <a:t> = </a:t>
                      </a:r>
                      <a:r>
                        <a:rPr lang="en-IN" sz="1400" baseline="0" dirty="0" err="1" smtClean="0"/>
                        <a:t>Avg</a:t>
                      </a:r>
                      <a:r>
                        <a:rPr lang="en-IN" sz="1400" baseline="0" dirty="0" smtClean="0"/>
                        <a:t> on ID level (</a:t>
                      </a:r>
                      <a:r>
                        <a:rPr lang="en-IN" sz="1400" dirty="0" smtClean="0"/>
                        <a:t>Sum of Volume</a:t>
                      </a:r>
                      <a:r>
                        <a:rPr lang="en-IN" sz="1400" baseline="0" dirty="0" smtClean="0"/>
                        <a:t> in all ID’s /count of area per ID)</a:t>
                      </a:r>
                      <a:endParaRPr lang="en-IN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387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1400" dirty="0" smtClean="0"/>
                        <a:t>17.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 err="1" smtClean="0"/>
                        <a:t>StdDev_of_Volume_frm_area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err="1" smtClean="0"/>
                        <a:t>StdDev_of_Volume_frm_area</a:t>
                      </a:r>
                      <a:r>
                        <a:rPr lang="en-IN" sz="1400" baseline="0" dirty="0" smtClean="0"/>
                        <a:t> = </a:t>
                      </a:r>
                      <a:r>
                        <a:rPr lang="en-IN" sz="1400" dirty="0" err="1" smtClean="0"/>
                        <a:t>StdDev</a:t>
                      </a:r>
                      <a:r>
                        <a:rPr lang="en-IN" sz="1400" baseline="0" dirty="0" smtClean="0"/>
                        <a:t> on ID level (</a:t>
                      </a:r>
                      <a:r>
                        <a:rPr lang="en-IN" sz="1400" dirty="0" smtClean="0"/>
                        <a:t>Sum of Volume</a:t>
                      </a:r>
                      <a:r>
                        <a:rPr lang="en-IN" sz="1400" baseline="0" dirty="0" smtClean="0"/>
                        <a:t> in all ID’s /count of area per ID)</a:t>
                      </a:r>
                      <a:endParaRPr lang="en-IN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5952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1400" dirty="0" smtClean="0"/>
                        <a:t>18.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 err="1" smtClean="0"/>
                        <a:t>Min_of_Volume_frm_area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err="1" smtClean="0"/>
                        <a:t>Min_of_Volume_frm_area</a:t>
                      </a:r>
                      <a:r>
                        <a:rPr lang="en-IN" sz="1400" baseline="0" dirty="0" smtClean="0"/>
                        <a:t> = </a:t>
                      </a:r>
                      <a:r>
                        <a:rPr lang="en-IN" sz="1400" dirty="0" smtClean="0"/>
                        <a:t>Min value</a:t>
                      </a:r>
                      <a:r>
                        <a:rPr lang="en-IN" sz="1400" baseline="0" dirty="0" smtClean="0"/>
                        <a:t> on ID level (</a:t>
                      </a:r>
                      <a:r>
                        <a:rPr lang="en-IN" sz="1400" dirty="0" smtClean="0"/>
                        <a:t>Sum of Volume</a:t>
                      </a:r>
                      <a:r>
                        <a:rPr lang="en-IN" sz="1400" baseline="0" dirty="0" smtClean="0"/>
                        <a:t> in all ID’s /count of area per ID)</a:t>
                      </a:r>
                      <a:endParaRPr lang="en-IN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9631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1400" dirty="0" smtClean="0"/>
                        <a:t>19.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 err="1" smtClean="0"/>
                        <a:t>Max_of_Volume_frm_area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err="1" smtClean="0"/>
                        <a:t>Max_of_Volume_frm_area</a:t>
                      </a:r>
                      <a:r>
                        <a:rPr lang="en-IN" sz="1400" baseline="0" dirty="0" smtClean="0"/>
                        <a:t> = </a:t>
                      </a:r>
                      <a:r>
                        <a:rPr lang="en-IN" sz="1400" dirty="0" smtClean="0"/>
                        <a:t>Max value</a:t>
                      </a:r>
                      <a:r>
                        <a:rPr lang="en-IN" sz="1400" baseline="0" dirty="0" smtClean="0"/>
                        <a:t> on ID level (</a:t>
                      </a:r>
                      <a:r>
                        <a:rPr lang="en-IN" sz="1400" dirty="0" smtClean="0"/>
                        <a:t>Sum of Volume</a:t>
                      </a:r>
                      <a:r>
                        <a:rPr lang="en-IN" sz="1400" baseline="0" dirty="0" smtClean="0"/>
                        <a:t> in all ID’s /count of area per ID)</a:t>
                      </a:r>
                      <a:endParaRPr lang="en-IN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664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1400" dirty="0" smtClean="0"/>
                        <a:t>20.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 err="1" smtClean="0"/>
                        <a:t>Median_of_Volume_frm_area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err="1" smtClean="0"/>
                        <a:t>Median_of_Volume_frm_area</a:t>
                      </a:r>
                      <a:r>
                        <a:rPr lang="en-IN" sz="1400" baseline="0" dirty="0" smtClean="0"/>
                        <a:t> = </a:t>
                      </a:r>
                      <a:r>
                        <a:rPr lang="en-IN" sz="1400" dirty="0" smtClean="0"/>
                        <a:t>Median value</a:t>
                      </a:r>
                      <a:r>
                        <a:rPr lang="en-IN" sz="1400" baseline="0" dirty="0" smtClean="0"/>
                        <a:t> on ID level (</a:t>
                      </a:r>
                      <a:r>
                        <a:rPr lang="en-IN" sz="1400" dirty="0" smtClean="0"/>
                        <a:t>Sum of Volume</a:t>
                      </a:r>
                      <a:r>
                        <a:rPr lang="en-IN" sz="1400" baseline="0" dirty="0" smtClean="0"/>
                        <a:t> in all ID’s /count of area per ID)</a:t>
                      </a:r>
                      <a:endParaRPr lang="en-IN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3258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1400" dirty="0" smtClean="0"/>
                        <a:t>21.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 smtClean="0"/>
                        <a:t>Sum of volume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Sum of Volume</a:t>
                      </a:r>
                      <a:r>
                        <a:rPr lang="en-IN" sz="1400" baseline="0" dirty="0" smtClean="0"/>
                        <a:t> in per ID</a:t>
                      </a:r>
                      <a:endParaRPr lang="en-IN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7793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1400" dirty="0" smtClean="0"/>
                        <a:t>22.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 err="1" smtClean="0"/>
                        <a:t>Average_of_volume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Average of Volume</a:t>
                      </a:r>
                      <a:r>
                        <a:rPr lang="en-IN" sz="1400" baseline="0" dirty="0" smtClean="0"/>
                        <a:t> in per ID</a:t>
                      </a:r>
                      <a:endParaRPr lang="en-IN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3975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046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2514</TotalTime>
  <Words>1607</Words>
  <Application>Microsoft Office PowerPoint</Application>
  <PresentationFormat>Widescreen</PresentationFormat>
  <Paragraphs>491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Cambria</vt:lpstr>
      <vt:lpstr>Trebuchet MS</vt:lpstr>
      <vt:lpstr>Wingdings 3</vt:lpstr>
      <vt:lpstr>Facet</vt:lpstr>
      <vt:lpstr>Problem Statement:</vt:lpstr>
      <vt:lpstr>Project Objective:</vt:lpstr>
      <vt:lpstr>Approaching the problem</vt:lpstr>
      <vt:lpstr>Given dataset: </vt:lpstr>
      <vt:lpstr>Exploratory data analysis</vt:lpstr>
      <vt:lpstr>Exploratory data analysis</vt:lpstr>
      <vt:lpstr>Exploratory data analysis</vt:lpstr>
      <vt:lpstr>Feature Engineering</vt:lpstr>
      <vt:lpstr>Feature Engineering</vt:lpstr>
      <vt:lpstr>Feature Engineering</vt:lpstr>
      <vt:lpstr>Dividing the numerical columns and categorical columns </vt:lpstr>
      <vt:lpstr>Correlation Plot for Numerical attributes</vt:lpstr>
      <vt:lpstr>Checking for class Imbalance Problem</vt:lpstr>
      <vt:lpstr>Pipeline Initialization </vt:lpstr>
      <vt:lpstr>Pipeline Initialization </vt:lpstr>
      <vt:lpstr>Train and Test Split (70% and 30%) (5904 x 26 ) </vt:lpstr>
      <vt:lpstr>Fixing the Imbalance Problem using SMOTE</vt:lpstr>
      <vt:lpstr>Fixing the Imbalance Problem using SMOTE</vt:lpstr>
      <vt:lpstr>Fixing the Imbalance Problem using SMOTE</vt:lpstr>
      <vt:lpstr>Fixing the Imbalance Problem using SMOTE</vt:lpstr>
      <vt:lpstr>Model Building</vt:lpstr>
      <vt:lpstr>Overall approach used in model Building</vt:lpstr>
      <vt:lpstr>Overall approach used in model Building</vt:lpstr>
      <vt:lpstr>Overall approach used in model Building</vt:lpstr>
      <vt:lpstr>Overall approach used in model Building</vt:lpstr>
      <vt:lpstr>Overall approach used in model Building</vt:lpstr>
      <vt:lpstr>Overall approach used in model Building</vt:lpstr>
      <vt:lpstr>Confusion Matrix</vt:lpstr>
      <vt:lpstr>Model 1 Logistic regression </vt:lpstr>
      <vt:lpstr>Tried Growing the tree completely to get the optimal max depth to use</vt:lpstr>
      <vt:lpstr>Model 2 Random Forest</vt:lpstr>
      <vt:lpstr>Model 3 KNN</vt:lpstr>
      <vt:lpstr>Model 4 SVC</vt:lpstr>
      <vt:lpstr>Model 5 ADA Boosting</vt:lpstr>
      <vt:lpstr>Tried Growing the tree completely to get the optimal max depth to use</vt:lpstr>
      <vt:lpstr>Model 6 Decision Tree</vt:lpstr>
      <vt:lpstr>Model 7 XG Boosting</vt:lpstr>
      <vt:lpstr>Model Scores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MITH Examinations (04 Jan 2019 – 05 Jan 2019)</dc:title>
  <dc:creator>pruthviraj M S</dc:creator>
  <cp:lastModifiedBy>Deepak saravana kumar M</cp:lastModifiedBy>
  <cp:revision>154</cp:revision>
  <dcterms:created xsi:type="dcterms:W3CDTF">2020-01-04T13:45:29Z</dcterms:created>
  <dcterms:modified xsi:type="dcterms:W3CDTF">2021-07-07T15:32:42Z</dcterms:modified>
</cp:coreProperties>
</file>