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3" r:id="rId8"/>
    <p:sldId id="265" r:id="rId9"/>
    <p:sldId id="261" r:id="rId10"/>
    <p:sldId id="267" r:id="rId11"/>
    <p:sldId id="266" r:id="rId12"/>
    <p:sldId id="268" r:id="rId13"/>
    <p:sldId id="269" r:id="rId14"/>
    <p:sldId id="270" r:id="rId15"/>
    <p:sldId id="287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81" r:id="rId25"/>
    <p:sldId id="282" r:id="rId26"/>
    <p:sldId id="279" r:id="rId27"/>
    <p:sldId id="280" r:id="rId28"/>
    <p:sldId id="283" r:id="rId29"/>
    <p:sldId id="288" r:id="rId30"/>
    <p:sldId id="289" r:id="rId31"/>
    <p:sldId id="290" r:id="rId32"/>
    <p:sldId id="292" r:id="rId33"/>
    <p:sldId id="293" r:id="rId34"/>
    <p:sldId id="325" r:id="rId35"/>
    <p:sldId id="284" r:id="rId36"/>
    <p:sldId id="294" r:id="rId37"/>
    <p:sldId id="295" r:id="rId38"/>
    <p:sldId id="296" r:id="rId39"/>
    <p:sldId id="28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3" r:id="rId48"/>
    <p:sldId id="306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3" r:id="rId65"/>
    <p:sldId id="321" r:id="rId66"/>
    <p:sldId id="322" r:id="rId67"/>
    <p:sldId id="324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thvi%20raj\Desktop\mith\Targetcolumn_Di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thvi%20raj\Desktop\mith\Targetcolumn_Di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thvi%20raj\Desktop\mith\Targetcolumn_Di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thvi%20raj\Desktop\mith\Targetcolumn_Di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thvi%20raj\Desktop\mith\Targetcolumn_Di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thvi%20raj\Desktop\mith\Targetcolumn_Di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thvi%20raj\Desktop\mith\Targetcolumn_Di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thvi%20raj\Desktop\mith\Targetcolumn_Di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thvi%20raj\Desktop\mith\Targetcolumn_Di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gender!$A$1:$B$1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gender!$A$2:$B$2</c:f>
              <c:numCache>
                <c:formatCode>General</c:formatCode>
                <c:ptCount val="2"/>
                <c:pt idx="0">
                  <c:v>0.45040200000000002</c:v>
                </c:pt>
                <c:pt idx="1">
                  <c:v>0.54959800000000003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BB-4493-93E3-365CEA8AEA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8545200"/>
        <c:axId val="488542320"/>
      </c:barChart>
      <c:catAx>
        <c:axId val="48854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42320"/>
        <c:crosses val="autoZero"/>
        <c:auto val="1"/>
        <c:lblAlgn val="ctr"/>
        <c:lblOffset val="100"/>
        <c:noMultiLvlLbl val="0"/>
      </c:catAx>
      <c:valAx>
        <c:axId val="4885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4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Location!$A$1:$C$1</c:f>
              <c:strCache>
                <c:ptCount val="3"/>
                <c:pt idx="0">
                  <c:v>Location12</c:v>
                </c:pt>
                <c:pt idx="1">
                  <c:v>Location11</c:v>
                </c:pt>
                <c:pt idx="2">
                  <c:v>Location13</c:v>
                </c:pt>
              </c:strCache>
            </c:strRef>
          </c:cat>
          <c:val>
            <c:numRef>
              <c:f>Location!$A$2:$C$2</c:f>
              <c:numCache>
                <c:formatCode>General</c:formatCode>
                <c:ptCount val="3"/>
                <c:pt idx="0">
                  <c:v>0.40415499999999999</c:v>
                </c:pt>
                <c:pt idx="1">
                  <c:v>0.38136700000000001</c:v>
                </c:pt>
                <c:pt idx="2">
                  <c:v>0.214477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E-4A80-8EAC-81820C218C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3681528"/>
        <c:axId val="513678008"/>
      </c:barChart>
      <c:catAx>
        <c:axId val="51368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678008"/>
        <c:crosses val="autoZero"/>
        <c:auto val="1"/>
        <c:lblAlgn val="ctr"/>
        <c:lblOffset val="100"/>
        <c:noMultiLvlLbl val="0"/>
      </c:catAx>
      <c:valAx>
        <c:axId val="51367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681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Education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Education!$A$1:$C$1</c:f>
              <c:strCache>
                <c:ptCount val="3"/>
                <c:pt idx="0">
                  <c:v>secondary</c:v>
                </c:pt>
                <c:pt idx="1">
                  <c:v>primary</c:v>
                </c:pt>
                <c:pt idx="2">
                  <c:v>tertiary</c:v>
                </c:pt>
              </c:strCache>
            </c:strRef>
          </c:cat>
          <c:val>
            <c:numRef>
              <c:f>Education!$A$2:$C$2</c:f>
              <c:numCache>
                <c:formatCode>General</c:formatCode>
                <c:ptCount val="3"/>
                <c:pt idx="0">
                  <c:v>0.36021500000000001</c:v>
                </c:pt>
                <c:pt idx="1">
                  <c:v>0.32526899999999997</c:v>
                </c:pt>
                <c:pt idx="2">
                  <c:v>0.31451600000000002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0F-4B15-8271-6E0852A3F8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4134456"/>
        <c:axId val="424135096"/>
      </c:barChart>
      <c:catAx>
        <c:axId val="42413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135096"/>
        <c:crosses val="autoZero"/>
        <c:auto val="1"/>
        <c:lblAlgn val="ctr"/>
        <c:lblOffset val="100"/>
        <c:noMultiLvlLbl val="0"/>
      </c:catAx>
      <c:valAx>
        <c:axId val="424135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134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Marital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MaritalStatus!$A$1:$C$1</c:f>
              <c:strCache>
                <c:ptCount val="3"/>
                <c:pt idx="0">
                  <c:v>single</c:v>
                </c:pt>
                <c:pt idx="1">
                  <c:v>married</c:v>
                </c:pt>
                <c:pt idx="2">
                  <c:v>divorced</c:v>
                </c:pt>
              </c:strCache>
            </c:strRef>
          </c:cat>
          <c:val>
            <c:numRef>
              <c:f>MaritalStatus!$A$2:$C$2</c:f>
              <c:numCache>
                <c:formatCode>General</c:formatCode>
                <c:ptCount val="3"/>
                <c:pt idx="0">
                  <c:v>0.35790899999999998</c:v>
                </c:pt>
                <c:pt idx="1">
                  <c:v>0.321046</c:v>
                </c:pt>
                <c:pt idx="2">
                  <c:v>0.321046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7C-4D6D-8360-2A8EAB3EB8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5114296"/>
        <c:axId val="425114936"/>
      </c:barChart>
      <c:catAx>
        <c:axId val="42511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114936"/>
        <c:crosses val="autoZero"/>
        <c:auto val="1"/>
        <c:lblAlgn val="ctr"/>
        <c:lblOffset val="100"/>
        <c:noMultiLvlLbl val="0"/>
      </c:catAx>
      <c:valAx>
        <c:axId val="425114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11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Occupation</a:t>
            </a:r>
          </a:p>
        </c:rich>
      </c:tx>
      <c:layout>
        <c:manualLayout>
          <c:xMode val="edge"/>
          <c:yMode val="edge"/>
          <c:x val="0.39004855643044622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Occupation!$A$1:$F$1</c:f>
              <c:strCache>
                <c:ptCount val="6"/>
                <c:pt idx="0">
                  <c:v>admin</c:v>
                </c:pt>
                <c:pt idx="1">
                  <c:v>services</c:v>
                </c:pt>
                <c:pt idx="2">
                  <c:v>self-employed</c:v>
                </c:pt>
                <c:pt idx="3">
                  <c:v>management</c:v>
                </c:pt>
                <c:pt idx="4">
                  <c:v>technician</c:v>
                </c:pt>
                <c:pt idx="5">
                  <c:v>retired</c:v>
                </c:pt>
              </c:strCache>
            </c:strRef>
          </c:cat>
          <c:val>
            <c:numRef>
              <c:f>Occupation!$A$2:$F$2</c:f>
              <c:numCache>
                <c:formatCode>General</c:formatCode>
                <c:ptCount val="6"/>
                <c:pt idx="0">
                  <c:v>0.573855</c:v>
                </c:pt>
                <c:pt idx="1">
                  <c:v>9.6750000000000003E-2</c:v>
                </c:pt>
                <c:pt idx="2">
                  <c:v>9.1580999999999996E-2</c:v>
                </c:pt>
                <c:pt idx="3">
                  <c:v>9.1580999999999996E-2</c:v>
                </c:pt>
                <c:pt idx="4">
                  <c:v>8.4933999999999996E-2</c:v>
                </c:pt>
                <c:pt idx="5">
                  <c:v>6.13E-2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1-427E-BBF7-C3C40E6032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3675448"/>
        <c:axId val="513676728"/>
      </c:barChart>
      <c:catAx>
        <c:axId val="51367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676728"/>
        <c:crosses val="autoZero"/>
        <c:auto val="1"/>
        <c:lblAlgn val="ctr"/>
        <c:lblOffset val="100"/>
        <c:noMultiLvlLbl val="0"/>
      </c:catAx>
      <c:valAx>
        <c:axId val="513676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675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Own House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Ownhouse!$A$1:$B$1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Ownhouse!$A$2:$B$2</c:f>
              <c:numCache>
                <c:formatCode>General</c:formatCode>
                <c:ptCount val="2"/>
                <c:pt idx="0">
                  <c:v>0.50269900000000001</c:v>
                </c:pt>
                <c:pt idx="1">
                  <c:v>0.49730099999999999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F7-43B7-BE61-58591EA0F5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6076920"/>
        <c:axId val="526081080"/>
      </c:barChart>
      <c:catAx>
        <c:axId val="52607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081080"/>
        <c:crosses val="autoZero"/>
        <c:auto val="1"/>
        <c:lblAlgn val="ctr"/>
        <c:lblOffset val="100"/>
        <c:noMultiLvlLbl val="0"/>
      </c:catAx>
      <c:valAx>
        <c:axId val="526081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076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 of.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NumberOfProducts!$A$1:$D$1</c:f>
              <c:strCache>
                <c:ptCount val="4"/>
                <c:pt idx="0">
                  <c:v>1- Product</c:v>
                </c:pt>
                <c:pt idx="1">
                  <c:v>2- Product</c:v>
                </c:pt>
                <c:pt idx="2">
                  <c:v>3- Product</c:v>
                </c:pt>
                <c:pt idx="3">
                  <c:v>4- Product</c:v>
                </c:pt>
              </c:strCache>
            </c:strRef>
          </c:cat>
          <c:val>
            <c:numRef>
              <c:f>NumberOfProducts!$A$2:$D$2</c:f>
              <c:numCache>
                <c:formatCode>General</c:formatCode>
                <c:ptCount val="4"/>
                <c:pt idx="0">
                  <c:v>0.69906199999999996</c:v>
                </c:pt>
                <c:pt idx="1">
                  <c:v>0.169571</c:v>
                </c:pt>
                <c:pt idx="2">
                  <c:v>0.104558</c:v>
                </c:pt>
                <c:pt idx="3">
                  <c:v>2.681E-2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15-4813-AD30-33AA569AD5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6079160"/>
        <c:axId val="526079480"/>
      </c:barChart>
      <c:catAx>
        <c:axId val="52607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079480"/>
        <c:crosses val="autoZero"/>
        <c:auto val="1"/>
        <c:lblAlgn val="ctr"/>
        <c:lblOffset val="100"/>
        <c:noMultiLvlLbl val="0"/>
      </c:catAx>
      <c:valAx>
        <c:axId val="52607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079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Is Credit card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IsCreditCardCustomer!$A$1:$B$1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IsCreditCardCustomer!$A$2:$B$2</c:f>
              <c:numCache>
                <c:formatCode>General</c:formatCode>
                <c:ptCount val="2"/>
                <c:pt idx="0">
                  <c:v>0.68431600000000004</c:v>
                </c:pt>
                <c:pt idx="1">
                  <c:v>0.31568400000000002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A-400E-B519-E44839EA0F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7573584"/>
        <c:axId val="537571984"/>
      </c:barChart>
      <c:catAx>
        <c:axId val="53757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571984"/>
        <c:crosses val="autoZero"/>
        <c:auto val="1"/>
        <c:lblAlgn val="ctr"/>
        <c:lblOffset val="100"/>
        <c:noMultiLvlLbl val="0"/>
      </c:catAx>
      <c:valAx>
        <c:axId val="53757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57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Active Member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ActiveMember!$A$1:$B$1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ActiveMember!$A$2:$B$2</c:f>
              <c:numCache>
                <c:formatCode>General</c:formatCode>
                <c:ptCount val="2"/>
                <c:pt idx="0">
                  <c:v>0.633378</c:v>
                </c:pt>
                <c:pt idx="1">
                  <c:v>0.366622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6-4A21-865F-80AE750529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7573904"/>
        <c:axId val="537571344"/>
      </c:barChart>
      <c:catAx>
        <c:axId val="53757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571344"/>
        <c:crosses val="autoZero"/>
        <c:auto val="1"/>
        <c:lblAlgn val="ctr"/>
        <c:lblOffset val="100"/>
        <c:noMultiLvlLbl val="0"/>
      </c:catAx>
      <c:valAx>
        <c:axId val="53757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573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7667-EE62-4172-A4B8-C9DC12C0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88" y="129309"/>
            <a:ext cx="4725939" cy="600364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F79C-F454-4164-A709-82272141B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27" y="821317"/>
            <a:ext cx="8285711" cy="8319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Predicting the customer churn in a bank</a:t>
            </a:r>
            <a:endParaRPr lang="en-IN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2AA53F-4DFD-4509-A77D-F672841D9621}"/>
              </a:ext>
            </a:extLst>
          </p:cNvPr>
          <p:cNvSpPr txBox="1">
            <a:spLocks/>
          </p:cNvSpPr>
          <p:nvPr/>
        </p:nvSpPr>
        <p:spPr>
          <a:xfrm>
            <a:off x="624993" y="2476929"/>
            <a:ext cx="2746280" cy="6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800" dirty="0"/>
              <a:t>If Churn = 1</a:t>
            </a:r>
            <a:endParaRPr lang="en-IN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390F6E-F41B-40F0-A1ED-9994AD6EDCDF}"/>
              </a:ext>
            </a:extLst>
          </p:cNvPr>
          <p:cNvSpPr txBox="1">
            <a:spLocks/>
          </p:cNvSpPr>
          <p:nvPr/>
        </p:nvSpPr>
        <p:spPr>
          <a:xfrm>
            <a:off x="6725611" y="2476929"/>
            <a:ext cx="2746280" cy="6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800" dirty="0"/>
              <a:t>If Churn = 0</a:t>
            </a:r>
            <a:endParaRPr lang="en-IN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22DB01-6FE4-4BE1-9A4C-4AF3F98E5D42}"/>
              </a:ext>
            </a:extLst>
          </p:cNvPr>
          <p:cNvSpPr txBox="1">
            <a:spLocks/>
          </p:cNvSpPr>
          <p:nvPr/>
        </p:nvSpPr>
        <p:spPr>
          <a:xfrm>
            <a:off x="624993" y="3617771"/>
            <a:ext cx="3134207" cy="717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800" dirty="0"/>
              <a:t>Customer will churn out/ Leave the bank</a:t>
            </a:r>
            <a:endParaRPr lang="en-IN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8DB911-77DF-4C61-AE5F-0A5EBE1A76A3}"/>
              </a:ext>
            </a:extLst>
          </p:cNvPr>
          <p:cNvSpPr txBox="1">
            <a:spLocks/>
          </p:cNvSpPr>
          <p:nvPr/>
        </p:nvSpPr>
        <p:spPr>
          <a:xfrm>
            <a:off x="6291502" y="3617771"/>
            <a:ext cx="3360498" cy="772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800" dirty="0"/>
              <a:t>Customer will not churn out/ staying in the bank</a:t>
            </a:r>
            <a:endParaRPr lang="en-IN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C94E9F-8EAE-44FC-8875-EC3327ACDF42}"/>
              </a:ext>
            </a:extLst>
          </p:cNvPr>
          <p:cNvSpPr txBox="1">
            <a:spLocks/>
          </p:cNvSpPr>
          <p:nvPr/>
        </p:nvSpPr>
        <p:spPr>
          <a:xfrm>
            <a:off x="1107169" y="5012037"/>
            <a:ext cx="7355225" cy="1152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800" dirty="0"/>
              <a:t>Churn being the target variable, given only 2 values can occur (0/1) </a:t>
            </a:r>
          </a:p>
          <a:p>
            <a:pPr marL="0" indent="0" algn="ctr">
              <a:buFont typeface="Wingdings 3" charset="2"/>
              <a:buNone/>
            </a:pPr>
            <a:r>
              <a:rPr lang="en-US" sz="2800" dirty="0"/>
              <a:t>It is a Binary classification problem.</a:t>
            </a:r>
          </a:p>
          <a:p>
            <a:pPr marL="0" indent="0" algn="ctr">
              <a:buFont typeface="Wingdings 3" charset="2"/>
              <a:buNone/>
            </a:pPr>
            <a:endParaRPr lang="en-IN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89357-DA2B-4F67-ADAA-2DF3B83CFF3E}"/>
              </a:ext>
            </a:extLst>
          </p:cNvPr>
          <p:cNvSpPr/>
          <p:nvPr/>
        </p:nvSpPr>
        <p:spPr>
          <a:xfrm>
            <a:off x="822036" y="2410685"/>
            <a:ext cx="2318328" cy="71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76F055-8E67-4AD5-9F2F-6F3FC66A9CF7}"/>
              </a:ext>
            </a:extLst>
          </p:cNvPr>
          <p:cNvSpPr/>
          <p:nvPr/>
        </p:nvSpPr>
        <p:spPr>
          <a:xfrm>
            <a:off x="6939587" y="2429308"/>
            <a:ext cx="2318328" cy="71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F8E80-2AE5-4CB1-9718-A588112D9DA4}"/>
              </a:ext>
            </a:extLst>
          </p:cNvPr>
          <p:cNvSpPr/>
          <p:nvPr/>
        </p:nvSpPr>
        <p:spPr>
          <a:xfrm>
            <a:off x="822036" y="4883448"/>
            <a:ext cx="7637280" cy="1281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9E365-1DA0-4993-9D2C-D82DB53C1807}"/>
              </a:ext>
            </a:extLst>
          </p:cNvPr>
          <p:cNvSpPr/>
          <p:nvPr/>
        </p:nvSpPr>
        <p:spPr>
          <a:xfrm>
            <a:off x="723514" y="3592557"/>
            <a:ext cx="3035686" cy="71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37FB5-B310-4F3C-A3E6-C378766160B3}"/>
              </a:ext>
            </a:extLst>
          </p:cNvPr>
          <p:cNvSpPr/>
          <p:nvPr/>
        </p:nvSpPr>
        <p:spPr>
          <a:xfrm>
            <a:off x="6453908" y="3573481"/>
            <a:ext cx="3035686" cy="71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CA9C85-3F38-4F82-97C8-AED31D18BC0B}"/>
              </a:ext>
            </a:extLst>
          </p:cNvPr>
          <p:cNvSpPr/>
          <p:nvPr/>
        </p:nvSpPr>
        <p:spPr>
          <a:xfrm>
            <a:off x="1622520" y="778390"/>
            <a:ext cx="7013479" cy="71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2C6C1-1285-4466-8E4D-57EAFDEDAEB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129260" y="1495647"/>
            <a:ext cx="0" cy="48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D1AF-69E7-4646-9254-9DAC350A6884}"/>
              </a:ext>
            </a:extLst>
          </p:cNvPr>
          <p:cNvCxnSpPr>
            <a:cxnSpLocks/>
          </p:cNvCxnSpPr>
          <p:nvPr/>
        </p:nvCxnSpPr>
        <p:spPr>
          <a:xfrm flipH="1">
            <a:off x="1981200" y="1982494"/>
            <a:ext cx="3126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AE2A8A-6460-44B6-93B0-755D1BA1BD3B}"/>
              </a:ext>
            </a:extLst>
          </p:cNvPr>
          <p:cNvCxnSpPr/>
          <p:nvPr/>
        </p:nvCxnSpPr>
        <p:spPr>
          <a:xfrm flipH="1">
            <a:off x="5112327" y="1982494"/>
            <a:ext cx="3094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0C7608-EF1A-4EA4-8B2F-47E91853A10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81200" y="1982494"/>
            <a:ext cx="0" cy="4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BFD6DB-F452-4D1D-9DE5-B26D0F69E27C}"/>
              </a:ext>
            </a:extLst>
          </p:cNvPr>
          <p:cNvCxnSpPr>
            <a:cxnSpLocks/>
          </p:cNvCxnSpPr>
          <p:nvPr/>
        </p:nvCxnSpPr>
        <p:spPr>
          <a:xfrm>
            <a:off x="8206509" y="1982494"/>
            <a:ext cx="0" cy="4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033B82-BD8D-4EEA-9B55-68E29FCED9BB}"/>
              </a:ext>
            </a:extLst>
          </p:cNvPr>
          <p:cNvCxnSpPr>
            <a:cxnSpLocks/>
          </p:cNvCxnSpPr>
          <p:nvPr/>
        </p:nvCxnSpPr>
        <p:spPr>
          <a:xfrm>
            <a:off x="8206509" y="3146565"/>
            <a:ext cx="0" cy="4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1CD867-2326-4340-B84E-791A9148743E}"/>
              </a:ext>
            </a:extLst>
          </p:cNvPr>
          <p:cNvCxnSpPr>
            <a:cxnSpLocks/>
          </p:cNvCxnSpPr>
          <p:nvPr/>
        </p:nvCxnSpPr>
        <p:spPr>
          <a:xfrm>
            <a:off x="1981200" y="3127942"/>
            <a:ext cx="0" cy="46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09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4519-99B7-4C29-A558-D46FC2ED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79" y="156238"/>
            <a:ext cx="8143394" cy="66040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Distribution of all categorical columns on target variable</a:t>
            </a:r>
            <a:br>
              <a:rPr lang="en-US" sz="2400" b="1" dirty="0"/>
            </a:b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EDA703-F917-456A-A7E3-10A140FAA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08" y="599529"/>
            <a:ext cx="7943273" cy="5470206"/>
          </a:xfrm>
        </p:spPr>
      </p:pic>
    </p:spTree>
    <p:extLst>
      <p:ext uri="{BB962C8B-B14F-4D97-AF65-F5344CB8AC3E}">
        <p14:creationId xmlns:p14="http://schemas.microsoft.com/office/powerpoint/2010/main" val="3192606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18B7-A529-4E92-B00B-79264DF0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79" y="156238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b="1" dirty="0"/>
              <a:t>Distribution of all categorical columns when Churn = 1 (Normalized)</a:t>
            </a:r>
            <a:endParaRPr lang="en-IN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AD6C7A-2418-4DE3-B6B5-6C2D617E6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198969"/>
              </p:ext>
            </p:extLst>
          </p:nvPr>
        </p:nvGraphicFramePr>
        <p:xfrm>
          <a:off x="371340" y="1222086"/>
          <a:ext cx="4219132" cy="2497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FF78B0-D3EA-4AF0-89A7-38F30C2D8E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465591"/>
              </p:ext>
            </p:extLst>
          </p:nvPr>
        </p:nvGraphicFramePr>
        <p:xfrm>
          <a:off x="4909127" y="12220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B481732-88D5-411C-9496-9BF359B9E6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884027"/>
              </p:ext>
            </p:extLst>
          </p:nvPr>
        </p:nvGraphicFramePr>
        <p:xfrm>
          <a:off x="371340" y="37193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A922573-7BDE-4F82-95C3-E897AE1C33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599716"/>
              </p:ext>
            </p:extLst>
          </p:nvPr>
        </p:nvGraphicFramePr>
        <p:xfrm>
          <a:off x="4789054" y="38423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43640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18B7-A529-4E92-B00B-79264DF0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79" y="156238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b="1" dirty="0"/>
              <a:t>Distribution of all categorical columns when Churn = 1 (Normalized)</a:t>
            </a:r>
            <a:endParaRPr lang="en-IN" sz="24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E9026A0-E66F-4128-82C0-24AE205B5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18796"/>
              </p:ext>
            </p:extLst>
          </p:nvPr>
        </p:nvGraphicFramePr>
        <p:xfrm>
          <a:off x="206279" y="10506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6529458-DE2A-4B4A-B4DB-397E72BA77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670179"/>
              </p:ext>
            </p:extLst>
          </p:nvPr>
        </p:nvGraphicFramePr>
        <p:xfrm>
          <a:off x="4992255" y="8166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48F0643-79B1-4D56-9898-5FA533C31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104453"/>
              </p:ext>
            </p:extLst>
          </p:nvPr>
        </p:nvGraphicFramePr>
        <p:xfrm>
          <a:off x="272473" y="37291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B5D49CE-1593-45F2-84E7-A7615393D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149460"/>
              </p:ext>
            </p:extLst>
          </p:nvPr>
        </p:nvGraphicFramePr>
        <p:xfrm>
          <a:off x="4778279" y="37615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07205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18B7-A529-4E92-B00B-79264DF0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79" y="156238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b="1" dirty="0"/>
              <a:t>Distribution of all categorical columns when Churn = 1 (Normalized)</a:t>
            </a:r>
            <a:endParaRPr lang="en-IN" sz="2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FBB01A1-12A9-4793-92FC-4C8080F65B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196030"/>
              </p:ext>
            </p:extLst>
          </p:nvPr>
        </p:nvGraphicFramePr>
        <p:xfrm>
          <a:off x="826655" y="1309253"/>
          <a:ext cx="4789054" cy="2782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566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33C9-E0D6-4C68-B368-E98A84B9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52" y="156238"/>
            <a:ext cx="6942666" cy="758162"/>
          </a:xfrm>
        </p:spPr>
        <p:txBody>
          <a:bodyPr>
            <a:normAutofit/>
          </a:bodyPr>
          <a:lstStyle/>
          <a:p>
            <a:r>
              <a:rPr lang="en-IN" sz="2400" dirty="0"/>
              <a:t>Conclusion from the above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A4693-E394-4B45-91F2-20BF08F0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07" y="914400"/>
            <a:ext cx="8596668" cy="3880773"/>
          </a:xfrm>
        </p:spPr>
        <p:txBody>
          <a:bodyPr/>
          <a:lstStyle/>
          <a:p>
            <a:r>
              <a:rPr lang="en-IN" dirty="0"/>
              <a:t>Females have more churn rate than male</a:t>
            </a:r>
          </a:p>
          <a:p>
            <a:r>
              <a:rPr lang="en-IN" dirty="0"/>
              <a:t>Location 12 has more churn rate than others</a:t>
            </a:r>
          </a:p>
          <a:p>
            <a:r>
              <a:rPr lang="en-IN" dirty="0"/>
              <a:t>Customer’s with secondary education have more churn rate</a:t>
            </a:r>
          </a:p>
          <a:p>
            <a:r>
              <a:rPr lang="en-IN" dirty="0"/>
              <a:t>Customer’s whose marital status single have more churn rate</a:t>
            </a:r>
          </a:p>
          <a:p>
            <a:r>
              <a:rPr lang="en-IN" dirty="0"/>
              <a:t>Customer’s with occupation “Admin” have more churn rate</a:t>
            </a:r>
          </a:p>
          <a:p>
            <a:r>
              <a:rPr lang="en-IN" dirty="0"/>
              <a:t>Customer’s with no own house have more churn rate</a:t>
            </a:r>
          </a:p>
          <a:p>
            <a:r>
              <a:rPr lang="en-IN" dirty="0"/>
              <a:t>Customer’s with “1-Product” have more churn rate</a:t>
            </a:r>
          </a:p>
          <a:p>
            <a:r>
              <a:rPr lang="en-IN" dirty="0"/>
              <a:t>Customer’s having credit card have more churn rate</a:t>
            </a:r>
          </a:p>
          <a:p>
            <a:r>
              <a:rPr lang="en-IN" dirty="0"/>
              <a:t>Non active members have more churn rate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938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C853-8A4D-43FD-BBC0-488AF626E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43" y="304081"/>
            <a:ext cx="2758593" cy="12568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600" dirty="0"/>
              <a:t>Priority 1</a:t>
            </a:r>
          </a:p>
          <a:p>
            <a:pPr marL="0" indent="0">
              <a:buNone/>
            </a:pPr>
            <a:r>
              <a:rPr lang="en-US" dirty="0"/>
              <a:t>Females Location 12 secondary marital status single occupation “Admin” no own house 1-Product having credit card Non active members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B6C8E9-D037-47BA-828A-C245C373077C}"/>
              </a:ext>
            </a:extLst>
          </p:cNvPr>
          <p:cNvSpPr txBox="1">
            <a:spLocks/>
          </p:cNvSpPr>
          <p:nvPr/>
        </p:nvSpPr>
        <p:spPr>
          <a:xfrm>
            <a:off x="3452861" y="304081"/>
            <a:ext cx="2758593" cy="125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Priority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A3AEF-3240-49C3-B977-94158294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60" y="642648"/>
            <a:ext cx="5585942" cy="2608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AA2A43-ACE2-4F48-82D3-DDDE1DC0AA94}"/>
              </a:ext>
            </a:extLst>
          </p:cNvPr>
          <p:cNvSpPr/>
          <p:nvPr/>
        </p:nvSpPr>
        <p:spPr>
          <a:xfrm>
            <a:off x="117278" y="3429000"/>
            <a:ext cx="1132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Priority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AB439-1DC8-46BC-BC88-363A532DF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69" y="3798332"/>
            <a:ext cx="6576291" cy="28426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45A9DB-9AD0-4D4F-B675-CFA2D2B24620}"/>
              </a:ext>
            </a:extLst>
          </p:cNvPr>
          <p:cNvSpPr/>
          <p:nvPr/>
        </p:nvSpPr>
        <p:spPr>
          <a:xfrm>
            <a:off x="7529460" y="5761182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054408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0129-B7C7-4175-A952-60D57D1A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6" y="249382"/>
            <a:ext cx="2915611" cy="720436"/>
          </a:xfrm>
        </p:spPr>
        <p:txBody>
          <a:bodyPr>
            <a:normAutofit/>
          </a:bodyPr>
          <a:lstStyle/>
          <a:p>
            <a:r>
              <a:rPr lang="en-IN" sz="2800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7ACC-BEC6-4939-A75B-24690F25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36" y="940639"/>
            <a:ext cx="8701348" cy="1940386"/>
          </a:xfrm>
        </p:spPr>
        <p:txBody>
          <a:bodyPr/>
          <a:lstStyle/>
          <a:p>
            <a:r>
              <a:rPr lang="en-IN" dirty="0"/>
              <a:t>Any combination of the above conditions, results in a increase in chance that the customer will leave the company.</a:t>
            </a:r>
          </a:p>
          <a:p>
            <a:pPr marL="0" indent="0">
              <a:buNone/>
            </a:pPr>
            <a:r>
              <a:rPr lang="en-IN" dirty="0"/>
              <a:t>E.g., Females having a secondary education in location12 whose marital status is single and working as a admin with no own house possession and have 1product and having a credit card and not active member have more than 71% chance that they will churn out. (All 9 Conditions)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BEF06-9FC0-4695-ACE9-CFDFBEC36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6" y="2881024"/>
            <a:ext cx="11246811" cy="16650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5AA15-B123-4F67-947E-5D7E023B0911}"/>
              </a:ext>
            </a:extLst>
          </p:cNvPr>
          <p:cNvSpPr/>
          <p:nvPr/>
        </p:nvSpPr>
        <p:spPr>
          <a:xfrm>
            <a:off x="460401" y="4730595"/>
            <a:ext cx="9154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As seen from the above snap from train data with all the conditions we have 5 out of 7 customer’s churn out</a:t>
            </a:r>
          </a:p>
        </p:txBody>
      </p:sp>
    </p:spTree>
    <p:extLst>
      <p:ext uri="{BB962C8B-B14F-4D97-AF65-F5344CB8AC3E}">
        <p14:creationId xmlns:p14="http://schemas.microsoft.com/office/powerpoint/2010/main" val="3574882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1902-A81E-4F64-A8AB-CF6B2F16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61" y="156238"/>
            <a:ext cx="7986375" cy="758162"/>
          </a:xfrm>
        </p:spPr>
        <p:txBody>
          <a:bodyPr>
            <a:normAutofit/>
          </a:bodyPr>
          <a:lstStyle/>
          <a:p>
            <a:r>
              <a:rPr lang="en-IN" sz="2800" dirty="0"/>
              <a:t>Checking for class Imbalance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45B3-45E2-427D-9978-BFF2D50FF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7" y="4775198"/>
            <a:ext cx="7370619" cy="1607129"/>
          </a:xfrm>
        </p:spPr>
        <p:txBody>
          <a:bodyPr>
            <a:normAutofit/>
          </a:bodyPr>
          <a:lstStyle/>
          <a:p>
            <a:r>
              <a:rPr lang="en-IN" dirty="0"/>
              <a:t>We have  a class Imbalance Problem</a:t>
            </a:r>
          </a:p>
          <a:p>
            <a:r>
              <a:rPr lang="en-IN" dirty="0"/>
              <a:t>Data must be balanced before creating any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A6AC-4C26-49B3-A3D3-A95BEA7D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2" y="782781"/>
            <a:ext cx="6370397" cy="37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2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A28A-ACD8-4D48-B7C0-A0CAE279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156238"/>
            <a:ext cx="8596668" cy="591907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Dividing the numerical columns and categorical columns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CAA4-9017-4451-8B25-93FF09B1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37" y="768056"/>
            <a:ext cx="1825721" cy="45330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err="1"/>
              <a:t>num_attr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E21AB7-11F6-4449-BCBA-5C706045F39E}"/>
              </a:ext>
            </a:extLst>
          </p:cNvPr>
          <p:cNvSpPr txBox="1">
            <a:spLocks/>
          </p:cNvSpPr>
          <p:nvPr/>
        </p:nvSpPr>
        <p:spPr>
          <a:xfrm>
            <a:off x="6451601" y="748145"/>
            <a:ext cx="1825721" cy="45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cat_attr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93E93D-3A46-4388-8485-1014709A0A6D}"/>
              </a:ext>
            </a:extLst>
          </p:cNvPr>
          <p:cNvSpPr/>
          <p:nvPr/>
        </p:nvSpPr>
        <p:spPr>
          <a:xfrm>
            <a:off x="335589" y="1138232"/>
            <a:ext cx="4017818" cy="3865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5B704-3973-4B2A-BEAE-FEC927223C42}"/>
              </a:ext>
            </a:extLst>
          </p:cNvPr>
          <p:cNvSpPr/>
          <p:nvPr/>
        </p:nvSpPr>
        <p:spPr>
          <a:xfrm>
            <a:off x="5355553" y="1138231"/>
            <a:ext cx="4017818" cy="4286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FF80A0-14F9-4BF0-BC70-8DF7A32706F8}"/>
              </a:ext>
            </a:extLst>
          </p:cNvPr>
          <p:cNvSpPr txBox="1">
            <a:spLocks/>
          </p:cNvSpPr>
          <p:nvPr/>
        </p:nvSpPr>
        <p:spPr>
          <a:xfrm>
            <a:off x="283125" y="2054633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3. Day of Birth</a:t>
            </a:r>
            <a:endParaRPr lang="en-IN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AD782C-83B1-4188-B198-41023AD4ABF5}"/>
              </a:ext>
            </a:extLst>
          </p:cNvPr>
          <p:cNvSpPr txBox="1">
            <a:spLocks/>
          </p:cNvSpPr>
          <p:nvPr/>
        </p:nvSpPr>
        <p:spPr>
          <a:xfrm>
            <a:off x="2275099" y="2029540"/>
            <a:ext cx="1791086" cy="334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4. Year of Entry</a:t>
            </a:r>
            <a:endParaRPr lang="en-IN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70696-43A1-4630-8581-CFABA9991ABA}"/>
              </a:ext>
            </a:extLst>
          </p:cNvPr>
          <p:cNvSpPr/>
          <p:nvPr/>
        </p:nvSpPr>
        <p:spPr>
          <a:xfrm>
            <a:off x="383537" y="2747681"/>
            <a:ext cx="1891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5. Month of Entry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9BB80-28EE-447C-BDA3-8371A6EC157C}"/>
              </a:ext>
            </a:extLst>
          </p:cNvPr>
          <p:cNvSpPr/>
          <p:nvPr/>
        </p:nvSpPr>
        <p:spPr>
          <a:xfrm>
            <a:off x="2344497" y="2790953"/>
            <a:ext cx="1629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6. Day of Entry</a:t>
            </a:r>
            <a:endParaRPr lang="en-IN" sz="1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222685-7D91-4966-965F-40435C30982B}"/>
              </a:ext>
            </a:extLst>
          </p:cNvPr>
          <p:cNvSpPr txBox="1">
            <a:spLocks/>
          </p:cNvSpPr>
          <p:nvPr/>
        </p:nvSpPr>
        <p:spPr>
          <a:xfrm>
            <a:off x="5077217" y="1429226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7. Gender</a:t>
            </a:r>
            <a:endParaRPr lang="en-IN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BE6AE1E-7431-4CC5-80F1-817CD81D7B98}"/>
              </a:ext>
            </a:extLst>
          </p:cNvPr>
          <p:cNvSpPr txBox="1">
            <a:spLocks/>
          </p:cNvSpPr>
          <p:nvPr/>
        </p:nvSpPr>
        <p:spPr>
          <a:xfrm>
            <a:off x="6430103" y="1433454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8. Location</a:t>
            </a:r>
            <a:endParaRPr lang="en-IN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FD83C-9454-46E5-922F-151E8C2402DB}"/>
              </a:ext>
            </a:extLst>
          </p:cNvPr>
          <p:cNvSpPr/>
          <p:nvPr/>
        </p:nvSpPr>
        <p:spPr>
          <a:xfrm>
            <a:off x="5563976" y="2199426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9. Education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45BED-D58B-434D-84B3-9B8ADB63E6C8}"/>
              </a:ext>
            </a:extLst>
          </p:cNvPr>
          <p:cNvSpPr/>
          <p:nvPr/>
        </p:nvSpPr>
        <p:spPr>
          <a:xfrm>
            <a:off x="7150176" y="2202938"/>
            <a:ext cx="2301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10. Marital Status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D847EC4-3DF1-426C-BAE0-BD9CFE49E216}"/>
              </a:ext>
            </a:extLst>
          </p:cNvPr>
          <p:cNvSpPr txBox="1">
            <a:spLocks/>
          </p:cNvSpPr>
          <p:nvPr/>
        </p:nvSpPr>
        <p:spPr>
          <a:xfrm>
            <a:off x="5277354" y="2989673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11. Occupation</a:t>
            </a:r>
            <a:endParaRPr lang="en-IN"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C4AD55D-4FED-4400-AF88-E9327EC5AB9F}"/>
              </a:ext>
            </a:extLst>
          </p:cNvPr>
          <p:cNvSpPr txBox="1">
            <a:spLocks/>
          </p:cNvSpPr>
          <p:nvPr/>
        </p:nvSpPr>
        <p:spPr>
          <a:xfrm>
            <a:off x="6930647" y="2996624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12. </a:t>
            </a:r>
            <a:r>
              <a:rPr lang="en-IN" sz="1600" dirty="0"/>
              <a:t>Own house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8B68AA-8B9B-4A3E-B1D4-EA8D87011F64}"/>
              </a:ext>
            </a:extLst>
          </p:cNvPr>
          <p:cNvSpPr/>
          <p:nvPr/>
        </p:nvSpPr>
        <p:spPr>
          <a:xfrm>
            <a:off x="359073" y="3473482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13. Credit Score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08E1EFC-743E-4BFE-91E5-4B94BEDA6C0D}"/>
              </a:ext>
            </a:extLst>
          </p:cNvPr>
          <p:cNvSpPr txBox="1">
            <a:spLocks/>
          </p:cNvSpPr>
          <p:nvPr/>
        </p:nvSpPr>
        <p:spPr>
          <a:xfrm>
            <a:off x="5003640" y="3583658"/>
            <a:ext cx="2529511" cy="622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15. Number Of</a:t>
            </a:r>
          </a:p>
          <a:p>
            <a:pPr marL="0" indent="0" algn="ctr">
              <a:buNone/>
            </a:pPr>
            <a:r>
              <a:rPr lang="en-US" sz="1600" dirty="0"/>
              <a:t>Products</a:t>
            </a:r>
            <a:endParaRPr lang="en-IN" sz="16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02F417D-1E1E-4446-B11F-0DE6A5386653}"/>
              </a:ext>
            </a:extLst>
          </p:cNvPr>
          <p:cNvSpPr txBox="1">
            <a:spLocks/>
          </p:cNvSpPr>
          <p:nvPr/>
        </p:nvSpPr>
        <p:spPr>
          <a:xfrm>
            <a:off x="7069191" y="3629145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16. </a:t>
            </a:r>
            <a:r>
              <a:rPr lang="en-IN" sz="1600" dirty="0"/>
              <a:t>Is Credit Card Customer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5A402A-CD8E-4624-B2BC-9EA919A10C22}"/>
              </a:ext>
            </a:extLst>
          </p:cNvPr>
          <p:cNvSpPr/>
          <p:nvPr/>
        </p:nvSpPr>
        <p:spPr>
          <a:xfrm>
            <a:off x="1539784" y="4297711"/>
            <a:ext cx="2301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18. Salary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762BA8-CDA4-4F14-BDD2-5450D36396AE}"/>
              </a:ext>
            </a:extLst>
          </p:cNvPr>
          <p:cNvSpPr/>
          <p:nvPr/>
        </p:nvSpPr>
        <p:spPr>
          <a:xfrm>
            <a:off x="491289" y="1417537"/>
            <a:ext cx="1446208" cy="305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1. Year of Birth</a:t>
            </a:r>
            <a:endParaRPr lang="en-IN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0D1BD98-86D4-404A-AB56-9758B8019F79}"/>
              </a:ext>
            </a:extLst>
          </p:cNvPr>
          <p:cNvSpPr/>
          <p:nvPr/>
        </p:nvSpPr>
        <p:spPr>
          <a:xfrm>
            <a:off x="419042" y="1388374"/>
            <a:ext cx="1821836" cy="40011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214A66F-5ED3-406A-B43A-28070D832D6E}"/>
              </a:ext>
            </a:extLst>
          </p:cNvPr>
          <p:cNvSpPr/>
          <p:nvPr/>
        </p:nvSpPr>
        <p:spPr>
          <a:xfrm>
            <a:off x="407040" y="2024378"/>
            <a:ext cx="1652119" cy="37074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BB5897-1530-43F4-9F8E-B20B42C83769}"/>
              </a:ext>
            </a:extLst>
          </p:cNvPr>
          <p:cNvSpPr/>
          <p:nvPr/>
        </p:nvSpPr>
        <p:spPr>
          <a:xfrm>
            <a:off x="2399651" y="1417734"/>
            <a:ext cx="1842398" cy="31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2. Month of Birth</a:t>
            </a:r>
            <a:endParaRPr lang="en-IN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F40F0F7-365C-45CB-9959-65EA8A6C9E1A}"/>
              </a:ext>
            </a:extLst>
          </p:cNvPr>
          <p:cNvSpPr/>
          <p:nvPr/>
        </p:nvSpPr>
        <p:spPr>
          <a:xfrm>
            <a:off x="2412285" y="1379789"/>
            <a:ext cx="1806056" cy="40869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4F9854-3F55-40ED-BF72-1C75201A5700}"/>
              </a:ext>
            </a:extLst>
          </p:cNvPr>
          <p:cNvSpPr/>
          <p:nvPr/>
        </p:nvSpPr>
        <p:spPr>
          <a:xfrm>
            <a:off x="407040" y="2716944"/>
            <a:ext cx="1776810" cy="42794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412252-24A6-4CAB-8862-2D6175EFD0DB}"/>
              </a:ext>
            </a:extLst>
          </p:cNvPr>
          <p:cNvSpPr/>
          <p:nvPr/>
        </p:nvSpPr>
        <p:spPr>
          <a:xfrm>
            <a:off x="2369208" y="2027564"/>
            <a:ext cx="1629151" cy="40011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F23B54F-95A2-40C6-9D19-A03EA06ED554}"/>
              </a:ext>
            </a:extLst>
          </p:cNvPr>
          <p:cNvSpPr/>
          <p:nvPr/>
        </p:nvSpPr>
        <p:spPr>
          <a:xfrm>
            <a:off x="2369208" y="2745604"/>
            <a:ext cx="1538853" cy="42088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167AAF-1411-431B-8AD1-977E61885685}"/>
              </a:ext>
            </a:extLst>
          </p:cNvPr>
          <p:cNvSpPr/>
          <p:nvPr/>
        </p:nvSpPr>
        <p:spPr>
          <a:xfrm>
            <a:off x="5413887" y="1376831"/>
            <a:ext cx="1300949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0B401A2-F6C8-4FBB-8B8C-84D042567D09}"/>
              </a:ext>
            </a:extLst>
          </p:cNvPr>
          <p:cNvSpPr/>
          <p:nvPr/>
        </p:nvSpPr>
        <p:spPr>
          <a:xfrm>
            <a:off x="6993172" y="1389749"/>
            <a:ext cx="1300949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5470E2-4E1B-4577-8B14-6068397058D4}"/>
              </a:ext>
            </a:extLst>
          </p:cNvPr>
          <p:cNvSpPr/>
          <p:nvPr/>
        </p:nvSpPr>
        <p:spPr>
          <a:xfrm>
            <a:off x="7092267" y="2148567"/>
            <a:ext cx="2182008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195AF40-2B7F-4A04-BB2B-CD401E29A190}"/>
              </a:ext>
            </a:extLst>
          </p:cNvPr>
          <p:cNvSpPr/>
          <p:nvPr/>
        </p:nvSpPr>
        <p:spPr>
          <a:xfrm>
            <a:off x="5436839" y="2142736"/>
            <a:ext cx="1556333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E6C7E13-5908-4B68-96D8-87F954FEF888}"/>
              </a:ext>
            </a:extLst>
          </p:cNvPr>
          <p:cNvSpPr/>
          <p:nvPr/>
        </p:nvSpPr>
        <p:spPr>
          <a:xfrm>
            <a:off x="5436839" y="2937278"/>
            <a:ext cx="1632352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58F7C62-7542-4FD4-A643-ED2EBCEC6870}"/>
              </a:ext>
            </a:extLst>
          </p:cNvPr>
          <p:cNvSpPr/>
          <p:nvPr/>
        </p:nvSpPr>
        <p:spPr>
          <a:xfrm>
            <a:off x="7214876" y="2956048"/>
            <a:ext cx="1973287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8487FBA-8F1B-456D-81CB-0F502316B837}"/>
              </a:ext>
            </a:extLst>
          </p:cNvPr>
          <p:cNvSpPr/>
          <p:nvPr/>
        </p:nvSpPr>
        <p:spPr>
          <a:xfrm>
            <a:off x="383538" y="3421087"/>
            <a:ext cx="1675622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2176533" y="3466842"/>
            <a:ext cx="1955887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AAA2DC-2B1D-473D-9821-1548DBECE980}"/>
              </a:ext>
            </a:extLst>
          </p:cNvPr>
          <p:cNvSpPr/>
          <p:nvPr/>
        </p:nvSpPr>
        <p:spPr>
          <a:xfrm>
            <a:off x="5467599" y="3579811"/>
            <a:ext cx="1747277" cy="667331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7E4D0AE-0960-44E6-9AFE-9F60E7290436}"/>
              </a:ext>
            </a:extLst>
          </p:cNvPr>
          <p:cNvSpPr/>
          <p:nvPr/>
        </p:nvSpPr>
        <p:spPr>
          <a:xfrm>
            <a:off x="7293075" y="3605429"/>
            <a:ext cx="1962268" cy="67594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9A77A55-B60F-43DF-907E-6AB65BD15CE8}"/>
              </a:ext>
            </a:extLst>
          </p:cNvPr>
          <p:cNvGrpSpPr/>
          <p:nvPr/>
        </p:nvGrpSpPr>
        <p:grpSpPr>
          <a:xfrm>
            <a:off x="6366920" y="4472865"/>
            <a:ext cx="2025950" cy="443345"/>
            <a:chOff x="525057" y="5406611"/>
            <a:chExt cx="2025950" cy="4433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398DE5-6FEB-42D9-93BF-842C2B07EB3A}"/>
                </a:ext>
              </a:extLst>
            </p:cNvPr>
            <p:cNvSpPr/>
            <p:nvPr/>
          </p:nvSpPr>
          <p:spPr>
            <a:xfrm>
              <a:off x="588739" y="5406611"/>
              <a:ext cx="19622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/>
                <a:t>17. Active Member 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6712357-EF9A-4525-B791-891869487D5A}"/>
                </a:ext>
              </a:extLst>
            </p:cNvPr>
            <p:cNvSpPr/>
            <p:nvPr/>
          </p:nvSpPr>
          <p:spPr>
            <a:xfrm>
              <a:off x="525057" y="5406611"/>
              <a:ext cx="1991974" cy="443345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1449781" y="4251594"/>
            <a:ext cx="1291329" cy="41467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34A07C-DC6C-4359-AFBD-F42D496CA855}"/>
              </a:ext>
            </a:extLst>
          </p:cNvPr>
          <p:cNvSpPr/>
          <p:nvPr/>
        </p:nvSpPr>
        <p:spPr>
          <a:xfrm>
            <a:off x="2153925" y="3525498"/>
            <a:ext cx="2108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14. Account Balance </a:t>
            </a:r>
          </a:p>
        </p:txBody>
      </p:sp>
    </p:spTree>
    <p:extLst>
      <p:ext uri="{BB962C8B-B14F-4D97-AF65-F5344CB8AC3E}">
        <p14:creationId xmlns:p14="http://schemas.microsoft.com/office/powerpoint/2010/main" val="1687842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2" grpId="0"/>
      <p:bldP spid="25" grpId="0"/>
      <p:bldP spid="26" grpId="0" animBg="1"/>
      <p:bldP spid="27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7E86-5495-4D1B-BAC0-728ADB43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84727"/>
            <a:ext cx="4190230" cy="526473"/>
          </a:xfrm>
        </p:spPr>
        <p:txBody>
          <a:bodyPr>
            <a:normAutofit fontScale="90000"/>
          </a:bodyPr>
          <a:lstStyle/>
          <a:p>
            <a:r>
              <a:rPr lang="en-IN" sz="2400" b="1" dirty="0"/>
              <a:t>Pipeline Initialization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8C12-968D-441F-A080-0CF932A77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032" y="711200"/>
            <a:ext cx="4768987" cy="57608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917C4F-513B-4F55-8993-219C86723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19" y="1057275"/>
            <a:ext cx="45098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53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EDCB-DD13-436D-BDDE-F8612764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52" y="1116880"/>
            <a:ext cx="8596668" cy="2024669"/>
          </a:xfrm>
        </p:spPr>
        <p:txBody>
          <a:bodyPr/>
          <a:lstStyle/>
          <a:p>
            <a:r>
              <a:rPr lang="en-IN" dirty="0"/>
              <a:t>When churn = 1, bank is losing a existing customer.</a:t>
            </a:r>
          </a:p>
          <a:p>
            <a:r>
              <a:rPr lang="en-IN" dirty="0"/>
              <a:t>A customer churn implies a major potential revenue loss for the bank.</a:t>
            </a:r>
          </a:p>
          <a:p>
            <a:r>
              <a:rPr lang="en-IN" dirty="0"/>
              <a:t>As customer acquisition cost for a bringing in a new customer is very high, it is advisable that bank should look for patterns in the current customer who are deciding to leave(Churn out =1 ) the bank and address them specially with various offers etc., to keep them as customers.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60B4FD-814E-4C88-948C-179551D7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08" y="249382"/>
            <a:ext cx="5113337" cy="775854"/>
          </a:xfrm>
        </p:spPr>
        <p:txBody>
          <a:bodyPr>
            <a:normAutofit/>
          </a:bodyPr>
          <a:lstStyle/>
          <a:p>
            <a:r>
              <a:rPr lang="en-IN" sz="3200" dirty="0"/>
              <a:t>Project Objective</a:t>
            </a:r>
            <a:r>
              <a:rPr lang="en-IN" dirty="0"/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134287-C69D-4A49-88EB-95D8EEE673F3}"/>
              </a:ext>
            </a:extLst>
          </p:cNvPr>
          <p:cNvSpPr txBox="1">
            <a:spLocks/>
          </p:cNvSpPr>
          <p:nvPr/>
        </p:nvSpPr>
        <p:spPr>
          <a:xfrm>
            <a:off x="3556346" y="3230418"/>
            <a:ext cx="2746280" cy="6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800" dirty="0"/>
              <a:t>If Churn = 1</a:t>
            </a:r>
            <a:endParaRPr lang="en-IN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11D440-0821-4469-95EC-6F53B80A4CB4}"/>
              </a:ext>
            </a:extLst>
          </p:cNvPr>
          <p:cNvSpPr txBox="1">
            <a:spLocks/>
          </p:cNvSpPr>
          <p:nvPr/>
        </p:nvSpPr>
        <p:spPr>
          <a:xfrm>
            <a:off x="2346382" y="4159858"/>
            <a:ext cx="4719436" cy="600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800" dirty="0"/>
              <a:t>Look for the patterns in the dataset why the customer is leaving </a:t>
            </a:r>
            <a:endParaRPr lang="en-IN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367F84-C189-491A-B99A-C7CAD0282C3A}"/>
              </a:ext>
            </a:extLst>
          </p:cNvPr>
          <p:cNvSpPr txBox="1">
            <a:spLocks/>
          </p:cNvSpPr>
          <p:nvPr/>
        </p:nvSpPr>
        <p:spPr>
          <a:xfrm>
            <a:off x="1995227" y="5332051"/>
            <a:ext cx="5421746" cy="818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000" dirty="0"/>
              <a:t>With an underlying pattern from the previous/historical set predict if customer is going to stay/leave the bank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E070D8-A3DE-4513-A5BD-481807E0A997}"/>
              </a:ext>
            </a:extLst>
          </p:cNvPr>
          <p:cNvSpPr/>
          <p:nvPr/>
        </p:nvSpPr>
        <p:spPr>
          <a:xfrm>
            <a:off x="3851564" y="3230418"/>
            <a:ext cx="2142836" cy="501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633BCD-C690-4AFB-A7EE-6AE14F9F9BDC}"/>
              </a:ext>
            </a:extLst>
          </p:cNvPr>
          <p:cNvSpPr/>
          <p:nvPr/>
        </p:nvSpPr>
        <p:spPr>
          <a:xfrm>
            <a:off x="2503054" y="4073236"/>
            <a:ext cx="4562763" cy="7758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98BB05-5D34-4A90-8D3E-997F5B56DE7C}"/>
              </a:ext>
            </a:extLst>
          </p:cNvPr>
          <p:cNvSpPr/>
          <p:nvPr/>
        </p:nvSpPr>
        <p:spPr>
          <a:xfrm>
            <a:off x="2193636" y="5253961"/>
            <a:ext cx="5112328" cy="8962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70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7E86-5495-4D1B-BAC0-728ADB43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84727"/>
            <a:ext cx="4190230" cy="526473"/>
          </a:xfrm>
        </p:spPr>
        <p:txBody>
          <a:bodyPr>
            <a:normAutofit fontScale="90000"/>
          </a:bodyPr>
          <a:lstStyle/>
          <a:p>
            <a:r>
              <a:rPr lang="en-IN" sz="2400" b="1" dirty="0"/>
              <a:t>Pipeline Initialization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5A275E-3D49-4ECA-A8EC-883C1F8B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854" y="968734"/>
            <a:ext cx="5154584" cy="526473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err="1"/>
              <a:t>Preprocesser</a:t>
            </a:r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F48A27F-BDF9-48E6-9A6E-26405ABB3911}"/>
              </a:ext>
            </a:extLst>
          </p:cNvPr>
          <p:cNvSpPr txBox="1">
            <a:spLocks/>
          </p:cNvSpPr>
          <p:nvPr/>
        </p:nvSpPr>
        <p:spPr>
          <a:xfrm>
            <a:off x="5833455" y="2779062"/>
            <a:ext cx="3241965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categorical_transformer</a:t>
            </a:r>
            <a:endParaRPr lang="en-IN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946D95FB-3FE2-462F-9EA8-A43FC0808F07}"/>
              </a:ext>
            </a:extLst>
          </p:cNvPr>
          <p:cNvSpPr txBox="1">
            <a:spLocks/>
          </p:cNvSpPr>
          <p:nvPr/>
        </p:nvSpPr>
        <p:spPr>
          <a:xfrm>
            <a:off x="3329708" y="1873903"/>
            <a:ext cx="3241965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Column Transformer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0CC4816C-514A-453A-9C92-B85EB4A5B31E}"/>
              </a:ext>
            </a:extLst>
          </p:cNvPr>
          <p:cNvSpPr txBox="1">
            <a:spLocks/>
          </p:cNvSpPr>
          <p:nvPr/>
        </p:nvSpPr>
        <p:spPr>
          <a:xfrm>
            <a:off x="678871" y="2779062"/>
            <a:ext cx="3241965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numeric_transformer</a:t>
            </a:r>
            <a:endParaRPr lang="en-IN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75FA4D1-E1C3-48A4-8159-40AAB8BDEF22}"/>
              </a:ext>
            </a:extLst>
          </p:cNvPr>
          <p:cNvSpPr txBox="1">
            <a:spLocks/>
          </p:cNvSpPr>
          <p:nvPr/>
        </p:nvSpPr>
        <p:spPr>
          <a:xfrm>
            <a:off x="678870" y="3589701"/>
            <a:ext cx="3241965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StandardScaler</a:t>
            </a:r>
            <a:r>
              <a:rPr lang="en-IN" dirty="0"/>
              <a:t>()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5EB735-CBF2-42D8-AD90-F3DCC736571A}"/>
              </a:ext>
            </a:extLst>
          </p:cNvPr>
          <p:cNvSpPr txBox="1">
            <a:spLocks/>
          </p:cNvSpPr>
          <p:nvPr/>
        </p:nvSpPr>
        <p:spPr>
          <a:xfrm>
            <a:off x="5833454" y="3705157"/>
            <a:ext cx="3430619" cy="526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StandardSimpleImputer</a:t>
            </a:r>
            <a:r>
              <a:rPr lang="en-IN" dirty="0"/>
              <a:t>(strategy='</a:t>
            </a:r>
            <a:r>
              <a:rPr lang="en-IN" dirty="0" err="1"/>
              <a:t>most_frequent</a:t>
            </a:r>
            <a:r>
              <a:rPr lang="en-IN" dirty="0"/>
              <a:t>’)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40EC912-EBCD-41E9-AF0A-EEF7400BAA34}"/>
              </a:ext>
            </a:extLst>
          </p:cNvPr>
          <p:cNvSpPr txBox="1">
            <a:spLocks/>
          </p:cNvSpPr>
          <p:nvPr/>
        </p:nvSpPr>
        <p:spPr>
          <a:xfrm>
            <a:off x="5930436" y="4637249"/>
            <a:ext cx="3430619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OneHotEncoder</a:t>
            </a:r>
            <a:r>
              <a:rPr lang="en-IN" dirty="0"/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BF0960-7021-4229-BE6B-A93637DB8B0F}"/>
              </a:ext>
            </a:extLst>
          </p:cNvPr>
          <p:cNvSpPr/>
          <p:nvPr/>
        </p:nvSpPr>
        <p:spPr>
          <a:xfrm>
            <a:off x="3454400" y="986131"/>
            <a:ext cx="2908761" cy="435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B1A3AE-230E-45B7-80D7-1361102F36AB}"/>
              </a:ext>
            </a:extLst>
          </p:cNvPr>
          <p:cNvSpPr/>
          <p:nvPr/>
        </p:nvSpPr>
        <p:spPr>
          <a:xfrm>
            <a:off x="3454400" y="1705487"/>
            <a:ext cx="2918691" cy="617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672793-11FD-4652-A58A-2BE070EFA586}"/>
              </a:ext>
            </a:extLst>
          </p:cNvPr>
          <p:cNvSpPr/>
          <p:nvPr/>
        </p:nvSpPr>
        <p:spPr>
          <a:xfrm>
            <a:off x="1109904" y="2774862"/>
            <a:ext cx="2419926" cy="448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D19F04-419D-459D-98A9-4C086C83BC68}"/>
              </a:ext>
            </a:extLst>
          </p:cNvPr>
          <p:cNvSpPr/>
          <p:nvPr/>
        </p:nvSpPr>
        <p:spPr>
          <a:xfrm>
            <a:off x="1109904" y="3601097"/>
            <a:ext cx="2419926" cy="448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140D23-D3B8-4401-A3F2-712E6B528728}"/>
              </a:ext>
            </a:extLst>
          </p:cNvPr>
          <p:cNvSpPr/>
          <p:nvPr/>
        </p:nvSpPr>
        <p:spPr>
          <a:xfrm>
            <a:off x="6096000" y="2778158"/>
            <a:ext cx="2697018" cy="448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DDFA3AC-9B51-4965-A8C7-2CF1B0D5436E}"/>
              </a:ext>
            </a:extLst>
          </p:cNvPr>
          <p:cNvSpPr/>
          <p:nvPr/>
        </p:nvSpPr>
        <p:spPr>
          <a:xfrm>
            <a:off x="5833453" y="3545788"/>
            <a:ext cx="3430619" cy="758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175FFB-4BBD-450B-829E-3E4D4168804F}"/>
              </a:ext>
            </a:extLst>
          </p:cNvPr>
          <p:cNvSpPr/>
          <p:nvPr/>
        </p:nvSpPr>
        <p:spPr>
          <a:xfrm>
            <a:off x="6378402" y="4635805"/>
            <a:ext cx="2697018" cy="448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D33502-141B-41D9-8D65-2C4444E7EF3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908781" y="1421320"/>
            <a:ext cx="4965" cy="28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F23CEC-EBB4-44ED-9098-24E38DE7AA9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2319867" y="3223366"/>
            <a:ext cx="0" cy="37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43169-ED5F-4961-9924-3E50872C3E55}"/>
              </a:ext>
            </a:extLst>
          </p:cNvPr>
          <p:cNvCxnSpPr>
            <a:stCxn id="19" idx="2"/>
          </p:cNvCxnSpPr>
          <p:nvPr/>
        </p:nvCxnSpPr>
        <p:spPr>
          <a:xfrm>
            <a:off x="7444509" y="3226662"/>
            <a:ext cx="0" cy="31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653044-2928-450D-ADB1-B1F955F2DB6C}"/>
              </a:ext>
            </a:extLst>
          </p:cNvPr>
          <p:cNvCxnSpPr>
            <a:stCxn id="20" idx="2"/>
          </p:cNvCxnSpPr>
          <p:nvPr/>
        </p:nvCxnSpPr>
        <p:spPr>
          <a:xfrm flipH="1">
            <a:off x="7548762" y="4304141"/>
            <a:ext cx="1" cy="33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C20F80-171C-4892-80EA-776F1701C863}"/>
              </a:ext>
            </a:extLst>
          </p:cNvPr>
          <p:cNvCxnSpPr>
            <a:stCxn id="16" idx="2"/>
          </p:cNvCxnSpPr>
          <p:nvPr/>
        </p:nvCxnSpPr>
        <p:spPr>
          <a:xfrm flipH="1">
            <a:off x="4913745" y="2323244"/>
            <a:ext cx="1" cy="19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E57726-08B0-489E-A78A-47AB6A505ED7}"/>
              </a:ext>
            </a:extLst>
          </p:cNvPr>
          <p:cNvCxnSpPr/>
          <p:nvPr/>
        </p:nvCxnSpPr>
        <p:spPr>
          <a:xfrm flipH="1">
            <a:off x="2319867" y="2521527"/>
            <a:ext cx="2593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D79C1F-DB1D-454B-9D4A-5D57553E5BFE}"/>
              </a:ext>
            </a:extLst>
          </p:cNvPr>
          <p:cNvCxnSpPr>
            <a:cxnSpLocks/>
          </p:cNvCxnSpPr>
          <p:nvPr/>
        </p:nvCxnSpPr>
        <p:spPr>
          <a:xfrm flipH="1" flipV="1">
            <a:off x="4913745" y="2521527"/>
            <a:ext cx="2530764" cy="1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551596-EAB3-47B2-B535-D3ECD2C8CB15}"/>
              </a:ext>
            </a:extLst>
          </p:cNvPr>
          <p:cNvCxnSpPr>
            <a:endCxn id="17" idx="0"/>
          </p:cNvCxnSpPr>
          <p:nvPr/>
        </p:nvCxnSpPr>
        <p:spPr>
          <a:xfrm>
            <a:off x="2319867" y="2521527"/>
            <a:ext cx="0" cy="25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E387C-089B-4B96-A567-A94A1CD0C7A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444509" y="2538809"/>
            <a:ext cx="0" cy="23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FD5D2A7-5550-46D9-8C69-FA06587F8A00}"/>
              </a:ext>
            </a:extLst>
          </p:cNvPr>
          <p:cNvSpPr/>
          <p:nvPr/>
        </p:nvSpPr>
        <p:spPr>
          <a:xfrm>
            <a:off x="3223491" y="5871868"/>
            <a:ext cx="2918691" cy="617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Content Placeholder 7">
            <a:extLst>
              <a:ext uri="{FF2B5EF4-FFF2-40B4-BE49-F238E27FC236}">
                <a16:creationId xmlns:a16="http://schemas.microsoft.com/office/drawing/2014/main" id="{BD94F81D-2856-4016-855F-15358A98829A}"/>
              </a:ext>
            </a:extLst>
          </p:cNvPr>
          <p:cNvSpPr txBox="1">
            <a:spLocks/>
          </p:cNvSpPr>
          <p:nvPr/>
        </p:nvSpPr>
        <p:spPr>
          <a:xfrm>
            <a:off x="3029527" y="5963152"/>
            <a:ext cx="3241965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Fully Processed data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6EAEE6-11B6-4A14-BCF7-2AA0CAE3E2FD}"/>
              </a:ext>
            </a:extLst>
          </p:cNvPr>
          <p:cNvCxnSpPr>
            <a:stCxn id="18" idx="2"/>
          </p:cNvCxnSpPr>
          <p:nvPr/>
        </p:nvCxnSpPr>
        <p:spPr>
          <a:xfrm>
            <a:off x="2319867" y="4049601"/>
            <a:ext cx="0" cy="147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2542ED-CC73-4EB9-B709-561CCAAA1AE8}"/>
              </a:ext>
            </a:extLst>
          </p:cNvPr>
          <p:cNvCxnSpPr>
            <a:stCxn id="21" idx="2"/>
          </p:cNvCxnSpPr>
          <p:nvPr/>
        </p:nvCxnSpPr>
        <p:spPr>
          <a:xfrm flipH="1">
            <a:off x="7721600" y="5084309"/>
            <a:ext cx="5311" cy="466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35F4C9F-1995-4618-936E-C8FA83015EEC}"/>
              </a:ext>
            </a:extLst>
          </p:cNvPr>
          <p:cNvCxnSpPr/>
          <p:nvPr/>
        </p:nvCxnSpPr>
        <p:spPr>
          <a:xfrm>
            <a:off x="2319867" y="5551055"/>
            <a:ext cx="5401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31EF23-236C-470D-B4C8-897B56020385}"/>
              </a:ext>
            </a:extLst>
          </p:cNvPr>
          <p:cNvCxnSpPr/>
          <p:nvPr/>
        </p:nvCxnSpPr>
        <p:spPr>
          <a:xfrm>
            <a:off x="4572000" y="5551055"/>
            <a:ext cx="0" cy="3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7">
            <a:extLst>
              <a:ext uri="{FF2B5EF4-FFF2-40B4-BE49-F238E27FC236}">
                <a16:creationId xmlns:a16="http://schemas.microsoft.com/office/drawing/2014/main" id="{E28AB7F2-7DDE-449E-B160-F7B4E51C573E}"/>
              </a:ext>
            </a:extLst>
          </p:cNvPr>
          <p:cNvSpPr txBox="1">
            <a:spLocks/>
          </p:cNvSpPr>
          <p:nvPr/>
        </p:nvSpPr>
        <p:spPr>
          <a:xfrm>
            <a:off x="2289925" y="180053"/>
            <a:ext cx="515458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/>
              <a:t>Train/ Test Data Frame</a:t>
            </a:r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CCE968A-2275-4BCE-A211-61F9F0812FF4}"/>
              </a:ext>
            </a:extLst>
          </p:cNvPr>
          <p:cNvSpPr/>
          <p:nvPr/>
        </p:nvSpPr>
        <p:spPr>
          <a:xfrm>
            <a:off x="3444471" y="88769"/>
            <a:ext cx="2918691" cy="617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33B5AB-E1DB-4193-A0DD-DAB94F9765E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862252" y="679565"/>
            <a:ext cx="14894" cy="28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05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4" grpId="0" animBg="1"/>
      <p:bldP spid="45" grpId="0"/>
      <p:bldP spid="56" grpId="0"/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63B0-8001-4464-8456-0358C4B0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89" y="179329"/>
            <a:ext cx="6711756" cy="637309"/>
          </a:xfrm>
        </p:spPr>
        <p:txBody>
          <a:bodyPr>
            <a:normAutofit fontScale="90000"/>
          </a:bodyPr>
          <a:lstStyle/>
          <a:p>
            <a:r>
              <a:rPr lang="en-IN" dirty="0"/>
              <a:t>Train and Test Split (70% and 30%)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0ECA-1659-4977-9840-B73D12E7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89" y="996809"/>
            <a:ext cx="1188411" cy="425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 err="1"/>
              <a:t>x_train</a:t>
            </a:r>
            <a:endParaRPr lang="en-IN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71D94-2E8E-402C-B5FC-750662CC00CF}"/>
              </a:ext>
            </a:extLst>
          </p:cNvPr>
          <p:cNvSpPr txBox="1">
            <a:spLocks/>
          </p:cNvSpPr>
          <p:nvPr/>
        </p:nvSpPr>
        <p:spPr>
          <a:xfrm>
            <a:off x="3592036" y="1017427"/>
            <a:ext cx="1188411" cy="4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2000" dirty="0" err="1"/>
              <a:t>y_train</a:t>
            </a:r>
            <a:endParaRPr lang="en-IN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464DD3-19BB-4EAE-8A6B-3841BDFC210F}"/>
              </a:ext>
            </a:extLst>
          </p:cNvPr>
          <p:cNvSpPr txBox="1">
            <a:spLocks/>
          </p:cNvSpPr>
          <p:nvPr/>
        </p:nvSpPr>
        <p:spPr>
          <a:xfrm>
            <a:off x="5335539" y="996809"/>
            <a:ext cx="1188411" cy="4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2000" dirty="0" err="1"/>
              <a:t>x_test</a:t>
            </a: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6E5537-461C-4C18-AFC6-8D04D9A5CD83}"/>
              </a:ext>
            </a:extLst>
          </p:cNvPr>
          <p:cNvSpPr txBox="1">
            <a:spLocks/>
          </p:cNvSpPr>
          <p:nvPr/>
        </p:nvSpPr>
        <p:spPr>
          <a:xfrm>
            <a:off x="8209589" y="996809"/>
            <a:ext cx="1188411" cy="4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2000" dirty="0" err="1"/>
              <a:t>y_test</a:t>
            </a:r>
            <a:endParaRPr lang="en-IN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4ED0C9-76EA-4800-81CB-A90E600C54E6}"/>
              </a:ext>
            </a:extLst>
          </p:cNvPr>
          <p:cNvCxnSpPr/>
          <p:nvPr/>
        </p:nvCxnSpPr>
        <p:spPr>
          <a:xfrm>
            <a:off x="4839855" y="996809"/>
            <a:ext cx="0" cy="57734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BE949F-0AD2-4032-AB6C-10B5480752E6}"/>
              </a:ext>
            </a:extLst>
          </p:cNvPr>
          <p:cNvSpPr txBox="1">
            <a:spLocks/>
          </p:cNvSpPr>
          <p:nvPr/>
        </p:nvSpPr>
        <p:spPr>
          <a:xfrm>
            <a:off x="-25426" y="2159874"/>
            <a:ext cx="148686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3. Day of Birth</a:t>
            </a:r>
            <a:endParaRPr lang="en-IN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135D27-69D0-4856-B27C-5AD5FDE9649A}"/>
              </a:ext>
            </a:extLst>
          </p:cNvPr>
          <p:cNvSpPr txBox="1">
            <a:spLocks/>
          </p:cNvSpPr>
          <p:nvPr/>
        </p:nvSpPr>
        <p:spPr>
          <a:xfrm>
            <a:off x="1302972" y="2155068"/>
            <a:ext cx="1791086" cy="334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4. Year of Entry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B4A10-5ED4-4ADB-8F9B-DD9E35980CAD}"/>
              </a:ext>
            </a:extLst>
          </p:cNvPr>
          <p:cNvSpPr/>
          <p:nvPr/>
        </p:nvSpPr>
        <p:spPr>
          <a:xfrm>
            <a:off x="74986" y="2852922"/>
            <a:ext cx="172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5. Month of Entry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0FB51-0149-490B-BAD9-FD3836C315B8}"/>
              </a:ext>
            </a:extLst>
          </p:cNvPr>
          <p:cNvSpPr/>
          <p:nvPr/>
        </p:nvSpPr>
        <p:spPr>
          <a:xfrm>
            <a:off x="1720037" y="2859595"/>
            <a:ext cx="1629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6. Day of Entry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A4B484F-74C4-46D7-B473-FA526A52900D}"/>
              </a:ext>
            </a:extLst>
          </p:cNvPr>
          <p:cNvSpPr txBox="1">
            <a:spLocks/>
          </p:cNvSpPr>
          <p:nvPr/>
        </p:nvSpPr>
        <p:spPr>
          <a:xfrm>
            <a:off x="1287209" y="4091862"/>
            <a:ext cx="1178381" cy="327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7. Gender</a:t>
            </a:r>
            <a:endParaRPr lang="en-IN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F36AB-EBCA-4E3F-AF7E-86EC094DDB3A}"/>
              </a:ext>
            </a:extLst>
          </p:cNvPr>
          <p:cNvSpPr/>
          <p:nvPr/>
        </p:nvSpPr>
        <p:spPr>
          <a:xfrm>
            <a:off x="1396993" y="4583683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9.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E3737B-09C3-4C02-A1EB-C4A1F467313C}"/>
              </a:ext>
            </a:extLst>
          </p:cNvPr>
          <p:cNvSpPr/>
          <p:nvPr/>
        </p:nvSpPr>
        <p:spPr>
          <a:xfrm>
            <a:off x="166546" y="5056440"/>
            <a:ext cx="16428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10. Marital Status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CA120F1-03CA-497D-A86E-4C820CF60E9A}"/>
              </a:ext>
            </a:extLst>
          </p:cNvPr>
          <p:cNvSpPr txBox="1">
            <a:spLocks/>
          </p:cNvSpPr>
          <p:nvPr/>
        </p:nvSpPr>
        <p:spPr>
          <a:xfrm>
            <a:off x="1692700" y="5078437"/>
            <a:ext cx="1642839" cy="3014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11. Occupation</a:t>
            </a:r>
            <a:endParaRPr lang="en-IN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16DC7CE-708B-4733-A425-2811EC3631F6}"/>
              </a:ext>
            </a:extLst>
          </p:cNvPr>
          <p:cNvSpPr txBox="1">
            <a:spLocks/>
          </p:cNvSpPr>
          <p:nvPr/>
        </p:nvSpPr>
        <p:spPr>
          <a:xfrm>
            <a:off x="-433191" y="5538293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12. </a:t>
            </a:r>
            <a:r>
              <a:rPr lang="en-IN" sz="1400" dirty="0"/>
              <a:t>Own house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B138A-20F9-438B-A226-963EA6834655}"/>
              </a:ext>
            </a:extLst>
          </p:cNvPr>
          <p:cNvSpPr/>
          <p:nvPr/>
        </p:nvSpPr>
        <p:spPr>
          <a:xfrm>
            <a:off x="134451" y="3558504"/>
            <a:ext cx="14961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13. Credit Score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297D980-9364-4919-99AD-6AF417EBC635}"/>
              </a:ext>
            </a:extLst>
          </p:cNvPr>
          <p:cNvSpPr txBox="1">
            <a:spLocks/>
          </p:cNvSpPr>
          <p:nvPr/>
        </p:nvSpPr>
        <p:spPr>
          <a:xfrm>
            <a:off x="1292813" y="5560515"/>
            <a:ext cx="2118754" cy="171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15. Number Of</a:t>
            </a:r>
          </a:p>
          <a:p>
            <a:pPr marL="0" indent="0" algn="ctr">
              <a:buNone/>
            </a:pPr>
            <a:r>
              <a:rPr lang="en-US" sz="1600" dirty="0"/>
              <a:t>Products</a:t>
            </a:r>
            <a:endParaRPr lang="en-IN" sz="16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E276A8-0821-425E-B566-CAD9EFC009BE}"/>
              </a:ext>
            </a:extLst>
          </p:cNvPr>
          <p:cNvSpPr txBox="1">
            <a:spLocks/>
          </p:cNvSpPr>
          <p:nvPr/>
        </p:nvSpPr>
        <p:spPr>
          <a:xfrm>
            <a:off x="-409948" y="6102446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16. </a:t>
            </a:r>
            <a:r>
              <a:rPr lang="en-IN" sz="1400" dirty="0"/>
              <a:t>Is Credit Card Customer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B905F6-6158-4C95-B5EB-D0C5CB20811E}"/>
              </a:ext>
            </a:extLst>
          </p:cNvPr>
          <p:cNvSpPr/>
          <p:nvPr/>
        </p:nvSpPr>
        <p:spPr>
          <a:xfrm>
            <a:off x="137339" y="4069694"/>
            <a:ext cx="1059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18. Salary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7ED725-E784-4917-8BB4-4E243CC0A1D4}"/>
              </a:ext>
            </a:extLst>
          </p:cNvPr>
          <p:cNvSpPr/>
          <p:nvPr/>
        </p:nvSpPr>
        <p:spPr>
          <a:xfrm>
            <a:off x="166546" y="1521771"/>
            <a:ext cx="1122070" cy="294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1. Year of Birth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1D4285E-637D-40B2-B999-D5FA16D23EDE}"/>
              </a:ext>
            </a:extLst>
          </p:cNvPr>
          <p:cNvSpPr/>
          <p:nvPr/>
        </p:nvSpPr>
        <p:spPr>
          <a:xfrm>
            <a:off x="110491" y="1493615"/>
            <a:ext cx="1413508" cy="38630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26C14C3-FFB7-485A-8A01-1B167FCD76D8}"/>
              </a:ext>
            </a:extLst>
          </p:cNvPr>
          <p:cNvSpPr/>
          <p:nvPr/>
        </p:nvSpPr>
        <p:spPr>
          <a:xfrm>
            <a:off x="98490" y="2129619"/>
            <a:ext cx="1271076" cy="37074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749C41-F641-4941-8053-121D7F455B8E}"/>
              </a:ext>
            </a:extLst>
          </p:cNvPr>
          <p:cNvSpPr/>
          <p:nvPr/>
        </p:nvSpPr>
        <p:spPr>
          <a:xfrm>
            <a:off x="1582651" y="1496714"/>
            <a:ext cx="1626214" cy="31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2. Month of Birth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EDE889D-5595-404C-879C-EAD9A5C5F700}"/>
              </a:ext>
            </a:extLst>
          </p:cNvPr>
          <p:cNvSpPr/>
          <p:nvPr/>
        </p:nvSpPr>
        <p:spPr>
          <a:xfrm>
            <a:off x="1593803" y="1458184"/>
            <a:ext cx="1594137" cy="41499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1D788EC-30A5-416A-90ED-1CEDCC5F3BD1}"/>
              </a:ext>
            </a:extLst>
          </p:cNvPr>
          <p:cNvSpPr/>
          <p:nvPr/>
        </p:nvSpPr>
        <p:spPr>
          <a:xfrm>
            <a:off x="98489" y="2822185"/>
            <a:ext cx="1538851" cy="42794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7F25849-1522-4212-BC24-79C0BFC5B0DB}"/>
              </a:ext>
            </a:extLst>
          </p:cNvPr>
          <p:cNvSpPr/>
          <p:nvPr/>
        </p:nvSpPr>
        <p:spPr>
          <a:xfrm>
            <a:off x="1461439" y="2114938"/>
            <a:ext cx="1413508" cy="40011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A5B2CD-5C99-4BE8-9077-2EB823B08176}"/>
              </a:ext>
            </a:extLst>
          </p:cNvPr>
          <p:cNvSpPr/>
          <p:nvPr/>
        </p:nvSpPr>
        <p:spPr>
          <a:xfrm>
            <a:off x="1699745" y="2805644"/>
            <a:ext cx="1488196" cy="42088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0A9B2E-30B4-4993-8605-181C2FCE254C}"/>
              </a:ext>
            </a:extLst>
          </p:cNvPr>
          <p:cNvSpPr/>
          <p:nvPr/>
        </p:nvSpPr>
        <p:spPr>
          <a:xfrm>
            <a:off x="1360507" y="4073810"/>
            <a:ext cx="1150860" cy="32565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B60BB0-3142-4A2D-BB4F-F5543B6DBAD9}"/>
              </a:ext>
            </a:extLst>
          </p:cNvPr>
          <p:cNvSpPr/>
          <p:nvPr/>
        </p:nvSpPr>
        <p:spPr>
          <a:xfrm>
            <a:off x="134451" y="5067295"/>
            <a:ext cx="1663241" cy="33046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CD70F06-1A57-46AA-8F9E-2350D4A5D477}"/>
              </a:ext>
            </a:extLst>
          </p:cNvPr>
          <p:cNvSpPr/>
          <p:nvPr/>
        </p:nvSpPr>
        <p:spPr>
          <a:xfrm>
            <a:off x="1383268" y="4563617"/>
            <a:ext cx="1205078" cy="36182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792ED59-4B09-4FE1-B44E-37FEE843FBF1}"/>
              </a:ext>
            </a:extLst>
          </p:cNvPr>
          <p:cNvSpPr/>
          <p:nvPr/>
        </p:nvSpPr>
        <p:spPr>
          <a:xfrm>
            <a:off x="1844224" y="5056440"/>
            <a:ext cx="1351888" cy="34131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DD5F917-EEC4-490A-B204-C8293102023C}"/>
              </a:ext>
            </a:extLst>
          </p:cNvPr>
          <p:cNvSpPr/>
          <p:nvPr/>
        </p:nvSpPr>
        <p:spPr>
          <a:xfrm>
            <a:off x="36870" y="5560118"/>
            <a:ext cx="1487129" cy="30107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F4E2FF2-3AE3-4406-8939-8A67A019DB9A}"/>
              </a:ext>
            </a:extLst>
          </p:cNvPr>
          <p:cNvSpPr/>
          <p:nvPr/>
        </p:nvSpPr>
        <p:spPr>
          <a:xfrm>
            <a:off x="74987" y="3526329"/>
            <a:ext cx="1533026" cy="36622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01C749-7DEF-4050-A3DB-D2243B4FF9EF}"/>
              </a:ext>
            </a:extLst>
          </p:cNvPr>
          <p:cNvSpPr/>
          <p:nvPr/>
        </p:nvSpPr>
        <p:spPr>
          <a:xfrm>
            <a:off x="1690169" y="3507072"/>
            <a:ext cx="1723600" cy="40906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4C2E9D9-1189-4B4D-B6A7-C5A8AB8145F3}"/>
              </a:ext>
            </a:extLst>
          </p:cNvPr>
          <p:cNvSpPr/>
          <p:nvPr/>
        </p:nvSpPr>
        <p:spPr>
          <a:xfrm>
            <a:off x="1668271" y="5538293"/>
            <a:ext cx="1519669" cy="74243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8E8B178-C1C8-45F9-9BB5-FAC1B2A857F5}"/>
              </a:ext>
            </a:extLst>
          </p:cNvPr>
          <p:cNvSpPr/>
          <p:nvPr/>
        </p:nvSpPr>
        <p:spPr>
          <a:xfrm>
            <a:off x="40535" y="6050084"/>
            <a:ext cx="1468163" cy="62858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C8B70C-A1B6-40D7-9F95-382591A822FD}"/>
              </a:ext>
            </a:extLst>
          </p:cNvPr>
          <p:cNvGrpSpPr/>
          <p:nvPr/>
        </p:nvGrpSpPr>
        <p:grpSpPr>
          <a:xfrm>
            <a:off x="1600062" y="6348147"/>
            <a:ext cx="1666344" cy="443345"/>
            <a:chOff x="525057" y="5406611"/>
            <a:chExt cx="1991974" cy="44334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7B2492-032D-4EC9-8F8F-AB7C05BED8AB}"/>
                </a:ext>
              </a:extLst>
            </p:cNvPr>
            <p:cNvSpPr/>
            <p:nvPr/>
          </p:nvSpPr>
          <p:spPr>
            <a:xfrm>
              <a:off x="588739" y="5406611"/>
              <a:ext cx="17361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17. Active Member 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D5F131A-1D4B-44FF-8BC3-6E6412C3F94F}"/>
                </a:ext>
              </a:extLst>
            </p:cNvPr>
            <p:cNvSpPr/>
            <p:nvPr/>
          </p:nvSpPr>
          <p:spPr>
            <a:xfrm>
              <a:off x="525057" y="5406611"/>
              <a:ext cx="1991974" cy="443345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D9F3274-B01A-4C23-B0CD-D04A3F0C0D54}"/>
              </a:ext>
            </a:extLst>
          </p:cNvPr>
          <p:cNvSpPr/>
          <p:nvPr/>
        </p:nvSpPr>
        <p:spPr>
          <a:xfrm>
            <a:off x="148071" y="4064451"/>
            <a:ext cx="1059384" cy="30777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DC1443-AE6A-4E73-9720-A4F08814F8CE}"/>
              </a:ext>
            </a:extLst>
          </p:cNvPr>
          <p:cNvSpPr/>
          <p:nvPr/>
        </p:nvSpPr>
        <p:spPr>
          <a:xfrm>
            <a:off x="1668271" y="3566232"/>
            <a:ext cx="1864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14. Account Balance 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158B9089-B538-46CA-ACBB-5DDB4D916EB1}"/>
              </a:ext>
            </a:extLst>
          </p:cNvPr>
          <p:cNvSpPr txBox="1">
            <a:spLocks/>
          </p:cNvSpPr>
          <p:nvPr/>
        </p:nvSpPr>
        <p:spPr>
          <a:xfrm>
            <a:off x="85599" y="4498801"/>
            <a:ext cx="1080891" cy="292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8. Location</a:t>
            </a:r>
            <a:endParaRPr lang="en-IN" sz="14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CA0BC7F-878E-407D-B06B-C36A2D0FF2E3}"/>
              </a:ext>
            </a:extLst>
          </p:cNvPr>
          <p:cNvSpPr/>
          <p:nvPr/>
        </p:nvSpPr>
        <p:spPr>
          <a:xfrm>
            <a:off x="85600" y="4525069"/>
            <a:ext cx="1080891" cy="29642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3F3EEA-EA91-4D70-A69F-AA63F627A5A6}"/>
              </a:ext>
            </a:extLst>
          </p:cNvPr>
          <p:cNvCxnSpPr/>
          <p:nvPr/>
        </p:nvCxnSpPr>
        <p:spPr>
          <a:xfrm>
            <a:off x="3528010" y="1084554"/>
            <a:ext cx="0" cy="577344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506D2CE8-DB21-442E-A9CD-3F56F72096CF}"/>
              </a:ext>
            </a:extLst>
          </p:cNvPr>
          <p:cNvSpPr txBox="1">
            <a:spLocks/>
          </p:cNvSpPr>
          <p:nvPr/>
        </p:nvSpPr>
        <p:spPr>
          <a:xfrm>
            <a:off x="4865223" y="2312274"/>
            <a:ext cx="148686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3. Day of Birth</a:t>
            </a:r>
            <a:endParaRPr lang="en-IN" sz="1400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F9364FE-31AA-4EAF-B06A-404204332560}"/>
              </a:ext>
            </a:extLst>
          </p:cNvPr>
          <p:cNvSpPr txBox="1">
            <a:spLocks/>
          </p:cNvSpPr>
          <p:nvPr/>
        </p:nvSpPr>
        <p:spPr>
          <a:xfrm>
            <a:off x="6193621" y="2307468"/>
            <a:ext cx="1791086" cy="334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4. Year of Entry</a:t>
            </a:r>
            <a:endParaRPr lang="en-IN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557A4E-D69D-4ED0-A336-0BA3B0AC3E90}"/>
              </a:ext>
            </a:extLst>
          </p:cNvPr>
          <p:cNvSpPr/>
          <p:nvPr/>
        </p:nvSpPr>
        <p:spPr>
          <a:xfrm>
            <a:off x="4965635" y="3005322"/>
            <a:ext cx="172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5. Month of 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307C13-E230-425A-91D1-12CCD10ADC3A}"/>
              </a:ext>
            </a:extLst>
          </p:cNvPr>
          <p:cNvSpPr/>
          <p:nvPr/>
        </p:nvSpPr>
        <p:spPr>
          <a:xfrm>
            <a:off x="6610686" y="3011995"/>
            <a:ext cx="1629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6. Day of Entry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15FC4A8-B49E-4B2B-86B8-D1882732A8D2}"/>
              </a:ext>
            </a:extLst>
          </p:cNvPr>
          <p:cNvSpPr txBox="1">
            <a:spLocks/>
          </p:cNvSpPr>
          <p:nvPr/>
        </p:nvSpPr>
        <p:spPr>
          <a:xfrm>
            <a:off x="6177858" y="4244262"/>
            <a:ext cx="1178381" cy="327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7. Gender</a:t>
            </a:r>
            <a:endParaRPr lang="en-IN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90F5A4-A149-4250-B7BF-7CB622A54197}"/>
              </a:ext>
            </a:extLst>
          </p:cNvPr>
          <p:cNvSpPr/>
          <p:nvPr/>
        </p:nvSpPr>
        <p:spPr>
          <a:xfrm>
            <a:off x="6287642" y="4736083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9. Education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D66803-1217-402B-8E3C-0E6197AFE726}"/>
              </a:ext>
            </a:extLst>
          </p:cNvPr>
          <p:cNvSpPr/>
          <p:nvPr/>
        </p:nvSpPr>
        <p:spPr>
          <a:xfrm>
            <a:off x="5057195" y="5208840"/>
            <a:ext cx="16428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10. Marital Status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32A3F83-40C9-427E-9265-4DDA40DFE600}"/>
              </a:ext>
            </a:extLst>
          </p:cNvPr>
          <p:cNvSpPr txBox="1">
            <a:spLocks/>
          </p:cNvSpPr>
          <p:nvPr/>
        </p:nvSpPr>
        <p:spPr>
          <a:xfrm>
            <a:off x="6583349" y="5230837"/>
            <a:ext cx="1642839" cy="3014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11. Occupation</a:t>
            </a:r>
            <a:endParaRPr lang="en-IN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87C787D-6153-4813-A600-8A5DDA6A4B5A}"/>
              </a:ext>
            </a:extLst>
          </p:cNvPr>
          <p:cNvSpPr/>
          <p:nvPr/>
        </p:nvSpPr>
        <p:spPr>
          <a:xfrm>
            <a:off x="5025100" y="3710904"/>
            <a:ext cx="14961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13. Credit Score 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DA12A69-2BD8-4432-A43C-DE72338A316F}"/>
              </a:ext>
            </a:extLst>
          </p:cNvPr>
          <p:cNvSpPr txBox="1">
            <a:spLocks/>
          </p:cNvSpPr>
          <p:nvPr/>
        </p:nvSpPr>
        <p:spPr>
          <a:xfrm>
            <a:off x="6183462" y="5712915"/>
            <a:ext cx="2118754" cy="171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15. Number Of</a:t>
            </a:r>
          </a:p>
          <a:p>
            <a:pPr marL="0" indent="0" algn="ctr">
              <a:buNone/>
            </a:pPr>
            <a:r>
              <a:rPr lang="en-US" sz="1600" dirty="0"/>
              <a:t>Products</a:t>
            </a:r>
            <a:endParaRPr lang="en-IN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E61E134-7E77-4F50-B303-731770A22158}"/>
              </a:ext>
            </a:extLst>
          </p:cNvPr>
          <p:cNvSpPr/>
          <p:nvPr/>
        </p:nvSpPr>
        <p:spPr>
          <a:xfrm>
            <a:off x="5027988" y="4222094"/>
            <a:ext cx="1059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18. Salary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6F00FF-D5D3-44F6-8B67-E5EFE4F99A4C}"/>
              </a:ext>
            </a:extLst>
          </p:cNvPr>
          <p:cNvGrpSpPr/>
          <p:nvPr/>
        </p:nvGrpSpPr>
        <p:grpSpPr>
          <a:xfrm>
            <a:off x="5001140" y="1646015"/>
            <a:ext cx="1413508" cy="386301"/>
            <a:chOff x="525057" y="1676972"/>
            <a:chExt cx="1991974" cy="44334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49550D9-9BF5-463C-BE3B-B9545BCB5D3B}"/>
                </a:ext>
              </a:extLst>
            </p:cNvPr>
            <p:cNvSpPr/>
            <p:nvPr/>
          </p:nvSpPr>
          <p:spPr>
            <a:xfrm>
              <a:off x="604052" y="1709286"/>
              <a:ext cx="15812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1. Year of Birth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F4646C8A-805F-4E12-A5CB-58D50C3768CC}"/>
                </a:ext>
              </a:extLst>
            </p:cNvPr>
            <p:cNvSpPr/>
            <p:nvPr/>
          </p:nvSpPr>
          <p:spPr>
            <a:xfrm>
              <a:off x="525057" y="1676972"/>
              <a:ext cx="1991974" cy="44334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D5A7119-CE4B-4822-873D-DF9DA0C659A7}"/>
              </a:ext>
            </a:extLst>
          </p:cNvPr>
          <p:cNvSpPr/>
          <p:nvPr/>
        </p:nvSpPr>
        <p:spPr>
          <a:xfrm>
            <a:off x="4989139" y="2282019"/>
            <a:ext cx="1271076" cy="37074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957B2E2-55BD-4A95-AA82-08337DC9AA20}"/>
              </a:ext>
            </a:extLst>
          </p:cNvPr>
          <p:cNvGrpSpPr/>
          <p:nvPr/>
        </p:nvGrpSpPr>
        <p:grpSpPr>
          <a:xfrm>
            <a:off x="6473300" y="1610584"/>
            <a:ext cx="1626214" cy="414998"/>
            <a:chOff x="2692421" y="1685834"/>
            <a:chExt cx="2135138" cy="44334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331F773-8E35-4835-882E-A7FA57C19F29}"/>
                </a:ext>
              </a:extLst>
            </p:cNvPr>
            <p:cNvSpPr/>
            <p:nvPr/>
          </p:nvSpPr>
          <p:spPr>
            <a:xfrm>
              <a:off x="2692421" y="1726996"/>
              <a:ext cx="21351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/>
                <a:t>2. Month of Birth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BC1A24E-D1C6-4F5F-B4BC-86DB215C0490}"/>
                </a:ext>
              </a:extLst>
            </p:cNvPr>
            <p:cNvSpPr/>
            <p:nvPr/>
          </p:nvSpPr>
          <p:spPr>
            <a:xfrm>
              <a:off x="2707063" y="1685834"/>
              <a:ext cx="2093023" cy="44334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BB1D576-05F6-4FEA-9715-9DF46785D93B}"/>
              </a:ext>
            </a:extLst>
          </p:cNvPr>
          <p:cNvSpPr/>
          <p:nvPr/>
        </p:nvSpPr>
        <p:spPr>
          <a:xfrm>
            <a:off x="4989138" y="2974585"/>
            <a:ext cx="1538851" cy="42794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08481B5-BE40-4581-8AD4-4243FCFD438C}"/>
              </a:ext>
            </a:extLst>
          </p:cNvPr>
          <p:cNvSpPr/>
          <p:nvPr/>
        </p:nvSpPr>
        <p:spPr>
          <a:xfrm>
            <a:off x="6352088" y="2267338"/>
            <a:ext cx="1413508" cy="40011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53F0236-BD18-4A0E-AC7C-2A6E951AD143}"/>
              </a:ext>
            </a:extLst>
          </p:cNvPr>
          <p:cNvSpPr/>
          <p:nvPr/>
        </p:nvSpPr>
        <p:spPr>
          <a:xfrm>
            <a:off x="6590394" y="2958044"/>
            <a:ext cx="1488196" cy="42088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29B4BCE-2CF2-436E-8A2C-614EAF3AB408}"/>
              </a:ext>
            </a:extLst>
          </p:cNvPr>
          <p:cNvSpPr/>
          <p:nvPr/>
        </p:nvSpPr>
        <p:spPr>
          <a:xfrm>
            <a:off x="6251156" y="4226210"/>
            <a:ext cx="1150860" cy="32565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9114C0F-4B63-4BD4-95C4-14B37143068F}"/>
              </a:ext>
            </a:extLst>
          </p:cNvPr>
          <p:cNvSpPr/>
          <p:nvPr/>
        </p:nvSpPr>
        <p:spPr>
          <a:xfrm>
            <a:off x="5025100" y="5219695"/>
            <a:ext cx="1663241" cy="33046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73D9885-9336-4C9C-991B-B11603B3E951}"/>
              </a:ext>
            </a:extLst>
          </p:cNvPr>
          <p:cNvSpPr/>
          <p:nvPr/>
        </p:nvSpPr>
        <p:spPr>
          <a:xfrm>
            <a:off x="6273917" y="4716017"/>
            <a:ext cx="1205078" cy="36182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94C6413-FF80-469B-A35F-A4E403EA24F1}"/>
              </a:ext>
            </a:extLst>
          </p:cNvPr>
          <p:cNvSpPr/>
          <p:nvPr/>
        </p:nvSpPr>
        <p:spPr>
          <a:xfrm>
            <a:off x="6734873" y="5208840"/>
            <a:ext cx="1351888" cy="34131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048C47A-8034-4863-BD45-15D42DE59B72}"/>
              </a:ext>
            </a:extLst>
          </p:cNvPr>
          <p:cNvSpPr/>
          <p:nvPr/>
        </p:nvSpPr>
        <p:spPr>
          <a:xfrm>
            <a:off x="4927519" y="5712518"/>
            <a:ext cx="1487129" cy="30107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0D71531-D7C5-44E2-81F1-0760D3BD8B5D}"/>
              </a:ext>
            </a:extLst>
          </p:cNvPr>
          <p:cNvSpPr/>
          <p:nvPr/>
        </p:nvSpPr>
        <p:spPr>
          <a:xfrm>
            <a:off x="4965636" y="3678729"/>
            <a:ext cx="1533026" cy="36622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399777A-9D86-43FA-B382-AFDCE9CC5D72}"/>
              </a:ext>
            </a:extLst>
          </p:cNvPr>
          <p:cNvSpPr/>
          <p:nvPr/>
        </p:nvSpPr>
        <p:spPr>
          <a:xfrm>
            <a:off x="6580818" y="3659472"/>
            <a:ext cx="1723600" cy="40906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564F5D2-4E7B-49EB-818B-24FF792FDEC9}"/>
              </a:ext>
            </a:extLst>
          </p:cNvPr>
          <p:cNvSpPr/>
          <p:nvPr/>
        </p:nvSpPr>
        <p:spPr>
          <a:xfrm>
            <a:off x="6558920" y="5690693"/>
            <a:ext cx="1519669" cy="74243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87D4D5C-4BB7-45A8-A6A4-11149A5AEE8C}"/>
              </a:ext>
            </a:extLst>
          </p:cNvPr>
          <p:cNvSpPr/>
          <p:nvPr/>
        </p:nvSpPr>
        <p:spPr>
          <a:xfrm>
            <a:off x="4931184" y="6202484"/>
            <a:ext cx="1468163" cy="62858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5E1CD17-3CC0-40FF-A6CA-CE76604D8D01}"/>
              </a:ext>
            </a:extLst>
          </p:cNvPr>
          <p:cNvGrpSpPr/>
          <p:nvPr/>
        </p:nvGrpSpPr>
        <p:grpSpPr>
          <a:xfrm>
            <a:off x="6490711" y="6500547"/>
            <a:ext cx="1666344" cy="443345"/>
            <a:chOff x="525057" y="5406611"/>
            <a:chExt cx="1991974" cy="44334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D019088-EB81-4358-8040-B91F9F0871D4}"/>
                </a:ext>
              </a:extLst>
            </p:cNvPr>
            <p:cNvSpPr/>
            <p:nvPr/>
          </p:nvSpPr>
          <p:spPr>
            <a:xfrm>
              <a:off x="588739" y="5406611"/>
              <a:ext cx="17361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17. Active Member 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5F848812-2618-4816-9DDF-4B35E1D22875}"/>
                </a:ext>
              </a:extLst>
            </p:cNvPr>
            <p:cNvSpPr/>
            <p:nvPr/>
          </p:nvSpPr>
          <p:spPr>
            <a:xfrm>
              <a:off x="525057" y="5406611"/>
              <a:ext cx="1991974" cy="443345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B2B116D-B4B4-47E0-B8EB-A67B0A12A572}"/>
              </a:ext>
            </a:extLst>
          </p:cNvPr>
          <p:cNvSpPr/>
          <p:nvPr/>
        </p:nvSpPr>
        <p:spPr>
          <a:xfrm>
            <a:off x="5038720" y="4216851"/>
            <a:ext cx="1059384" cy="30777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8ADD415F-9B0E-450A-9DDD-5D20845EBC34}"/>
              </a:ext>
            </a:extLst>
          </p:cNvPr>
          <p:cNvSpPr txBox="1">
            <a:spLocks/>
          </p:cNvSpPr>
          <p:nvPr/>
        </p:nvSpPr>
        <p:spPr>
          <a:xfrm>
            <a:off x="4976248" y="4651201"/>
            <a:ext cx="1080891" cy="292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8. Location</a:t>
            </a:r>
            <a:endParaRPr lang="en-IN" sz="14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B8846B8-6EC5-4883-A13B-13BECFB690E4}"/>
              </a:ext>
            </a:extLst>
          </p:cNvPr>
          <p:cNvSpPr/>
          <p:nvPr/>
        </p:nvSpPr>
        <p:spPr>
          <a:xfrm>
            <a:off x="4976249" y="4677469"/>
            <a:ext cx="1080891" cy="29642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2D895AB-335F-4F82-8768-2ED9138C1095}"/>
              </a:ext>
            </a:extLst>
          </p:cNvPr>
          <p:cNvSpPr/>
          <p:nvPr/>
        </p:nvSpPr>
        <p:spPr>
          <a:xfrm>
            <a:off x="6473300" y="3691891"/>
            <a:ext cx="1864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14. Account Balance </a:t>
            </a: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15AE569-BF5D-4342-A0D7-6EDB18CCFFFB}"/>
              </a:ext>
            </a:extLst>
          </p:cNvPr>
          <p:cNvSpPr txBox="1">
            <a:spLocks/>
          </p:cNvSpPr>
          <p:nvPr/>
        </p:nvSpPr>
        <p:spPr>
          <a:xfrm>
            <a:off x="4353975" y="5699096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12. </a:t>
            </a:r>
            <a:r>
              <a:rPr lang="en-IN" sz="1400" dirty="0"/>
              <a:t>Own house </a:t>
            </a: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676E8005-70E1-49F3-987A-1A8D492F1773}"/>
              </a:ext>
            </a:extLst>
          </p:cNvPr>
          <p:cNvSpPr txBox="1">
            <a:spLocks/>
          </p:cNvSpPr>
          <p:nvPr/>
        </p:nvSpPr>
        <p:spPr>
          <a:xfrm>
            <a:off x="4858479" y="6263034"/>
            <a:ext cx="1632895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16. </a:t>
            </a:r>
            <a:r>
              <a:rPr lang="en-IN" sz="1400" dirty="0"/>
              <a:t>Is Credit Card Customer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BBF26D5-C6D6-45E9-832B-3722CD3E0048}"/>
              </a:ext>
            </a:extLst>
          </p:cNvPr>
          <p:cNvCxnSpPr/>
          <p:nvPr/>
        </p:nvCxnSpPr>
        <p:spPr>
          <a:xfrm>
            <a:off x="8346312" y="1005826"/>
            <a:ext cx="0" cy="577344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E962497-4D60-47D2-A9AD-4A41A185EA40}"/>
              </a:ext>
            </a:extLst>
          </p:cNvPr>
          <p:cNvSpPr/>
          <p:nvPr/>
        </p:nvSpPr>
        <p:spPr>
          <a:xfrm>
            <a:off x="3391263" y="1562428"/>
            <a:ext cx="1568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/>
              <a:t>19. Churn 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CFF3D61-0A8C-4E26-886B-1146337D2566}"/>
              </a:ext>
            </a:extLst>
          </p:cNvPr>
          <p:cNvSpPr/>
          <p:nvPr/>
        </p:nvSpPr>
        <p:spPr>
          <a:xfrm>
            <a:off x="3620946" y="1534867"/>
            <a:ext cx="1146618" cy="34504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5CE027E-D3B1-44AA-88C5-936BC7F699BD}"/>
              </a:ext>
            </a:extLst>
          </p:cNvPr>
          <p:cNvSpPr/>
          <p:nvPr/>
        </p:nvSpPr>
        <p:spPr>
          <a:xfrm>
            <a:off x="8476532" y="1620972"/>
            <a:ext cx="1146618" cy="34504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7645288-230E-4FFE-AFE4-920DC3E28760}"/>
              </a:ext>
            </a:extLst>
          </p:cNvPr>
          <p:cNvSpPr/>
          <p:nvPr/>
        </p:nvSpPr>
        <p:spPr>
          <a:xfrm>
            <a:off x="8208845" y="1640629"/>
            <a:ext cx="1568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/>
              <a:t>19. Churn </a:t>
            </a:r>
          </a:p>
        </p:txBody>
      </p:sp>
    </p:spTree>
    <p:extLst>
      <p:ext uri="{BB962C8B-B14F-4D97-AF65-F5344CB8AC3E}">
        <p14:creationId xmlns:p14="http://schemas.microsoft.com/office/powerpoint/2010/main" val="1813406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9" grpId="0"/>
      <p:bldP spid="52" grpId="0"/>
      <p:bldP spid="53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70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9" grpId="0" animBg="1"/>
      <p:bldP spid="90" grpId="0"/>
      <p:bldP spid="91" grpId="0" animBg="1"/>
      <p:bldP spid="92" grpId="0"/>
      <p:bldP spid="93" grpId="0"/>
      <p:bldP spid="96" grpId="0"/>
      <p:bldP spid="98" grpId="0"/>
      <p:bldP spid="99" grpId="0" animBg="1"/>
      <p:bldP spid="100" grpId="0" animBg="1"/>
      <p:bldP spid="1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63B0-8001-4464-8456-0358C4B0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89" y="179329"/>
            <a:ext cx="6711756" cy="637309"/>
          </a:xfrm>
        </p:spPr>
        <p:txBody>
          <a:bodyPr>
            <a:normAutofit fontScale="90000"/>
          </a:bodyPr>
          <a:lstStyle/>
          <a:p>
            <a:r>
              <a:rPr lang="en-IN" dirty="0"/>
              <a:t>Train and Test Split (70% and 30%)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0ECA-1659-4977-9840-B73D12E7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89" y="996809"/>
            <a:ext cx="1188411" cy="425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 err="1"/>
              <a:t>x_train</a:t>
            </a:r>
            <a:endParaRPr lang="en-IN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71D94-2E8E-402C-B5FC-750662CC00CF}"/>
              </a:ext>
            </a:extLst>
          </p:cNvPr>
          <p:cNvSpPr txBox="1">
            <a:spLocks/>
          </p:cNvSpPr>
          <p:nvPr/>
        </p:nvSpPr>
        <p:spPr>
          <a:xfrm>
            <a:off x="3592036" y="1017427"/>
            <a:ext cx="1188411" cy="4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2000" dirty="0" err="1"/>
              <a:t>y_train</a:t>
            </a:r>
            <a:endParaRPr lang="en-IN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464DD3-19BB-4EAE-8A6B-3841BDFC210F}"/>
              </a:ext>
            </a:extLst>
          </p:cNvPr>
          <p:cNvSpPr txBox="1">
            <a:spLocks/>
          </p:cNvSpPr>
          <p:nvPr/>
        </p:nvSpPr>
        <p:spPr>
          <a:xfrm>
            <a:off x="5335539" y="996809"/>
            <a:ext cx="1188411" cy="4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2000" dirty="0" err="1"/>
              <a:t>x_test</a:t>
            </a: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6E5537-461C-4C18-AFC6-8D04D9A5CD83}"/>
              </a:ext>
            </a:extLst>
          </p:cNvPr>
          <p:cNvSpPr txBox="1">
            <a:spLocks/>
          </p:cNvSpPr>
          <p:nvPr/>
        </p:nvSpPr>
        <p:spPr>
          <a:xfrm>
            <a:off x="8209589" y="996809"/>
            <a:ext cx="1188411" cy="4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2000" dirty="0" err="1"/>
              <a:t>y_test</a:t>
            </a:r>
            <a:endParaRPr lang="en-IN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4ED0C9-76EA-4800-81CB-A90E600C54E6}"/>
              </a:ext>
            </a:extLst>
          </p:cNvPr>
          <p:cNvCxnSpPr/>
          <p:nvPr/>
        </p:nvCxnSpPr>
        <p:spPr>
          <a:xfrm>
            <a:off x="4839855" y="996809"/>
            <a:ext cx="0" cy="57734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BE949F-0AD2-4032-AB6C-10B5480752E6}"/>
              </a:ext>
            </a:extLst>
          </p:cNvPr>
          <p:cNvSpPr txBox="1">
            <a:spLocks/>
          </p:cNvSpPr>
          <p:nvPr/>
        </p:nvSpPr>
        <p:spPr>
          <a:xfrm>
            <a:off x="-25426" y="2159874"/>
            <a:ext cx="148686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3. Day of Birth</a:t>
            </a:r>
            <a:endParaRPr lang="en-IN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135D27-69D0-4856-B27C-5AD5FDE9649A}"/>
              </a:ext>
            </a:extLst>
          </p:cNvPr>
          <p:cNvSpPr txBox="1">
            <a:spLocks/>
          </p:cNvSpPr>
          <p:nvPr/>
        </p:nvSpPr>
        <p:spPr>
          <a:xfrm>
            <a:off x="1302972" y="2155068"/>
            <a:ext cx="1791086" cy="334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4. Year of Entry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B4A10-5ED4-4ADB-8F9B-DD9E35980CAD}"/>
              </a:ext>
            </a:extLst>
          </p:cNvPr>
          <p:cNvSpPr/>
          <p:nvPr/>
        </p:nvSpPr>
        <p:spPr>
          <a:xfrm>
            <a:off x="74986" y="2852922"/>
            <a:ext cx="172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5. Month of Entry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0FB51-0149-490B-BAD9-FD3836C315B8}"/>
              </a:ext>
            </a:extLst>
          </p:cNvPr>
          <p:cNvSpPr/>
          <p:nvPr/>
        </p:nvSpPr>
        <p:spPr>
          <a:xfrm>
            <a:off x="1720037" y="2859595"/>
            <a:ext cx="1629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6. Day of Entry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A4B484F-74C4-46D7-B473-FA526A52900D}"/>
              </a:ext>
            </a:extLst>
          </p:cNvPr>
          <p:cNvSpPr txBox="1">
            <a:spLocks/>
          </p:cNvSpPr>
          <p:nvPr/>
        </p:nvSpPr>
        <p:spPr>
          <a:xfrm>
            <a:off x="1287209" y="4091862"/>
            <a:ext cx="1178381" cy="327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7. Gender</a:t>
            </a:r>
            <a:endParaRPr lang="en-IN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F36AB-EBCA-4E3F-AF7E-86EC094DDB3A}"/>
              </a:ext>
            </a:extLst>
          </p:cNvPr>
          <p:cNvSpPr/>
          <p:nvPr/>
        </p:nvSpPr>
        <p:spPr>
          <a:xfrm>
            <a:off x="1396993" y="4583683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9.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E3737B-09C3-4C02-A1EB-C4A1F467313C}"/>
              </a:ext>
            </a:extLst>
          </p:cNvPr>
          <p:cNvSpPr/>
          <p:nvPr/>
        </p:nvSpPr>
        <p:spPr>
          <a:xfrm>
            <a:off x="166546" y="5056440"/>
            <a:ext cx="16428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10. Marital Status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CA120F1-03CA-497D-A86E-4C820CF60E9A}"/>
              </a:ext>
            </a:extLst>
          </p:cNvPr>
          <p:cNvSpPr txBox="1">
            <a:spLocks/>
          </p:cNvSpPr>
          <p:nvPr/>
        </p:nvSpPr>
        <p:spPr>
          <a:xfrm>
            <a:off x="1692700" y="5078437"/>
            <a:ext cx="1642839" cy="3014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11. Occupation</a:t>
            </a:r>
            <a:endParaRPr lang="en-IN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16DC7CE-708B-4733-A425-2811EC3631F6}"/>
              </a:ext>
            </a:extLst>
          </p:cNvPr>
          <p:cNvSpPr txBox="1">
            <a:spLocks/>
          </p:cNvSpPr>
          <p:nvPr/>
        </p:nvSpPr>
        <p:spPr>
          <a:xfrm>
            <a:off x="-433191" y="5538293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12. </a:t>
            </a:r>
            <a:r>
              <a:rPr lang="en-IN" sz="1400" dirty="0"/>
              <a:t>Own house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B138A-20F9-438B-A226-963EA6834655}"/>
              </a:ext>
            </a:extLst>
          </p:cNvPr>
          <p:cNvSpPr/>
          <p:nvPr/>
        </p:nvSpPr>
        <p:spPr>
          <a:xfrm>
            <a:off x="134451" y="3558504"/>
            <a:ext cx="14961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13. Credit Score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297D980-9364-4919-99AD-6AF417EBC635}"/>
              </a:ext>
            </a:extLst>
          </p:cNvPr>
          <p:cNvSpPr txBox="1">
            <a:spLocks/>
          </p:cNvSpPr>
          <p:nvPr/>
        </p:nvSpPr>
        <p:spPr>
          <a:xfrm>
            <a:off x="1292813" y="5560515"/>
            <a:ext cx="2118754" cy="171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15. Number Of</a:t>
            </a:r>
          </a:p>
          <a:p>
            <a:pPr marL="0" indent="0" algn="ctr">
              <a:buNone/>
            </a:pPr>
            <a:r>
              <a:rPr lang="en-US" sz="1600" dirty="0"/>
              <a:t>Products</a:t>
            </a:r>
            <a:endParaRPr lang="en-IN" sz="16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E276A8-0821-425E-B566-CAD9EFC009BE}"/>
              </a:ext>
            </a:extLst>
          </p:cNvPr>
          <p:cNvSpPr txBox="1">
            <a:spLocks/>
          </p:cNvSpPr>
          <p:nvPr/>
        </p:nvSpPr>
        <p:spPr>
          <a:xfrm>
            <a:off x="-409948" y="6102446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16. </a:t>
            </a:r>
            <a:r>
              <a:rPr lang="en-IN" sz="1400" dirty="0"/>
              <a:t>Is Credit Card Customer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B905F6-6158-4C95-B5EB-D0C5CB20811E}"/>
              </a:ext>
            </a:extLst>
          </p:cNvPr>
          <p:cNvSpPr/>
          <p:nvPr/>
        </p:nvSpPr>
        <p:spPr>
          <a:xfrm>
            <a:off x="137339" y="4069694"/>
            <a:ext cx="1059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18. Salary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7A024D-7F8F-4EE6-9BD6-5BF5F269BEB4}"/>
              </a:ext>
            </a:extLst>
          </p:cNvPr>
          <p:cNvGrpSpPr/>
          <p:nvPr/>
        </p:nvGrpSpPr>
        <p:grpSpPr>
          <a:xfrm>
            <a:off x="110491" y="1493615"/>
            <a:ext cx="1413508" cy="386301"/>
            <a:chOff x="525057" y="1676972"/>
            <a:chExt cx="1991974" cy="4433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7ED725-E784-4917-8BB4-4E243CC0A1D4}"/>
                </a:ext>
              </a:extLst>
            </p:cNvPr>
            <p:cNvSpPr/>
            <p:nvPr/>
          </p:nvSpPr>
          <p:spPr>
            <a:xfrm>
              <a:off x="604052" y="1709286"/>
              <a:ext cx="15812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1. Year of Birth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1D4285E-637D-40B2-B999-D5FA16D23EDE}"/>
                </a:ext>
              </a:extLst>
            </p:cNvPr>
            <p:cNvSpPr/>
            <p:nvPr/>
          </p:nvSpPr>
          <p:spPr>
            <a:xfrm>
              <a:off x="525057" y="1676972"/>
              <a:ext cx="1991974" cy="44334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26C14C3-FFB7-485A-8A01-1B167FCD76D8}"/>
              </a:ext>
            </a:extLst>
          </p:cNvPr>
          <p:cNvSpPr/>
          <p:nvPr/>
        </p:nvSpPr>
        <p:spPr>
          <a:xfrm>
            <a:off x="98490" y="2129619"/>
            <a:ext cx="1271076" cy="37074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820B64-0DF1-4633-B6D8-D844B29435A5}"/>
              </a:ext>
            </a:extLst>
          </p:cNvPr>
          <p:cNvGrpSpPr/>
          <p:nvPr/>
        </p:nvGrpSpPr>
        <p:grpSpPr>
          <a:xfrm>
            <a:off x="1582651" y="1458184"/>
            <a:ext cx="1626214" cy="414998"/>
            <a:chOff x="2692421" y="1685834"/>
            <a:chExt cx="2135138" cy="44334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749C41-F641-4941-8053-121D7F455B8E}"/>
                </a:ext>
              </a:extLst>
            </p:cNvPr>
            <p:cNvSpPr/>
            <p:nvPr/>
          </p:nvSpPr>
          <p:spPr>
            <a:xfrm>
              <a:off x="2692421" y="1726996"/>
              <a:ext cx="21351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/>
                <a:t>2. Month of Birth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EDE889D-5595-404C-879C-EAD9A5C5F700}"/>
                </a:ext>
              </a:extLst>
            </p:cNvPr>
            <p:cNvSpPr/>
            <p:nvPr/>
          </p:nvSpPr>
          <p:spPr>
            <a:xfrm>
              <a:off x="2707063" y="1685834"/>
              <a:ext cx="2093023" cy="44334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1D788EC-30A5-416A-90ED-1CEDCC5F3BD1}"/>
              </a:ext>
            </a:extLst>
          </p:cNvPr>
          <p:cNvSpPr/>
          <p:nvPr/>
        </p:nvSpPr>
        <p:spPr>
          <a:xfrm>
            <a:off x="98489" y="2822185"/>
            <a:ext cx="1538851" cy="42794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7F25849-1522-4212-BC24-79C0BFC5B0DB}"/>
              </a:ext>
            </a:extLst>
          </p:cNvPr>
          <p:cNvSpPr/>
          <p:nvPr/>
        </p:nvSpPr>
        <p:spPr>
          <a:xfrm>
            <a:off x="1461439" y="2114938"/>
            <a:ext cx="1413508" cy="40011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A5B2CD-5C99-4BE8-9077-2EB823B08176}"/>
              </a:ext>
            </a:extLst>
          </p:cNvPr>
          <p:cNvSpPr/>
          <p:nvPr/>
        </p:nvSpPr>
        <p:spPr>
          <a:xfrm>
            <a:off x="1699745" y="2805644"/>
            <a:ext cx="1488196" cy="42088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0A9B2E-30B4-4993-8605-181C2FCE254C}"/>
              </a:ext>
            </a:extLst>
          </p:cNvPr>
          <p:cNvSpPr/>
          <p:nvPr/>
        </p:nvSpPr>
        <p:spPr>
          <a:xfrm>
            <a:off x="1360507" y="4073810"/>
            <a:ext cx="1150860" cy="32565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B60BB0-3142-4A2D-BB4F-F5543B6DBAD9}"/>
              </a:ext>
            </a:extLst>
          </p:cNvPr>
          <p:cNvSpPr/>
          <p:nvPr/>
        </p:nvSpPr>
        <p:spPr>
          <a:xfrm>
            <a:off x="134451" y="5067295"/>
            <a:ext cx="1663241" cy="33046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CD70F06-1A57-46AA-8F9E-2350D4A5D477}"/>
              </a:ext>
            </a:extLst>
          </p:cNvPr>
          <p:cNvSpPr/>
          <p:nvPr/>
        </p:nvSpPr>
        <p:spPr>
          <a:xfrm>
            <a:off x="1383268" y="4563617"/>
            <a:ext cx="1205078" cy="36182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792ED59-4B09-4FE1-B44E-37FEE843FBF1}"/>
              </a:ext>
            </a:extLst>
          </p:cNvPr>
          <p:cNvSpPr/>
          <p:nvPr/>
        </p:nvSpPr>
        <p:spPr>
          <a:xfrm>
            <a:off x="1844224" y="5056440"/>
            <a:ext cx="1351888" cy="34131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DD5F917-EEC4-490A-B204-C8293102023C}"/>
              </a:ext>
            </a:extLst>
          </p:cNvPr>
          <p:cNvSpPr/>
          <p:nvPr/>
        </p:nvSpPr>
        <p:spPr>
          <a:xfrm>
            <a:off x="36870" y="5560118"/>
            <a:ext cx="1487129" cy="30107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F4E2FF2-3AE3-4406-8939-8A67A019DB9A}"/>
              </a:ext>
            </a:extLst>
          </p:cNvPr>
          <p:cNvSpPr/>
          <p:nvPr/>
        </p:nvSpPr>
        <p:spPr>
          <a:xfrm>
            <a:off x="74987" y="3526329"/>
            <a:ext cx="1533026" cy="36622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01C749-7DEF-4050-A3DB-D2243B4FF9EF}"/>
              </a:ext>
            </a:extLst>
          </p:cNvPr>
          <p:cNvSpPr/>
          <p:nvPr/>
        </p:nvSpPr>
        <p:spPr>
          <a:xfrm>
            <a:off x="1690169" y="3507072"/>
            <a:ext cx="1723600" cy="40906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4C2E9D9-1189-4B4D-B6A7-C5A8AB8145F3}"/>
              </a:ext>
            </a:extLst>
          </p:cNvPr>
          <p:cNvSpPr/>
          <p:nvPr/>
        </p:nvSpPr>
        <p:spPr>
          <a:xfrm>
            <a:off x="1668271" y="5538293"/>
            <a:ext cx="1519669" cy="74243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8E8B178-C1C8-45F9-9BB5-FAC1B2A857F5}"/>
              </a:ext>
            </a:extLst>
          </p:cNvPr>
          <p:cNvSpPr/>
          <p:nvPr/>
        </p:nvSpPr>
        <p:spPr>
          <a:xfrm>
            <a:off x="40535" y="6050084"/>
            <a:ext cx="1468163" cy="62858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C8B70C-A1B6-40D7-9F95-382591A822FD}"/>
              </a:ext>
            </a:extLst>
          </p:cNvPr>
          <p:cNvGrpSpPr/>
          <p:nvPr/>
        </p:nvGrpSpPr>
        <p:grpSpPr>
          <a:xfrm>
            <a:off x="1600062" y="6348147"/>
            <a:ext cx="1666344" cy="443345"/>
            <a:chOff x="525057" y="5406611"/>
            <a:chExt cx="1991974" cy="44334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7B2492-032D-4EC9-8F8F-AB7C05BED8AB}"/>
                </a:ext>
              </a:extLst>
            </p:cNvPr>
            <p:cNvSpPr/>
            <p:nvPr/>
          </p:nvSpPr>
          <p:spPr>
            <a:xfrm>
              <a:off x="588739" y="5406611"/>
              <a:ext cx="17361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17. Active Member 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D5F131A-1D4B-44FF-8BC3-6E6412C3F94F}"/>
                </a:ext>
              </a:extLst>
            </p:cNvPr>
            <p:cNvSpPr/>
            <p:nvPr/>
          </p:nvSpPr>
          <p:spPr>
            <a:xfrm>
              <a:off x="525057" y="5406611"/>
              <a:ext cx="1991974" cy="443345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D9F3274-B01A-4C23-B0CD-D04A3F0C0D54}"/>
              </a:ext>
            </a:extLst>
          </p:cNvPr>
          <p:cNvSpPr/>
          <p:nvPr/>
        </p:nvSpPr>
        <p:spPr>
          <a:xfrm>
            <a:off x="148071" y="4064451"/>
            <a:ext cx="1059384" cy="30777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DC1443-AE6A-4E73-9720-A4F08814F8CE}"/>
              </a:ext>
            </a:extLst>
          </p:cNvPr>
          <p:cNvSpPr/>
          <p:nvPr/>
        </p:nvSpPr>
        <p:spPr>
          <a:xfrm>
            <a:off x="1668271" y="3566232"/>
            <a:ext cx="1864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14. Account Balance 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158B9089-B538-46CA-ACBB-5DDB4D916EB1}"/>
              </a:ext>
            </a:extLst>
          </p:cNvPr>
          <p:cNvSpPr txBox="1">
            <a:spLocks/>
          </p:cNvSpPr>
          <p:nvPr/>
        </p:nvSpPr>
        <p:spPr>
          <a:xfrm>
            <a:off x="85599" y="4498801"/>
            <a:ext cx="1080891" cy="292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8. Location</a:t>
            </a:r>
            <a:endParaRPr lang="en-IN" sz="14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CA0BC7F-878E-407D-B06B-C36A2D0FF2E3}"/>
              </a:ext>
            </a:extLst>
          </p:cNvPr>
          <p:cNvSpPr/>
          <p:nvPr/>
        </p:nvSpPr>
        <p:spPr>
          <a:xfrm>
            <a:off x="85600" y="4525069"/>
            <a:ext cx="1080891" cy="29642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3F3EEA-EA91-4D70-A69F-AA63F627A5A6}"/>
              </a:ext>
            </a:extLst>
          </p:cNvPr>
          <p:cNvCxnSpPr/>
          <p:nvPr/>
        </p:nvCxnSpPr>
        <p:spPr>
          <a:xfrm>
            <a:off x="3528010" y="1084554"/>
            <a:ext cx="0" cy="577344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FEA1C-FF4F-4542-802A-B494AD270F2E}"/>
              </a:ext>
            </a:extLst>
          </p:cNvPr>
          <p:cNvCxnSpPr/>
          <p:nvPr/>
        </p:nvCxnSpPr>
        <p:spPr>
          <a:xfrm>
            <a:off x="8347204" y="1018046"/>
            <a:ext cx="0" cy="577344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506D2CE8-DB21-442E-A9CD-3F56F72096CF}"/>
              </a:ext>
            </a:extLst>
          </p:cNvPr>
          <p:cNvSpPr txBox="1">
            <a:spLocks/>
          </p:cNvSpPr>
          <p:nvPr/>
        </p:nvSpPr>
        <p:spPr>
          <a:xfrm>
            <a:off x="4865223" y="2312274"/>
            <a:ext cx="148686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3. Day of Birth</a:t>
            </a:r>
            <a:endParaRPr lang="en-IN" sz="1400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F9364FE-31AA-4EAF-B06A-404204332560}"/>
              </a:ext>
            </a:extLst>
          </p:cNvPr>
          <p:cNvSpPr txBox="1">
            <a:spLocks/>
          </p:cNvSpPr>
          <p:nvPr/>
        </p:nvSpPr>
        <p:spPr>
          <a:xfrm>
            <a:off x="6193621" y="2307468"/>
            <a:ext cx="1791086" cy="334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4. Year of Entry</a:t>
            </a:r>
            <a:endParaRPr lang="en-IN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557A4E-D69D-4ED0-A336-0BA3B0AC3E90}"/>
              </a:ext>
            </a:extLst>
          </p:cNvPr>
          <p:cNvSpPr/>
          <p:nvPr/>
        </p:nvSpPr>
        <p:spPr>
          <a:xfrm>
            <a:off x="4965635" y="3005322"/>
            <a:ext cx="172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5. Month of 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307C13-E230-425A-91D1-12CCD10ADC3A}"/>
              </a:ext>
            </a:extLst>
          </p:cNvPr>
          <p:cNvSpPr/>
          <p:nvPr/>
        </p:nvSpPr>
        <p:spPr>
          <a:xfrm>
            <a:off x="6610686" y="3011995"/>
            <a:ext cx="1629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6. Day of Entry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15FC4A8-B49E-4B2B-86B8-D1882732A8D2}"/>
              </a:ext>
            </a:extLst>
          </p:cNvPr>
          <p:cNvSpPr txBox="1">
            <a:spLocks/>
          </p:cNvSpPr>
          <p:nvPr/>
        </p:nvSpPr>
        <p:spPr>
          <a:xfrm>
            <a:off x="6177858" y="4244262"/>
            <a:ext cx="1178381" cy="327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7. Gender</a:t>
            </a:r>
            <a:endParaRPr lang="en-IN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90F5A4-A149-4250-B7BF-7CB622A54197}"/>
              </a:ext>
            </a:extLst>
          </p:cNvPr>
          <p:cNvSpPr/>
          <p:nvPr/>
        </p:nvSpPr>
        <p:spPr>
          <a:xfrm>
            <a:off x="6287642" y="4736083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9. Education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D66803-1217-402B-8E3C-0E6197AFE726}"/>
              </a:ext>
            </a:extLst>
          </p:cNvPr>
          <p:cNvSpPr/>
          <p:nvPr/>
        </p:nvSpPr>
        <p:spPr>
          <a:xfrm>
            <a:off x="5057195" y="5208840"/>
            <a:ext cx="16428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10. Marital Status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32A3F83-40C9-427E-9265-4DDA40DFE600}"/>
              </a:ext>
            </a:extLst>
          </p:cNvPr>
          <p:cNvSpPr txBox="1">
            <a:spLocks/>
          </p:cNvSpPr>
          <p:nvPr/>
        </p:nvSpPr>
        <p:spPr>
          <a:xfrm>
            <a:off x="6583349" y="5230837"/>
            <a:ext cx="1642839" cy="3014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11. Occupation</a:t>
            </a:r>
            <a:endParaRPr lang="en-IN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87C787D-6153-4813-A600-8A5DDA6A4B5A}"/>
              </a:ext>
            </a:extLst>
          </p:cNvPr>
          <p:cNvSpPr/>
          <p:nvPr/>
        </p:nvSpPr>
        <p:spPr>
          <a:xfrm>
            <a:off x="5025100" y="3710904"/>
            <a:ext cx="14961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13. Credit Score 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DA12A69-2BD8-4432-A43C-DE72338A316F}"/>
              </a:ext>
            </a:extLst>
          </p:cNvPr>
          <p:cNvSpPr txBox="1">
            <a:spLocks/>
          </p:cNvSpPr>
          <p:nvPr/>
        </p:nvSpPr>
        <p:spPr>
          <a:xfrm>
            <a:off x="6183462" y="5712915"/>
            <a:ext cx="2118754" cy="171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15. Number Of</a:t>
            </a:r>
          </a:p>
          <a:p>
            <a:pPr marL="0" indent="0" algn="ctr">
              <a:buNone/>
            </a:pPr>
            <a:r>
              <a:rPr lang="en-US" sz="1600" dirty="0"/>
              <a:t>Products</a:t>
            </a:r>
            <a:endParaRPr lang="en-IN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E61E134-7E77-4F50-B303-731770A22158}"/>
              </a:ext>
            </a:extLst>
          </p:cNvPr>
          <p:cNvSpPr/>
          <p:nvPr/>
        </p:nvSpPr>
        <p:spPr>
          <a:xfrm>
            <a:off x="5027988" y="4222094"/>
            <a:ext cx="1059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18. Salary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6F00FF-D5D3-44F6-8B67-E5EFE4F99A4C}"/>
              </a:ext>
            </a:extLst>
          </p:cNvPr>
          <p:cNvGrpSpPr/>
          <p:nvPr/>
        </p:nvGrpSpPr>
        <p:grpSpPr>
          <a:xfrm>
            <a:off x="5001140" y="1646015"/>
            <a:ext cx="1413508" cy="386301"/>
            <a:chOff x="525057" y="1676972"/>
            <a:chExt cx="1991974" cy="44334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49550D9-9BF5-463C-BE3B-B9545BCB5D3B}"/>
                </a:ext>
              </a:extLst>
            </p:cNvPr>
            <p:cNvSpPr/>
            <p:nvPr/>
          </p:nvSpPr>
          <p:spPr>
            <a:xfrm>
              <a:off x="604052" y="1709286"/>
              <a:ext cx="15812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1. Year of Birth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F4646C8A-805F-4E12-A5CB-58D50C3768CC}"/>
                </a:ext>
              </a:extLst>
            </p:cNvPr>
            <p:cNvSpPr/>
            <p:nvPr/>
          </p:nvSpPr>
          <p:spPr>
            <a:xfrm>
              <a:off x="525057" y="1676972"/>
              <a:ext cx="1991974" cy="44334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D5A7119-CE4B-4822-873D-DF9DA0C659A7}"/>
              </a:ext>
            </a:extLst>
          </p:cNvPr>
          <p:cNvSpPr/>
          <p:nvPr/>
        </p:nvSpPr>
        <p:spPr>
          <a:xfrm>
            <a:off x="4989139" y="2282019"/>
            <a:ext cx="1271076" cy="37074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957B2E2-55BD-4A95-AA82-08337DC9AA20}"/>
              </a:ext>
            </a:extLst>
          </p:cNvPr>
          <p:cNvGrpSpPr/>
          <p:nvPr/>
        </p:nvGrpSpPr>
        <p:grpSpPr>
          <a:xfrm>
            <a:off x="6473300" y="1610584"/>
            <a:ext cx="1626214" cy="414998"/>
            <a:chOff x="2692421" y="1685834"/>
            <a:chExt cx="2135138" cy="44334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331F773-8E35-4835-882E-A7FA57C19F29}"/>
                </a:ext>
              </a:extLst>
            </p:cNvPr>
            <p:cNvSpPr/>
            <p:nvPr/>
          </p:nvSpPr>
          <p:spPr>
            <a:xfrm>
              <a:off x="2692421" y="1726996"/>
              <a:ext cx="21351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/>
                <a:t>2. Month of Birth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BC1A24E-D1C6-4F5F-B4BC-86DB215C0490}"/>
                </a:ext>
              </a:extLst>
            </p:cNvPr>
            <p:cNvSpPr/>
            <p:nvPr/>
          </p:nvSpPr>
          <p:spPr>
            <a:xfrm>
              <a:off x="2707063" y="1685834"/>
              <a:ext cx="2093023" cy="44334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BB1D576-05F6-4FEA-9715-9DF46785D93B}"/>
              </a:ext>
            </a:extLst>
          </p:cNvPr>
          <p:cNvSpPr/>
          <p:nvPr/>
        </p:nvSpPr>
        <p:spPr>
          <a:xfrm>
            <a:off x="4989138" y="2974585"/>
            <a:ext cx="1538851" cy="42794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08481B5-BE40-4581-8AD4-4243FCFD438C}"/>
              </a:ext>
            </a:extLst>
          </p:cNvPr>
          <p:cNvSpPr/>
          <p:nvPr/>
        </p:nvSpPr>
        <p:spPr>
          <a:xfrm>
            <a:off x="6352088" y="2267338"/>
            <a:ext cx="1413508" cy="40011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53F0236-BD18-4A0E-AC7C-2A6E951AD143}"/>
              </a:ext>
            </a:extLst>
          </p:cNvPr>
          <p:cNvSpPr/>
          <p:nvPr/>
        </p:nvSpPr>
        <p:spPr>
          <a:xfrm>
            <a:off x="6590394" y="2958044"/>
            <a:ext cx="1488196" cy="42088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29B4BCE-2CF2-436E-8A2C-614EAF3AB408}"/>
              </a:ext>
            </a:extLst>
          </p:cNvPr>
          <p:cNvSpPr/>
          <p:nvPr/>
        </p:nvSpPr>
        <p:spPr>
          <a:xfrm>
            <a:off x="6251156" y="4226210"/>
            <a:ext cx="1150860" cy="32565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9114C0F-4B63-4BD4-95C4-14B37143068F}"/>
              </a:ext>
            </a:extLst>
          </p:cNvPr>
          <p:cNvSpPr/>
          <p:nvPr/>
        </p:nvSpPr>
        <p:spPr>
          <a:xfrm>
            <a:off x="5025100" y="5219695"/>
            <a:ext cx="1663241" cy="33046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73D9885-9336-4C9C-991B-B11603B3E951}"/>
              </a:ext>
            </a:extLst>
          </p:cNvPr>
          <p:cNvSpPr/>
          <p:nvPr/>
        </p:nvSpPr>
        <p:spPr>
          <a:xfrm>
            <a:off x="6273917" y="4716017"/>
            <a:ext cx="1205078" cy="36182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94C6413-FF80-469B-A35F-A4E403EA24F1}"/>
              </a:ext>
            </a:extLst>
          </p:cNvPr>
          <p:cNvSpPr/>
          <p:nvPr/>
        </p:nvSpPr>
        <p:spPr>
          <a:xfrm>
            <a:off x="6734873" y="5208840"/>
            <a:ext cx="1351888" cy="34131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048C47A-8034-4863-BD45-15D42DE59B72}"/>
              </a:ext>
            </a:extLst>
          </p:cNvPr>
          <p:cNvSpPr/>
          <p:nvPr/>
        </p:nvSpPr>
        <p:spPr>
          <a:xfrm>
            <a:off x="4927519" y="5712518"/>
            <a:ext cx="1487129" cy="30107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0D71531-D7C5-44E2-81F1-0760D3BD8B5D}"/>
              </a:ext>
            </a:extLst>
          </p:cNvPr>
          <p:cNvSpPr/>
          <p:nvPr/>
        </p:nvSpPr>
        <p:spPr>
          <a:xfrm>
            <a:off x="4965636" y="3678729"/>
            <a:ext cx="1533026" cy="36622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399777A-9D86-43FA-B382-AFDCE9CC5D72}"/>
              </a:ext>
            </a:extLst>
          </p:cNvPr>
          <p:cNvSpPr/>
          <p:nvPr/>
        </p:nvSpPr>
        <p:spPr>
          <a:xfrm>
            <a:off x="6580818" y="3659472"/>
            <a:ext cx="1723600" cy="40906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564F5D2-4E7B-49EB-818B-24FF792FDEC9}"/>
              </a:ext>
            </a:extLst>
          </p:cNvPr>
          <p:cNvSpPr/>
          <p:nvPr/>
        </p:nvSpPr>
        <p:spPr>
          <a:xfrm>
            <a:off x="6558920" y="5690693"/>
            <a:ext cx="1519669" cy="74243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87D4D5C-4BB7-45A8-A6A4-11149A5AEE8C}"/>
              </a:ext>
            </a:extLst>
          </p:cNvPr>
          <p:cNvSpPr/>
          <p:nvPr/>
        </p:nvSpPr>
        <p:spPr>
          <a:xfrm>
            <a:off x="4931184" y="6202484"/>
            <a:ext cx="1468163" cy="62858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5E1CD17-3CC0-40FF-A6CA-CE76604D8D01}"/>
              </a:ext>
            </a:extLst>
          </p:cNvPr>
          <p:cNvGrpSpPr/>
          <p:nvPr/>
        </p:nvGrpSpPr>
        <p:grpSpPr>
          <a:xfrm>
            <a:off x="6490711" y="6500547"/>
            <a:ext cx="1666344" cy="443345"/>
            <a:chOff x="525057" y="5406611"/>
            <a:chExt cx="1991974" cy="44334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D019088-EB81-4358-8040-B91F9F0871D4}"/>
                </a:ext>
              </a:extLst>
            </p:cNvPr>
            <p:cNvSpPr/>
            <p:nvPr/>
          </p:nvSpPr>
          <p:spPr>
            <a:xfrm>
              <a:off x="588739" y="5406611"/>
              <a:ext cx="17361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17. Active Member 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5F848812-2618-4816-9DDF-4B35E1D22875}"/>
                </a:ext>
              </a:extLst>
            </p:cNvPr>
            <p:cNvSpPr/>
            <p:nvPr/>
          </p:nvSpPr>
          <p:spPr>
            <a:xfrm>
              <a:off x="525057" y="5406611"/>
              <a:ext cx="1991974" cy="443345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B2B116D-B4B4-47E0-B8EB-A67B0A12A572}"/>
              </a:ext>
            </a:extLst>
          </p:cNvPr>
          <p:cNvSpPr/>
          <p:nvPr/>
        </p:nvSpPr>
        <p:spPr>
          <a:xfrm>
            <a:off x="5038720" y="4216851"/>
            <a:ext cx="1059384" cy="30777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8ADD415F-9B0E-450A-9DDD-5D20845EBC34}"/>
              </a:ext>
            </a:extLst>
          </p:cNvPr>
          <p:cNvSpPr txBox="1">
            <a:spLocks/>
          </p:cNvSpPr>
          <p:nvPr/>
        </p:nvSpPr>
        <p:spPr>
          <a:xfrm>
            <a:off x="4976248" y="4651201"/>
            <a:ext cx="1080891" cy="292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8. Location</a:t>
            </a:r>
            <a:endParaRPr lang="en-IN" sz="14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B8846B8-6EC5-4883-A13B-13BECFB690E4}"/>
              </a:ext>
            </a:extLst>
          </p:cNvPr>
          <p:cNvSpPr/>
          <p:nvPr/>
        </p:nvSpPr>
        <p:spPr>
          <a:xfrm>
            <a:off x="4976249" y="4677469"/>
            <a:ext cx="1080891" cy="29642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2D895AB-335F-4F82-8768-2ED9138C1095}"/>
              </a:ext>
            </a:extLst>
          </p:cNvPr>
          <p:cNvSpPr/>
          <p:nvPr/>
        </p:nvSpPr>
        <p:spPr>
          <a:xfrm>
            <a:off x="6473300" y="3691891"/>
            <a:ext cx="1864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14. Account Balance </a:t>
            </a: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15AE569-BF5D-4342-A0D7-6EDB18CCFFFB}"/>
              </a:ext>
            </a:extLst>
          </p:cNvPr>
          <p:cNvSpPr txBox="1">
            <a:spLocks/>
          </p:cNvSpPr>
          <p:nvPr/>
        </p:nvSpPr>
        <p:spPr>
          <a:xfrm>
            <a:off x="4353975" y="5699096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12. </a:t>
            </a:r>
            <a:r>
              <a:rPr lang="en-IN" sz="1400" dirty="0"/>
              <a:t>Own house </a:t>
            </a: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676E8005-70E1-49F3-987A-1A8D492F1773}"/>
              </a:ext>
            </a:extLst>
          </p:cNvPr>
          <p:cNvSpPr txBox="1">
            <a:spLocks/>
          </p:cNvSpPr>
          <p:nvPr/>
        </p:nvSpPr>
        <p:spPr>
          <a:xfrm>
            <a:off x="4858479" y="6263034"/>
            <a:ext cx="1632895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16. </a:t>
            </a:r>
            <a:r>
              <a:rPr lang="en-IN" sz="1400" dirty="0"/>
              <a:t>Is Credit Card Customer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BBF26D5-C6D6-45E9-832B-3722CD3E0048}"/>
              </a:ext>
            </a:extLst>
          </p:cNvPr>
          <p:cNvCxnSpPr/>
          <p:nvPr/>
        </p:nvCxnSpPr>
        <p:spPr>
          <a:xfrm>
            <a:off x="8351541" y="1021757"/>
            <a:ext cx="0" cy="577344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E962497-4D60-47D2-A9AD-4A41A185EA40}"/>
              </a:ext>
            </a:extLst>
          </p:cNvPr>
          <p:cNvSpPr/>
          <p:nvPr/>
        </p:nvSpPr>
        <p:spPr>
          <a:xfrm>
            <a:off x="3391263" y="1562428"/>
            <a:ext cx="1568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/>
              <a:t>19. Churn 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CFF3D61-0A8C-4E26-886B-1146337D2566}"/>
              </a:ext>
            </a:extLst>
          </p:cNvPr>
          <p:cNvSpPr/>
          <p:nvPr/>
        </p:nvSpPr>
        <p:spPr>
          <a:xfrm>
            <a:off x="3620946" y="1534867"/>
            <a:ext cx="1146618" cy="34504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5CE027E-D3B1-44AA-88C5-936BC7F699BD}"/>
              </a:ext>
            </a:extLst>
          </p:cNvPr>
          <p:cNvSpPr/>
          <p:nvPr/>
        </p:nvSpPr>
        <p:spPr>
          <a:xfrm>
            <a:off x="8476532" y="1620972"/>
            <a:ext cx="1146618" cy="34504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7645288-230E-4FFE-AFE4-920DC3E28760}"/>
              </a:ext>
            </a:extLst>
          </p:cNvPr>
          <p:cNvSpPr/>
          <p:nvPr/>
        </p:nvSpPr>
        <p:spPr>
          <a:xfrm>
            <a:off x="8208845" y="1640629"/>
            <a:ext cx="1568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/>
              <a:t>19. Churn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E4964B-1A43-4049-B64C-1E7D57F159B9}"/>
              </a:ext>
            </a:extLst>
          </p:cNvPr>
          <p:cNvSpPr/>
          <p:nvPr/>
        </p:nvSpPr>
        <p:spPr>
          <a:xfrm>
            <a:off x="0" y="672423"/>
            <a:ext cx="4803263" cy="3385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ACA8F5C6-9862-48A3-B834-A2703DDA8227}"/>
              </a:ext>
            </a:extLst>
          </p:cNvPr>
          <p:cNvSpPr txBox="1">
            <a:spLocks/>
          </p:cNvSpPr>
          <p:nvPr/>
        </p:nvSpPr>
        <p:spPr>
          <a:xfrm>
            <a:off x="993244" y="606464"/>
            <a:ext cx="2072160" cy="4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2000" dirty="0"/>
              <a:t>70 % of the data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CD25F0E-3F29-4A1F-804E-439DB210A48F}"/>
              </a:ext>
            </a:extLst>
          </p:cNvPr>
          <p:cNvSpPr/>
          <p:nvPr/>
        </p:nvSpPr>
        <p:spPr>
          <a:xfrm>
            <a:off x="4828631" y="644279"/>
            <a:ext cx="472176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CE855821-C294-415F-80A8-48B3A0823E61}"/>
              </a:ext>
            </a:extLst>
          </p:cNvPr>
          <p:cNvSpPr txBox="1">
            <a:spLocks/>
          </p:cNvSpPr>
          <p:nvPr/>
        </p:nvSpPr>
        <p:spPr>
          <a:xfrm>
            <a:off x="6079461" y="583800"/>
            <a:ext cx="2072160" cy="4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2000" dirty="0"/>
              <a:t>30 % of the data</a:t>
            </a:r>
          </a:p>
        </p:txBody>
      </p:sp>
    </p:spTree>
    <p:extLst>
      <p:ext uri="{BB962C8B-B14F-4D97-AF65-F5344CB8AC3E}">
        <p14:creationId xmlns:p14="http://schemas.microsoft.com/office/powerpoint/2010/main" val="22294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3" grpId="0"/>
      <p:bldP spid="104" grpId="0" animBg="1"/>
      <p:bldP spid="1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EA20-DDAF-4622-AA62-2CAC1438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1" y="156238"/>
            <a:ext cx="6305356" cy="660400"/>
          </a:xfrm>
        </p:spPr>
        <p:txBody>
          <a:bodyPr>
            <a:normAutofit/>
          </a:bodyPr>
          <a:lstStyle/>
          <a:p>
            <a:r>
              <a:rPr lang="en-IN" sz="2400" dirty="0"/>
              <a:t>Fixing the Imbalance Problem using SMOTE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96888951-F2E2-46FA-B001-23C778AC2F7C}"/>
              </a:ext>
            </a:extLst>
          </p:cNvPr>
          <p:cNvSpPr txBox="1">
            <a:spLocks/>
          </p:cNvSpPr>
          <p:nvPr/>
        </p:nvSpPr>
        <p:spPr>
          <a:xfrm>
            <a:off x="711199" y="1371052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x_train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D95D5B-F845-4399-BBE9-1BDAD8221FA9}"/>
              </a:ext>
            </a:extLst>
          </p:cNvPr>
          <p:cNvSpPr/>
          <p:nvPr/>
        </p:nvSpPr>
        <p:spPr>
          <a:xfrm>
            <a:off x="937489" y="134311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4AE91A9-C220-4F03-878C-160280FB9A7B}"/>
              </a:ext>
            </a:extLst>
          </p:cNvPr>
          <p:cNvSpPr txBox="1">
            <a:spLocks/>
          </p:cNvSpPr>
          <p:nvPr/>
        </p:nvSpPr>
        <p:spPr>
          <a:xfrm>
            <a:off x="711199" y="2031452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Pipeline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EBBFD0-1D6F-4964-B3DF-E5B77801DF2C}"/>
              </a:ext>
            </a:extLst>
          </p:cNvPr>
          <p:cNvSpPr/>
          <p:nvPr/>
        </p:nvSpPr>
        <p:spPr>
          <a:xfrm>
            <a:off x="937489" y="2031452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4908A-3808-4C18-B444-9A3B2E1CD254}"/>
              </a:ext>
            </a:extLst>
          </p:cNvPr>
          <p:cNvSpPr txBox="1">
            <a:spLocks/>
          </p:cNvSpPr>
          <p:nvPr/>
        </p:nvSpPr>
        <p:spPr>
          <a:xfrm>
            <a:off x="711199" y="2691852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Fit &amp; Transform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880A7F-BBB8-4B6B-A4E8-8A487B9195FA}"/>
              </a:ext>
            </a:extLst>
          </p:cNvPr>
          <p:cNvSpPr/>
          <p:nvPr/>
        </p:nvSpPr>
        <p:spPr>
          <a:xfrm>
            <a:off x="937489" y="2691852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14E0CB-1E02-4E4B-8A97-5402E106A496}"/>
              </a:ext>
            </a:extLst>
          </p:cNvPr>
          <p:cNvSpPr/>
          <p:nvPr/>
        </p:nvSpPr>
        <p:spPr>
          <a:xfrm>
            <a:off x="937489" y="3352252"/>
            <a:ext cx="2586183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893666-0A68-4A55-82F1-77A53216F0EB}"/>
              </a:ext>
            </a:extLst>
          </p:cNvPr>
          <p:cNvSpPr txBox="1">
            <a:spLocks/>
          </p:cNvSpPr>
          <p:nvPr/>
        </p:nvSpPr>
        <p:spPr>
          <a:xfrm>
            <a:off x="1051403" y="3443536"/>
            <a:ext cx="2472269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Fully Processed data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7E8905E-EEE4-4B4A-AFC2-24BD6EF52DE1}"/>
              </a:ext>
            </a:extLst>
          </p:cNvPr>
          <p:cNvSpPr txBox="1">
            <a:spLocks/>
          </p:cNvSpPr>
          <p:nvPr/>
        </p:nvSpPr>
        <p:spPr>
          <a:xfrm>
            <a:off x="711199" y="407562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x_train_pp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AD15DF-82B0-444E-A3CC-2FF47788FD3A}"/>
              </a:ext>
            </a:extLst>
          </p:cNvPr>
          <p:cNvSpPr/>
          <p:nvPr/>
        </p:nvSpPr>
        <p:spPr>
          <a:xfrm>
            <a:off x="937489" y="4075625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BD694D7-6F95-4654-8B3C-5E50437BEDB1}"/>
              </a:ext>
            </a:extLst>
          </p:cNvPr>
          <p:cNvSpPr txBox="1">
            <a:spLocks/>
          </p:cNvSpPr>
          <p:nvPr/>
        </p:nvSpPr>
        <p:spPr>
          <a:xfrm>
            <a:off x="4350327" y="157861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x_test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5D25A6-937F-460C-96D4-B4832EBBD6EA}"/>
              </a:ext>
            </a:extLst>
          </p:cNvPr>
          <p:cNvSpPr/>
          <p:nvPr/>
        </p:nvSpPr>
        <p:spPr>
          <a:xfrm>
            <a:off x="4710544" y="152409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00096A8F-5410-4E8E-9C9D-70C22C9E0EC4}"/>
              </a:ext>
            </a:extLst>
          </p:cNvPr>
          <p:cNvSpPr txBox="1">
            <a:spLocks/>
          </p:cNvSpPr>
          <p:nvPr/>
        </p:nvSpPr>
        <p:spPr>
          <a:xfrm>
            <a:off x="4576618" y="2783661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Transform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D117C4-88EB-427C-A814-B2995B865E30}"/>
              </a:ext>
            </a:extLst>
          </p:cNvPr>
          <p:cNvSpPr/>
          <p:nvPr/>
        </p:nvSpPr>
        <p:spPr>
          <a:xfrm>
            <a:off x="4802908" y="278366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12DCF4-B351-4C55-93B3-A62D4E743FCF}"/>
              </a:ext>
            </a:extLst>
          </p:cNvPr>
          <p:cNvSpPr/>
          <p:nvPr/>
        </p:nvSpPr>
        <p:spPr>
          <a:xfrm>
            <a:off x="4802908" y="3457868"/>
            <a:ext cx="2586183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2B017A32-EFE1-4834-AC67-98F46BA153F2}"/>
              </a:ext>
            </a:extLst>
          </p:cNvPr>
          <p:cNvSpPr txBox="1">
            <a:spLocks/>
          </p:cNvSpPr>
          <p:nvPr/>
        </p:nvSpPr>
        <p:spPr>
          <a:xfrm>
            <a:off x="4916822" y="3549152"/>
            <a:ext cx="2472269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Fully Processed data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E108A0F5-36F9-48D4-8047-C0E2A42A475E}"/>
              </a:ext>
            </a:extLst>
          </p:cNvPr>
          <p:cNvSpPr txBox="1">
            <a:spLocks/>
          </p:cNvSpPr>
          <p:nvPr/>
        </p:nvSpPr>
        <p:spPr>
          <a:xfrm>
            <a:off x="4576618" y="4181241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x_test_pp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1F80BC2-5284-4990-A40A-31C81ADFD261}"/>
              </a:ext>
            </a:extLst>
          </p:cNvPr>
          <p:cNvSpPr/>
          <p:nvPr/>
        </p:nvSpPr>
        <p:spPr>
          <a:xfrm>
            <a:off x="4802908" y="418124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794EFA-3811-49B7-860B-99C2B707DCA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230581" y="1771577"/>
            <a:ext cx="0" cy="25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9F0EDD-CB57-4D82-8117-3DEC5526B79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30581" y="2459918"/>
            <a:ext cx="0" cy="23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250ED9-D580-43D9-A27B-4EB8A8E7A58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230581" y="3120318"/>
            <a:ext cx="0" cy="23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3A94BC-7D1A-468B-A657-B2F271416BC2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2230581" y="3878725"/>
            <a:ext cx="0" cy="1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FA1FE39-361B-46A2-92B2-2E9537E9F487}"/>
              </a:ext>
            </a:extLst>
          </p:cNvPr>
          <p:cNvCxnSpPr>
            <a:cxnSpLocks/>
          </p:cNvCxnSpPr>
          <p:nvPr/>
        </p:nvCxnSpPr>
        <p:spPr>
          <a:xfrm>
            <a:off x="3523672" y="2230824"/>
            <a:ext cx="1279236" cy="752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10EABC1-E18C-47F5-87B1-76E4E31F682D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3523672" y="1738324"/>
            <a:ext cx="1186872" cy="366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6D357F-A6CD-4EC5-8373-2F19048E8CC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96000" y="3212127"/>
            <a:ext cx="0" cy="24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4AB619-61EF-4F9C-9510-E62732A6287F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6096000" y="3984341"/>
            <a:ext cx="0" cy="1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2FFADD5C-0CF8-4579-AF0A-8C0F72028991}"/>
              </a:ext>
            </a:extLst>
          </p:cNvPr>
          <p:cNvSpPr txBox="1">
            <a:spLocks/>
          </p:cNvSpPr>
          <p:nvPr/>
        </p:nvSpPr>
        <p:spPr>
          <a:xfrm>
            <a:off x="-280173" y="688740"/>
            <a:ext cx="7484537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Step 1 Pre-process both train and test data using the pipeline</a:t>
            </a:r>
          </a:p>
        </p:txBody>
      </p:sp>
    </p:spTree>
    <p:extLst>
      <p:ext uri="{BB962C8B-B14F-4D97-AF65-F5344CB8AC3E}">
        <p14:creationId xmlns:p14="http://schemas.microsoft.com/office/powerpoint/2010/main" val="51461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 animBg="1"/>
      <p:bldP spid="18" grpId="0"/>
      <p:bldP spid="19" grpId="0" animBg="1"/>
      <p:bldP spid="20" grpId="0" animBg="1"/>
      <p:bldP spid="21" grpId="0"/>
      <p:bldP spid="22" grpId="0"/>
      <p:bldP spid="23" grpId="0" animBg="1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EA20-DDAF-4622-AA62-2CAC1438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1" y="156238"/>
            <a:ext cx="6305356" cy="660400"/>
          </a:xfrm>
        </p:spPr>
        <p:txBody>
          <a:bodyPr>
            <a:normAutofit/>
          </a:bodyPr>
          <a:lstStyle/>
          <a:p>
            <a:r>
              <a:rPr lang="en-IN" sz="2400" dirty="0"/>
              <a:t>Fixing the Imbalance Problem using SMOTE</a:t>
            </a:r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2FFADD5C-0CF8-4579-AF0A-8C0F72028991}"/>
              </a:ext>
            </a:extLst>
          </p:cNvPr>
          <p:cNvSpPr txBox="1">
            <a:spLocks/>
          </p:cNvSpPr>
          <p:nvPr/>
        </p:nvSpPr>
        <p:spPr>
          <a:xfrm>
            <a:off x="209354" y="816638"/>
            <a:ext cx="7484537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Step 2 Use SMOTE to solve the Imbalance problem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D58F54F0-D319-45B7-BE72-42176992446E}"/>
              </a:ext>
            </a:extLst>
          </p:cNvPr>
          <p:cNvSpPr txBox="1">
            <a:spLocks/>
          </p:cNvSpPr>
          <p:nvPr/>
        </p:nvSpPr>
        <p:spPr>
          <a:xfrm>
            <a:off x="658089" y="1371052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x_train_pp</a:t>
            </a:r>
            <a:r>
              <a:rPr lang="en-IN" dirty="0"/>
              <a:t> (imbalanced)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B2CE0E2-2F79-4E58-8B43-E4FA74637092}"/>
              </a:ext>
            </a:extLst>
          </p:cNvPr>
          <p:cNvSpPr/>
          <p:nvPr/>
        </p:nvSpPr>
        <p:spPr>
          <a:xfrm>
            <a:off x="884379" y="1371052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Content Placeholder 7">
            <a:extLst>
              <a:ext uri="{FF2B5EF4-FFF2-40B4-BE49-F238E27FC236}">
                <a16:creationId xmlns:a16="http://schemas.microsoft.com/office/drawing/2014/main" id="{EFCEC7EB-1199-4CC0-8070-DDF20C8580BD}"/>
              </a:ext>
            </a:extLst>
          </p:cNvPr>
          <p:cNvSpPr txBox="1">
            <a:spLocks/>
          </p:cNvSpPr>
          <p:nvPr/>
        </p:nvSpPr>
        <p:spPr>
          <a:xfrm>
            <a:off x="5010724" y="1371052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y_train</a:t>
            </a:r>
            <a:r>
              <a:rPr lang="en-IN" dirty="0"/>
              <a:t> (imbalanced)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AF315D-08FE-4DC9-8D30-4936AA1F8033}"/>
              </a:ext>
            </a:extLst>
          </p:cNvPr>
          <p:cNvSpPr/>
          <p:nvPr/>
        </p:nvSpPr>
        <p:spPr>
          <a:xfrm>
            <a:off x="5237015" y="1371052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Content Placeholder 7">
            <a:extLst>
              <a:ext uri="{FF2B5EF4-FFF2-40B4-BE49-F238E27FC236}">
                <a16:creationId xmlns:a16="http://schemas.microsoft.com/office/drawing/2014/main" id="{25EC5542-6569-4FDC-8374-6E3104781219}"/>
              </a:ext>
            </a:extLst>
          </p:cNvPr>
          <p:cNvSpPr txBox="1">
            <a:spLocks/>
          </p:cNvSpPr>
          <p:nvPr/>
        </p:nvSpPr>
        <p:spPr>
          <a:xfrm>
            <a:off x="2890980" y="247863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SMOTE.fit_sample</a:t>
            </a:r>
            <a:r>
              <a:rPr lang="en-IN" dirty="0"/>
              <a:t>()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5AB4DE7-FCE0-4E48-89AE-E7CD6F5CEE2B}"/>
              </a:ext>
            </a:extLst>
          </p:cNvPr>
          <p:cNvSpPr/>
          <p:nvPr/>
        </p:nvSpPr>
        <p:spPr>
          <a:xfrm>
            <a:off x="3117270" y="2450694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Content Placeholder 7">
            <a:extLst>
              <a:ext uri="{FF2B5EF4-FFF2-40B4-BE49-F238E27FC236}">
                <a16:creationId xmlns:a16="http://schemas.microsoft.com/office/drawing/2014/main" id="{D1B95054-3F99-4323-BD46-7B9C25A6D62E}"/>
              </a:ext>
            </a:extLst>
          </p:cNvPr>
          <p:cNvSpPr txBox="1">
            <a:spLocks/>
          </p:cNvSpPr>
          <p:nvPr/>
        </p:nvSpPr>
        <p:spPr>
          <a:xfrm>
            <a:off x="658089" y="372350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os_train_x</a:t>
            </a:r>
            <a:r>
              <a:rPr lang="en-IN" dirty="0"/>
              <a:t> (Balanced)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EB2099B-BA9D-48A1-84DD-ADD9B35E5202}"/>
              </a:ext>
            </a:extLst>
          </p:cNvPr>
          <p:cNvSpPr/>
          <p:nvPr/>
        </p:nvSpPr>
        <p:spPr>
          <a:xfrm>
            <a:off x="884379" y="372350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Content Placeholder 7">
            <a:extLst>
              <a:ext uri="{FF2B5EF4-FFF2-40B4-BE49-F238E27FC236}">
                <a16:creationId xmlns:a16="http://schemas.microsoft.com/office/drawing/2014/main" id="{D482290E-91A2-42BB-B5C6-E959B28EFD7C}"/>
              </a:ext>
            </a:extLst>
          </p:cNvPr>
          <p:cNvSpPr txBox="1">
            <a:spLocks/>
          </p:cNvSpPr>
          <p:nvPr/>
        </p:nvSpPr>
        <p:spPr>
          <a:xfrm>
            <a:off x="5010724" y="372350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os_train_y</a:t>
            </a:r>
            <a:r>
              <a:rPr lang="en-IN" dirty="0"/>
              <a:t> (Balanced)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656EAF-9C0D-4168-BBCC-B05185F5B0ED}"/>
              </a:ext>
            </a:extLst>
          </p:cNvPr>
          <p:cNvSpPr/>
          <p:nvPr/>
        </p:nvSpPr>
        <p:spPr>
          <a:xfrm>
            <a:off x="5237015" y="372350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9A3204-2F4D-4DF6-8F60-92B49181092A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 rot="16200000" flipH="1">
            <a:off x="2968328" y="1008660"/>
            <a:ext cx="651176" cy="2232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E345E9-3C9B-4864-ABD2-912342B6EA0A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5144647" y="1065234"/>
            <a:ext cx="651176" cy="2119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45333E-E5B0-4B73-BA62-7979B5D5433E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 rot="5400000">
            <a:off x="2871744" y="2184888"/>
            <a:ext cx="844346" cy="2232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697B43-B07F-4F41-A5C7-62DD2DEEEB9E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 rot="16200000" flipH="1">
            <a:off x="5048061" y="2241460"/>
            <a:ext cx="844346" cy="2119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94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EA20-DDAF-4622-AA62-2CAC1438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1" y="156238"/>
            <a:ext cx="6305356" cy="660400"/>
          </a:xfrm>
        </p:spPr>
        <p:txBody>
          <a:bodyPr>
            <a:normAutofit/>
          </a:bodyPr>
          <a:lstStyle/>
          <a:p>
            <a:r>
              <a:rPr lang="en-IN" sz="2400" dirty="0"/>
              <a:t>Fixing the Imbalance Problem using SMOTE</a:t>
            </a:r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2FFADD5C-0CF8-4579-AF0A-8C0F72028991}"/>
              </a:ext>
            </a:extLst>
          </p:cNvPr>
          <p:cNvSpPr txBox="1">
            <a:spLocks/>
          </p:cNvSpPr>
          <p:nvPr/>
        </p:nvSpPr>
        <p:spPr>
          <a:xfrm>
            <a:off x="209354" y="816638"/>
            <a:ext cx="7484537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Step 2 Use SMOTE to solve the Imbalance problem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D58F54F0-D319-45B7-BE72-42176992446E}"/>
              </a:ext>
            </a:extLst>
          </p:cNvPr>
          <p:cNvSpPr txBox="1">
            <a:spLocks/>
          </p:cNvSpPr>
          <p:nvPr/>
        </p:nvSpPr>
        <p:spPr>
          <a:xfrm>
            <a:off x="658089" y="1371052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x_train_pp</a:t>
            </a:r>
            <a:r>
              <a:rPr lang="en-IN" dirty="0"/>
              <a:t> (imbalanced)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B2CE0E2-2F79-4E58-8B43-E4FA74637092}"/>
              </a:ext>
            </a:extLst>
          </p:cNvPr>
          <p:cNvSpPr/>
          <p:nvPr/>
        </p:nvSpPr>
        <p:spPr>
          <a:xfrm>
            <a:off x="884379" y="1371052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Content Placeholder 7">
            <a:extLst>
              <a:ext uri="{FF2B5EF4-FFF2-40B4-BE49-F238E27FC236}">
                <a16:creationId xmlns:a16="http://schemas.microsoft.com/office/drawing/2014/main" id="{EFCEC7EB-1199-4CC0-8070-DDF20C8580BD}"/>
              </a:ext>
            </a:extLst>
          </p:cNvPr>
          <p:cNvSpPr txBox="1">
            <a:spLocks/>
          </p:cNvSpPr>
          <p:nvPr/>
        </p:nvSpPr>
        <p:spPr>
          <a:xfrm>
            <a:off x="5010724" y="1371052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y_train</a:t>
            </a:r>
            <a:r>
              <a:rPr lang="en-IN" dirty="0"/>
              <a:t> (imbalanced)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AF315D-08FE-4DC9-8D30-4936AA1F8033}"/>
              </a:ext>
            </a:extLst>
          </p:cNvPr>
          <p:cNvSpPr/>
          <p:nvPr/>
        </p:nvSpPr>
        <p:spPr>
          <a:xfrm>
            <a:off x="5237015" y="1371052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Content Placeholder 7">
            <a:extLst>
              <a:ext uri="{FF2B5EF4-FFF2-40B4-BE49-F238E27FC236}">
                <a16:creationId xmlns:a16="http://schemas.microsoft.com/office/drawing/2014/main" id="{25EC5542-6569-4FDC-8374-6E3104781219}"/>
              </a:ext>
            </a:extLst>
          </p:cNvPr>
          <p:cNvSpPr txBox="1">
            <a:spLocks/>
          </p:cNvSpPr>
          <p:nvPr/>
        </p:nvSpPr>
        <p:spPr>
          <a:xfrm>
            <a:off x="2890980" y="247863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SMOTE.fit_sample</a:t>
            </a:r>
            <a:r>
              <a:rPr lang="en-IN" dirty="0"/>
              <a:t>()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5AB4DE7-FCE0-4E48-89AE-E7CD6F5CEE2B}"/>
              </a:ext>
            </a:extLst>
          </p:cNvPr>
          <p:cNvSpPr/>
          <p:nvPr/>
        </p:nvSpPr>
        <p:spPr>
          <a:xfrm>
            <a:off x="3117270" y="2450694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Content Placeholder 7">
            <a:extLst>
              <a:ext uri="{FF2B5EF4-FFF2-40B4-BE49-F238E27FC236}">
                <a16:creationId xmlns:a16="http://schemas.microsoft.com/office/drawing/2014/main" id="{D1B95054-3F99-4323-BD46-7B9C25A6D62E}"/>
              </a:ext>
            </a:extLst>
          </p:cNvPr>
          <p:cNvSpPr txBox="1">
            <a:spLocks/>
          </p:cNvSpPr>
          <p:nvPr/>
        </p:nvSpPr>
        <p:spPr>
          <a:xfrm>
            <a:off x="658089" y="372350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os_train_x</a:t>
            </a:r>
            <a:r>
              <a:rPr lang="en-IN" dirty="0"/>
              <a:t> (Balanced)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EB2099B-BA9D-48A1-84DD-ADD9B35E5202}"/>
              </a:ext>
            </a:extLst>
          </p:cNvPr>
          <p:cNvSpPr/>
          <p:nvPr/>
        </p:nvSpPr>
        <p:spPr>
          <a:xfrm>
            <a:off x="884379" y="372350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Content Placeholder 7">
            <a:extLst>
              <a:ext uri="{FF2B5EF4-FFF2-40B4-BE49-F238E27FC236}">
                <a16:creationId xmlns:a16="http://schemas.microsoft.com/office/drawing/2014/main" id="{D482290E-91A2-42BB-B5C6-E959B28EFD7C}"/>
              </a:ext>
            </a:extLst>
          </p:cNvPr>
          <p:cNvSpPr txBox="1">
            <a:spLocks/>
          </p:cNvSpPr>
          <p:nvPr/>
        </p:nvSpPr>
        <p:spPr>
          <a:xfrm>
            <a:off x="5010724" y="372350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os_train_y</a:t>
            </a:r>
            <a:r>
              <a:rPr lang="en-IN" dirty="0"/>
              <a:t> (Balanced)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656EAF-9C0D-4168-BBCC-B05185F5B0ED}"/>
              </a:ext>
            </a:extLst>
          </p:cNvPr>
          <p:cNvSpPr/>
          <p:nvPr/>
        </p:nvSpPr>
        <p:spPr>
          <a:xfrm>
            <a:off x="5237015" y="372350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9A3204-2F4D-4DF6-8F60-92B49181092A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 rot="16200000" flipH="1">
            <a:off x="2968328" y="1008660"/>
            <a:ext cx="651176" cy="2232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E345E9-3C9B-4864-ABD2-912342B6EA0A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5144647" y="1065234"/>
            <a:ext cx="651176" cy="2119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45333E-E5B0-4B73-BA62-7979B5D5433E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 rot="5400000">
            <a:off x="2871744" y="2184888"/>
            <a:ext cx="844346" cy="2232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697B43-B07F-4F41-A5C7-62DD2DEEEB9E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 rot="16200000" flipH="1">
            <a:off x="5048061" y="2241460"/>
            <a:ext cx="844346" cy="2119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745F59-A7E4-4347-8C71-0E8DDF472520}"/>
              </a:ext>
            </a:extLst>
          </p:cNvPr>
          <p:cNvSpPr/>
          <p:nvPr/>
        </p:nvSpPr>
        <p:spPr>
          <a:xfrm>
            <a:off x="407165" y="3405633"/>
            <a:ext cx="3525982" cy="13392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92915F-269D-420A-96D7-0ABE2B2C395D}"/>
              </a:ext>
            </a:extLst>
          </p:cNvPr>
          <p:cNvSpPr/>
          <p:nvPr/>
        </p:nvSpPr>
        <p:spPr>
          <a:xfrm>
            <a:off x="4732873" y="3317106"/>
            <a:ext cx="3525982" cy="13392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219A8-4CB3-475A-A397-B6F26C32FCFB}"/>
              </a:ext>
            </a:extLst>
          </p:cNvPr>
          <p:cNvCxnSpPr>
            <a:stCxn id="3" idx="5"/>
          </p:cNvCxnSpPr>
          <p:nvPr/>
        </p:nvCxnSpPr>
        <p:spPr>
          <a:xfrm>
            <a:off x="3416779" y="4548774"/>
            <a:ext cx="1386130" cy="789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060B60-C99C-44EC-A0FC-59058702D631}"/>
              </a:ext>
            </a:extLst>
          </p:cNvPr>
          <p:cNvCxnSpPr>
            <a:stCxn id="19" idx="4"/>
          </p:cNvCxnSpPr>
          <p:nvPr/>
        </p:nvCxnSpPr>
        <p:spPr>
          <a:xfrm flipH="1">
            <a:off x="4732873" y="4656379"/>
            <a:ext cx="1762991" cy="700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A9B458B3-E335-4AB7-960B-3D900E2D3854}"/>
              </a:ext>
            </a:extLst>
          </p:cNvPr>
          <p:cNvSpPr txBox="1">
            <a:spLocks/>
          </p:cNvSpPr>
          <p:nvPr/>
        </p:nvSpPr>
        <p:spPr>
          <a:xfrm>
            <a:off x="3117270" y="5374403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Use this balanced train data to train any model in future</a:t>
            </a:r>
          </a:p>
        </p:txBody>
      </p:sp>
    </p:spTree>
    <p:extLst>
      <p:ext uri="{BB962C8B-B14F-4D97-AF65-F5344CB8AC3E}">
        <p14:creationId xmlns:p14="http://schemas.microsoft.com/office/powerpoint/2010/main" val="23595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A422-E9C6-4383-B530-014B6281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286328"/>
            <a:ext cx="7524557" cy="674255"/>
          </a:xfrm>
        </p:spPr>
        <p:txBody>
          <a:bodyPr>
            <a:normAutofit/>
          </a:bodyPr>
          <a:lstStyle/>
          <a:p>
            <a:r>
              <a:rPr lang="en-IN" sz="2400" dirty="0"/>
              <a:t>Fixing the Imbalance Problem using SMOTE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011A8-4EBF-4715-A093-7984B9F6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17" y="1500620"/>
            <a:ext cx="6143625" cy="474345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A4EB9E3C-2299-49A7-879C-B73C79194532}"/>
              </a:ext>
            </a:extLst>
          </p:cNvPr>
          <p:cNvSpPr txBox="1">
            <a:spLocks/>
          </p:cNvSpPr>
          <p:nvPr/>
        </p:nvSpPr>
        <p:spPr>
          <a:xfrm>
            <a:off x="209354" y="816638"/>
            <a:ext cx="7484537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Balanced problem now</a:t>
            </a:r>
          </a:p>
        </p:txBody>
      </p:sp>
    </p:spTree>
    <p:extLst>
      <p:ext uri="{BB962C8B-B14F-4D97-AF65-F5344CB8AC3E}">
        <p14:creationId xmlns:p14="http://schemas.microsoft.com/office/powerpoint/2010/main" val="1042176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E155-9505-498E-9BF1-A8E051F8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80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15421123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62C3-2620-4076-B00B-4F455E3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56238"/>
            <a:ext cx="5972848" cy="490307"/>
          </a:xfrm>
        </p:spPr>
        <p:txBody>
          <a:bodyPr>
            <a:normAutofit/>
          </a:bodyPr>
          <a:lstStyle/>
          <a:p>
            <a:r>
              <a:rPr lang="en-IN" sz="2400" dirty="0"/>
              <a:t>Overall approach used in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E9B8-ED56-4311-8D2C-AA2C60DA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2" y="710510"/>
            <a:ext cx="2620047" cy="4903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Step 1. Fitting the model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78619CA-6F20-4129-B538-65AE5E0DD744}"/>
              </a:ext>
            </a:extLst>
          </p:cNvPr>
          <p:cNvSpPr txBox="1">
            <a:spLocks/>
          </p:cNvSpPr>
          <p:nvPr/>
        </p:nvSpPr>
        <p:spPr>
          <a:xfrm>
            <a:off x="3158836" y="1126289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Pipeline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EF1E5D-719B-4FEE-ABAE-B0171C276614}"/>
              </a:ext>
            </a:extLst>
          </p:cNvPr>
          <p:cNvSpPr/>
          <p:nvPr/>
        </p:nvSpPr>
        <p:spPr>
          <a:xfrm>
            <a:off x="3385126" y="1126289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F284A2-4727-422A-9B18-1D4E8878A853}"/>
              </a:ext>
            </a:extLst>
          </p:cNvPr>
          <p:cNvSpPr txBox="1">
            <a:spLocks/>
          </p:cNvSpPr>
          <p:nvPr/>
        </p:nvSpPr>
        <p:spPr>
          <a:xfrm>
            <a:off x="3283527" y="2029760"/>
            <a:ext cx="2812473" cy="526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Create a Pipeline object for the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EE090-CB98-48DC-8631-F340153F348C}"/>
              </a:ext>
            </a:extLst>
          </p:cNvPr>
          <p:cNvSpPr/>
          <p:nvPr/>
        </p:nvSpPr>
        <p:spPr>
          <a:xfrm>
            <a:off x="3385126" y="1939125"/>
            <a:ext cx="2586183" cy="707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59F1B9D3-75A9-4756-A32F-22184D212F7D}"/>
              </a:ext>
            </a:extLst>
          </p:cNvPr>
          <p:cNvSpPr txBox="1">
            <a:spLocks/>
          </p:cNvSpPr>
          <p:nvPr/>
        </p:nvSpPr>
        <p:spPr>
          <a:xfrm>
            <a:off x="3283527" y="3165762"/>
            <a:ext cx="2812473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Pipeline </a:t>
            </a:r>
            <a:r>
              <a:rPr lang="en-IN" dirty="0" err="1"/>
              <a:t>object.fit</a:t>
            </a:r>
            <a:r>
              <a:rPr lang="en-IN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170E59-1215-4A1F-9083-EBA89C053183}"/>
              </a:ext>
            </a:extLst>
          </p:cNvPr>
          <p:cNvSpPr/>
          <p:nvPr/>
        </p:nvSpPr>
        <p:spPr>
          <a:xfrm>
            <a:off x="3385126" y="3075127"/>
            <a:ext cx="2586183" cy="707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1E3ECF4A-22BD-4233-B617-8E4D863419F4}"/>
              </a:ext>
            </a:extLst>
          </p:cNvPr>
          <p:cNvSpPr txBox="1">
            <a:spLocks/>
          </p:cNvSpPr>
          <p:nvPr/>
        </p:nvSpPr>
        <p:spPr>
          <a:xfrm>
            <a:off x="974440" y="4348723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os_train_x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3029BD-DE60-4CD0-9CF0-30A81474690B}"/>
              </a:ext>
            </a:extLst>
          </p:cNvPr>
          <p:cNvSpPr/>
          <p:nvPr/>
        </p:nvSpPr>
        <p:spPr>
          <a:xfrm>
            <a:off x="1293095" y="4348723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10B2FAF3-0AF7-4DCE-B2A3-0E35C3C671E4}"/>
              </a:ext>
            </a:extLst>
          </p:cNvPr>
          <p:cNvSpPr txBox="1">
            <a:spLocks/>
          </p:cNvSpPr>
          <p:nvPr/>
        </p:nvSpPr>
        <p:spPr>
          <a:xfrm>
            <a:off x="5419440" y="4348723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os_train_y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796315-EB99-460D-8648-08407E09AF22}"/>
              </a:ext>
            </a:extLst>
          </p:cNvPr>
          <p:cNvSpPr/>
          <p:nvPr/>
        </p:nvSpPr>
        <p:spPr>
          <a:xfrm>
            <a:off x="5645731" y="4348723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23C07B-D99A-4AD3-A4D4-746F5B6670E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678218" y="1554755"/>
            <a:ext cx="0" cy="38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81FF79-58C6-42CE-A9EE-6C1CEE6EF6A5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678218" y="2646870"/>
            <a:ext cx="0" cy="42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B149710-CAB2-40FE-A498-991310872C3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3349278" y="3019782"/>
            <a:ext cx="565851" cy="2092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D9D210-B369-460D-98CA-E502E4504C34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5525595" y="2935494"/>
            <a:ext cx="565851" cy="2260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62C3-2620-4076-B00B-4F455E3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56238"/>
            <a:ext cx="5972848" cy="490307"/>
          </a:xfrm>
        </p:spPr>
        <p:txBody>
          <a:bodyPr>
            <a:normAutofit/>
          </a:bodyPr>
          <a:lstStyle/>
          <a:p>
            <a:r>
              <a:rPr lang="en-IN" sz="2400" dirty="0"/>
              <a:t>Overall approach used in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E9B8-ED56-4311-8D2C-AA2C60DA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2" y="710510"/>
            <a:ext cx="2620047" cy="4903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Step 1. Fitting the model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78619CA-6F20-4129-B538-65AE5E0DD744}"/>
              </a:ext>
            </a:extLst>
          </p:cNvPr>
          <p:cNvSpPr txBox="1">
            <a:spLocks/>
          </p:cNvSpPr>
          <p:nvPr/>
        </p:nvSpPr>
        <p:spPr>
          <a:xfrm>
            <a:off x="3158836" y="1126289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Pipeline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EF1E5D-719B-4FEE-ABAE-B0171C276614}"/>
              </a:ext>
            </a:extLst>
          </p:cNvPr>
          <p:cNvSpPr/>
          <p:nvPr/>
        </p:nvSpPr>
        <p:spPr>
          <a:xfrm>
            <a:off x="3385126" y="1126289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F284A2-4727-422A-9B18-1D4E8878A853}"/>
              </a:ext>
            </a:extLst>
          </p:cNvPr>
          <p:cNvSpPr txBox="1">
            <a:spLocks/>
          </p:cNvSpPr>
          <p:nvPr/>
        </p:nvSpPr>
        <p:spPr>
          <a:xfrm>
            <a:off x="3283527" y="2029760"/>
            <a:ext cx="2812473" cy="526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Create a Pipeline object for the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EE090-CB98-48DC-8631-F340153F348C}"/>
              </a:ext>
            </a:extLst>
          </p:cNvPr>
          <p:cNvSpPr/>
          <p:nvPr/>
        </p:nvSpPr>
        <p:spPr>
          <a:xfrm>
            <a:off x="3385126" y="1939125"/>
            <a:ext cx="2586183" cy="707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59F1B9D3-75A9-4756-A32F-22184D212F7D}"/>
              </a:ext>
            </a:extLst>
          </p:cNvPr>
          <p:cNvSpPr txBox="1">
            <a:spLocks/>
          </p:cNvSpPr>
          <p:nvPr/>
        </p:nvSpPr>
        <p:spPr>
          <a:xfrm>
            <a:off x="3283527" y="3165762"/>
            <a:ext cx="2812473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Pipeline </a:t>
            </a:r>
            <a:r>
              <a:rPr lang="en-IN" dirty="0" err="1"/>
              <a:t>object.fit</a:t>
            </a:r>
            <a:r>
              <a:rPr lang="en-IN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170E59-1215-4A1F-9083-EBA89C053183}"/>
              </a:ext>
            </a:extLst>
          </p:cNvPr>
          <p:cNvSpPr/>
          <p:nvPr/>
        </p:nvSpPr>
        <p:spPr>
          <a:xfrm>
            <a:off x="3385126" y="3075127"/>
            <a:ext cx="2586183" cy="707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1E3ECF4A-22BD-4233-B617-8E4D863419F4}"/>
              </a:ext>
            </a:extLst>
          </p:cNvPr>
          <p:cNvSpPr txBox="1">
            <a:spLocks/>
          </p:cNvSpPr>
          <p:nvPr/>
        </p:nvSpPr>
        <p:spPr>
          <a:xfrm>
            <a:off x="974440" y="4348723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os_train_x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3029BD-DE60-4CD0-9CF0-30A81474690B}"/>
              </a:ext>
            </a:extLst>
          </p:cNvPr>
          <p:cNvSpPr/>
          <p:nvPr/>
        </p:nvSpPr>
        <p:spPr>
          <a:xfrm>
            <a:off x="1293095" y="4348723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10B2FAF3-0AF7-4DCE-B2A3-0E35C3C671E4}"/>
              </a:ext>
            </a:extLst>
          </p:cNvPr>
          <p:cNvSpPr txBox="1">
            <a:spLocks/>
          </p:cNvSpPr>
          <p:nvPr/>
        </p:nvSpPr>
        <p:spPr>
          <a:xfrm>
            <a:off x="5419440" y="4348723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os_train_y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796315-EB99-460D-8648-08407E09AF22}"/>
              </a:ext>
            </a:extLst>
          </p:cNvPr>
          <p:cNvSpPr/>
          <p:nvPr/>
        </p:nvSpPr>
        <p:spPr>
          <a:xfrm>
            <a:off x="5645731" y="4348723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23C07B-D99A-4AD3-A4D4-746F5B6670E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678218" y="1554755"/>
            <a:ext cx="0" cy="38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81FF79-58C6-42CE-A9EE-6C1CEE6EF6A5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678218" y="2646870"/>
            <a:ext cx="0" cy="42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B149710-CAB2-40FE-A498-991310872C3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3349278" y="3019782"/>
            <a:ext cx="565851" cy="2092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D9D210-B369-460D-98CA-E502E4504C34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5525595" y="2935494"/>
            <a:ext cx="565851" cy="2260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C745099-9AD7-41DC-B9B6-B14C7E25DAC5}"/>
              </a:ext>
            </a:extLst>
          </p:cNvPr>
          <p:cNvSpPr/>
          <p:nvPr/>
        </p:nvSpPr>
        <p:spPr>
          <a:xfrm>
            <a:off x="579588" y="4047254"/>
            <a:ext cx="3786909" cy="15546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0F5E3A-DBE8-4F82-AB57-FA6C9A1FCEEF}"/>
              </a:ext>
            </a:extLst>
          </p:cNvPr>
          <p:cNvSpPr/>
          <p:nvPr/>
        </p:nvSpPr>
        <p:spPr>
          <a:xfrm>
            <a:off x="5419440" y="3909007"/>
            <a:ext cx="3786909" cy="15546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70C0F32-E631-4548-B918-0EFA6FE8023B}"/>
              </a:ext>
            </a:extLst>
          </p:cNvPr>
          <p:cNvCxnSpPr>
            <a:stCxn id="4" idx="4"/>
          </p:cNvCxnSpPr>
          <p:nvPr/>
        </p:nvCxnSpPr>
        <p:spPr>
          <a:xfrm rot="5400000">
            <a:off x="1982392" y="5503748"/>
            <a:ext cx="392479" cy="58882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064273F-3AF0-4140-B8EB-E4A23F1CB990}"/>
              </a:ext>
            </a:extLst>
          </p:cNvPr>
          <p:cNvCxnSpPr>
            <a:stCxn id="20" idx="3"/>
          </p:cNvCxnSpPr>
          <p:nvPr/>
        </p:nvCxnSpPr>
        <p:spPr>
          <a:xfrm rot="16200000" flipH="1">
            <a:off x="6011409" y="5198609"/>
            <a:ext cx="666038" cy="74081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6B94CFF7-E36E-4857-A956-66A8A17A5F27}"/>
              </a:ext>
            </a:extLst>
          </p:cNvPr>
          <p:cNvSpPr txBox="1">
            <a:spLocks/>
          </p:cNvSpPr>
          <p:nvPr/>
        </p:nvSpPr>
        <p:spPr>
          <a:xfrm>
            <a:off x="637313" y="5703455"/>
            <a:ext cx="1311564" cy="115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Feature input for the model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441DADC0-BA0E-4817-AA34-A90A8AFC1A0D}"/>
              </a:ext>
            </a:extLst>
          </p:cNvPr>
          <p:cNvSpPr txBox="1">
            <a:spLocks/>
          </p:cNvSpPr>
          <p:nvPr/>
        </p:nvSpPr>
        <p:spPr>
          <a:xfrm>
            <a:off x="6714836" y="5685564"/>
            <a:ext cx="1311564" cy="1154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Actual o/p data (target column)</a:t>
            </a:r>
          </a:p>
        </p:txBody>
      </p:sp>
    </p:spTree>
    <p:extLst>
      <p:ext uri="{BB962C8B-B14F-4D97-AF65-F5344CB8AC3E}">
        <p14:creationId xmlns:p14="http://schemas.microsoft.com/office/powerpoint/2010/main" val="34190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EBC9-A895-49E8-B012-3F3FB852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2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Approaching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171208017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62C3-2620-4076-B00B-4F455E3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56238"/>
            <a:ext cx="5972848" cy="490307"/>
          </a:xfrm>
        </p:spPr>
        <p:txBody>
          <a:bodyPr>
            <a:normAutofit/>
          </a:bodyPr>
          <a:lstStyle/>
          <a:p>
            <a:r>
              <a:rPr lang="en-IN" sz="2400" dirty="0"/>
              <a:t>Overall approach used in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E9B8-ED56-4311-8D2C-AA2C60DA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2" y="710510"/>
            <a:ext cx="2934083" cy="4903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Step 2. Predicting the model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78619CA-6F20-4129-B538-65AE5E0DD744}"/>
              </a:ext>
            </a:extLst>
          </p:cNvPr>
          <p:cNvSpPr txBox="1">
            <a:spLocks/>
          </p:cNvSpPr>
          <p:nvPr/>
        </p:nvSpPr>
        <p:spPr>
          <a:xfrm>
            <a:off x="3158836" y="1126289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Pipeline </a:t>
            </a:r>
            <a:r>
              <a:rPr lang="en-IN" dirty="0" err="1"/>
              <a:t>object.predict</a:t>
            </a:r>
            <a:r>
              <a:rPr lang="en-IN" dirty="0"/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EF1E5D-719B-4FEE-ABAE-B0171C276614}"/>
              </a:ext>
            </a:extLst>
          </p:cNvPr>
          <p:cNvSpPr/>
          <p:nvPr/>
        </p:nvSpPr>
        <p:spPr>
          <a:xfrm>
            <a:off x="3385126" y="1126289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1E3ECF4A-22BD-4233-B617-8E4D863419F4}"/>
              </a:ext>
            </a:extLst>
          </p:cNvPr>
          <p:cNvSpPr txBox="1">
            <a:spLocks/>
          </p:cNvSpPr>
          <p:nvPr/>
        </p:nvSpPr>
        <p:spPr>
          <a:xfrm>
            <a:off x="932872" y="2109027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os_train_x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3029BD-DE60-4CD0-9CF0-30A81474690B}"/>
              </a:ext>
            </a:extLst>
          </p:cNvPr>
          <p:cNvSpPr/>
          <p:nvPr/>
        </p:nvSpPr>
        <p:spPr>
          <a:xfrm>
            <a:off x="1173022" y="2120607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10B2FAF3-0AF7-4DCE-B2A3-0E35C3C671E4}"/>
              </a:ext>
            </a:extLst>
          </p:cNvPr>
          <p:cNvSpPr txBox="1">
            <a:spLocks/>
          </p:cNvSpPr>
          <p:nvPr/>
        </p:nvSpPr>
        <p:spPr>
          <a:xfrm>
            <a:off x="5299367" y="2120607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x_test_pp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796315-EB99-460D-8648-08407E09AF22}"/>
              </a:ext>
            </a:extLst>
          </p:cNvPr>
          <p:cNvSpPr/>
          <p:nvPr/>
        </p:nvSpPr>
        <p:spPr>
          <a:xfrm>
            <a:off x="5525658" y="2120607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B149710-CAB2-40FE-A498-991310872C30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3229205" y="791666"/>
            <a:ext cx="565851" cy="2092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D9D210-B369-460D-98CA-E502E4504C34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5405522" y="707378"/>
            <a:ext cx="565851" cy="2260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0040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 animBg="1"/>
      <p:bldP spid="12" grpId="0"/>
      <p:bldP spid="13" grpId="0" animBg="1"/>
      <p:bldP spid="14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62C3-2620-4076-B00B-4F455E3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56238"/>
            <a:ext cx="5972848" cy="490307"/>
          </a:xfrm>
        </p:spPr>
        <p:txBody>
          <a:bodyPr>
            <a:normAutofit/>
          </a:bodyPr>
          <a:lstStyle/>
          <a:p>
            <a:r>
              <a:rPr lang="en-IN" sz="2400" dirty="0"/>
              <a:t>Overall approach used in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E9B8-ED56-4311-8D2C-AA2C60DA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2" y="710510"/>
            <a:ext cx="2934083" cy="4903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Step 2. Predicting the model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78619CA-6F20-4129-B538-65AE5E0DD744}"/>
              </a:ext>
            </a:extLst>
          </p:cNvPr>
          <p:cNvSpPr txBox="1">
            <a:spLocks/>
          </p:cNvSpPr>
          <p:nvPr/>
        </p:nvSpPr>
        <p:spPr>
          <a:xfrm>
            <a:off x="3158836" y="1126289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Pipeline </a:t>
            </a:r>
            <a:r>
              <a:rPr lang="en-IN" dirty="0" err="1"/>
              <a:t>object.predict</a:t>
            </a:r>
            <a:r>
              <a:rPr lang="en-IN" dirty="0"/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EF1E5D-719B-4FEE-ABAE-B0171C276614}"/>
              </a:ext>
            </a:extLst>
          </p:cNvPr>
          <p:cNvSpPr/>
          <p:nvPr/>
        </p:nvSpPr>
        <p:spPr>
          <a:xfrm>
            <a:off x="3385126" y="1126289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1E3ECF4A-22BD-4233-B617-8E4D863419F4}"/>
              </a:ext>
            </a:extLst>
          </p:cNvPr>
          <p:cNvSpPr txBox="1">
            <a:spLocks/>
          </p:cNvSpPr>
          <p:nvPr/>
        </p:nvSpPr>
        <p:spPr>
          <a:xfrm>
            <a:off x="932872" y="2109027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os_train_x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3029BD-DE60-4CD0-9CF0-30A81474690B}"/>
              </a:ext>
            </a:extLst>
          </p:cNvPr>
          <p:cNvSpPr/>
          <p:nvPr/>
        </p:nvSpPr>
        <p:spPr>
          <a:xfrm>
            <a:off x="1173022" y="2120607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10B2FAF3-0AF7-4DCE-B2A3-0E35C3C671E4}"/>
              </a:ext>
            </a:extLst>
          </p:cNvPr>
          <p:cNvSpPr txBox="1">
            <a:spLocks/>
          </p:cNvSpPr>
          <p:nvPr/>
        </p:nvSpPr>
        <p:spPr>
          <a:xfrm>
            <a:off x="5299367" y="2120607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x_test_pp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796315-EB99-460D-8648-08407E09AF22}"/>
              </a:ext>
            </a:extLst>
          </p:cNvPr>
          <p:cNvSpPr/>
          <p:nvPr/>
        </p:nvSpPr>
        <p:spPr>
          <a:xfrm>
            <a:off x="5525658" y="2120607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B149710-CAB2-40FE-A498-991310872C30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3229205" y="791666"/>
            <a:ext cx="565851" cy="2092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D9D210-B369-460D-98CA-E502E4504C34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5405522" y="707378"/>
            <a:ext cx="565851" cy="2260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6D5E864-9E8B-4618-BEB4-3A6CA5973B3C}"/>
              </a:ext>
            </a:extLst>
          </p:cNvPr>
          <p:cNvSpPr/>
          <p:nvPr/>
        </p:nvSpPr>
        <p:spPr>
          <a:xfrm>
            <a:off x="400625" y="1771739"/>
            <a:ext cx="3786909" cy="15546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F73B1B1-BA5A-491F-9B92-B611AA648521}"/>
              </a:ext>
            </a:extLst>
          </p:cNvPr>
          <p:cNvCxnSpPr>
            <a:stCxn id="16" idx="4"/>
          </p:cNvCxnSpPr>
          <p:nvPr/>
        </p:nvCxnSpPr>
        <p:spPr>
          <a:xfrm rot="5400000">
            <a:off x="1803429" y="3228233"/>
            <a:ext cx="392479" cy="58882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A4A096C-7F70-4CB1-8945-B5AEA938898E}"/>
              </a:ext>
            </a:extLst>
          </p:cNvPr>
          <p:cNvSpPr/>
          <p:nvPr/>
        </p:nvSpPr>
        <p:spPr>
          <a:xfrm>
            <a:off x="5230085" y="1652762"/>
            <a:ext cx="3786909" cy="15546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FB02C88-04DB-4392-9CB5-0A45EBE61E08}"/>
              </a:ext>
            </a:extLst>
          </p:cNvPr>
          <p:cNvCxnSpPr>
            <a:stCxn id="18" idx="3"/>
          </p:cNvCxnSpPr>
          <p:nvPr/>
        </p:nvCxnSpPr>
        <p:spPr>
          <a:xfrm rot="16200000" flipH="1">
            <a:off x="5822054" y="2942364"/>
            <a:ext cx="666038" cy="74081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1D863BDC-2C96-48FE-90D2-004B1B20E983}"/>
              </a:ext>
            </a:extLst>
          </p:cNvPr>
          <p:cNvSpPr txBox="1">
            <a:spLocks/>
          </p:cNvSpPr>
          <p:nvPr/>
        </p:nvSpPr>
        <p:spPr>
          <a:xfrm>
            <a:off x="277090" y="3645791"/>
            <a:ext cx="1428166" cy="1154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Train Predictions</a:t>
            </a:r>
          </a:p>
          <a:p>
            <a:pPr marL="0" indent="0" algn="ctr">
              <a:buFont typeface="Wingdings 3" charset="2"/>
              <a:buNone/>
            </a:pPr>
            <a:r>
              <a:rPr lang="en-IN" dirty="0"/>
              <a:t>(</a:t>
            </a:r>
            <a:r>
              <a:rPr lang="en-IN" dirty="0" err="1"/>
              <a:t>train_pred</a:t>
            </a:r>
            <a:r>
              <a:rPr lang="en-IN" dirty="0"/>
              <a:t>)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C0F729CB-5C6B-44D5-9FCF-B42A1AD01F60}"/>
              </a:ext>
            </a:extLst>
          </p:cNvPr>
          <p:cNvSpPr txBox="1">
            <a:spLocks/>
          </p:cNvSpPr>
          <p:nvPr/>
        </p:nvSpPr>
        <p:spPr>
          <a:xfrm>
            <a:off x="6525481" y="3522645"/>
            <a:ext cx="1428166" cy="115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Test Predictions</a:t>
            </a:r>
          </a:p>
          <a:p>
            <a:pPr marL="0" indent="0" algn="ctr">
              <a:buFont typeface="Wingdings 3" charset="2"/>
              <a:buNone/>
            </a:pPr>
            <a:r>
              <a:rPr lang="en-IN" dirty="0"/>
              <a:t>(</a:t>
            </a:r>
            <a:r>
              <a:rPr lang="en-IN" dirty="0" err="1"/>
              <a:t>test_pred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6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62C3-2620-4076-B00B-4F455E3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56238"/>
            <a:ext cx="5972848" cy="490307"/>
          </a:xfrm>
        </p:spPr>
        <p:txBody>
          <a:bodyPr>
            <a:normAutofit/>
          </a:bodyPr>
          <a:lstStyle/>
          <a:p>
            <a:r>
              <a:rPr lang="en-IN" sz="2400" dirty="0"/>
              <a:t>Overall approach used in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E9B8-ED56-4311-8D2C-AA2C60DA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2" y="710510"/>
            <a:ext cx="5871248" cy="490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Step 3. Checking the Train and test Scores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E901479D-4A82-4A65-9666-33D460C50E74}"/>
              </a:ext>
            </a:extLst>
          </p:cNvPr>
          <p:cNvSpPr txBox="1">
            <a:spLocks/>
          </p:cNvSpPr>
          <p:nvPr/>
        </p:nvSpPr>
        <p:spPr>
          <a:xfrm>
            <a:off x="3565236" y="117247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Train_Scores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BA4625-9FA9-433C-8F79-4385C2A65933}"/>
              </a:ext>
            </a:extLst>
          </p:cNvPr>
          <p:cNvSpPr/>
          <p:nvPr/>
        </p:nvSpPr>
        <p:spPr>
          <a:xfrm>
            <a:off x="3791526" y="1172475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7074CA33-08C5-4401-B2A0-438C49CC3B1B}"/>
              </a:ext>
            </a:extLst>
          </p:cNvPr>
          <p:cNvSpPr txBox="1">
            <a:spLocks/>
          </p:cNvSpPr>
          <p:nvPr/>
        </p:nvSpPr>
        <p:spPr>
          <a:xfrm>
            <a:off x="3565236" y="198113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Confusuion_matrix</a:t>
            </a:r>
            <a:r>
              <a:rPr lang="en-IN" dirty="0"/>
              <a:t>()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9B69829-778D-4FC9-8496-F06144E6C9DB}"/>
              </a:ext>
            </a:extLst>
          </p:cNvPr>
          <p:cNvSpPr/>
          <p:nvPr/>
        </p:nvSpPr>
        <p:spPr>
          <a:xfrm>
            <a:off x="3791526" y="1981135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995E3B06-05A5-4AB5-8FFF-41FDC30AD88E}"/>
              </a:ext>
            </a:extLst>
          </p:cNvPr>
          <p:cNvSpPr txBox="1">
            <a:spLocks/>
          </p:cNvSpPr>
          <p:nvPr/>
        </p:nvSpPr>
        <p:spPr>
          <a:xfrm>
            <a:off x="1320800" y="2921831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os_train_y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90F045-182C-485F-B8BC-43A9FB177D41}"/>
              </a:ext>
            </a:extLst>
          </p:cNvPr>
          <p:cNvSpPr/>
          <p:nvPr/>
        </p:nvSpPr>
        <p:spPr>
          <a:xfrm>
            <a:off x="1560950" y="293341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98F1A2C4-2495-4C31-9FCB-AD9535B30DFF}"/>
              </a:ext>
            </a:extLst>
          </p:cNvPr>
          <p:cNvSpPr txBox="1">
            <a:spLocks/>
          </p:cNvSpPr>
          <p:nvPr/>
        </p:nvSpPr>
        <p:spPr>
          <a:xfrm>
            <a:off x="5687295" y="2933411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train_pred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E47C790-9FA2-47BC-BACC-DDCE6847B4E0}"/>
              </a:ext>
            </a:extLst>
          </p:cNvPr>
          <p:cNvSpPr/>
          <p:nvPr/>
        </p:nvSpPr>
        <p:spPr>
          <a:xfrm>
            <a:off x="5913586" y="293341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A0E80DF3-4E34-460E-9298-5A75A3D6ADBF}"/>
              </a:ext>
            </a:extLst>
          </p:cNvPr>
          <p:cNvSpPr txBox="1">
            <a:spLocks/>
          </p:cNvSpPr>
          <p:nvPr/>
        </p:nvSpPr>
        <p:spPr>
          <a:xfrm>
            <a:off x="3542144" y="3787680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Test_Scores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C2B9294-84ED-447B-BF21-402012BE66D5}"/>
              </a:ext>
            </a:extLst>
          </p:cNvPr>
          <p:cNvSpPr/>
          <p:nvPr/>
        </p:nvSpPr>
        <p:spPr>
          <a:xfrm>
            <a:off x="3768434" y="3787680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50112C13-9580-4D91-93A2-66F0D133C2A5}"/>
              </a:ext>
            </a:extLst>
          </p:cNvPr>
          <p:cNvSpPr txBox="1">
            <a:spLocks/>
          </p:cNvSpPr>
          <p:nvPr/>
        </p:nvSpPr>
        <p:spPr>
          <a:xfrm>
            <a:off x="3542144" y="4596340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Confusuion_matrix</a:t>
            </a:r>
            <a:r>
              <a:rPr lang="en-IN" dirty="0"/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17B11D7-AA70-4B12-9111-3A60CD59CA8C}"/>
              </a:ext>
            </a:extLst>
          </p:cNvPr>
          <p:cNvSpPr/>
          <p:nvPr/>
        </p:nvSpPr>
        <p:spPr>
          <a:xfrm>
            <a:off x="3768434" y="4596340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868A3BE-D755-44AD-B1C3-700AA8D5FF30}"/>
              </a:ext>
            </a:extLst>
          </p:cNvPr>
          <p:cNvSpPr txBox="1">
            <a:spLocks/>
          </p:cNvSpPr>
          <p:nvPr/>
        </p:nvSpPr>
        <p:spPr>
          <a:xfrm>
            <a:off x="1297708" y="553703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Y_test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14294E0-8E61-44D7-A5E5-6D3CDA15FD7E}"/>
              </a:ext>
            </a:extLst>
          </p:cNvPr>
          <p:cNvSpPr/>
          <p:nvPr/>
        </p:nvSpPr>
        <p:spPr>
          <a:xfrm>
            <a:off x="1537858" y="554861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ontent Placeholder 7">
            <a:extLst>
              <a:ext uri="{FF2B5EF4-FFF2-40B4-BE49-F238E27FC236}">
                <a16:creationId xmlns:a16="http://schemas.microsoft.com/office/drawing/2014/main" id="{AE2F9958-E11D-4EA8-AF18-7B8F2D6916D5}"/>
              </a:ext>
            </a:extLst>
          </p:cNvPr>
          <p:cNvSpPr txBox="1">
            <a:spLocks/>
          </p:cNvSpPr>
          <p:nvPr/>
        </p:nvSpPr>
        <p:spPr>
          <a:xfrm>
            <a:off x="5664203" y="554861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test_pred</a:t>
            </a:r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4AC9812-B366-4A41-A88B-491FF0691446}"/>
              </a:ext>
            </a:extLst>
          </p:cNvPr>
          <p:cNvSpPr/>
          <p:nvPr/>
        </p:nvSpPr>
        <p:spPr>
          <a:xfrm>
            <a:off x="5890494" y="554861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0CA2F-6959-4EAD-BB26-A2578CF01DA3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5084618" y="1600941"/>
            <a:ext cx="0" cy="38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FF7653-C0D1-44E8-9FCD-BA16EA4B04D5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5061526" y="4216146"/>
            <a:ext cx="0" cy="38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B8DE08-38FC-4C95-B981-0DAEE1F48E84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rot="5400000">
            <a:off x="3707425" y="1556218"/>
            <a:ext cx="523810" cy="2230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0A8B438-BCE8-4E8D-BF5E-6C559114AB9D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 rot="16200000" flipH="1">
            <a:off x="5883743" y="1610476"/>
            <a:ext cx="523810" cy="2122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613EC95-DE3D-4EC5-97C2-F9D5C8D862EE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rot="5400000">
            <a:off x="3684333" y="4171423"/>
            <a:ext cx="523810" cy="2230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F16AF72-7D04-4A53-A25B-86F628800D5A}"/>
              </a:ext>
            </a:extLst>
          </p:cNvPr>
          <p:cNvCxnSpPr>
            <a:stCxn id="37" idx="2"/>
            <a:endCxn id="41" idx="0"/>
          </p:cNvCxnSpPr>
          <p:nvPr/>
        </p:nvCxnSpPr>
        <p:spPr>
          <a:xfrm rot="16200000" flipH="1">
            <a:off x="5860651" y="4225681"/>
            <a:ext cx="523810" cy="2122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54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4" grpId="0"/>
      <p:bldP spid="25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62C3-2620-4076-B00B-4F455E3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56238"/>
            <a:ext cx="5972848" cy="490307"/>
          </a:xfrm>
        </p:spPr>
        <p:txBody>
          <a:bodyPr>
            <a:normAutofit/>
          </a:bodyPr>
          <a:lstStyle/>
          <a:p>
            <a:r>
              <a:rPr lang="en-IN" sz="2400" dirty="0"/>
              <a:t>Overall approach used in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E9B8-ED56-4311-8D2C-AA2C60DA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2" y="710510"/>
            <a:ext cx="5871248" cy="490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Step 3. Checking the Train and test Scores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E901479D-4A82-4A65-9666-33D460C50E74}"/>
              </a:ext>
            </a:extLst>
          </p:cNvPr>
          <p:cNvSpPr txBox="1">
            <a:spLocks/>
          </p:cNvSpPr>
          <p:nvPr/>
        </p:nvSpPr>
        <p:spPr>
          <a:xfrm>
            <a:off x="3565236" y="117247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Train_Scores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BA4625-9FA9-433C-8F79-4385C2A65933}"/>
              </a:ext>
            </a:extLst>
          </p:cNvPr>
          <p:cNvSpPr/>
          <p:nvPr/>
        </p:nvSpPr>
        <p:spPr>
          <a:xfrm>
            <a:off x="3791526" y="1172475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7074CA33-08C5-4401-B2A0-438C49CC3B1B}"/>
              </a:ext>
            </a:extLst>
          </p:cNvPr>
          <p:cNvSpPr txBox="1">
            <a:spLocks/>
          </p:cNvSpPr>
          <p:nvPr/>
        </p:nvSpPr>
        <p:spPr>
          <a:xfrm>
            <a:off x="3565236" y="198113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Confusuion_matrix</a:t>
            </a:r>
            <a:r>
              <a:rPr lang="en-IN" dirty="0"/>
              <a:t>()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9B69829-778D-4FC9-8496-F06144E6C9DB}"/>
              </a:ext>
            </a:extLst>
          </p:cNvPr>
          <p:cNvSpPr/>
          <p:nvPr/>
        </p:nvSpPr>
        <p:spPr>
          <a:xfrm>
            <a:off x="3791526" y="1981135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995E3B06-05A5-4AB5-8FFF-41FDC30AD88E}"/>
              </a:ext>
            </a:extLst>
          </p:cNvPr>
          <p:cNvSpPr txBox="1">
            <a:spLocks/>
          </p:cNvSpPr>
          <p:nvPr/>
        </p:nvSpPr>
        <p:spPr>
          <a:xfrm>
            <a:off x="1320800" y="2921831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os_train_y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90F045-182C-485F-B8BC-43A9FB177D41}"/>
              </a:ext>
            </a:extLst>
          </p:cNvPr>
          <p:cNvSpPr/>
          <p:nvPr/>
        </p:nvSpPr>
        <p:spPr>
          <a:xfrm>
            <a:off x="1560950" y="293341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98F1A2C4-2495-4C31-9FCB-AD9535B30DFF}"/>
              </a:ext>
            </a:extLst>
          </p:cNvPr>
          <p:cNvSpPr txBox="1">
            <a:spLocks/>
          </p:cNvSpPr>
          <p:nvPr/>
        </p:nvSpPr>
        <p:spPr>
          <a:xfrm>
            <a:off x="5687295" y="2933411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train_pred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E47C790-9FA2-47BC-BACC-DDCE6847B4E0}"/>
              </a:ext>
            </a:extLst>
          </p:cNvPr>
          <p:cNvSpPr/>
          <p:nvPr/>
        </p:nvSpPr>
        <p:spPr>
          <a:xfrm>
            <a:off x="5913586" y="293341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A0E80DF3-4E34-460E-9298-5A75A3D6ADBF}"/>
              </a:ext>
            </a:extLst>
          </p:cNvPr>
          <p:cNvSpPr txBox="1">
            <a:spLocks/>
          </p:cNvSpPr>
          <p:nvPr/>
        </p:nvSpPr>
        <p:spPr>
          <a:xfrm>
            <a:off x="3542144" y="3787680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Test_Scores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C2B9294-84ED-447B-BF21-402012BE66D5}"/>
              </a:ext>
            </a:extLst>
          </p:cNvPr>
          <p:cNvSpPr/>
          <p:nvPr/>
        </p:nvSpPr>
        <p:spPr>
          <a:xfrm>
            <a:off x="3768434" y="3787680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50112C13-9580-4D91-93A2-66F0D133C2A5}"/>
              </a:ext>
            </a:extLst>
          </p:cNvPr>
          <p:cNvSpPr txBox="1">
            <a:spLocks/>
          </p:cNvSpPr>
          <p:nvPr/>
        </p:nvSpPr>
        <p:spPr>
          <a:xfrm>
            <a:off x="3542144" y="4596340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Confusuion_matrix</a:t>
            </a:r>
            <a:r>
              <a:rPr lang="en-IN" dirty="0"/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17B11D7-AA70-4B12-9111-3A60CD59CA8C}"/>
              </a:ext>
            </a:extLst>
          </p:cNvPr>
          <p:cNvSpPr/>
          <p:nvPr/>
        </p:nvSpPr>
        <p:spPr>
          <a:xfrm>
            <a:off x="3768434" y="4596340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868A3BE-D755-44AD-B1C3-700AA8D5FF30}"/>
              </a:ext>
            </a:extLst>
          </p:cNvPr>
          <p:cNvSpPr txBox="1">
            <a:spLocks/>
          </p:cNvSpPr>
          <p:nvPr/>
        </p:nvSpPr>
        <p:spPr>
          <a:xfrm>
            <a:off x="1297708" y="553703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Y_test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14294E0-8E61-44D7-A5E5-6D3CDA15FD7E}"/>
              </a:ext>
            </a:extLst>
          </p:cNvPr>
          <p:cNvSpPr/>
          <p:nvPr/>
        </p:nvSpPr>
        <p:spPr>
          <a:xfrm>
            <a:off x="1537858" y="554861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ontent Placeholder 7">
            <a:extLst>
              <a:ext uri="{FF2B5EF4-FFF2-40B4-BE49-F238E27FC236}">
                <a16:creationId xmlns:a16="http://schemas.microsoft.com/office/drawing/2014/main" id="{AE2F9958-E11D-4EA8-AF18-7B8F2D6916D5}"/>
              </a:ext>
            </a:extLst>
          </p:cNvPr>
          <p:cNvSpPr txBox="1">
            <a:spLocks/>
          </p:cNvSpPr>
          <p:nvPr/>
        </p:nvSpPr>
        <p:spPr>
          <a:xfrm>
            <a:off x="5664203" y="554861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test_pred</a:t>
            </a:r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4AC9812-B366-4A41-A88B-491FF0691446}"/>
              </a:ext>
            </a:extLst>
          </p:cNvPr>
          <p:cNvSpPr/>
          <p:nvPr/>
        </p:nvSpPr>
        <p:spPr>
          <a:xfrm>
            <a:off x="5890494" y="554861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0CA2F-6959-4EAD-BB26-A2578CF01DA3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5084618" y="1600941"/>
            <a:ext cx="0" cy="38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FF7653-C0D1-44E8-9FCD-BA16EA4B04D5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5061526" y="4216146"/>
            <a:ext cx="0" cy="38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B8DE08-38FC-4C95-B981-0DAEE1F48E84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rot="5400000">
            <a:off x="3707425" y="1556218"/>
            <a:ext cx="523810" cy="2230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0A8B438-BCE8-4E8D-BF5E-6C559114AB9D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 rot="16200000" flipH="1">
            <a:off x="5883743" y="1610476"/>
            <a:ext cx="523810" cy="2122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613EC95-DE3D-4EC5-97C2-F9D5C8D862EE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rot="5400000">
            <a:off x="3684333" y="4171423"/>
            <a:ext cx="523810" cy="2230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F16AF72-7D04-4A53-A25B-86F628800D5A}"/>
              </a:ext>
            </a:extLst>
          </p:cNvPr>
          <p:cNvCxnSpPr>
            <a:stCxn id="37" idx="2"/>
            <a:endCxn id="41" idx="0"/>
          </p:cNvCxnSpPr>
          <p:nvPr/>
        </p:nvCxnSpPr>
        <p:spPr>
          <a:xfrm rot="16200000" flipH="1">
            <a:off x="5860651" y="4225681"/>
            <a:ext cx="523810" cy="2122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96EB128-010F-4B2B-838D-C410E0EC5CB3}"/>
              </a:ext>
            </a:extLst>
          </p:cNvPr>
          <p:cNvSpPr/>
          <p:nvPr/>
        </p:nvSpPr>
        <p:spPr>
          <a:xfrm>
            <a:off x="1191491" y="2691788"/>
            <a:ext cx="3229262" cy="10371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937AC265-99C4-467E-A684-7A77E3AF9F80}"/>
              </a:ext>
            </a:extLst>
          </p:cNvPr>
          <p:cNvCxnSpPr>
            <a:stCxn id="48" idx="4"/>
          </p:cNvCxnSpPr>
          <p:nvPr/>
        </p:nvCxnSpPr>
        <p:spPr>
          <a:xfrm rot="5400000">
            <a:off x="2176061" y="3491310"/>
            <a:ext cx="392479" cy="86764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E0F8ABD-3B85-4414-9F07-3B8D5CDD25FF}"/>
              </a:ext>
            </a:extLst>
          </p:cNvPr>
          <p:cNvSpPr/>
          <p:nvPr/>
        </p:nvSpPr>
        <p:spPr>
          <a:xfrm>
            <a:off x="1130302" y="5283614"/>
            <a:ext cx="3229262" cy="10371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A75C2D8-B3C2-426D-87D5-3307B8C0F34C}"/>
              </a:ext>
            </a:extLst>
          </p:cNvPr>
          <p:cNvCxnSpPr>
            <a:cxnSpLocks/>
            <a:stCxn id="50" idx="4"/>
          </p:cNvCxnSpPr>
          <p:nvPr/>
        </p:nvCxnSpPr>
        <p:spPr>
          <a:xfrm rot="5400000">
            <a:off x="2312684" y="6049272"/>
            <a:ext cx="160803" cy="70369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DC9AF87-7B74-47A6-A085-041DFCD84282}"/>
              </a:ext>
            </a:extLst>
          </p:cNvPr>
          <p:cNvSpPr/>
          <p:nvPr/>
        </p:nvSpPr>
        <p:spPr>
          <a:xfrm>
            <a:off x="5713845" y="2566395"/>
            <a:ext cx="3120731" cy="11624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14ACD11-F8D4-4B5B-9443-06CBCDEFBD8B}"/>
              </a:ext>
            </a:extLst>
          </p:cNvPr>
          <p:cNvCxnSpPr>
            <a:cxnSpLocks/>
          </p:cNvCxnSpPr>
          <p:nvPr/>
        </p:nvCxnSpPr>
        <p:spPr>
          <a:xfrm>
            <a:off x="6686949" y="3683234"/>
            <a:ext cx="519728" cy="364866"/>
          </a:xfrm>
          <a:prstGeom prst="curvedConnector3">
            <a:avLst>
              <a:gd name="adj1" fmla="val -68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43A7345-E031-4819-A30F-4BE76F07E2D2}"/>
              </a:ext>
            </a:extLst>
          </p:cNvPr>
          <p:cNvSpPr/>
          <p:nvPr/>
        </p:nvSpPr>
        <p:spPr>
          <a:xfrm>
            <a:off x="5664203" y="5182107"/>
            <a:ext cx="3120731" cy="11624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8A376A44-FE3C-4D60-ACC5-4C349F87FC15}"/>
              </a:ext>
            </a:extLst>
          </p:cNvPr>
          <p:cNvCxnSpPr>
            <a:cxnSpLocks/>
            <a:stCxn id="57" idx="3"/>
          </p:cNvCxnSpPr>
          <p:nvPr/>
        </p:nvCxnSpPr>
        <p:spPr>
          <a:xfrm rot="16200000" flipH="1">
            <a:off x="6161778" y="6133805"/>
            <a:ext cx="401666" cy="48277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7">
            <a:extLst>
              <a:ext uri="{FF2B5EF4-FFF2-40B4-BE49-F238E27FC236}">
                <a16:creationId xmlns:a16="http://schemas.microsoft.com/office/drawing/2014/main" id="{3D82042A-9B09-4B16-A004-83038BE7E8CE}"/>
              </a:ext>
            </a:extLst>
          </p:cNvPr>
          <p:cNvSpPr txBox="1">
            <a:spLocks/>
          </p:cNvSpPr>
          <p:nvPr/>
        </p:nvSpPr>
        <p:spPr>
          <a:xfrm>
            <a:off x="67248" y="3956620"/>
            <a:ext cx="2071257" cy="490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Train Actual data</a:t>
            </a:r>
          </a:p>
        </p:txBody>
      </p:sp>
      <p:sp>
        <p:nvSpPr>
          <p:cNvPr id="62" name="Content Placeholder 7">
            <a:extLst>
              <a:ext uri="{FF2B5EF4-FFF2-40B4-BE49-F238E27FC236}">
                <a16:creationId xmlns:a16="http://schemas.microsoft.com/office/drawing/2014/main" id="{5DAB6B75-E24D-4158-8DF2-6EABF829539C}"/>
              </a:ext>
            </a:extLst>
          </p:cNvPr>
          <p:cNvSpPr txBox="1">
            <a:spLocks/>
          </p:cNvSpPr>
          <p:nvPr/>
        </p:nvSpPr>
        <p:spPr>
          <a:xfrm>
            <a:off x="403796" y="6367693"/>
            <a:ext cx="2071257" cy="490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Test Actual data</a:t>
            </a:r>
          </a:p>
        </p:txBody>
      </p:sp>
      <p:sp>
        <p:nvSpPr>
          <p:cNvPr id="63" name="Content Placeholder 7">
            <a:extLst>
              <a:ext uri="{FF2B5EF4-FFF2-40B4-BE49-F238E27FC236}">
                <a16:creationId xmlns:a16="http://schemas.microsoft.com/office/drawing/2014/main" id="{57D938B1-4EED-4869-8EE0-6DD1FD9B3924}"/>
              </a:ext>
            </a:extLst>
          </p:cNvPr>
          <p:cNvSpPr txBox="1">
            <a:spLocks/>
          </p:cNvSpPr>
          <p:nvPr/>
        </p:nvSpPr>
        <p:spPr>
          <a:xfrm>
            <a:off x="7064661" y="3886541"/>
            <a:ext cx="2291772" cy="490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Train Predicted data</a:t>
            </a:r>
          </a:p>
        </p:txBody>
      </p:sp>
      <p:sp>
        <p:nvSpPr>
          <p:cNvPr id="64" name="Content Placeholder 7">
            <a:extLst>
              <a:ext uri="{FF2B5EF4-FFF2-40B4-BE49-F238E27FC236}">
                <a16:creationId xmlns:a16="http://schemas.microsoft.com/office/drawing/2014/main" id="{307651DF-BC75-4325-966B-4D6A00E34006}"/>
              </a:ext>
            </a:extLst>
          </p:cNvPr>
          <p:cNvSpPr txBox="1">
            <a:spLocks/>
          </p:cNvSpPr>
          <p:nvPr/>
        </p:nvSpPr>
        <p:spPr>
          <a:xfrm>
            <a:off x="6523184" y="6401120"/>
            <a:ext cx="2291772" cy="490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Test Predicted data</a:t>
            </a:r>
          </a:p>
        </p:txBody>
      </p:sp>
    </p:spTree>
    <p:extLst>
      <p:ext uri="{BB962C8B-B14F-4D97-AF65-F5344CB8AC3E}">
        <p14:creationId xmlns:p14="http://schemas.microsoft.com/office/powerpoint/2010/main" val="33732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3" grpId="0" animBg="1"/>
      <p:bldP spid="57" grpId="0" animBg="1"/>
      <p:bldP spid="61" grpId="0"/>
      <p:bldP spid="62" grpId="0"/>
      <p:bldP spid="63" grpId="0"/>
      <p:bldP spid="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10B8-6CBE-48E3-88F4-3C48E726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07" y="156238"/>
            <a:ext cx="5501793" cy="841289"/>
          </a:xfrm>
        </p:spPr>
        <p:txBody>
          <a:bodyPr>
            <a:normAutofit/>
          </a:bodyPr>
          <a:lstStyle/>
          <a:p>
            <a:r>
              <a:rPr lang="en-IN" sz="2800" dirty="0"/>
              <a:t>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36D71-E492-4B3A-9090-9889C6B9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8" y="884245"/>
            <a:ext cx="4923270" cy="2544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BD020-A05A-47D2-A097-F257354D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3" y="3847667"/>
            <a:ext cx="6278785" cy="2386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A78DE3-FBBC-4CB9-B0CE-0059E536A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054" y="2041236"/>
            <a:ext cx="4009448" cy="11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44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3940848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1 Logistic regression 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1400" dirty="0"/>
              <a:t>Pipeline object for the model (</a:t>
            </a:r>
            <a:r>
              <a:rPr lang="en-IN" sz="1400" dirty="0" err="1"/>
              <a:t>clf_logreg</a:t>
            </a:r>
            <a:r>
              <a:rPr lang="en-IN" sz="1400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clf_logreg.fit</a:t>
            </a:r>
            <a:r>
              <a:rPr lang="en-IN" sz="14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clf_logreg.predict</a:t>
            </a:r>
            <a:r>
              <a:rPr lang="en-IN" sz="1400" dirty="0"/>
              <a:t>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EE12536-E018-4F2E-AF8F-E403B0FA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98301"/>
              </p:ext>
            </p:extLst>
          </p:nvPr>
        </p:nvGraphicFramePr>
        <p:xfrm>
          <a:off x="440264" y="5620163"/>
          <a:ext cx="7239000" cy="737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29909888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7833054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9449481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88432047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14565966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77165308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75463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Logistic regression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1.210636397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60.53%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1.144045449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57.20%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449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75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3940848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2 SVM Model Type 1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</a:t>
            </a:r>
            <a:r>
              <a:rPr lang="en-IN" sz="1400" dirty="0" err="1"/>
              <a:t>clf_svc</a:t>
            </a:r>
            <a:r>
              <a:rPr lang="en-IN" sz="1400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clf_svc.fit</a:t>
            </a:r>
            <a:r>
              <a:rPr lang="en-IN" sz="14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clf_svc.predict</a:t>
            </a:r>
            <a:r>
              <a:rPr lang="en-IN" sz="1400" dirty="0"/>
              <a:t>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820697-6AF5-4F8A-A8E4-409CBC273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66228"/>
              </p:ext>
            </p:extLst>
          </p:nvPr>
        </p:nvGraphicFramePr>
        <p:xfrm>
          <a:off x="499918" y="5827849"/>
          <a:ext cx="5854700" cy="655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358126094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6477669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686743016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24527108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60332744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85942956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Validation F1 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087805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SVM Model Type 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1.215200526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60.76%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1.157997093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57.90%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14170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0DAFA6-C287-4330-929B-2B84E2A04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17130"/>
              </p:ext>
            </p:extLst>
          </p:nvPr>
        </p:nvGraphicFramePr>
        <p:xfrm>
          <a:off x="2948708" y="1629401"/>
          <a:ext cx="13970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3946390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12802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Parameters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Value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8593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kernel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Linear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1666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48047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91365-666A-433A-80D5-A2BADCFCE79F}"/>
              </a:ext>
            </a:extLst>
          </p:cNvPr>
          <p:cNvCxnSpPr>
            <a:endCxn id="6" idx="3"/>
          </p:cNvCxnSpPr>
          <p:nvPr/>
        </p:nvCxnSpPr>
        <p:spPr>
          <a:xfrm flipH="1">
            <a:off x="2601962" y="1903721"/>
            <a:ext cx="358292" cy="15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865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3940848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3 KNN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</a:t>
            </a:r>
            <a:r>
              <a:rPr lang="en-IN" sz="1400" dirty="0" err="1"/>
              <a:t>clf_knn</a:t>
            </a:r>
            <a:r>
              <a:rPr lang="en-IN" sz="1400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clf_knn.fit</a:t>
            </a:r>
            <a:r>
              <a:rPr lang="en-IN" sz="14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clf_knn.predict</a:t>
            </a:r>
            <a:r>
              <a:rPr lang="en-IN" sz="1400" dirty="0"/>
              <a:t>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91365-666A-433A-80D5-A2BADCFCE79F}"/>
              </a:ext>
            </a:extLst>
          </p:cNvPr>
          <p:cNvCxnSpPr>
            <a:endCxn id="6" idx="3"/>
          </p:cNvCxnSpPr>
          <p:nvPr/>
        </p:nvCxnSpPr>
        <p:spPr>
          <a:xfrm flipH="1">
            <a:off x="2601962" y="1903721"/>
            <a:ext cx="358292" cy="15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C5517A-3F9E-4610-AE2C-A94DD71AD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12601"/>
              </p:ext>
            </p:extLst>
          </p:nvPr>
        </p:nvGraphicFramePr>
        <p:xfrm>
          <a:off x="2996040" y="1544052"/>
          <a:ext cx="13970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18676140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707262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Parameters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Value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0127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n_neighbors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49536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8B94FD-A9B0-48D9-822D-BD7DE7439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31324"/>
              </p:ext>
            </p:extLst>
          </p:nvPr>
        </p:nvGraphicFramePr>
        <p:xfrm>
          <a:off x="683490" y="5765252"/>
          <a:ext cx="5854700" cy="655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153371688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8863294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163350479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61801543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9049258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9799900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Train F1 Score % Equivalent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52995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KNN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1.974683799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98.73%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0.901191703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45.06%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647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95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3940848" cy="554182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Model 4 Decision Tree Type 1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(clf_dt1)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clf_dt1.fit()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clf_dt1.predict()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222908-C553-455A-A79C-0BF254B52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18691"/>
              </p:ext>
            </p:extLst>
          </p:nvPr>
        </p:nvGraphicFramePr>
        <p:xfrm>
          <a:off x="753918" y="5767145"/>
          <a:ext cx="5664200" cy="830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1297305664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29635002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25137597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9328508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76031634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777035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Train F1 Score % Equivalent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398826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Decision Tress Type 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0.559122737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27.96%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215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81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4059-C4BF-47CE-AEBA-2591E8D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5" y="221672"/>
            <a:ext cx="8596668" cy="594966"/>
          </a:xfrm>
        </p:spPr>
        <p:txBody>
          <a:bodyPr>
            <a:normAutofit/>
          </a:bodyPr>
          <a:lstStyle/>
          <a:p>
            <a:r>
              <a:rPr lang="en-IN" sz="2000" dirty="0"/>
              <a:t>Tried Growing the tree completely to get the optimal max depth to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7D702-8C74-4901-A6A4-0FFF2296A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1" y="1169955"/>
            <a:ext cx="6713144" cy="45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49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21DF-A465-4756-B358-D15DB6CA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44" y="277091"/>
            <a:ext cx="3054156" cy="443345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Given Train dataset: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E50940-8069-4365-9FE9-8C845F746FC2}"/>
              </a:ext>
            </a:extLst>
          </p:cNvPr>
          <p:cNvSpPr txBox="1">
            <a:spLocks/>
          </p:cNvSpPr>
          <p:nvPr/>
        </p:nvSpPr>
        <p:spPr>
          <a:xfrm>
            <a:off x="3349719" y="720436"/>
            <a:ext cx="3054155" cy="581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/>
              <a:t>Train Dataset Columns</a:t>
            </a:r>
            <a:endParaRPr lang="en-IN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B505FE-4B1C-4DF3-869F-A38AA110B500}"/>
              </a:ext>
            </a:extLst>
          </p:cNvPr>
          <p:cNvSpPr txBox="1">
            <a:spLocks/>
          </p:cNvSpPr>
          <p:nvPr/>
        </p:nvSpPr>
        <p:spPr>
          <a:xfrm>
            <a:off x="298644" y="1722582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1. Customer ID</a:t>
            </a:r>
            <a:endParaRPr lang="en-IN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6EC078-BCA0-4761-B9C2-8A1FB3BF736C}"/>
              </a:ext>
            </a:extLst>
          </p:cNvPr>
          <p:cNvSpPr txBox="1">
            <a:spLocks/>
          </p:cNvSpPr>
          <p:nvPr/>
        </p:nvSpPr>
        <p:spPr>
          <a:xfrm>
            <a:off x="2353732" y="1722582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2. Customer Name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700FE-204D-4096-836E-81463B345250}"/>
              </a:ext>
            </a:extLst>
          </p:cNvPr>
          <p:cNvSpPr/>
          <p:nvPr/>
        </p:nvSpPr>
        <p:spPr>
          <a:xfrm>
            <a:off x="5015994" y="1722582"/>
            <a:ext cx="1924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3. Year of Birth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A2C8C-729E-4A0C-A249-BEE30C7107E4}"/>
              </a:ext>
            </a:extLst>
          </p:cNvPr>
          <p:cNvSpPr/>
          <p:nvPr/>
        </p:nvSpPr>
        <p:spPr>
          <a:xfrm>
            <a:off x="7091987" y="1730147"/>
            <a:ext cx="2135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4. Month of Birth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F59A4D-D758-438D-BCCE-7EF148D04BEF}"/>
              </a:ext>
            </a:extLst>
          </p:cNvPr>
          <p:cNvSpPr txBox="1">
            <a:spLocks/>
          </p:cNvSpPr>
          <p:nvPr/>
        </p:nvSpPr>
        <p:spPr>
          <a:xfrm>
            <a:off x="361758" y="2524474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5. Day of Birth</a:t>
            </a:r>
            <a:endParaRPr lang="en-IN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C84ADB-9080-4EAE-BDEA-72001DF87125}"/>
              </a:ext>
            </a:extLst>
          </p:cNvPr>
          <p:cNvSpPr txBox="1">
            <a:spLocks/>
          </p:cNvSpPr>
          <p:nvPr/>
        </p:nvSpPr>
        <p:spPr>
          <a:xfrm>
            <a:off x="2367061" y="2524474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6. Year of Entry</a:t>
            </a:r>
            <a:endParaRPr lang="en-IN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9BC20-2D48-4211-85A4-9FEFDFA1B28F}"/>
              </a:ext>
            </a:extLst>
          </p:cNvPr>
          <p:cNvSpPr/>
          <p:nvPr/>
        </p:nvSpPr>
        <p:spPr>
          <a:xfrm>
            <a:off x="4893364" y="2520736"/>
            <a:ext cx="2182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7. Month of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64EFB1-0226-4C4F-9337-938AEB5E045A}"/>
              </a:ext>
            </a:extLst>
          </p:cNvPr>
          <p:cNvSpPr/>
          <p:nvPr/>
        </p:nvSpPr>
        <p:spPr>
          <a:xfrm>
            <a:off x="7091987" y="2524474"/>
            <a:ext cx="1991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8. Day of Entry</a:t>
            </a:r>
            <a:endParaRPr lang="en-I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E5B52F-5AB2-4AA3-BE75-8B48789DF633}"/>
              </a:ext>
            </a:extLst>
          </p:cNvPr>
          <p:cNvSpPr txBox="1">
            <a:spLocks/>
          </p:cNvSpPr>
          <p:nvPr/>
        </p:nvSpPr>
        <p:spPr>
          <a:xfrm>
            <a:off x="298644" y="3345718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9. Gender</a:t>
            </a:r>
            <a:endParaRPr lang="en-IN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3B334B7-F057-4686-B96B-D40B28A94656}"/>
              </a:ext>
            </a:extLst>
          </p:cNvPr>
          <p:cNvSpPr txBox="1">
            <a:spLocks/>
          </p:cNvSpPr>
          <p:nvPr/>
        </p:nvSpPr>
        <p:spPr>
          <a:xfrm>
            <a:off x="2351668" y="3326366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10. Location</a:t>
            </a:r>
            <a:endParaRPr lang="en-IN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C73D0-A7DD-4540-B808-3048432DF093}"/>
              </a:ext>
            </a:extLst>
          </p:cNvPr>
          <p:cNvSpPr/>
          <p:nvPr/>
        </p:nvSpPr>
        <p:spPr>
          <a:xfrm>
            <a:off x="4924921" y="3336878"/>
            <a:ext cx="1758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11. Education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43532-7267-4D81-83B4-E12CF1D0A4CF}"/>
              </a:ext>
            </a:extLst>
          </p:cNvPr>
          <p:cNvSpPr/>
          <p:nvPr/>
        </p:nvSpPr>
        <p:spPr>
          <a:xfrm>
            <a:off x="7091987" y="3333931"/>
            <a:ext cx="23013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12. Marital Status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0853440-33C9-4F68-8B09-59371EBC8704}"/>
              </a:ext>
            </a:extLst>
          </p:cNvPr>
          <p:cNvSpPr txBox="1">
            <a:spLocks/>
          </p:cNvSpPr>
          <p:nvPr/>
        </p:nvSpPr>
        <p:spPr>
          <a:xfrm>
            <a:off x="298644" y="4128258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13. Occupation</a:t>
            </a:r>
            <a:endParaRPr lang="en-IN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C946A-65BE-4B5C-8E5A-870A3A22C5D0}"/>
              </a:ext>
            </a:extLst>
          </p:cNvPr>
          <p:cNvSpPr txBox="1">
            <a:spLocks/>
          </p:cNvSpPr>
          <p:nvPr/>
        </p:nvSpPr>
        <p:spPr>
          <a:xfrm>
            <a:off x="2351668" y="4108906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14. </a:t>
            </a:r>
            <a:r>
              <a:rPr lang="en-IN" dirty="0"/>
              <a:t>Own house</a:t>
            </a:r>
            <a:r>
              <a:rPr lang="en-IN" sz="2000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6CCC4-EE63-4309-855C-47A0981C8AA3}"/>
              </a:ext>
            </a:extLst>
          </p:cNvPr>
          <p:cNvSpPr/>
          <p:nvPr/>
        </p:nvSpPr>
        <p:spPr>
          <a:xfrm>
            <a:off x="4924921" y="4119418"/>
            <a:ext cx="1975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15. </a:t>
            </a:r>
            <a:r>
              <a:rPr lang="en-IN" dirty="0"/>
              <a:t>Credit Score</a:t>
            </a:r>
            <a:r>
              <a:rPr lang="en-IN" sz="20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B70741-9ED7-4A1B-8827-A21043A9F6CD}"/>
              </a:ext>
            </a:extLst>
          </p:cNvPr>
          <p:cNvSpPr/>
          <p:nvPr/>
        </p:nvSpPr>
        <p:spPr>
          <a:xfrm>
            <a:off x="7091986" y="4116471"/>
            <a:ext cx="2377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16. </a:t>
            </a:r>
            <a:r>
              <a:rPr lang="en-IN" dirty="0"/>
              <a:t>Account Balance</a:t>
            </a:r>
            <a:r>
              <a:rPr lang="en-IN" sz="2000" dirty="0"/>
              <a:t> </a:t>
            </a:r>
            <a:endParaRPr lang="en-IN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0199B87-D278-483A-8270-D09B7ABE64BD}"/>
              </a:ext>
            </a:extLst>
          </p:cNvPr>
          <p:cNvSpPr txBox="1">
            <a:spLocks/>
          </p:cNvSpPr>
          <p:nvPr/>
        </p:nvSpPr>
        <p:spPr>
          <a:xfrm>
            <a:off x="375087" y="4946642"/>
            <a:ext cx="2053024" cy="622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17. Number Of</a:t>
            </a:r>
          </a:p>
          <a:p>
            <a:pPr marL="0" indent="0" algn="ctr">
              <a:buNone/>
            </a:pPr>
            <a:r>
              <a:rPr lang="en-US" sz="2000" dirty="0"/>
              <a:t>Products</a:t>
            </a:r>
            <a:endParaRPr lang="en-IN" sz="2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ABBBC94-1F90-4A62-B15F-51835821B201}"/>
              </a:ext>
            </a:extLst>
          </p:cNvPr>
          <p:cNvSpPr txBox="1">
            <a:spLocks/>
          </p:cNvSpPr>
          <p:nvPr/>
        </p:nvSpPr>
        <p:spPr>
          <a:xfrm>
            <a:off x="2428111" y="4927290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18. </a:t>
            </a:r>
            <a:r>
              <a:rPr lang="en-IN" sz="1600" dirty="0"/>
              <a:t>Is Credit Card Customer</a:t>
            </a:r>
            <a:r>
              <a:rPr lang="en-IN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4617E-461E-4629-B471-44C5A99D39C4}"/>
              </a:ext>
            </a:extLst>
          </p:cNvPr>
          <p:cNvSpPr/>
          <p:nvPr/>
        </p:nvSpPr>
        <p:spPr>
          <a:xfrm>
            <a:off x="5001364" y="4937802"/>
            <a:ext cx="2076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19</a:t>
            </a:r>
            <a:r>
              <a:rPr lang="en-IN" sz="2000" dirty="0"/>
              <a:t>. </a:t>
            </a:r>
            <a:r>
              <a:rPr lang="en-IN" sz="1600" dirty="0"/>
              <a:t>Active Member</a:t>
            </a:r>
            <a:r>
              <a:rPr lang="en-IN" sz="20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20289A-6D71-49C5-BE2C-ABAF58727C69}"/>
              </a:ext>
            </a:extLst>
          </p:cNvPr>
          <p:cNvSpPr/>
          <p:nvPr/>
        </p:nvSpPr>
        <p:spPr>
          <a:xfrm>
            <a:off x="7168429" y="4934855"/>
            <a:ext cx="2301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20</a:t>
            </a:r>
            <a:r>
              <a:rPr lang="en-IN" sz="2000" dirty="0"/>
              <a:t>. </a:t>
            </a:r>
            <a:r>
              <a:rPr lang="en-IN" dirty="0"/>
              <a:t>Salary</a:t>
            </a:r>
            <a:r>
              <a:rPr lang="en-IN" sz="2000" dirty="0"/>
              <a:t> 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7078BB-D6C8-4350-A995-D3900CC12455}"/>
              </a:ext>
            </a:extLst>
          </p:cNvPr>
          <p:cNvSpPr/>
          <p:nvPr/>
        </p:nvSpPr>
        <p:spPr>
          <a:xfrm>
            <a:off x="3349720" y="5791284"/>
            <a:ext cx="2301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21. </a:t>
            </a:r>
            <a:r>
              <a:rPr lang="en-IN" dirty="0"/>
              <a:t>Churn</a:t>
            </a:r>
            <a:r>
              <a:rPr lang="en-IN" sz="20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044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3940848" cy="554182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Model 5 Decision Tree Type 2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(clf_dt2)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clf_dt2.fit()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clf_dt2.predict()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91365-666A-433A-80D5-A2BADCFCE79F}"/>
              </a:ext>
            </a:extLst>
          </p:cNvPr>
          <p:cNvCxnSpPr>
            <a:endCxn id="6" idx="3"/>
          </p:cNvCxnSpPr>
          <p:nvPr/>
        </p:nvCxnSpPr>
        <p:spPr>
          <a:xfrm flipH="1">
            <a:off x="2601962" y="1903721"/>
            <a:ext cx="358292" cy="15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33CC43-1E55-4F1E-8813-33F60C8B2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89294"/>
              </p:ext>
            </p:extLst>
          </p:nvPr>
        </p:nvGraphicFramePr>
        <p:xfrm>
          <a:off x="589197" y="5719318"/>
          <a:ext cx="5664200" cy="830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340367023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84889113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20108151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64413662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44655070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7016269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Validation F1 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77319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Decision Tress Type 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1.106577872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55.33%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0.603736293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30.19%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33893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FB6E49-3A98-4C68-A719-C2650F27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88876"/>
              </p:ext>
            </p:extLst>
          </p:nvPr>
        </p:nvGraphicFramePr>
        <p:xfrm>
          <a:off x="2952558" y="1629401"/>
          <a:ext cx="13970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9132082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1090426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Parameters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Value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9061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criterion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entropy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473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max_depth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6347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121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7644630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6 </a:t>
            </a:r>
            <a:r>
              <a:rPr lang="en-US" sz="2400" dirty="0"/>
              <a:t>Decision Tree Using Random Search and CV=5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(clf_dt3)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clf_dt3.fit()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clf_dt3.predict()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91365-666A-433A-80D5-A2BADCFCE79F}"/>
              </a:ext>
            </a:extLst>
          </p:cNvPr>
          <p:cNvCxnSpPr>
            <a:endCxn id="6" idx="3"/>
          </p:cNvCxnSpPr>
          <p:nvPr/>
        </p:nvCxnSpPr>
        <p:spPr>
          <a:xfrm flipH="1">
            <a:off x="2601962" y="1903721"/>
            <a:ext cx="358292" cy="15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766567-D3C6-4BBF-A2F4-E749E2721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48695"/>
              </p:ext>
            </p:extLst>
          </p:nvPr>
        </p:nvGraphicFramePr>
        <p:xfrm>
          <a:off x="589197" y="5603494"/>
          <a:ext cx="5664200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9154845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49032028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00397793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89817001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7454229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686305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Validation F1 Score % Equivalent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853442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Decision Tree Using Random Search and CV=5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1.434433308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71.72%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0.840523187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42.03%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108955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F163B3-E811-4198-82AD-0BF1F5D03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32650"/>
              </p:ext>
            </p:extLst>
          </p:nvPr>
        </p:nvGraphicFramePr>
        <p:xfrm>
          <a:off x="2986811" y="1517613"/>
          <a:ext cx="16383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005">
                  <a:extLst>
                    <a:ext uri="{9D8B030D-6E8A-4147-A177-3AD203B41FA5}">
                      <a16:colId xmlns:a16="http://schemas.microsoft.com/office/drawing/2014/main" val="357260858"/>
                    </a:ext>
                  </a:extLst>
                </a:gridCol>
                <a:gridCol w="852295">
                  <a:extLst>
                    <a:ext uri="{9D8B030D-6E8A-4147-A177-3AD203B41FA5}">
                      <a16:colId xmlns:a16="http://schemas.microsoft.com/office/drawing/2014/main" val="2941108467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Random Search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Parameters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Value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5723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criterion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entropy, </a:t>
                      </a:r>
                      <a:r>
                        <a:rPr lang="en-IN" sz="1100" u="none" strike="noStrike" dirty="0" err="1">
                          <a:effectLst/>
                        </a:rPr>
                        <a:t>gini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43926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max_depth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3,4,5,6,7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86995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787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44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7644630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7 Random Forest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</a:t>
            </a:r>
            <a:r>
              <a:rPr lang="en-IN" sz="1400" dirty="0" err="1"/>
              <a:t>clf</a:t>
            </a:r>
            <a:r>
              <a:rPr lang="en-IN" sz="1400" dirty="0"/>
              <a:t>_ rf1)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</a:t>
            </a:r>
            <a:r>
              <a:rPr lang="en-IN" sz="1400" dirty="0"/>
              <a:t>_ rf1.fit()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</a:t>
            </a:r>
            <a:r>
              <a:rPr lang="en-IN" sz="1400" dirty="0"/>
              <a:t>_ rf1.predict()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F2AB4C-5642-4799-AD21-5DE218746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10897"/>
              </p:ext>
            </p:extLst>
          </p:nvPr>
        </p:nvGraphicFramePr>
        <p:xfrm>
          <a:off x="521277" y="5988781"/>
          <a:ext cx="5664200" cy="655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02603984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4289208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7486249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87560962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99086108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1745215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Train F1 Score % Equivalent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61097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Random Forest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0.488571806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24.43%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800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733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4059-C4BF-47CE-AEBA-2591E8D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5" y="221672"/>
            <a:ext cx="8596668" cy="594966"/>
          </a:xfrm>
        </p:spPr>
        <p:txBody>
          <a:bodyPr>
            <a:normAutofit/>
          </a:bodyPr>
          <a:lstStyle/>
          <a:p>
            <a:r>
              <a:rPr lang="en-IN" sz="2000" dirty="0"/>
              <a:t>Tried Growing the tree completely to get the optimal max depth to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2954E-24F5-4E9B-B906-CD7F035E0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23" y="1229211"/>
            <a:ext cx="7309245" cy="48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63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7644630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8 </a:t>
            </a:r>
            <a:r>
              <a:rPr lang="en-US" sz="2400" dirty="0"/>
              <a:t>Random Forest type 2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(clf_rf2)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clf_rf2.fit()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clf_rf2.predict()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91365-666A-433A-80D5-A2BADCFCE79F}"/>
              </a:ext>
            </a:extLst>
          </p:cNvPr>
          <p:cNvCxnSpPr>
            <a:endCxn id="6" idx="3"/>
          </p:cNvCxnSpPr>
          <p:nvPr/>
        </p:nvCxnSpPr>
        <p:spPr>
          <a:xfrm flipH="1">
            <a:off x="2601962" y="1903721"/>
            <a:ext cx="358292" cy="15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D0AB0E-6FFE-4D46-93C4-D227D7E8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50231"/>
              </p:ext>
            </p:extLst>
          </p:nvPr>
        </p:nvGraphicFramePr>
        <p:xfrm>
          <a:off x="403322" y="5688764"/>
          <a:ext cx="566420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38644805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662451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18679891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27926337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11683254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0146287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Train F1 Score % Equivalent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25328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Random Forest type 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0.502301493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25.12%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814401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C1D50A-C0CB-42CB-A9A9-728D0E8C8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23708"/>
              </p:ext>
            </p:extLst>
          </p:nvPr>
        </p:nvGraphicFramePr>
        <p:xfrm>
          <a:off x="2960254" y="1585185"/>
          <a:ext cx="16383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005">
                  <a:extLst>
                    <a:ext uri="{9D8B030D-6E8A-4147-A177-3AD203B41FA5}">
                      <a16:colId xmlns:a16="http://schemas.microsoft.com/office/drawing/2014/main" val="3336539592"/>
                    </a:ext>
                  </a:extLst>
                </a:gridCol>
                <a:gridCol w="852295">
                  <a:extLst>
                    <a:ext uri="{9D8B030D-6E8A-4147-A177-3AD203B41FA5}">
                      <a16:colId xmlns:a16="http://schemas.microsoft.com/office/drawing/2014/main" val="2895145822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Random Search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68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Parameters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Value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64777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criterion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entropy, gini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6603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max_depth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15,16,17,18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872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461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7644630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9 </a:t>
            </a:r>
            <a:r>
              <a:rPr lang="en-US" sz="2400" dirty="0"/>
              <a:t>Ada Boosting (Boosting Model 5 Decision Tree)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</a:t>
            </a:r>
            <a:r>
              <a:rPr lang="en-IN" sz="1400" dirty="0" err="1"/>
              <a:t>clf_ada</a:t>
            </a:r>
            <a:r>
              <a:rPr lang="en-IN" sz="1400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clf_ada.fit</a:t>
            </a:r>
            <a:r>
              <a:rPr lang="en-IN" sz="14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clf_ada.predict</a:t>
            </a:r>
            <a:r>
              <a:rPr lang="en-IN" sz="1400" dirty="0"/>
              <a:t>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91365-666A-433A-80D5-A2BADCFCE79F}"/>
              </a:ext>
            </a:extLst>
          </p:cNvPr>
          <p:cNvCxnSpPr>
            <a:endCxn id="6" idx="3"/>
          </p:cNvCxnSpPr>
          <p:nvPr/>
        </p:nvCxnSpPr>
        <p:spPr>
          <a:xfrm flipH="1">
            <a:off x="2601962" y="1903721"/>
            <a:ext cx="358292" cy="15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3F82E5-3701-4D68-8B3B-33BC7AA7B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1562"/>
              </p:ext>
            </p:extLst>
          </p:nvPr>
        </p:nvGraphicFramePr>
        <p:xfrm>
          <a:off x="2986811" y="1441560"/>
          <a:ext cx="17907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66276972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9396350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Parameters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Value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48256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n_estimators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38437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learning_rate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7804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max_depth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08676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criterion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entropy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84448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0B9DF-5F6A-4C29-AD9E-3D7891BE5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12030"/>
              </p:ext>
            </p:extLst>
          </p:nvPr>
        </p:nvGraphicFramePr>
        <p:xfrm>
          <a:off x="589197" y="5683981"/>
          <a:ext cx="5664200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1144427715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2903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09680407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11979408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3378336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2856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Train F1 Score % Equivalent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089233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Ada Boosting (Boosting Model 5 Decision Tree)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0.312685956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15.63%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914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415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4059-C4BF-47CE-AEBA-2591E8D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89" y="157018"/>
            <a:ext cx="8596668" cy="594966"/>
          </a:xfrm>
        </p:spPr>
        <p:txBody>
          <a:bodyPr>
            <a:normAutofit/>
          </a:bodyPr>
          <a:lstStyle/>
          <a:p>
            <a:r>
              <a:rPr lang="en-IN" sz="2000" dirty="0"/>
              <a:t>Tried Growing the tree completely to get the optimal max depth to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0633A-FE8B-4E21-93D6-FD2ABD35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8" y="1081430"/>
            <a:ext cx="7792921" cy="52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82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8623684" cy="554182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Model 10 </a:t>
            </a:r>
            <a:r>
              <a:rPr lang="en-US" sz="2400" dirty="0"/>
              <a:t>Ada Boosting Type 2 (Boosting Model 5 Decision Tree)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(clf_ada1)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clf_ada1.fit()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clf_ada1.predict()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91365-666A-433A-80D5-A2BADCFCE79F}"/>
              </a:ext>
            </a:extLst>
          </p:cNvPr>
          <p:cNvCxnSpPr>
            <a:endCxn id="6" idx="3"/>
          </p:cNvCxnSpPr>
          <p:nvPr/>
        </p:nvCxnSpPr>
        <p:spPr>
          <a:xfrm flipH="1">
            <a:off x="2601962" y="1903721"/>
            <a:ext cx="358292" cy="15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8A5A3C-5F7E-4DDE-A67B-BBC858CE9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83335"/>
              </p:ext>
            </p:extLst>
          </p:nvPr>
        </p:nvGraphicFramePr>
        <p:xfrm>
          <a:off x="2977380" y="1531495"/>
          <a:ext cx="17907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5912841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94227421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Parameters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Value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19582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n_estimators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3304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learning_rate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09526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max_depth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78178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criterion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entropy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155393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2BC638-65CD-4AB1-94EC-BFD1C51B2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46633"/>
              </p:ext>
            </p:extLst>
          </p:nvPr>
        </p:nvGraphicFramePr>
        <p:xfrm>
          <a:off x="426410" y="5686927"/>
          <a:ext cx="5664200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81932577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37046763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11418859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40626531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8569537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17775276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68152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Ada Boosting Type 2 (Boosting Model 5 Decision Tree)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1.97371332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98.69%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0.357838552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17.89%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345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780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1956-5C5F-4323-BBBF-7F32DDF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4" y="156239"/>
            <a:ext cx="9334884" cy="660400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Model 11 Stacking( Logistic, SVM(linear), KNN, DT, Random forest, ADA)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1518F7-B49F-4960-8627-46F03BB81296}"/>
              </a:ext>
            </a:extLst>
          </p:cNvPr>
          <p:cNvSpPr/>
          <p:nvPr/>
        </p:nvSpPr>
        <p:spPr>
          <a:xfrm>
            <a:off x="1520918" y="1158378"/>
            <a:ext cx="2007365" cy="5541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97088B-11D1-4B49-9E4D-085845958A2F}"/>
              </a:ext>
            </a:extLst>
          </p:cNvPr>
          <p:cNvSpPr/>
          <p:nvPr/>
        </p:nvSpPr>
        <p:spPr>
          <a:xfrm>
            <a:off x="1520913" y="1871060"/>
            <a:ext cx="2007369" cy="411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933CAD-B957-4711-8937-247078C61CC5}"/>
              </a:ext>
            </a:extLst>
          </p:cNvPr>
          <p:cNvSpPr/>
          <p:nvPr/>
        </p:nvSpPr>
        <p:spPr>
          <a:xfrm>
            <a:off x="1520912" y="2571362"/>
            <a:ext cx="2007369" cy="5438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73BA2-C5E5-4043-9770-EC66E486423C}"/>
              </a:ext>
            </a:extLst>
          </p:cNvPr>
          <p:cNvSpPr/>
          <p:nvPr/>
        </p:nvSpPr>
        <p:spPr>
          <a:xfrm>
            <a:off x="1520912" y="3266280"/>
            <a:ext cx="2007369" cy="6022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82F25C-79FD-4F53-9A86-83BAC56ED5F4}"/>
              </a:ext>
            </a:extLst>
          </p:cNvPr>
          <p:cNvSpPr/>
          <p:nvPr/>
        </p:nvSpPr>
        <p:spPr>
          <a:xfrm>
            <a:off x="1520911" y="4099029"/>
            <a:ext cx="2007369" cy="5492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BE12327-157F-45D5-ADCF-81F1E01E0486}"/>
              </a:ext>
            </a:extLst>
          </p:cNvPr>
          <p:cNvSpPr txBox="1">
            <a:spLocks/>
          </p:cNvSpPr>
          <p:nvPr/>
        </p:nvSpPr>
        <p:spPr>
          <a:xfrm>
            <a:off x="1600576" y="1276876"/>
            <a:ext cx="1848044" cy="43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Logistic Regression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3361752F-C4DF-46E9-9C73-286E1CDA6C39}"/>
              </a:ext>
            </a:extLst>
          </p:cNvPr>
          <p:cNvSpPr txBox="1">
            <a:spLocks/>
          </p:cNvSpPr>
          <p:nvPr/>
        </p:nvSpPr>
        <p:spPr>
          <a:xfrm>
            <a:off x="1600575" y="1883078"/>
            <a:ext cx="1848044" cy="43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SVM(linear)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4BA4680-4C4E-4C75-A1B1-7EAB82425CE7}"/>
              </a:ext>
            </a:extLst>
          </p:cNvPr>
          <p:cNvSpPr txBox="1">
            <a:spLocks/>
          </p:cNvSpPr>
          <p:nvPr/>
        </p:nvSpPr>
        <p:spPr>
          <a:xfrm>
            <a:off x="1600574" y="2659875"/>
            <a:ext cx="1848044" cy="351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KNN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A15DD15-032E-4603-98CC-B24459D9A515}"/>
              </a:ext>
            </a:extLst>
          </p:cNvPr>
          <p:cNvSpPr txBox="1">
            <a:spLocks/>
          </p:cNvSpPr>
          <p:nvPr/>
        </p:nvSpPr>
        <p:spPr>
          <a:xfrm>
            <a:off x="1520911" y="3432831"/>
            <a:ext cx="1848044" cy="43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DT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1106E3C5-C455-40C2-B810-21B7540D624E}"/>
              </a:ext>
            </a:extLst>
          </p:cNvPr>
          <p:cNvSpPr txBox="1">
            <a:spLocks/>
          </p:cNvSpPr>
          <p:nvPr/>
        </p:nvSpPr>
        <p:spPr>
          <a:xfrm>
            <a:off x="1520911" y="4222653"/>
            <a:ext cx="1848044" cy="43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Random Forest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7AE38-B6A2-4585-922A-F54B08C9762F}"/>
              </a:ext>
            </a:extLst>
          </p:cNvPr>
          <p:cNvSpPr/>
          <p:nvPr/>
        </p:nvSpPr>
        <p:spPr>
          <a:xfrm>
            <a:off x="1520911" y="4953178"/>
            <a:ext cx="2007369" cy="5492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F4E87ED-17D1-43BE-AE31-B5D426DA215E}"/>
              </a:ext>
            </a:extLst>
          </p:cNvPr>
          <p:cNvSpPr txBox="1">
            <a:spLocks/>
          </p:cNvSpPr>
          <p:nvPr/>
        </p:nvSpPr>
        <p:spPr>
          <a:xfrm>
            <a:off x="1520911" y="5076802"/>
            <a:ext cx="1848044" cy="43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ADA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4282CD-6727-452E-8EDD-1CAFE7BD2E24}"/>
              </a:ext>
            </a:extLst>
          </p:cNvPr>
          <p:cNvSpPr/>
          <p:nvPr/>
        </p:nvSpPr>
        <p:spPr>
          <a:xfrm>
            <a:off x="5275494" y="2659875"/>
            <a:ext cx="2007369" cy="5438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FDF0A96-B2C1-475C-B629-B629E489C2E5}"/>
              </a:ext>
            </a:extLst>
          </p:cNvPr>
          <p:cNvSpPr txBox="1">
            <a:spLocks/>
          </p:cNvSpPr>
          <p:nvPr/>
        </p:nvSpPr>
        <p:spPr>
          <a:xfrm>
            <a:off x="5355156" y="2771131"/>
            <a:ext cx="1848044" cy="351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Logistic regression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F84B14-C00E-4882-8E63-8D5E5D35BEE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28283" y="1435467"/>
            <a:ext cx="1747211" cy="12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B5D26E-02F1-4C32-A4CD-15AD2DFC9D51}"/>
              </a:ext>
            </a:extLst>
          </p:cNvPr>
          <p:cNvCxnSpPr>
            <a:stCxn id="5" idx="3"/>
          </p:cNvCxnSpPr>
          <p:nvPr/>
        </p:nvCxnSpPr>
        <p:spPr>
          <a:xfrm>
            <a:off x="3528282" y="2076786"/>
            <a:ext cx="1747212" cy="69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C5B298-D730-488A-A9FD-990CFCB0082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528281" y="2843312"/>
            <a:ext cx="1747213" cy="8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78B60F-742E-4290-A032-19C0F02A1950}"/>
              </a:ext>
            </a:extLst>
          </p:cNvPr>
          <p:cNvCxnSpPr>
            <a:stCxn id="7" idx="3"/>
          </p:cNvCxnSpPr>
          <p:nvPr/>
        </p:nvCxnSpPr>
        <p:spPr>
          <a:xfrm flipV="1">
            <a:off x="3528281" y="3011053"/>
            <a:ext cx="1747213" cy="55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E651B3-D73C-42DD-B0BC-2C78D563E0C2}"/>
              </a:ext>
            </a:extLst>
          </p:cNvPr>
          <p:cNvCxnSpPr>
            <a:stCxn id="8" idx="3"/>
          </p:cNvCxnSpPr>
          <p:nvPr/>
        </p:nvCxnSpPr>
        <p:spPr>
          <a:xfrm flipV="1">
            <a:off x="3528280" y="3135361"/>
            <a:ext cx="1747213" cy="123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62E73F-0E39-4EBA-98DA-53042C139C1B}"/>
              </a:ext>
            </a:extLst>
          </p:cNvPr>
          <p:cNvCxnSpPr>
            <a:stCxn id="14" idx="3"/>
          </p:cNvCxnSpPr>
          <p:nvPr/>
        </p:nvCxnSpPr>
        <p:spPr>
          <a:xfrm flipV="1">
            <a:off x="3528280" y="3203774"/>
            <a:ext cx="1826876" cy="202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C4F88ED5-B674-4504-A893-36CCC635A93C}"/>
              </a:ext>
            </a:extLst>
          </p:cNvPr>
          <p:cNvSpPr txBox="1">
            <a:spLocks/>
          </p:cNvSpPr>
          <p:nvPr/>
        </p:nvSpPr>
        <p:spPr>
          <a:xfrm>
            <a:off x="3347785" y="2805032"/>
            <a:ext cx="1848044" cy="351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Output Values</a:t>
            </a:r>
          </a:p>
          <a:p>
            <a:pPr marL="0" indent="0" algn="ctr">
              <a:buNone/>
            </a:pPr>
            <a:endParaRPr lang="en-IN" sz="14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8D2FE77-9880-4595-AED7-10D7E4281464}"/>
              </a:ext>
            </a:extLst>
          </p:cNvPr>
          <p:cNvSpPr/>
          <p:nvPr/>
        </p:nvSpPr>
        <p:spPr>
          <a:xfrm>
            <a:off x="7282863" y="2931824"/>
            <a:ext cx="1103755" cy="183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C3A65EA2-49A7-44CD-BE95-86CBED182EC1}"/>
              </a:ext>
            </a:extLst>
          </p:cNvPr>
          <p:cNvSpPr txBox="1">
            <a:spLocks/>
          </p:cNvSpPr>
          <p:nvPr/>
        </p:nvSpPr>
        <p:spPr>
          <a:xfrm>
            <a:off x="8106052" y="2832050"/>
            <a:ext cx="1848044" cy="351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Output Value</a:t>
            </a:r>
          </a:p>
          <a:p>
            <a:pPr marL="0" indent="0" algn="ctr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96497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30" grpId="0"/>
      <p:bldP spid="31" grpId="0" animBg="1"/>
      <p:bldP spid="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262456"/>
            <a:ext cx="9556557" cy="554182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Model 11 </a:t>
            </a:r>
            <a:r>
              <a:rPr lang="en-US" sz="2400" dirty="0"/>
              <a:t>Stacking (Logistic, SVM(linear), KNN, DT, Random forest, ADA)</a:t>
            </a:r>
            <a:endParaRPr lang="en-IN" sz="2400" dirty="0"/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B4DDD04A-3788-47A1-B5D6-A5FF8B04DA6D}"/>
              </a:ext>
            </a:extLst>
          </p:cNvPr>
          <p:cNvSpPr txBox="1">
            <a:spLocks/>
          </p:cNvSpPr>
          <p:nvPr/>
        </p:nvSpPr>
        <p:spPr>
          <a:xfrm>
            <a:off x="822423" y="11986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stack.fit</a:t>
            </a:r>
            <a:r>
              <a:rPr lang="en-IN" sz="1400" dirty="0"/>
              <a:t>()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9647C68-B44E-4302-B3EA-9BC803D27DAE}"/>
              </a:ext>
            </a:extLst>
          </p:cNvPr>
          <p:cNvSpPr/>
          <p:nvPr/>
        </p:nvSpPr>
        <p:spPr>
          <a:xfrm>
            <a:off x="872069" y="10747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98440F18-83B8-4F0A-B3C5-F96BCF190B21}"/>
              </a:ext>
            </a:extLst>
          </p:cNvPr>
          <p:cNvSpPr txBox="1">
            <a:spLocks/>
          </p:cNvSpPr>
          <p:nvPr/>
        </p:nvSpPr>
        <p:spPr>
          <a:xfrm>
            <a:off x="169333" y="19548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stack_train</a:t>
            </a:r>
            <a:endParaRPr lang="en-IN" sz="14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8ABA22-DEB2-4C55-AD2C-F6B6CD92A645}"/>
              </a:ext>
            </a:extLst>
          </p:cNvPr>
          <p:cNvSpPr/>
          <p:nvPr/>
        </p:nvSpPr>
        <p:spPr>
          <a:xfrm>
            <a:off x="207050" y="19548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50C95A0C-17E9-4207-874E-1EA54038BD7A}"/>
              </a:ext>
            </a:extLst>
          </p:cNvPr>
          <p:cNvSpPr txBox="1">
            <a:spLocks/>
          </p:cNvSpPr>
          <p:nvPr/>
        </p:nvSpPr>
        <p:spPr>
          <a:xfrm>
            <a:off x="2017376" y="19609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084ABF4-3035-424C-996F-C5C42342769E}"/>
              </a:ext>
            </a:extLst>
          </p:cNvPr>
          <p:cNvSpPr/>
          <p:nvPr/>
        </p:nvSpPr>
        <p:spPr>
          <a:xfrm>
            <a:off x="2017377" y="19548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3BEEBEB-0ECA-4813-8C9F-A284675D0B13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rot="5400000">
            <a:off x="1076209" y="12769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46E9645-390C-405D-A429-79055D534A93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754141" y="17776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42DB4C81-3C01-4B66-9F15-A1ADD1934A71}"/>
              </a:ext>
            </a:extLst>
          </p:cNvPr>
          <p:cNvSpPr txBox="1">
            <a:spLocks/>
          </p:cNvSpPr>
          <p:nvPr/>
        </p:nvSpPr>
        <p:spPr>
          <a:xfrm>
            <a:off x="4585855" y="1206240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stack.predict</a:t>
            </a:r>
            <a:r>
              <a:rPr lang="en-IN" sz="1400" dirty="0"/>
              <a:t>()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EA7DAB-83F0-450C-BADE-82C624C90955}"/>
              </a:ext>
            </a:extLst>
          </p:cNvPr>
          <p:cNvSpPr/>
          <p:nvPr/>
        </p:nvSpPr>
        <p:spPr>
          <a:xfrm>
            <a:off x="4705153" y="1136146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7">
            <a:extLst>
              <a:ext uri="{FF2B5EF4-FFF2-40B4-BE49-F238E27FC236}">
                <a16:creationId xmlns:a16="http://schemas.microsoft.com/office/drawing/2014/main" id="{625D2EB7-8A37-4E80-99CC-F5A93F0028C2}"/>
              </a:ext>
            </a:extLst>
          </p:cNvPr>
          <p:cNvSpPr txBox="1">
            <a:spLocks/>
          </p:cNvSpPr>
          <p:nvPr/>
        </p:nvSpPr>
        <p:spPr>
          <a:xfrm>
            <a:off x="4003192" y="1956264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stack_train</a:t>
            </a:r>
            <a:endParaRPr lang="en-IN" sz="1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C594BFC-9449-4A18-A3C6-21BC0833A6BC}"/>
              </a:ext>
            </a:extLst>
          </p:cNvPr>
          <p:cNvSpPr/>
          <p:nvPr/>
        </p:nvSpPr>
        <p:spPr>
          <a:xfrm>
            <a:off x="4040909" y="1956264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Content Placeholder 7">
            <a:extLst>
              <a:ext uri="{FF2B5EF4-FFF2-40B4-BE49-F238E27FC236}">
                <a16:creationId xmlns:a16="http://schemas.microsoft.com/office/drawing/2014/main" id="{8AB59191-2C78-4D55-8618-555052262C4F}"/>
              </a:ext>
            </a:extLst>
          </p:cNvPr>
          <p:cNvSpPr txBox="1">
            <a:spLocks/>
          </p:cNvSpPr>
          <p:nvPr/>
        </p:nvSpPr>
        <p:spPr>
          <a:xfrm>
            <a:off x="6280725" y="1962292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stack_test</a:t>
            </a:r>
            <a:endParaRPr lang="en-IN" sz="14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9DD6ACD-72E3-4DBA-A04A-5D1C57F175AB}"/>
              </a:ext>
            </a:extLst>
          </p:cNvPr>
          <p:cNvSpPr/>
          <p:nvPr/>
        </p:nvSpPr>
        <p:spPr>
          <a:xfrm>
            <a:off x="6280726" y="1956264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9E4C659-131F-4500-ACB5-3CFB343F218F}"/>
              </a:ext>
            </a:extLst>
          </p:cNvPr>
          <p:cNvCxnSpPr>
            <a:stCxn id="49" idx="2"/>
            <a:endCxn id="51" idx="0"/>
          </p:cNvCxnSpPr>
          <p:nvPr/>
        </p:nvCxnSpPr>
        <p:spPr>
          <a:xfrm rot="5400000">
            <a:off x="4946292" y="1137531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9214514-81AD-4145-A445-EC17CA87028F}"/>
              </a:ext>
            </a:extLst>
          </p:cNvPr>
          <p:cNvCxnSpPr>
            <a:stCxn id="49" idx="2"/>
            <a:endCxn id="53" idx="0"/>
          </p:cNvCxnSpPr>
          <p:nvPr/>
        </p:nvCxnSpPr>
        <p:spPr>
          <a:xfrm rot="16200000" flipH="1">
            <a:off x="6066200" y="1196792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7">
            <a:extLst>
              <a:ext uri="{FF2B5EF4-FFF2-40B4-BE49-F238E27FC236}">
                <a16:creationId xmlns:a16="http://schemas.microsoft.com/office/drawing/2014/main" id="{F9C9E89A-CB6A-404B-AAF6-51CC62A97D1B}"/>
              </a:ext>
            </a:extLst>
          </p:cNvPr>
          <p:cNvSpPr txBox="1">
            <a:spLocks/>
          </p:cNvSpPr>
          <p:nvPr/>
        </p:nvSpPr>
        <p:spPr>
          <a:xfrm>
            <a:off x="457206" y="3262825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os_train_y,stacked_pred_train</a:t>
            </a:r>
            <a:r>
              <a:rPr lang="en-IN" sz="1400" dirty="0"/>
              <a:t>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72DAE29-0726-419E-8E17-0B1081FCCFF1}"/>
              </a:ext>
            </a:extLst>
          </p:cNvPr>
          <p:cNvSpPr/>
          <p:nvPr/>
        </p:nvSpPr>
        <p:spPr>
          <a:xfrm>
            <a:off x="449509" y="3193589"/>
            <a:ext cx="4921443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C9551BBD-EB5C-43B1-B520-E12E2B01C9A1}"/>
              </a:ext>
            </a:extLst>
          </p:cNvPr>
          <p:cNvSpPr txBox="1">
            <a:spLocks/>
          </p:cNvSpPr>
          <p:nvPr/>
        </p:nvSpPr>
        <p:spPr>
          <a:xfrm>
            <a:off x="426417" y="4190290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US" sz="1400" dirty="0" err="1"/>
              <a:t>y_test,stacked_pred_test</a:t>
            </a:r>
            <a:r>
              <a:rPr lang="en-IN" sz="1400" dirty="0"/>
              <a:t>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A52DAF1-D00A-49E9-AF28-880E4326C228}"/>
              </a:ext>
            </a:extLst>
          </p:cNvPr>
          <p:cNvSpPr/>
          <p:nvPr/>
        </p:nvSpPr>
        <p:spPr>
          <a:xfrm>
            <a:off x="457206" y="4101236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B47B47A-EDC6-4679-AEE3-4D2A22BE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72" y="2636227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E84AB45-A4C1-4A3E-975A-E93029B9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93417"/>
              </p:ext>
            </p:extLst>
          </p:nvPr>
        </p:nvGraphicFramePr>
        <p:xfrm>
          <a:off x="539750" y="5158456"/>
          <a:ext cx="5664200" cy="1249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199315553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62683023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00775259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36410513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9078262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27763173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7833818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Stacking (Logistic, SVM(linear), KNN, DT, Random forest, ADA)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0.502301493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25.12%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8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66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33" grpId="0" animBg="1"/>
      <p:bldP spid="34" grpId="0"/>
      <p:bldP spid="35" grpId="0" animBg="1"/>
      <p:bldP spid="36" grpId="0"/>
      <p:bldP spid="38" grpId="0" animBg="1"/>
      <p:bldP spid="43" grpId="0"/>
      <p:bldP spid="49" grpId="0" animBg="1"/>
      <p:bldP spid="50" grpId="0"/>
      <p:bldP spid="51" grpId="0" animBg="1"/>
      <p:bldP spid="52" grpId="0"/>
      <p:bldP spid="53" grpId="0" animBg="1"/>
      <p:bldP spid="56" grpId="0"/>
      <p:bldP spid="57" grpId="0" animBg="1"/>
      <p:bldP spid="58" grpId="0"/>
      <p:bldP spid="59" grpId="0" animBg="1"/>
      <p:bldP spid="6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5625DCE-FA9E-4875-A12F-1BA74E3D744F}"/>
              </a:ext>
            </a:extLst>
          </p:cNvPr>
          <p:cNvSpPr/>
          <p:nvPr/>
        </p:nvSpPr>
        <p:spPr>
          <a:xfrm>
            <a:off x="2428112" y="1604138"/>
            <a:ext cx="2369128" cy="57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739D0-58C4-44DC-B1B2-B6A0695BF1FB}"/>
              </a:ext>
            </a:extLst>
          </p:cNvPr>
          <p:cNvSpPr/>
          <p:nvPr/>
        </p:nvSpPr>
        <p:spPr>
          <a:xfrm>
            <a:off x="298643" y="1607127"/>
            <a:ext cx="1991974" cy="57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021DF-A465-4756-B358-D15DB6CA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43" y="277091"/>
            <a:ext cx="8014083" cy="443345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Given Train dataset: (Dropping the unnecessary columns 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E50940-8069-4365-9FE9-8C845F746FC2}"/>
              </a:ext>
            </a:extLst>
          </p:cNvPr>
          <p:cNvSpPr txBox="1">
            <a:spLocks/>
          </p:cNvSpPr>
          <p:nvPr/>
        </p:nvSpPr>
        <p:spPr>
          <a:xfrm>
            <a:off x="3349720" y="794769"/>
            <a:ext cx="3054155" cy="581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/>
              <a:t>Train Dataset Columns </a:t>
            </a:r>
            <a:endParaRPr lang="en-IN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B505FE-4B1C-4DF3-869F-A38AA110B500}"/>
              </a:ext>
            </a:extLst>
          </p:cNvPr>
          <p:cNvSpPr txBox="1">
            <a:spLocks/>
          </p:cNvSpPr>
          <p:nvPr/>
        </p:nvSpPr>
        <p:spPr>
          <a:xfrm>
            <a:off x="298644" y="1722582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1. Customer ID</a:t>
            </a:r>
            <a:endParaRPr lang="en-IN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6EC078-BCA0-4761-B9C2-8A1FB3BF736C}"/>
              </a:ext>
            </a:extLst>
          </p:cNvPr>
          <p:cNvSpPr txBox="1">
            <a:spLocks/>
          </p:cNvSpPr>
          <p:nvPr/>
        </p:nvSpPr>
        <p:spPr>
          <a:xfrm>
            <a:off x="2353732" y="1722582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2. Customer Name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700FE-204D-4096-836E-81463B345250}"/>
              </a:ext>
            </a:extLst>
          </p:cNvPr>
          <p:cNvSpPr/>
          <p:nvPr/>
        </p:nvSpPr>
        <p:spPr>
          <a:xfrm>
            <a:off x="5015994" y="1722582"/>
            <a:ext cx="1924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3. Year of Birth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A2C8C-729E-4A0C-A249-BEE30C7107E4}"/>
              </a:ext>
            </a:extLst>
          </p:cNvPr>
          <p:cNvSpPr/>
          <p:nvPr/>
        </p:nvSpPr>
        <p:spPr>
          <a:xfrm>
            <a:off x="7091987" y="1730147"/>
            <a:ext cx="2135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4. Month of Birth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F59A4D-D758-438D-BCCE-7EF148D04BEF}"/>
              </a:ext>
            </a:extLst>
          </p:cNvPr>
          <p:cNvSpPr txBox="1">
            <a:spLocks/>
          </p:cNvSpPr>
          <p:nvPr/>
        </p:nvSpPr>
        <p:spPr>
          <a:xfrm>
            <a:off x="361758" y="2524474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5. Day of Birth</a:t>
            </a:r>
            <a:endParaRPr lang="en-IN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C84ADB-9080-4EAE-BDEA-72001DF87125}"/>
              </a:ext>
            </a:extLst>
          </p:cNvPr>
          <p:cNvSpPr txBox="1">
            <a:spLocks/>
          </p:cNvSpPr>
          <p:nvPr/>
        </p:nvSpPr>
        <p:spPr>
          <a:xfrm>
            <a:off x="2367061" y="2524474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6. Year of Entry</a:t>
            </a:r>
            <a:endParaRPr lang="en-IN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9BC20-2D48-4211-85A4-9FEFDFA1B28F}"/>
              </a:ext>
            </a:extLst>
          </p:cNvPr>
          <p:cNvSpPr/>
          <p:nvPr/>
        </p:nvSpPr>
        <p:spPr>
          <a:xfrm>
            <a:off x="4893364" y="2520736"/>
            <a:ext cx="2182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7. Month of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64EFB1-0226-4C4F-9337-938AEB5E045A}"/>
              </a:ext>
            </a:extLst>
          </p:cNvPr>
          <p:cNvSpPr/>
          <p:nvPr/>
        </p:nvSpPr>
        <p:spPr>
          <a:xfrm>
            <a:off x="7091987" y="2524474"/>
            <a:ext cx="1991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8. Day of Entry</a:t>
            </a:r>
            <a:endParaRPr lang="en-I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E5B52F-5AB2-4AA3-BE75-8B48789DF633}"/>
              </a:ext>
            </a:extLst>
          </p:cNvPr>
          <p:cNvSpPr txBox="1">
            <a:spLocks/>
          </p:cNvSpPr>
          <p:nvPr/>
        </p:nvSpPr>
        <p:spPr>
          <a:xfrm>
            <a:off x="298644" y="3345718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9. Gender</a:t>
            </a:r>
            <a:endParaRPr lang="en-IN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3B334B7-F057-4686-B96B-D40B28A94656}"/>
              </a:ext>
            </a:extLst>
          </p:cNvPr>
          <p:cNvSpPr txBox="1">
            <a:spLocks/>
          </p:cNvSpPr>
          <p:nvPr/>
        </p:nvSpPr>
        <p:spPr>
          <a:xfrm>
            <a:off x="2351668" y="3326366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10. Location</a:t>
            </a:r>
            <a:endParaRPr lang="en-IN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C73D0-A7DD-4540-B808-3048432DF093}"/>
              </a:ext>
            </a:extLst>
          </p:cNvPr>
          <p:cNvSpPr/>
          <p:nvPr/>
        </p:nvSpPr>
        <p:spPr>
          <a:xfrm>
            <a:off x="4924921" y="3336878"/>
            <a:ext cx="1758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11. Education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43532-7267-4D81-83B4-E12CF1D0A4CF}"/>
              </a:ext>
            </a:extLst>
          </p:cNvPr>
          <p:cNvSpPr/>
          <p:nvPr/>
        </p:nvSpPr>
        <p:spPr>
          <a:xfrm>
            <a:off x="7091987" y="3333931"/>
            <a:ext cx="23013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12. Marital Status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0853440-33C9-4F68-8B09-59371EBC8704}"/>
              </a:ext>
            </a:extLst>
          </p:cNvPr>
          <p:cNvSpPr txBox="1">
            <a:spLocks/>
          </p:cNvSpPr>
          <p:nvPr/>
        </p:nvSpPr>
        <p:spPr>
          <a:xfrm>
            <a:off x="298644" y="4128258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13. Occupation</a:t>
            </a:r>
            <a:endParaRPr lang="en-IN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C946A-65BE-4B5C-8E5A-870A3A22C5D0}"/>
              </a:ext>
            </a:extLst>
          </p:cNvPr>
          <p:cNvSpPr txBox="1">
            <a:spLocks/>
          </p:cNvSpPr>
          <p:nvPr/>
        </p:nvSpPr>
        <p:spPr>
          <a:xfrm>
            <a:off x="2351668" y="4108906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14. </a:t>
            </a:r>
            <a:r>
              <a:rPr lang="en-IN" dirty="0"/>
              <a:t>Own house</a:t>
            </a:r>
            <a:r>
              <a:rPr lang="en-IN" sz="2000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6CCC4-EE63-4309-855C-47A0981C8AA3}"/>
              </a:ext>
            </a:extLst>
          </p:cNvPr>
          <p:cNvSpPr/>
          <p:nvPr/>
        </p:nvSpPr>
        <p:spPr>
          <a:xfrm>
            <a:off x="4924921" y="4119418"/>
            <a:ext cx="1975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15. </a:t>
            </a:r>
            <a:r>
              <a:rPr lang="en-IN" dirty="0"/>
              <a:t>Credit Score</a:t>
            </a:r>
            <a:r>
              <a:rPr lang="en-IN" sz="20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B70741-9ED7-4A1B-8827-A21043A9F6CD}"/>
              </a:ext>
            </a:extLst>
          </p:cNvPr>
          <p:cNvSpPr/>
          <p:nvPr/>
        </p:nvSpPr>
        <p:spPr>
          <a:xfrm>
            <a:off x="7091986" y="4116471"/>
            <a:ext cx="2377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16. </a:t>
            </a:r>
            <a:r>
              <a:rPr lang="en-IN" dirty="0"/>
              <a:t>Account Balance</a:t>
            </a:r>
            <a:r>
              <a:rPr lang="en-IN" sz="2000" dirty="0"/>
              <a:t> </a:t>
            </a:r>
            <a:endParaRPr lang="en-IN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0199B87-D278-483A-8270-D09B7ABE64BD}"/>
              </a:ext>
            </a:extLst>
          </p:cNvPr>
          <p:cNvSpPr txBox="1">
            <a:spLocks/>
          </p:cNvSpPr>
          <p:nvPr/>
        </p:nvSpPr>
        <p:spPr>
          <a:xfrm>
            <a:off x="375087" y="4946642"/>
            <a:ext cx="2053024" cy="622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17. Number Of</a:t>
            </a:r>
          </a:p>
          <a:p>
            <a:pPr marL="0" indent="0" algn="ctr">
              <a:buNone/>
            </a:pPr>
            <a:r>
              <a:rPr lang="en-US" sz="2000" dirty="0"/>
              <a:t>Products</a:t>
            </a:r>
            <a:endParaRPr lang="en-IN" sz="2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ABBBC94-1F90-4A62-B15F-51835821B201}"/>
              </a:ext>
            </a:extLst>
          </p:cNvPr>
          <p:cNvSpPr txBox="1">
            <a:spLocks/>
          </p:cNvSpPr>
          <p:nvPr/>
        </p:nvSpPr>
        <p:spPr>
          <a:xfrm>
            <a:off x="2428111" y="4927290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18. </a:t>
            </a:r>
            <a:r>
              <a:rPr lang="en-IN" sz="1600" dirty="0"/>
              <a:t>Is Credit Card Customer</a:t>
            </a:r>
            <a:r>
              <a:rPr lang="en-IN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4617E-461E-4629-B471-44C5A99D39C4}"/>
              </a:ext>
            </a:extLst>
          </p:cNvPr>
          <p:cNvSpPr/>
          <p:nvPr/>
        </p:nvSpPr>
        <p:spPr>
          <a:xfrm>
            <a:off x="5001364" y="4937802"/>
            <a:ext cx="2076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19</a:t>
            </a:r>
            <a:r>
              <a:rPr lang="en-IN" sz="2000" dirty="0"/>
              <a:t>. </a:t>
            </a:r>
            <a:r>
              <a:rPr lang="en-IN" sz="1600" dirty="0"/>
              <a:t>Active Member</a:t>
            </a:r>
            <a:r>
              <a:rPr lang="en-IN" sz="20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20289A-6D71-49C5-BE2C-ABAF58727C69}"/>
              </a:ext>
            </a:extLst>
          </p:cNvPr>
          <p:cNvSpPr/>
          <p:nvPr/>
        </p:nvSpPr>
        <p:spPr>
          <a:xfrm>
            <a:off x="7168429" y="4934855"/>
            <a:ext cx="2301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20</a:t>
            </a:r>
            <a:r>
              <a:rPr lang="en-IN" sz="2000" dirty="0"/>
              <a:t>. </a:t>
            </a:r>
            <a:r>
              <a:rPr lang="en-IN" dirty="0"/>
              <a:t>Salary</a:t>
            </a:r>
            <a:r>
              <a:rPr lang="en-IN" sz="2000" dirty="0"/>
              <a:t> 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7078BB-D6C8-4350-A995-D3900CC12455}"/>
              </a:ext>
            </a:extLst>
          </p:cNvPr>
          <p:cNvSpPr/>
          <p:nvPr/>
        </p:nvSpPr>
        <p:spPr>
          <a:xfrm>
            <a:off x="3349720" y="5791284"/>
            <a:ext cx="2301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21. </a:t>
            </a:r>
            <a:r>
              <a:rPr lang="en-IN" dirty="0"/>
              <a:t>Churn</a:t>
            </a:r>
            <a:r>
              <a:rPr lang="en-IN" sz="2000" dirty="0"/>
              <a:t> 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A9A557-8A9E-4D94-9FB6-A9078ABE732A}"/>
              </a:ext>
            </a:extLst>
          </p:cNvPr>
          <p:cNvCxnSpPr/>
          <p:nvPr/>
        </p:nvCxnSpPr>
        <p:spPr>
          <a:xfrm flipV="1">
            <a:off x="298643" y="1293091"/>
            <a:ext cx="1908848" cy="1071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484BEC-6E84-4E8C-8557-14B3B1ABF66A}"/>
              </a:ext>
            </a:extLst>
          </p:cNvPr>
          <p:cNvCxnSpPr/>
          <p:nvPr/>
        </p:nvCxnSpPr>
        <p:spPr>
          <a:xfrm>
            <a:off x="375087" y="1376266"/>
            <a:ext cx="1915530" cy="9882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9E6F8D-4785-4D54-9083-BEED6533AD23}"/>
              </a:ext>
            </a:extLst>
          </p:cNvPr>
          <p:cNvCxnSpPr/>
          <p:nvPr/>
        </p:nvCxnSpPr>
        <p:spPr>
          <a:xfrm flipV="1">
            <a:off x="2509371" y="1273783"/>
            <a:ext cx="1908848" cy="1071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81CB0A-1811-4425-AA87-C18E83925A94}"/>
              </a:ext>
            </a:extLst>
          </p:cNvPr>
          <p:cNvCxnSpPr/>
          <p:nvPr/>
        </p:nvCxnSpPr>
        <p:spPr>
          <a:xfrm>
            <a:off x="2585815" y="1356958"/>
            <a:ext cx="1915530" cy="9882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88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8623684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12 </a:t>
            </a:r>
            <a:r>
              <a:rPr lang="en-US" sz="2400" dirty="0"/>
              <a:t>SVM Model Type 2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(clf_svc2 )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clf_svc2 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clf_svc2 .predict()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91365-666A-433A-80D5-A2BADCFCE79F}"/>
              </a:ext>
            </a:extLst>
          </p:cNvPr>
          <p:cNvCxnSpPr>
            <a:endCxn id="6" idx="3"/>
          </p:cNvCxnSpPr>
          <p:nvPr/>
        </p:nvCxnSpPr>
        <p:spPr>
          <a:xfrm flipH="1">
            <a:off x="2601962" y="1903721"/>
            <a:ext cx="358292" cy="15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E7207F-6EAB-47EC-9511-C79957DDB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33272"/>
              </p:ext>
            </p:extLst>
          </p:nvPr>
        </p:nvGraphicFramePr>
        <p:xfrm>
          <a:off x="387925" y="5767145"/>
          <a:ext cx="5664200" cy="655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75792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093957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15451052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06734454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906414787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78870537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Train F1 Score % Equivalent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91583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SVM Model Type 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1.260538523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63.03%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1.236242568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61.81%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27290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227972-4027-4D54-A154-F36C1690E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15249"/>
              </p:ext>
            </p:extLst>
          </p:nvPr>
        </p:nvGraphicFramePr>
        <p:xfrm>
          <a:off x="2952558" y="1603657"/>
          <a:ext cx="17907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428032261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5318533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Parameters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Value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37844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1041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gamma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81196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kernel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effectLst/>
                        </a:rPr>
                        <a:t>rbf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566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138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8623684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13 </a:t>
            </a:r>
            <a:r>
              <a:rPr lang="en-US" sz="2400" dirty="0"/>
              <a:t>SVM Type 3 With Random Search and CV = 5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(clf_svc3 )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clf_svc3 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clf_svc3.predict()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91365-666A-433A-80D5-A2BADCFCE79F}"/>
              </a:ext>
            </a:extLst>
          </p:cNvPr>
          <p:cNvCxnSpPr>
            <a:endCxn id="6" idx="3"/>
          </p:cNvCxnSpPr>
          <p:nvPr/>
        </p:nvCxnSpPr>
        <p:spPr>
          <a:xfrm flipH="1">
            <a:off x="2601962" y="1903721"/>
            <a:ext cx="358292" cy="15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BE7958-8ADD-4027-9E5B-DF320633A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14760"/>
              </p:ext>
            </p:extLst>
          </p:nvPr>
        </p:nvGraphicFramePr>
        <p:xfrm>
          <a:off x="459892" y="5603494"/>
          <a:ext cx="5664200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35797950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14027415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27417616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16325016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5954146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1411465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Train F1 Score % Equivalent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902546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SVM Type 3 With Random Search and CV =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1.291748447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64.59%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1.172033294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58.60%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30361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027A5B7-5F3F-4F2E-B674-3C5F7ED1C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34478"/>
              </p:ext>
            </p:extLst>
          </p:nvPr>
        </p:nvGraphicFramePr>
        <p:xfrm>
          <a:off x="3017597" y="1372099"/>
          <a:ext cx="1524767" cy="1067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862">
                  <a:extLst>
                    <a:ext uri="{9D8B030D-6E8A-4147-A177-3AD203B41FA5}">
                      <a16:colId xmlns:a16="http://schemas.microsoft.com/office/drawing/2014/main" val="2483203414"/>
                    </a:ext>
                  </a:extLst>
                </a:gridCol>
                <a:gridCol w="876905">
                  <a:extLst>
                    <a:ext uri="{9D8B030D-6E8A-4147-A177-3AD203B41FA5}">
                      <a16:colId xmlns:a16="http://schemas.microsoft.com/office/drawing/2014/main" val="1607537701"/>
                    </a:ext>
                  </a:extLst>
                </a:gridCol>
              </a:tblGrid>
              <a:tr h="1909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Random Search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54" marR="75754" marT="37877" marB="37877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378096"/>
                  </a:ext>
                </a:extLst>
              </a:tr>
              <a:tr h="1359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Parameters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3" marR="6313" marT="6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Value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3" marR="6313" marT="6313" marB="0" anchor="ctr"/>
                </a:tc>
                <a:extLst>
                  <a:ext uri="{0D108BD9-81ED-4DB2-BD59-A6C34878D82A}">
                    <a16:rowId xmlns:a16="http://schemas.microsoft.com/office/drawing/2014/main" val="152550089"/>
                  </a:ext>
                </a:extLst>
              </a:tr>
              <a:tr h="1359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C 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3" marR="6313" marT="6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0.01, 0.1, 1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3" marR="6313" marT="6313" marB="0" anchor="ctr"/>
                </a:tc>
                <a:extLst>
                  <a:ext uri="{0D108BD9-81ED-4DB2-BD59-A6C34878D82A}">
                    <a16:rowId xmlns:a16="http://schemas.microsoft.com/office/drawing/2014/main" val="4232198806"/>
                  </a:ext>
                </a:extLst>
              </a:tr>
              <a:tr h="2548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gamma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3" marR="6313" marT="6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0, 0.0001, 0.001, 0.01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3" marR="6313" marT="6313" marB="0" anchor="ctr"/>
                </a:tc>
                <a:extLst>
                  <a:ext uri="{0D108BD9-81ED-4DB2-BD59-A6C34878D82A}">
                    <a16:rowId xmlns:a16="http://schemas.microsoft.com/office/drawing/2014/main" val="699532415"/>
                  </a:ext>
                </a:extLst>
              </a:tr>
              <a:tr h="1359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kernel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3" marR="6313" marT="6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rbf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3" marR="6313" marT="6313" marB="0" anchor="b"/>
                </a:tc>
                <a:extLst>
                  <a:ext uri="{0D108BD9-81ED-4DB2-BD59-A6C34878D82A}">
                    <a16:rowId xmlns:a16="http://schemas.microsoft.com/office/drawing/2014/main" val="1290210533"/>
                  </a:ext>
                </a:extLst>
              </a:tr>
              <a:tr h="1359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CV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3" marR="6313" marT="6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3" marR="6313" marT="6313" marB="0" anchor="b"/>
                </a:tc>
                <a:extLst>
                  <a:ext uri="{0D108BD9-81ED-4DB2-BD59-A6C34878D82A}">
                    <a16:rowId xmlns:a16="http://schemas.microsoft.com/office/drawing/2014/main" val="264205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57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1956-5C5F-4323-BBBF-7F32DDF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4" y="156239"/>
            <a:ext cx="9076266" cy="660400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Model 14 Stacking( Logistic, SVM(linear), KNN, DT, Random forest, ADA, svm2, svm3)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1518F7-B49F-4960-8627-46F03BB81296}"/>
              </a:ext>
            </a:extLst>
          </p:cNvPr>
          <p:cNvSpPr/>
          <p:nvPr/>
        </p:nvSpPr>
        <p:spPr>
          <a:xfrm>
            <a:off x="1520918" y="1158378"/>
            <a:ext cx="2007365" cy="5541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97088B-11D1-4B49-9E4D-085845958A2F}"/>
              </a:ext>
            </a:extLst>
          </p:cNvPr>
          <p:cNvSpPr/>
          <p:nvPr/>
        </p:nvSpPr>
        <p:spPr>
          <a:xfrm>
            <a:off x="1520913" y="1871060"/>
            <a:ext cx="2007369" cy="411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933CAD-B957-4711-8937-247078C61CC5}"/>
              </a:ext>
            </a:extLst>
          </p:cNvPr>
          <p:cNvSpPr/>
          <p:nvPr/>
        </p:nvSpPr>
        <p:spPr>
          <a:xfrm>
            <a:off x="1520912" y="2571362"/>
            <a:ext cx="2007369" cy="5438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73BA2-C5E5-4043-9770-EC66E486423C}"/>
              </a:ext>
            </a:extLst>
          </p:cNvPr>
          <p:cNvSpPr/>
          <p:nvPr/>
        </p:nvSpPr>
        <p:spPr>
          <a:xfrm>
            <a:off x="1520912" y="3266280"/>
            <a:ext cx="2007369" cy="6022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82F25C-79FD-4F53-9A86-83BAC56ED5F4}"/>
              </a:ext>
            </a:extLst>
          </p:cNvPr>
          <p:cNvSpPr/>
          <p:nvPr/>
        </p:nvSpPr>
        <p:spPr>
          <a:xfrm>
            <a:off x="1520911" y="4099029"/>
            <a:ext cx="2007369" cy="5492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BE12327-157F-45D5-ADCF-81F1E01E0486}"/>
              </a:ext>
            </a:extLst>
          </p:cNvPr>
          <p:cNvSpPr txBox="1">
            <a:spLocks/>
          </p:cNvSpPr>
          <p:nvPr/>
        </p:nvSpPr>
        <p:spPr>
          <a:xfrm>
            <a:off x="1600576" y="1276876"/>
            <a:ext cx="1848044" cy="43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Logistic Regression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3361752F-C4DF-46E9-9C73-286E1CDA6C39}"/>
              </a:ext>
            </a:extLst>
          </p:cNvPr>
          <p:cNvSpPr txBox="1">
            <a:spLocks/>
          </p:cNvSpPr>
          <p:nvPr/>
        </p:nvSpPr>
        <p:spPr>
          <a:xfrm>
            <a:off x="1600575" y="1883078"/>
            <a:ext cx="1848044" cy="43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SVM(linear)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4BA4680-4C4E-4C75-A1B1-7EAB82425CE7}"/>
              </a:ext>
            </a:extLst>
          </p:cNvPr>
          <p:cNvSpPr txBox="1">
            <a:spLocks/>
          </p:cNvSpPr>
          <p:nvPr/>
        </p:nvSpPr>
        <p:spPr>
          <a:xfrm>
            <a:off x="1600574" y="2659875"/>
            <a:ext cx="1848044" cy="351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KNN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A15DD15-032E-4603-98CC-B24459D9A515}"/>
              </a:ext>
            </a:extLst>
          </p:cNvPr>
          <p:cNvSpPr txBox="1">
            <a:spLocks/>
          </p:cNvSpPr>
          <p:nvPr/>
        </p:nvSpPr>
        <p:spPr>
          <a:xfrm>
            <a:off x="1520911" y="3432831"/>
            <a:ext cx="1848044" cy="43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DT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1106E3C5-C455-40C2-B810-21B7540D624E}"/>
              </a:ext>
            </a:extLst>
          </p:cNvPr>
          <p:cNvSpPr txBox="1">
            <a:spLocks/>
          </p:cNvSpPr>
          <p:nvPr/>
        </p:nvSpPr>
        <p:spPr>
          <a:xfrm>
            <a:off x="1520911" y="4222653"/>
            <a:ext cx="1848044" cy="43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Random Forest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7AE38-B6A2-4585-922A-F54B08C9762F}"/>
              </a:ext>
            </a:extLst>
          </p:cNvPr>
          <p:cNvSpPr/>
          <p:nvPr/>
        </p:nvSpPr>
        <p:spPr>
          <a:xfrm>
            <a:off x="1520911" y="4953178"/>
            <a:ext cx="2007369" cy="5492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F4E87ED-17D1-43BE-AE31-B5D426DA215E}"/>
              </a:ext>
            </a:extLst>
          </p:cNvPr>
          <p:cNvSpPr txBox="1">
            <a:spLocks/>
          </p:cNvSpPr>
          <p:nvPr/>
        </p:nvSpPr>
        <p:spPr>
          <a:xfrm>
            <a:off x="1520911" y="5076802"/>
            <a:ext cx="1848044" cy="43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ADA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4282CD-6727-452E-8EDD-1CAFE7BD2E24}"/>
              </a:ext>
            </a:extLst>
          </p:cNvPr>
          <p:cNvSpPr/>
          <p:nvPr/>
        </p:nvSpPr>
        <p:spPr>
          <a:xfrm>
            <a:off x="5275494" y="2659875"/>
            <a:ext cx="2007369" cy="5438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FDF0A96-B2C1-475C-B629-B629E489C2E5}"/>
              </a:ext>
            </a:extLst>
          </p:cNvPr>
          <p:cNvSpPr txBox="1">
            <a:spLocks/>
          </p:cNvSpPr>
          <p:nvPr/>
        </p:nvSpPr>
        <p:spPr>
          <a:xfrm>
            <a:off x="5355156" y="2771131"/>
            <a:ext cx="1848044" cy="351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Logistic regression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F84B14-C00E-4882-8E63-8D5E5D35BEE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28283" y="1435467"/>
            <a:ext cx="1747211" cy="12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B5D26E-02F1-4C32-A4CD-15AD2DFC9D51}"/>
              </a:ext>
            </a:extLst>
          </p:cNvPr>
          <p:cNvCxnSpPr>
            <a:stCxn id="5" idx="3"/>
          </p:cNvCxnSpPr>
          <p:nvPr/>
        </p:nvCxnSpPr>
        <p:spPr>
          <a:xfrm>
            <a:off x="3528282" y="2076786"/>
            <a:ext cx="1747212" cy="69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C5B298-D730-488A-A9FD-990CFCB0082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528281" y="2843312"/>
            <a:ext cx="1747213" cy="8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78B60F-742E-4290-A032-19C0F02A1950}"/>
              </a:ext>
            </a:extLst>
          </p:cNvPr>
          <p:cNvCxnSpPr>
            <a:stCxn id="7" idx="3"/>
          </p:cNvCxnSpPr>
          <p:nvPr/>
        </p:nvCxnSpPr>
        <p:spPr>
          <a:xfrm flipV="1">
            <a:off x="3528281" y="3011053"/>
            <a:ext cx="1747213" cy="55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E651B3-D73C-42DD-B0BC-2C78D563E0C2}"/>
              </a:ext>
            </a:extLst>
          </p:cNvPr>
          <p:cNvCxnSpPr>
            <a:stCxn id="8" idx="3"/>
          </p:cNvCxnSpPr>
          <p:nvPr/>
        </p:nvCxnSpPr>
        <p:spPr>
          <a:xfrm flipV="1">
            <a:off x="3528280" y="3135361"/>
            <a:ext cx="1747213" cy="123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62E73F-0E39-4EBA-98DA-53042C139C1B}"/>
              </a:ext>
            </a:extLst>
          </p:cNvPr>
          <p:cNvCxnSpPr>
            <a:stCxn id="14" idx="3"/>
          </p:cNvCxnSpPr>
          <p:nvPr/>
        </p:nvCxnSpPr>
        <p:spPr>
          <a:xfrm flipV="1">
            <a:off x="3528280" y="3203774"/>
            <a:ext cx="1826876" cy="202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C4F88ED5-B674-4504-A893-36CCC635A93C}"/>
              </a:ext>
            </a:extLst>
          </p:cNvPr>
          <p:cNvSpPr txBox="1">
            <a:spLocks/>
          </p:cNvSpPr>
          <p:nvPr/>
        </p:nvSpPr>
        <p:spPr>
          <a:xfrm>
            <a:off x="3347785" y="2805032"/>
            <a:ext cx="1848044" cy="351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Output Values</a:t>
            </a:r>
          </a:p>
          <a:p>
            <a:pPr marL="0" indent="0" algn="ctr">
              <a:buNone/>
            </a:pPr>
            <a:endParaRPr lang="en-IN" sz="14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8D2FE77-9880-4595-AED7-10D7E4281464}"/>
              </a:ext>
            </a:extLst>
          </p:cNvPr>
          <p:cNvSpPr/>
          <p:nvPr/>
        </p:nvSpPr>
        <p:spPr>
          <a:xfrm>
            <a:off x="7282862" y="2859857"/>
            <a:ext cx="1103755" cy="183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C3A65EA2-49A7-44CD-BE95-86CBED182EC1}"/>
              </a:ext>
            </a:extLst>
          </p:cNvPr>
          <p:cNvSpPr txBox="1">
            <a:spLocks/>
          </p:cNvSpPr>
          <p:nvPr/>
        </p:nvSpPr>
        <p:spPr>
          <a:xfrm>
            <a:off x="8032161" y="2768308"/>
            <a:ext cx="1848044" cy="351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Output Value</a:t>
            </a:r>
          </a:p>
          <a:p>
            <a:pPr marL="0" indent="0" algn="ctr">
              <a:buNone/>
            </a:pPr>
            <a:endParaRPr lang="en-IN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DB17FFB-526D-4802-9BCD-6078573C17D4}"/>
              </a:ext>
            </a:extLst>
          </p:cNvPr>
          <p:cNvSpPr/>
          <p:nvPr/>
        </p:nvSpPr>
        <p:spPr>
          <a:xfrm>
            <a:off x="1520911" y="5608044"/>
            <a:ext cx="2007369" cy="435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ECDBCC-87C2-459A-A30B-12F1BED184F1}"/>
              </a:ext>
            </a:extLst>
          </p:cNvPr>
          <p:cNvSpPr/>
          <p:nvPr/>
        </p:nvSpPr>
        <p:spPr>
          <a:xfrm>
            <a:off x="1520910" y="6183588"/>
            <a:ext cx="2007369" cy="435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6B50EB04-11D2-44C8-9978-F9B7A0547B4B}"/>
              </a:ext>
            </a:extLst>
          </p:cNvPr>
          <p:cNvSpPr txBox="1">
            <a:spLocks/>
          </p:cNvSpPr>
          <p:nvPr/>
        </p:nvSpPr>
        <p:spPr>
          <a:xfrm>
            <a:off x="1499741" y="5652346"/>
            <a:ext cx="1848044" cy="43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SVM 2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54676618-9A78-4D36-BF09-F1F1410D936B}"/>
              </a:ext>
            </a:extLst>
          </p:cNvPr>
          <p:cNvSpPr txBox="1">
            <a:spLocks/>
          </p:cNvSpPr>
          <p:nvPr/>
        </p:nvSpPr>
        <p:spPr>
          <a:xfrm>
            <a:off x="1520911" y="6193608"/>
            <a:ext cx="1848044" cy="43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SVM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D1BBF4-14E2-49A8-AF5D-FA755603D5A7}"/>
              </a:ext>
            </a:extLst>
          </p:cNvPr>
          <p:cNvCxnSpPr>
            <a:stCxn id="26" idx="3"/>
          </p:cNvCxnSpPr>
          <p:nvPr/>
        </p:nvCxnSpPr>
        <p:spPr>
          <a:xfrm flipV="1">
            <a:off x="3528280" y="3203774"/>
            <a:ext cx="1930411" cy="262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3DCBC1-CC7F-4A7D-AF08-8B8E3ACC433F}"/>
              </a:ext>
            </a:extLst>
          </p:cNvPr>
          <p:cNvCxnSpPr>
            <a:stCxn id="28" idx="3"/>
          </p:cNvCxnSpPr>
          <p:nvPr/>
        </p:nvCxnSpPr>
        <p:spPr>
          <a:xfrm flipV="1">
            <a:off x="3528279" y="3203774"/>
            <a:ext cx="2087430" cy="319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31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30" grpId="0"/>
      <p:bldP spid="31" grpId="0" animBg="1"/>
      <p:bldP spid="32" grpId="0"/>
      <p:bldP spid="26" grpId="0" animBg="1"/>
      <p:bldP spid="28" grpId="0" animBg="1"/>
      <p:bldP spid="33" grpId="0"/>
      <p:bldP spid="3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262456"/>
            <a:ext cx="9556557" cy="554182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Model 14 </a:t>
            </a:r>
            <a:r>
              <a:rPr lang="en-US" sz="2400" dirty="0"/>
              <a:t>Stacking (Logistic, SVM(linear), KNN, DT, Random forest, ADA, svm2, svm3)</a:t>
            </a:r>
            <a:endParaRPr lang="en-IN" sz="2400" dirty="0"/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B4DDD04A-3788-47A1-B5D6-A5FF8B04DA6D}"/>
              </a:ext>
            </a:extLst>
          </p:cNvPr>
          <p:cNvSpPr txBox="1">
            <a:spLocks/>
          </p:cNvSpPr>
          <p:nvPr/>
        </p:nvSpPr>
        <p:spPr>
          <a:xfrm>
            <a:off x="822423" y="11986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stack.fit</a:t>
            </a:r>
            <a:r>
              <a:rPr lang="en-IN" sz="1400" dirty="0"/>
              <a:t>()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9647C68-B44E-4302-B3EA-9BC803D27DAE}"/>
              </a:ext>
            </a:extLst>
          </p:cNvPr>
          <p:cNvSpPr/>
          <p:nvPr/>
        </p:nvSpPr>
        <p:spPr>
          <a:xfrm>
            <a:off x="872069" y="10747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98440F18-83B8-4F0A-B3C5-F96BCF190B21}"/>
              </a:ext>
            </a:extLst>
          </p:cNvPr>
          <p:cNvSpPr txBox="1">
            <a:spLocks/>
          </p:cNvSpPr>
          <p:nvPr/>
        </p:nvSpPr>
        <p:spPr>
          <a:xfrm>
            <a:off x="169333" y="19548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stack_train</a:t>
            </a:r>
            <a:endParaRPr lang="en-IN" sz="14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8ABA22-DEB2-4C55-AD2C-F6B6CD92A645}"/>
              </a:ext>
            </a:extLst>
          </p:cNvPr>
          <p:cNvSpPr/>
          <p:nvPr/>
        </p:nvSpPr>
        <p:spPr>
          <a:xfrm>
            <a:off x="207050" y="19548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50C95A0C-17E9-4207-874E-1EA54038BD7A}"/>
              </a:ext>
            </a:extLst>
          </p:cNvPr>
          <p:cNvSpPr txBox="1">
            <a:spLocks/>
          </p:cNvSpPr>
          <p:nvPr/>
        </p:nvSpPr>
        <p:spPr>
          <a:xfrm>
            <a:off x="2017376" y="19609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084ABF4-3035-424C-996F-C5C42342769E}"/>
              </a:ext>
            </a:extLst>
          </p:cNvPr>
          <p:cNvSpPr/>
          <p:nvPr/>
        </p:nvSpPr>
        <p:spPr>
          <a:xfrm>
            <a:off x="2017377" y="19548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3BEEBEB-0ECA-4813-8C9F-A284675D0B13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rot="5400000">
            <a:off x="1076209" y="12769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46E9645-390C-405D-A429-79055D534A93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754141" y="17776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42DB4C81-3C01-4B66-9F15-A1ADD1934A71}"/>
              </a:ext>
            </a:extLst>
          </p:cNvPr>
          <p:cNvSpPr txBox="1">
            <a:spLocks/>
          </p:cNvSpPr>
          <p:nvPr/>
        </p:nvSpPr>
        <p:spPr>
          <a:xfrm>
            <a:off x="4585855" y="1206240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stack.predict</a:t>
            </a:r>
            <a:r>
              <a:rPr lang="en-IN" sz="1400" dirty="0"/>
              <a:t>()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EA7DAB-83F0-450C-BADE-82C624C90955}"/>
              </a:ext>
            </a:extLst>
          </p:cNvPr>
          <p:cNvSpPr/>
          <p:nvPr/>
        </p:nvSpPr>
        <p:spPr>
          <a:xfrm>
            <a:off x="4705153" y="1136146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7">
            <a:extLst>
              <a:ext uri="{FF2B5EF4-FFF2-40B4-BE49-F238E27FC236}">
                <a16:creationId xmlns:a16="http://schemas.microsoft.com/office/drawing/2014/main" id="{625D2EB7-8A37-4E80-99CC-F5A93F0028C2}"/>
              </a:ext>
            </a:extLst>
          </p:cNvPr>
          <p:cNvSpPr txBox="1">
            <a:spLocks/>
          </p:cNvSpPr>
          <p:nvPr/>
        </p:nvSpPr>
        <p:spPr>
          <a:xfrm>
            <a:off x="4003192" y="1956264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stack_train</a:t>
            </a:r>
            <a:endParaRPr lang="en-IN" sz="1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C594BFC-9449-4A18-A3C6-21BC0833A6BC}"/>
              </a:ext>
            </a:extLst>
          </p:cNvPr>
          <p:cNvSpPr/>
          <p:nvPr/>
        </p:nvSpPr>
        <p:spPr>
          <a:xfrm>
            <a:off x="4040909" y="1956264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Content Placeholder 7">
            <a:extLst>
              <a:ext uri="{FF2B5EF4-FFF2-40B4-BE49-F238E27FC236}">
                <a16:creationId xmlns:a16="http://schemas.microsoft.com/office/drawing/2014/main" id="{8AB59191-2C78-4D55-8618-555052262C4F}"/>
              </a:ext>
            </a:extLst>
          </p:cNvPr>
          <p:cNvSpPr txBox="1">
            <a:spLocks/>
          </p:cNvSpPr>
          <p:nvPr/>
        </p:nvSpPr>
        <p:spPr>
          <a:xfrm>
            <a:off x="6280725" y="1962292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stack_test</a:t>
            </a:r>
            <a:endParaRPr lang="en-IN" sz="14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9DD6ACD-72E3-4DBA-A04A-5D1C57F175AB}"/>
              </a:ext>
            </a:extLst>
          </p:cNvPr>
          <p:cNvSpPr/>
          <p:nvPr/>
        </p:nvSpPr>
        <p:spPr>
          <a:xfrm>
            <a:off x="6280726" y="1956264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9E4C659-131F-4500-ACB5-3CFB343F218F}"/>
              </a:ext>
            </a:extLst>
          </p:cNvPr>
          <p:cNvCxnSpPr>
            <a:stCxn id="49" idx="2"/>
            <a:endCxn id="51" idx="0"/>
          </p:cNvCxnSpPr>
          <p:nvPr/>
        </p:nvCxnSpPr>
        <p:spPr>
          <a:xfrm rot="5400000">
            <a:off x="4946292" y="1137531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9214514-81AD-4145-A445-EC17CA87028F}"/>
              </a:ext>
            </a:extLst>
          </p:cNvPr>
          <p:cNvCxnSpPr>
            <a:stCxn id="49" idx="2"/>
            <a:endCxn id="53" idx="0"/>
          </p:cNvCxnSpPr>
          <p:nvPr/>
        </p:nvCxnSpPr>
        <p:spPr>
          <a:xfrm rot="16200000" flipH="1">
            <a:off x="6066200" y="1196792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7">
            <a:extLst>
              <a:ext uri="{FF2B5EF4-FFF2-40B4-BE49-F238E27FC236}">
                <a16:creationId xmlns:a16="http://schemas.microsoft.com/office/drawing/2014/main" id="{F9C9E89A-CB6A-404B-AAF6-51CC62A97D1B}"/>
              </a:ext>
            </a:extLst>
          </p:cNvPr>
          <p:cNvSpPr txBox="1">
            <a:spLocks/>
          </p:cNvSpPr>
          <p:nvPr/>
        </p:nvSpPr>
        <p:spPr>
          <a:xfrm>
            <a:off x="457206" y="3262825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os_train_y,stacked_pred_train</a:t>
            </a:r>
            <a:r>
              <a:rPr lang="en-IN" sz="1400" dirty="0"/>
              <a:t>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72DAE29-0726-419E-8E17-0B1081FCCFF1}"/>
              </a:ext>
            </a:extLst>
          </p:cNvPr>
          <p:cNvSpPr/>
          <p:nvPr/>
        </p:nvSpPr>
        <p:spPr>
          <a:xfrm>
            <a:off x="449509" y="3193589"/>
            <a:ext cx="4921443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C9551BBD-EB5C-43B1-B520-E12E2B01C9A1}"/>
              </a:ext>
            </a:extLst>
          </p:cNvPr>
          <p:cNvSpPr txBox="1">
            <a:spLocks/>
          </p:cNvSpPr>
          <p:nvPr/>
        </p:nvSpPr>
        <p:spPr>
          <a:xfrm>
            <a:off x="426417" y="4190290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US" sz="1400" dirty="0" err="1"/>
              <a:t>y_test,stacked_pred_test</a:t>
            </a:r>
            <a:r>
              <a:rPr lang="en-IN" sz="1400" dirty="0"/>
              <a:t>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A52DAF1-D00A-49E9-AF28-880E4326C228}"/>
              </a:ext>
            </a:extLst>
          </p:cNvPr>
          <p:cNvSpPr/>
          <p:nvPr/>
        </p:nvSpPr>
        <p:spPr>
          <a:xfrm>
            <a:off x="457206" y="4101236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B47B47A-EDC6-4679-AEE3-4D2A22BE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72" y="2636227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6C8A22-05D3-491A-9A25-23A53231C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63427"/>
              </p:ext>
            </p:extLst>
          </p:nvPr>
        </p:nvGraphicFramePr>
        <p:xfrm>
          <a:off x="548987" y="5158456"/>
          <a:ext cx="5664200" cy="1249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130569224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33949981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24864253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49243961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615738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1615112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Train F1 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1056321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Stacking (Logistic, SVM(linear), KNN, DT, Random forest, ADA, svm 2, svm3)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0.502301493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25.12%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4899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85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33" grpId="0" animBg="1"/>
      <p:bldP spid="34" grpId="0"/>
      <p:bldP spid="35" grpId="0" animBg="1"/>
      <p:bldP spid="36" grpId="0"/>
      <p:bldP spid="38" grpId="0" animBg="1"/>
      <p:bldP spid="43" grpId="0"/>
      <p:bldP spid="49" grpId="0" animBg="1"/>
      <p:bldP spid="50" grpId="0"/>
      <p:bldP spid="51" grpId="0" animBg="1"/>
      <p:bldP spid="52" grpId="0"/>
      <p:bldP spid="53" grpId="0" animBg="1"/>
      <p:bldP spid="56" grpId="0"/>
      <p:bldP spid="57" grpId="0" animBg="1"/>
      <p:bldP spid="58" grpId="0"/>
      <p:bldP spid="59" grpId="0" animBg="1"/>
      <p:bldP spid="6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8623684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15 </a:t>
            </a:r>
            <a:r>
              <a:rPr lang="en-US" sz="2400" dirty="0"/>
              <a:t>SVM Type 4 (Grid Search and CV = 10)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(clf_svc4 )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clf_svc4 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clf_svc4.predict()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91365-666A-433A-80D5-A2BADCFCE79F}"/>
              </a:ext>
            </a:extLst>
          </p:cNvPr>
          <p:cNvCxnSpPr>
            <a:endCxn id="6" idx="3"/>
          </p:cNvCxnSpPr>
          <p:nvPr/>
        </p:nvCxnSpPr>
        <p:spPr>
          <a:xfrm flipH="1">
            <a:off x="2601962" y="1903721"/>
            <a:ext cx="358292" cy="15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00D170-6690-48AF-B1F8-28503D0BD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69033"/>
              </p:ext>
            </p:extLst>
          </p:nvPr>
        </p:nvGraphicFramePr>
        <p:xfrm>
          <a:off x="459892" y="5688764"/>
          <a:ext cx="566420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362205848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9890546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9278442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92874053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7243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14941114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Train F1 Score % Equivalent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98943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SVM Type 4 (Grid Search and CV = 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1.358531578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67.93%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1.137101334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56.86%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9207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2A0D62-CCC4-4645-AEEB-FFE388352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67191"/>
              </p:ext>
            </p:extLst>
          </p:nvPr>
        </p:nvGraphicFramePr>
        <p:xfrm>
          <a:off x="2977177" y="1270453"/>
          <a:ext cx="1464740" cy="1386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58">
                  <a:extLst>
                    <a:ext uri="{9D8B030D-6E8A-4147-A177-3AD203B41FA5}">
                      <a16:colId xmlns:a16="http://schemas.microsoft.com/office/drawing/2014/main" val="761065082"/>
                    </a:ext>
                  </a:extLst>
                </a:gridCol>
                <a:gridCol w="842382">
                  <a:extLst>
                    <a:ext uri="{9D8B030D-6E8A-4147-A177-3AD203B41FA5}">
                      <a16:colId xmlns:a16="http://schemas.microsoft.com/office/drawing/2014/main" val="1512553736"/>
                    </a:ext>
                  </a:extLst>
                </a:gridCol>
              </a:tblGrid>
              <a:tr h="14724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Grid Search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05260"/>
                  </a:ext>
                </a:extLst>
              </a:tr>
              <a:tr h="2880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Parameters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Value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8480417"/>
                  </a:ext>
                </a:extLst>
              </a:tr>
              <a:tr h="1472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0.01, 0.1, 1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840861"/>
                  </a:ext>
                </a:extLst>
              </a:tr>
              <a:tr h="2880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gamma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0, 0.0001, 0.001, 0.01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4977005"/>
                  </a:ext>
                </a:extLst>
              </a:tr>
              <a:tr h="1472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kernel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rbf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1776511"/>
                  </a:ext>
                </a:extLst>
              </a:tr>
              <a:tr h="1472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872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69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13DE-D557-47A4-BE7D-3CA68CF2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4" y="221672"/>
            <a:ext cx="5418666" cy="471055"/>
          </a:xfrm>
        </p:spPr>
        <p:txBody>
          <a:bodyPr>
            <a:normAutofit/>
          </a:bodyPr>
          <a:lstStyle/>
          <a:p>
            <a:r>
              <a:rPr lang="en-IN" sz="2400" dirty="0"/>
              <a:t>Reducing the noise 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C1E7-8DE3-40AE-A066-1D936A5B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100604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Dropping columns to improve score: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AccountBalance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yearofBirth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monthofBirth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dayofBirth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Salary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CreditScore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dayofEntry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005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8623684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16 </a:t>
            </a:r>
            <a:r>
              <a:rPr lang="en-US" sz="2400" dirty="0"/>
              <a:t>Logistic Regression (11 Variables)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</a:t>
            </a:r>
            <a:r>
              <a:rPr lang="en-IN" sz="1400" dirty="0" err="1"/>
              <a:t>clf_logreg</a:t>
            </a:r>
            <a:r>
              <a:rPr lang="en-IN" sz="1400" dirty="0"/>
              <a:t>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clf_logreg</a:t>
            </a:r>
            <a:r>
              <a:rPr lang="en-IN" sz="1400" dirty="0"/>
              <a:t> 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clf_logreg.predict</a:t>
            </a:r>
            <a:r>
              <a:rPr lang="en-IN" sz="1400" dirty="0"/>
              <a:t>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544A06-2E30-49CD-9B2E-35C0A7EF5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46751"/>
              </p:ext>
            </p:extLst>
          </p:nvPr>
        </p:nvGraphicFramePr>
        <p:xfrm>
          <a:off x="589197" y="5750866"/>
          <a:ext cx="435610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400676207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05271474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9532948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77902368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914037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Train F1 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37261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Logistic Regerssion (11 Variables)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1.133806229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56.69%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1.024156216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91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380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8623684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17 </a:t>
            </a:r>
            <a:r>
              <a:rPr lang="en-US" sz="2400" dirty="0"/>
              <a:t>SVM With Random Search and CV = 5 (11 Variables)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(clf_svc3 )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clf_svc3.fit()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clf_svc3.predict()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91365-666A-433A-80D5-A2BADCFCE79F}"/>
              </a:ext>
            </a:extLst>
          </p:cNvPr>
          <p:cNvCxnSpPr>
            <a:endCxn id="6" idx="3"/>
          </p:cNvCxnSpPr>
          <p:nvPr/>
        </p:nvCxnSpPr>
        <p:spPr>
          <a:xfrm flipH="1">
            <a:off x="2601962" y="1903721"/>
            <a:ext cx="358292" cy="15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8FF039-7F35-4C7B-8AD7-1A953E4C9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211981"/>
              </p:ext>
            </p:extLst>
          </p:nvPr>
        </p:nvGraphicFramePr>
        <p:xfrm>
          <a:off x="497609" y="5603494"/>
          <a:ext cx="5664200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361013561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11689153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1957490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41934598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01512124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82626607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Train F1 Score % Equivalent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492973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SVM With Random Search and CV = 5 (11 Variables)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1.433732986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71.69%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1.37110723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68.56%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45509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665F643-058C-40EE-80E4-8CDA3854C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8437"/>
              </p:ext>
            </p:extLst>
          </p:nvPr>
        </p:nvGraphicFramePr>
        <p:xfrm>
          <a:off x="2994507" y="1271592"/>
          <a:ext cx="1799237" cy="1087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483">
                  <a:extLst>
                    <a:ext uri="{9D8B030D-6E8A-4147-A177-3AD203B41FA5}">
                      <a16:colId xmlns:a16="http://schemas.microsoft.com/office/drawing/2014/main" val="3743204065"/>
                    </a:ext>
                  </a:extLst>
                </a:gridCol>
                <a:gridCol w="1034754">
                  <a:extLst>
                    <a:ext uri="{9D8B030D-6E8A-4147-A177-3AD203B41FA5}">
                      <a16:colId xmlns:a16="http://schemas.microsoft.com/office/drawing/2014/main" val="2163865644"/>
                    </a:ext>
                  </a:extLst>
                </a:gridCol>
              </a:tblGrid>
              <a:tr h="14890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Random Search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51" marR="74451" marT="37226" marB="37226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50291"/>
                  </a:ext>
                </a:extLst>
              </a:tr>
              <a:tr h="1489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Parameters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Value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564599640"/>
                  </a:ext>
                </a:extLst>
              </a:tr>
              <a:tr h="1489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C 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0.01, 0.1, 1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841311876"/>
                  </a:ext>
                </a:extLst>
              </a:tr>
              <a:tr h="2791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gamma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0, 0.0001, 0.001, 0.01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812865836"/>
                  </a:ext>
                </a:extLst>
              </a:tr>
              <a:tr h="1489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kernel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rbf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773962498"/>
                  </a:ext>
                </a:extLst>
              </a:tr>
              <a:tr h="1489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CV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15681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048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BE6-CE0A-45A4-B505-EE32E2AB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2419928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Tried to add Credit score back to the data to check if it increases the score</a:t>
            </a:r>
          </a:p>
        </p:txBody>
      </p:sp>
    </p:spTree>
    <p:extLst>
      <p:ext uri="{BB962C8B-B14F-4D97-AF65-F5344CB8AC3E}">
        <p14:creationId xmlns:p14="http://schemas.microsoft.com/office/powerpoint/2010/main" val="1745530760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8623684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18 </a:t>
            </a:r>
            <a:r>
              <a:rPr lang="en-US" sz="2400" dirty="0"/>
              <a:t>Logistic Regression (12 Variables)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</a:t>
            </a:r>
            <a:r>
              <a:rPr lang="en-IN" sz="1400" dirty="0" err="1"/>
              <a:t>clf_logreg</a:t>
            </a:r>
            <a:r>
              <a:rPr lang="en-IN" sz="1400" dirty="0"/>
              <a:t>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clf_logreg</a:t>
            </a:r>
            <a:r>
              <a:rPr lang="en-IN" sz="1400" dirty="0"/>
              <a:t> 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clf_logreg.predict</a:t>
            </a:r>
            <a:r>
              <a:rPr lang="en-IN" sz="1400" dirty="0"/>
              <a:t>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CB0FBB-9C9A-4EE6-B891-ECEB747AE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50285"/>
              </p:ext>
            </p:extLst>
          </p:nvPr>
        </p:nvGraphicFramePr>
        <p:xfrm>
          <a:off x="683490" y="5828170"/>
          <a:ext cx="435610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17189013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80230165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17977786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404681756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3569903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Train F1 Score % Equivalent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46297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Logistic Regerssion (12 Variables)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1.12664815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56.33%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0.993501563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5902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21DF-A465-4756-B358-D15DB6CA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43" y="277091"/>
            <a:ext cx="8799175" cy="443345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Given Train dataset: (Data Types as given in the Train Data) 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E50940-8069-4365-9FE9-8C845F746FC2}"/>
              </a:ext>
            </a:extLst>
          </p:cNvPr>
          <p:cNvSpPr txBox="1">
            <a:spLocks/>
          </p:cNvSpPr>
          <p:nvPr/>
        </p:nvSpPr>
        <p:spPr>
          <a:xfrm>
            <a:off x="3349719" y="720436"/>
            <a:ext cx="3054155" cy="581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/>
              <a:t>Train Dataset Columns</a:t>
            </a: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700FE-204D-4096-836E-81463B345250}"/>
              </a:ext>
            </a:extLst>
          </p:cNvPr>
          <p:cNvSpPr/>
          <p:nvPr/>
        </p:nvSpPr>
        <p:spPr>
          <a:xfrm>
            <a:off x="525057" y="1676972"/>
            <a:ext cx="1924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1. Year of Birth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A2C8C-729E-4A0C-A249-BEE30C7107E4}"/>
              </a:ext>
            </a:extLst>
          </p:cNvPr>
          <p:cNvSpPr/>
          <p:nvPr/>
        </p:nvSpPr>
        <p:spPr>
          <a:xfrm>
            <a:off x="2664948" y="1676972"/>
            <a:ext cx="2135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2. Month of Birth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F59A4D-D758-438D-BCCE-7EF148D04BEF}"/>
              </a:ext>
            </a:extLst>
          </p:cNvPr>
          <p:cNvSpPr txBox="1">
            <a:spLocks/>
          </p:cNvSpPr>
          <p:nvPr/>
        </p:nvSpPr>
        <p:spPr>
          <a:xfrm>
            <a:off x="5065263" y="1680820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3. Day of Birth</a:t>
            </a:r>
            <a:endParaRPr lang="en-IN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C84ADB-9080-4EAE-BDEA-72001DF87125}"/>
              </a:ext>
            </a:extLst>
          </p:cNvPr>
          <p:cNvSpPr txBox="1">
            <a:spLocks/>
          </p:cNvSpPr>
          <p:nvPr/>
        </p:nvSpPr>
        <p:spPr>
          <a:xfrm>
            <a:off x="7082442" y="1680820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4. Year of Entry</a:t>
            </a:r>
            <a:endParaRPr lang="en-IN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9BC20-2D48-4211-85A4-9FEFDFA1B28F}"/>
              </a:ext>
            </a:extLst>
          </p:cNvPr>
          <p:cNvSpPr/>
          <p:nvPr/>
        </p:nvSpPr>
        <p:spPr>
          <a:xfrm>
            <a:off x="525057" y="2485420"/>
            <a:ext cx="2182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5. Month of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64EFB1-0226-4C4F-9337-938AEB5E045A}"/>
              </a:ext>
            </a:extLst>
          </p:cNvPr>
          <p:cNvSpPr/>
          <p:nvPr/>
        </p:nvSpPr>
        <p:spPr>
          <a:xfrm>
            <a:off x="2770963" y="2488124"/>
            <a:ext cx="1991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6. Day of Entry</a:t>
            </a:r>
            <a:endParaRPr lang="en-I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E5B52F-5AB2-4AA3-BE75-8B48789DF633}"/>
              </a:ext>
            </a:extLst>
          </p:cNvPr>
          <p:cNvSpPr txBox="1">
            <a:spLocks/>
          </p:cNvSpPr>
          <p:nvPr/>
        </p:nvSpPr>
        <p:spPr>
          <a:xfrm>
            <a:off x="4876531" y="2477919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7. Gender</a:t>
            </a:r>
            <a:endParaRPr lang="en-IN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3B334B7-F057-4686-B96B-D40B28A94656}"/>
              </a:ext>
            </a:extLst>
          </p:cNvPr>
          <p:cNvSpPr txBox="1">
            <a:spLocks/>
          </p:cNvSpPr>
          <p:nvPr/>
        </p:nvSpPr>
        <p:spPr>
          <a:xfrm>
            <a:off x="6866036" y="2431255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8. Location</a:t>
            </a:r>
            <a:endParaRPr lang="en-IN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C73D0-A7DD-4540-B808-3048432DF093}"/>
              </a:ext>
            </a:extLst>
          </p:cNvPr>
          <p:cNvSpPr/>
          <p:nvPr/>
        </p:nvSpPr>
        <p:spPr>
          <a:xfrm>
            <a:off x="531803" y="3293868"/>
            <a:ext cx="1624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9. Education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43532-7267-4D81-83B4-E12CF1D0A4CF}"/>
              </a:ext>
            </a:extLst>
          </p:cNvPr>
          <p:cNvSpPr/>
          <p:nvPr/>
        </p:nvSpPr>
        <p:spPr>
          <a:xfrm>
            <a:off x="2687425" y="3325129"/>
            <a:ext cx="23013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10. Marital Status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0853440-33C9-4F68-8B09-59371EBC8704}"/>
              </a:ext>
            </a:extLst>
          </p:cNvPr>
          <p:cNvSpPr txBox="1">
            <a:spLocks/>
          </p:cNvSpPr>
          <p:nvPr/>
        </p:nvSpPr>
        <p:spPr>
          <a:xfrm>
            <a:off x="5141706" y="3288287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11. Occupation</a:t>
            </a:r>
            <a:endParaRPr lang="en-IN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C946A-65BE-4B5C-8E5A-870A3A22C5D0}"/>
              </a:ext>
            </a:extLst>
          </p:cNvPr>
          <p:cNvSpPr txBox="1">
            <a:spLocks/>
          </p:cNvSpPr>
          <p:nvPr/>
        </p:nvSpPr>
        <p:spPr>
          <a:xfrm>
            <a:off x="6925487" y="3265264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12. </a:t>
            </a:r>
            <a:r>
              <a:rPr lang="en-IN" dirty="0"/>
              <a:t>Own house</a:t>
            </a:r>
            <a:r>
              <a:rPr lang="en-IN" sz="2000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6CCC4-EE63-4309-855C-47A0981C8AA3}"/>
              </a:ext>
            </a:extLst>
          </p:cNvPr>
          <p:cNvSpPr/>
          <p:nvPr/>
        </p:nvSpPr>
        <p:spPr>
          <a:xfrm>
            <a:off x="555906" y="3969524"/>
            <a:ext cx="1975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13. </a:t>
            </a:r>
            <a:r>
              <a:rPr lang="en-IN" dirty="0"/>
              <a:t>Credit Score</a:t>
            </a:r>
            <a:r>
              <a:rPr lang="en-IN" sz="20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B70741-9ED7-4A1B-8827-A21043A9F6CD}"/>
              </a:ext>
            </a:extLst>
          </p:cNvPr>
          <p:cNvSpPr/>
          <p:nvPr/>
        </p:nvSpPr>
        <p:spPr>
          <a:xfrm>
            <a:off x="2687425" y="3969016"/>
            <a:ext cx="2377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14. </a:t>
            </a:r>
            <a:r>
              <a:rPr lang="en-IN" dirty="0"/>
              <a:t>Account Balance</a:t>
            </a:r>
            <a:r>
              <a:rPr lang="en-IN" sz="2000" dirty="0"/>
              <a:t> </a:t>
            </a:r>
            <a:endParaRPr lang="en-IN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0199B87-D278-483A-8270-D09B7ABE64BD}"/>
              </a:ext>
            </a:extLst>
          </p:cNvPr>
          <p:cNvSpPr txBox="1">
            <a:spLocks/>
          </p:cNvSpPr>
          <p:nvPr/>
        </p:nvSpPr>
        <p:spPr>
          <a:xfrm>
            <a:off x="4876531" y="3975409"/>
            <a:ext cx="2053024" cy="622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15. Number Of</a:t>
            </a:r>
          </a:p>
          <a:p>
            <a:pPr marL="0" indent="0" algn="ctr">
              <a:buNone/>
            </a:pPr>
            <a:r>
              <a:rPr lang="en-US" sz="2000" dirty="0"/>
              <a:t>Products</a:t>
            </a:r>
            <a:endParaRPr lang="en-IN" sz="2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ABBBC94-1F90-4A62-B15F-51835821B201}"/>
              </a:ext>
            </a:extLst>
          </p:cNvPr>
          <p:cNvSpPr txBox="1">
            <a:spLocks/>
          </p:cNvSpPr>
          <p:nvPr/>
        </p:nvSpPr>
        <p:spPr>
          <a:xfrm>
            <a:off x="6835246" y="3933764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16. </a:t>
            </a:r>
            <a:r>
              <a:rPr lang="en-IN" sz="1600" dirty="0"/>
              <a:t>Is Credit Card Customer</a:t>
            </a:r>
            <a:r>
              <a:rPr lang="en-IN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4617E-461E-4629-B471-44C5A99D39C4}"/>
              </a:ext>
            </a:extLst>
          </p:cNvPr>
          <p:cNvSpPr/>
          <p:nvPr/>
        </p:nvSpPr>
        <p:spPr>
          <a:xfrm>
            <a:off x="588739" y="4870907"/>
            <a:ext cx="2076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17</a:t>
            </a:r>
            <a:r>
              <a:rPr lang="en-IN" sz="2000" dirty="0"/>
              <a:t>. </a:t>
            </a:r>
            <a:r>
              <a:rPr lang="en-IN" sz="1600" dirty="0"/>
              <a:t>Active Member</a:t>
            </a:r>
            <a:r>
              <a:rPr lang="en-IN" sz="20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20289A-6D71-49C5-BE2C-ABAF58727C69}"/>
              </a:ext>
            </a:extLst>
          </p:cNvPr>
          <p:cNvSpPr/>
          <p:nvPr/>
        </p:nvSpPr>
        <p:spPr>
          <a:xfrm>
            <a:off x="2770963" y="4843935"/>
            <a:ext cx="2301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18</a:t>
            </a:r>
            <a:r>
              <a:rPr lang="en-IN" sz="2000" dirty="0"/>
              <a:t>. </a:t>
            </a:r>
            <a:r>
              <a:rPr lang="en-IN" dirty="0"/>
              <a:t>Salary</a:t>
            </a:r>
            <a:r>
              <a:rPr lang="en-IN" sz="2000" dirty="0"/>
              <a:t> 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7078BB-D6C8-4350-A995-D3900CC12455}"/>
              </a:ext>
            </a:extLst>
          </p:cNvPr>
          <p:cNvSpPr/>
          <p:nvPr/>
        </p:nvSpPr>
        <p:spPr>
          <a:xfrm>
            <a:off x="4839381" y="4840789"/>
            <a:ext cx="2301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19. </a:t>
            </a:r>
            <a:r>
              <a:rPr lang="en-IN" sz="1600" dirty="0"/>
              <a:t>Churn</a:t>
            </a:r>
            <a:r>
              <a:rPr lang="en-IN" sz="2000" dirty="0"/>
              <a:t> 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6C94FD-ECB9-4CF5-ABEE-B86F18AE97B7}"/>
              </a:ext>
            </a:extLst>
          </p:cNvPr>
          <p:cNvSpPr/>
          <p:nvPr/>
        </p:nvSpPr>
        <p:spPr>
          <a:xfrm>
            <a:off x="525057" y="1676972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B68D54-07FE-4B66-B8C3-282C6917B7CA}"/>
              </a:ext>
            </a:extLst>
          </p:cNvPr>
          <p:cNvSpPr/>
          <p:nvPr/>
        </p:nvSpPr>
        <p:spPr>
          <a:xfrm>
            <a:off x="525057" y="5815525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F3A080-C2FD-46B2-9051-DBE8D3F8FB2B}"/>
              </a:ext>
            </a:extLst>
          </p:cNvPr>
          <p:cNvSpPr/>
          <p:nvPr/>
        </p:nvSpPr>
        <p:spPr>
          <a:xfrm>
            <a:off x="2652294" y="5837142"/>
            <a:ext cx="1970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- Integer/ Float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3D194C-E1A9-4979-AB4F-4DF6782202DD}"/>
              </a:ext>
            </a:extLst>
          </p:cNvPr>
          <p:cNvSpPr/>
          <p:nvPr/>
        </p:nvSpPr>
        <p:spPr>
          <a:xfrm>
            <a:off x="5312870" y="5839213"/>
            <a:ext cx="1991974" cy="44334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E10C48-CEFB-4531-BECC-741119B0A10A}"/>
              </a:ext>
            </a:extLst>
          </p:cNvPr>
          <p:cNvSpPr/>
          <p:nvPr/>
        </p:nvSpPr>
        <p:spPr>
          <a:xfrm>
            <a:off x="7463759" y="5866319"/>
            <a:ext cx="1133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-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CC7A14F-8ED3-4FDB-9A2B-BCA70E0540E7}"/>
              </a:ext>
            </a:extLst>
          </p:cNvPr>
          <p:cNvSpPr/>
          <p:nvPr/>
        </p:nvSpPr>
        <p:spPr>
          <a:xfrm>
            <a:off x="5090468" y="1685697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C067ED-A32A-4EFC-88D4-9953FE3A75D0}"/>
              </a:ext>
            </a:extLst>
          </p:cNvPr>
          <p:cNvSpPr/>
          <p:nvPr/>
        </p:nvSpPr>
        <p:spPr>
          <a:xfrm>
            <a:off x="2707065" y="1685834"/>
            <a:ext cx="2093022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D9B11E-3C6B-4F56-8582-CEA4BF230A35}"/>
              </a:ext>
            </a:extLst>
          </p:cNvPr>
          <p:cNvSpPr/>
          <p:nvPr/>
        </p:nvSpPr>
        <p:spPr>
          <a:xfrm>
            <a:off x="531803" y="2463802"/>
            <a:ext cx="2076208" cy="45746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FF4B53A-E96D-4D99-BAA1-70A538EF760F}"/>
              </a:ext>
            </a:extLst>
          </p:cNvPr>
          <p:cNvSpPr/>
          <p:nvPr/>
        </p:nvSpPr>
        <p:spPr>
          <a:xfrm>
            <a:off x="7282325" y="1678844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439ECF-9B66-47FB-8EDE-E664140F04DE}"/>
              </a:ext>
            </a:extLst>
          </p:cNvPr>
          <p:cNvSpPr/>
          <p:nvPr/>
        </p:nvSpPr>
        <p:spPr>
          <a:xfrm>
            <a:off x="2785503" y="2470860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ABA7A0-8E20-48C6-A7DC-CC9E9143E218}"/>
              </a:ext>
            </a:extLst>
          </p:cNvPr>
          <p:cNvSpPr/>
          <p:nvPr/>
        </p:nvSpPr>
        <p:spPr>
          <a:xfrm>
            <a:off x="5121251" y="2484312"/>
            <a:ext cx="1991974" cy="44334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A31F855-0010-4D65-9073-2F27F88AD726}"/>
              </a:ext>
            </a:extLst>
          </p:cNvPr>
          <p:cNvSpPr/>
          <p:nvPr/>
        </p:nvSpPr>
        <p:spPr>
          <a:xfrm>
            <a:off x="7290717" y="2479424"/>
            <a:ext cx="1991974" cy="44334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6A57E6-64D3-4A86-BCAB-EFE6F329B82B}"/>
              </a:ext>
            </a:extLst>
          </p:cNvPr>
          <p:cNvSpPr/>
          <p:nvPr/>
        </p:nvSpPr>
        <p:spPr>
          <a:xfrm>
            <a:off x="2707065" y="3305312"/>
            <a:ext cx="2182008" cy="44334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CDBD4D0-8399-41FE-8212-1CEF6443013F}"/>
              </a:ext>
            </a:extLst>
          </p:cNvPr>
          <p:cNvSpPr/>
          <p:nvPr/>
        </p:nvSpPr>
        <p:spPr>
          <a:xfrm>
            <a:off x="491289" y="3303511"/>
            <a:ext cx="1991974" cy="44334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4931D97-E103-447D-B94D-A8B013194600}"/>
              </a:ext>
            </a:extLst>
          </p:cNvPr>
          <p:cNvSpPr/>
          <p:nvPr/>
        </p:nvSpPr>
        <p:spPr>
          <a:xfrm>
            <a:off x="5090468" y="3318321"/>
            <a:ext cx="2043212" cy="44334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9EEEA9-2A07-4C12-B07B-EA69FB805C86}"/>
              </a:ext>
            </a:extLst>
          </p:cNvPr>
          <p:cNvSpPr/>
          <p:nvPr/>
        </p:nvSpPr>
        <p:spPr>
          <a:xfrm>
            <a:off x="7231087" y="3288286"/>
            <a:ext cx="1973287" cy="44334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A3EC59-CC92-43AE-B3B1-40985EBB5339}"/>
              </a:ext>
            </a:extLst>
          </p:cNvPr>
          <p:cNvSpPr/>
          <p:nvPr/>
        </p:nvSpPr>
        <p:spPr>
          <a:xfrm>
            <a:off x="491289" y="3975409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3B9BA09-F346-40F7-9EE4-3AE2C922F8B5}"/>
              </a:ext>
            </a:extLst>
          </p:cNvPr>
          <p:cNvSpPr/>
          <p:nvPr/>
        </p:nvSpPr>
        <p:spPr>
          <a:xfrm>
            <a:off x="2735289" y="3975409"/>
            <a:ext cx="2189106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C5571C-40B2-4422-9A2B-96899C0E23FB}"/>
              </a:ext>
            </a:extLst>
          </p:cNvPr>
          <p:cNvSpPr/>
          <p:nvPr/>
        </p:nvSpPr>
        <p:spPr>
          <a:xfrm>
            <a:off x="5092327" y="3922352"/>
            <a:ext cx="2020898" cy="67594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DC5D16B-ADC2-4C8E-9616-B23E45E07439}"/>
              </a:ext>
            </a:extLst>
          </p:cNvPr>
          <p:cNvSpPr/>
          <p:nvPr/>
        </p:nvSpPr>
        <p:spPr>
          <a:xfrm>
            <a:off x="7162812" y="3947398"/>
            <a:ext cx="2020898" cy="67594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626B600-8283-46C6-9661-523C2B1CD88A}"/>
              </a:ext>
            </a:extLst>
          </p:cNvPr>
          <p:cNvSpPr/>
          <p:nvPr/>
        </p:nvSpPr>
        <p:spPr>
          <a:xfrm>
            <a:off x="525057" y="4870907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386BBB0-08AA-42C7-A8FA-494BCDF1164A}"/>
              </a:ext>
            </a:extLst>
          </p:cNvPr>
          <p:cNvSpPr/>
          <p:nvPr/>
        </p:nvSpPr>
        <p:spPr>
          <a:xfrm>
            <a:off x="2664948" y="4899583"/>
            <a:ext cx="1842397" cy="41467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DCB24C-DF13-4935-908A-30BC8675841F}"/>
              </a:ext>
            </a:extLst>
          </p:cNvPr>
          <p:cNvSpPr/>
          <p:nvPr/>
        </p:nvSpPr>
        <p:spPr>
          <a:xfrm>
            <a:off x="4994091" y="4825335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1498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" grpId="0" animBg="1"/>
      <p:bldP spid="26" grpId="0" animBg="1"/>
      <p:bldP spid="27" grpId="0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8623684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19 </a:t>
            </a:r>
            <a:r>
              <a:rPr lang="en-US" sz="2400" dirty="0"/>
              <a:t>SVM With Random Search and CV = 5 (12 Variables)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(clf_svc3 )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clf_svc3 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clf_svc3.predict()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91365-666A-433A-80D5-A2BADCFCE79F}"/>
              </a:ext>
            </a:extLst>
          </p:cNvPr>
          <p:cNvCxnSpPr>
            <a:endCxn id="6" idx="3"/>
          </p:cNvCxnSpPr>
          <p:nvPr/>
        </p:nvCxnSpPr>
        <p:spPr>
          <a:xfrm flipH="1">
            <a:off x="2601962" y="1903721"/>
            <a:ext cx="358292" cy="15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665F643-058C-40EE-80E4-8CDA3854CEC1}"/>
              </a:ext>
            </a:extLst>
          </p:cNvPr>
          <p:cNvGraphicFramePr>
            <a:graphicFrameLocks noGrp="1"/>
          </p:cNvGraphicFramePr>
          <p:nvPr/>
        </p:nvGraphicFramePr>
        <p:xfrm>
          <a:off x="2994507" y="1271592"/>
          <a:ext cx="1799237" cy="1087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483">
                  <a:extLst>
                    <a:ext uri="{9D8B030D-6E8A-4147-A177-3AD203B41FA5}">
                      <a16:colId xmlns:a16="http://schemas.microsoft.com/office/drawing/2014/main" val="3743204065"/>
                    </a:ext>
                  </a:extLst>
                </a:gridCol>
                <a:gridCol w="1034754">
                  <a:extLst>
                    <a:ext uri="{9D8B030D-6E8A-4147-A177-3AD203B41FA5}">
                      <a16:colId xmlns:a16="http://schemas.microsoft.com/office/drawing/2014/main" val="2163865644"/>
                    </a:ext>
                  </a:extLst>
                </a:gridCol>
              </a:tblGrid>
              <a:tr h="14890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Random Search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51" marR="74451" marT="37226" marB="37226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50291"/>
                  </a:ext>
                </a:extLst>
              </a:tr>
              <a:tr h="1489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Parameters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Value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564599640"/>
                  </a:ext>
                </a:extLst>
              </a:tr>
              <a:tr h="1489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C 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0.01, 0.1, 1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841311876"/>
                  </a:ext>
                </a:extLst>
              </a:tr>
              <a:tr h="2791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gamma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0, 0.0001, 0.001, 0.01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812865836"/>
                  </a:ext>
                </a:extLst>
              </a:tr>
              <a:tr h="1489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kernel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rbf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773962498"/>
                  </a:ext>
                </a:extLst>
              </a:tr>
              <a:tr h="1489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CV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1568103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DF515-A3CB-4D88-B939-13E70656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047224"/>
              </p:ext>
            </p:extLst>
          </p:nvPr>
        </p:nvGraphicFramePr>
        <p:xfrm>
          <a:off x="497609" y="5586408"/>
          <a:ext cx="5664200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53678399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75040156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458069345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04295597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6383834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59053285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Train F1 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567457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SVM With Random Search and CV = 5 (12 Variables)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1.440480718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72.02%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1.410584964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70.53%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634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1459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BE6-CE0A-45A4-B505-EE32E2AB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98" y="56341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dirty="0"/>
              <a:t>After adding credit score the accuracy did not go up, trying now with dropping few more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181D-78DA-459C-8C56-037E312A2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98" y="2105170"/>
            <a:ext cx="8596668" cy="411090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Dropping columns to improve score: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AccountBalance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yearofBirth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monthofBirth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dayofBirth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Salary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CreditScore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dayofEntry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yearofEntry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monthofEntry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565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8623684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20 </a:t>
            </a:r>
            <a:r>
              <a:rPr lang="en-US" sz="2400" dirty="0"/>
              <a:t>Logistic Regression (9 Variables)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</a:t>
            </a:r>
            <a:r>
              <a:rPr lang="en-IN" sz="1400" dirty="0" err="1"/>
              <a:t>clf_logreg</a:t>
            </a:r>
            <a:r>
              <a:rPr lang="en-IN" sz="1400" dirty="0"/>
              <a:t>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clf_logreg</a:t>
            </a:r>
            <a:r>
              <a:rPr lang="en-IN" sz="1400" dirty="0"/>
              <a:t> 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clf_logreg.predict</a:t>
            </a:r>
            <a:r>
              <a:rPr lang="en-IN" sz="1400" dirty="0"/>
              <a:t>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5EA7EB-8F24-4A27-902E-5E549A614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63866"/>
              </p:ext>
            </p:extLst>
          </p:nvPr>
        </p:nvGraphicFramePr>
        <p:xfrm>
          <a:off x="431800" y="5683981"/>
          <a:ext cx="566420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137592219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59279996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9562519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41396306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16234233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9327046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Validation F1 Score % Equivalent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376602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Logistic Regerssion (9 Variables)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1.071622434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53.58%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0.896584861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44.83%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8111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57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8623684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21 </a:t>
            </a:r>
            <a:r>
              <a:rPr lang="en-US" sz="2400" dirty="0"/>
              <a:t>SVM With Random Search and CV = 5 (9 Variables)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(clf_svc3 )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clf_svc3 .fit()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clf_svc3.predict()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91365-666A-433A-80D5-A2BADCFCE79F}"/>
              </a:ext>
            </a:extLst>
          </p:cNvPr>
          <p:cNvCxnSpPr>
            <a:endCxn id="6" idx="3"/>
          </p:cNvCxnSpPr>
          <p:nvPr/>
        </p:nvCxnSpPr>
        <p:spPr>
          <a:xfrm flipH="1">
            <a:off x="2601962" y="1903721"/>
            <a:ext cx="358292" cy="15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665F643-058C-40EE-80E4-8CDA3854CEC1}"/>
              </a:ext>
            </a:extLst>
          </p:cNvPr>
          <p:cNvGraphicFramePr>
            <a:graphicFrameLocks noGrp="1"/>
          </p:cNvGraphicFramePr>
          <p:nvPr/>
        </p:nvGraphicFramePr>
        <p:xfrm>
          <a:off x="2994507" y="1271592"/>
          <a:ext cx="1799237" cy="1087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483">
                  <a:extLst>
                    <a:ext uri="{9D8B030D-6E8A-4147-A177-3AD203B41FA5}">
                      <a16:colId xmlns:a16="http://schemas.microsoft.com/office/drawing/2014/main" val="3743204065"/>
                    </a:ext>
                  </a:extLst>
                </a:gridCol>
                <a:gridCol w="1034754">
                  <a:extLst>
                    <a:ext uri="{9D8B030D-6E8A-4147-A177-3AD203B41FA5}">
                      <a16:colId xmlns:a16="http://schemas.microsoft.com/office/drawing/2014/main" val="2163865644"/>
                    </a:ext>
                  </a:extLst>
                </a:gridCol>
              </a:tblGrid>
              <a:tr h="14890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Random Search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51" marR="74451" marT="37226" marB="37226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50291"/>
                  </a:ext>
                </a:extLst>
              </a:tr>
              <a:tr h="1489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Parameters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Value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564599640"/>
                  </a:ext>
                </a:extLst>
              </a:tr>
              <a:tr h="1489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C 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0.01, 0.1, 1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841311876"/>
                  </a:ext>
                </a:extLst>
              </a:tr>
              <a:tr h="2791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gamma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0, 0.0001, 0.001, 0.01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812865836"/>
                  </a:ext>
                </a:extLst>
              </a:tr>
              <a:tr h="1489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kernel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rbf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773962498"/>
                  </a:ext>
                </a:extLst>
              </a:tr>
              <a:tr h="1489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CV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1568103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62998B-3D29-4B86-9B7B-F59349B6E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18334"/>
              </p:ext>
            </p:extLst>
          </p:nvPr>
        </p:nvGraphicFramePr>
        <p:xfrm>
          <a:off x="426410" y="5571975"/>
          <a:ext cx="5664200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3323928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6922181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4458933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9185359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70498229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05347359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Train F1 Score % Equivalent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3232579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SVM With Random Search and CV = 5 (9 Variables)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1.443722087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72.19%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1.354309625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67.72%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0999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37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ECF5-1802-45B2-922A-D4CAFF09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11" y="291638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Model Scores Summary</a:t>
            </a:r>
          </a:p>
        </p:txBody>
      </p:sp>
    </p:spTree>
    <p:extLst>
      <p:ext uri="{BB962C8B-B14F-4D97-AF65-F5344CB8AC3E}">
        <p14:creationId xmlns:p14="http://schemas.microsoft.com/office/powerpoint/2010/main" val="4110048602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C4CBB6-940B-4B47-9E7B-2D4424AC2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17897"/>
              </p:ext>
            </p:extLst>
          </p:nvPr>
        </p:nvGraphicFramePr>
        <p:xfrm>
          <a:off x="0" y="0"/>
          <a:ext cx="12191999" cy="685800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26694">
                  <a:extLst>
                    <a:ext uri="{9D8B030D-6E8A-4147-A177-3AD203B41FA5}">
                      <a16:colId xmlns:a16="http://schemas.microsoft.com/office/drawing/2014/main" val="3743926440"/>
                    </a:ext>
                  </a:extLst>
                </a:gridCol>
                <a:gridCol w="4042610">
                  <a:extLst>
                    <a:ext uri="{9D8B030D-6E8A-4147-A177-3AD203B41FA5}">
                      <a16:colId xmlns:a16="http://schemas.microsoft.com/office/drawing/2014/main" val="4020524950"/>
                    </a:ext>
                  </a:extLst>
                </a:gridCol>
                <a:gridCol w="1454485">
                  <a:extLst>
                    <a:ext uri="{9D8B030D-6E8A-4147-A177-3AD203B41FA5}">
                      <a16:colId xmlns:a16="http://schemas.microsoft.com/office/drawing/2014/main" val="2321437184"/>
                    </a:ext>
                  </a:extLst>
                </a:gridCol>
                <a:gridCol w="1646988">
                  <a:extLst>
                    <a:ext uri="{9D8B030D-6E8A-4147-A177-3AD203B41FA5}">
                      <a16:colId xmlns:a16="http://schemas.microsoft.com/office/drawing/2014/main" val="3008474352"/>
                    </a:ext>
                  </a:extLst>
                </a:gridCol>
                <a:gridCol w="2010611">
                  <a:extLst>
                    <a:ext uri="{9D8B030D-6E8A-4147-A177-3AD203B41FA5}">
                      <a16:colId xmlns:a16="http://schemas.microsoft.com/office/drawing/2014/main" val="3530725583"/>
                    </a:ext>
                  </a:extLst>
                </a:gridCol>
                <a:gridCol w="2010611">
                  <a:extLst>
                    <a:ext uri="{9D8B030D-6E8A-4147-A177-3AD203B41FA5}">
                      <a16:colId xmlns:a16="http://schemas.microsoft.com/office/drawing/2014/main" val="1974779598"/>
                    </a:ext>
                  </a:extLst>
                </a:gridCol>
              </a:tblGrid>
              <a:tr h="7495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S.no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Model Type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Train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Validation F1 Score % Equivalent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3468221588"/>
                  </a:ext>
                </a:extLst>
              </a:tr>
              <a:tr h="568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Logistic regression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1.210636397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60.53%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1.144045449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57.20%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179135719"/>
                  </a:ext>
                </a:extLst>
              </a:tr>
              <a:tr h="568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SVM Model Type 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1.215200526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60.76%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1.157997093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57.90%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2729433536"/>
                  </a:ext>
                </a:extLst>
              </a:tr>
              <a:tr h="568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KNN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1.974683799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98.73%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0.901191703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45.06%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475561078"/>
                  </a:ext>
                </a:extLst>
              </a:tr>
              <a:tr h="568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Decision Tress Type 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100.00%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0.559122737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27.96%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2161815289"/>
                  </a:ext>
                </a:extLst>
              </a:tr>
              <a:tr h="568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Decision Tress Type 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1.106577872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55.33%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0.603736293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30.19%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1943071129"/>
                  </a:ext>
                </a:extLst>
              </a:tr>
              <a:tr h="708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Decision Tree Using Random Search and CV=5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1.434433308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71.72%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0.840523187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42.03%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1591738048"/>
                  </a:ext>
                </a:extLst>
              </a:tr>
              <a:tr h="568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Random Forest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0.488571806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24.43%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3322588397"/>
                  </a:ext>
                </a:extLst>
              </a:tr>
              <a:tr h="568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Random Forest type 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0.502301493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25.12%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4262626091"/>
                  </a:ext>
                </a:extLst>
              </a:tr>
              <a:tr h="708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Ada Boosting (Boosting Model 5 Decision Tree)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0.312685956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15.63%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1842106354"/>
                  </a:ext>
                </a:extLst>
              </a:tr>
              <a:tr h="708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Ada Boosting Type 2 (Boosting Model 5 Decision Tree)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1.97371332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98.69%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0.357838552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17.89%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393613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545202"/>
      </p:ext>
    </p:extLst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7F9BA2-E2DE-4B50-BF58-862C6A22A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59379"/>
              </p:ext>
            </p:extLst>
          </p:nvPr>
        </p:nvGraphicFramePr>
        <p:xfrm>
          <a:off x="0" y="0"/>
          <a:ext cx="12192000" cy="685800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53215">
                  <a:extLst>
                    <a:ext uri="{9D8B030D-6E8A-4147-A177-3AD203B41FA5}">
                      <a16:colId xmlns:a16="http://schemas.microsoft.com/office/drawing/2014/main" val="3291095927"/>
                    </a:ext>
                  </a:extLst>
                </a:gridCol>
                <a:gridCol w="4553382">
                  <a:extLst>
                    <a:ext uri="{9D8B030D-6E8A-4147-A177-3AD203B41FA5}">
                      <a16:colId xmlns:a16="http://schemas.microsoft.com/office/drawing/2014/main" val="1971336963"/>
                    </a:ext>
                  </a:extLst>
                </a:gridCol>
                <a:gridCol w="1446868">
                  <a:extLst>
                    <a:ext uri="{9D8B030D-6E8A-4147-A177-3AD203B41FA5}">
                      <a16:colId xmlns:a16="http://schemas.microsoft.com/office/drawing/2014/main" val="800295151"/>
                    </a:ext>
                  </a:extLst>
                </a:gridCol>
                <a:gridCol w="1680921">
                  <a:extLst>
                    <a:ext uri="{9D8B030D-6E8A-4147-A177-3AD203B41FA5}">
                      <a16:colId xmlns:a16="http://schemas.microsoft.com/office/drawing/2014/main" val="3059206162"/>
                    </a:ext>
                  </a:extLst>
                </a:gridCol>
                <a:gridCol w="1978807">
                  <a:extLst>
                    <a:ext uri="{9D8B030D-6E8A-4147-A177-3AD203B41FA5}">
                      <a16:colId xmlns:a16="http://schemas.microsoft.com/office/drawing/2014/main" val="258988055"/>
                    </a:ext>
                  </a:extLst>
                </a:gridCol>
                <a:gridCol w="1978807">
                  <a:extLst>
                    <a:ext uri="{9D8B030D-6E8A-4147-A177-3AD203B41FA5}">
                      <a16:colId xmlns:a16="http://schemas.microsoft.com/office/drawing/2014/main" val="3790499670"/>
                    </a:ext>
                  </a:extLst>
                </a:gridCol>
              </a:tblGrid>
              <a:tr h="8938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S.no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Model Type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Train F1 Score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Train F1 Score % Equivalent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Validation F1 Score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Validation F1 Score % Equivalent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extLst>
                  <a:ext uri="{0D108BD9-81ED-4DB2-BD59-A6C34878D82A}">
                    <a16:rowId xmlns:a16="http://schemas.microsoft.com/office/drawing/2014/main" val="2762057584"/>
                  </a:ext>
                </a:extLst>
              </a:tr>
              <a:tr h="7016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Stacking (Logistic, SVM(linear), KNN, DT, Random forest, ADA)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100.00%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0.502301493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25.12%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extLst>
                  <a:ext uri="{0D108BD9-81ED-4DB2-BD59-A6C34878D82A}">
                    <a16:rowId xmlns:a16="http://schemas.microsoft.com/office/drawing/2014/main" val="1325143479"/>
                  </a:ext>
                </a:extLst>
              </a:tr>
              <a:tr h="350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SVM Model Type 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1.260538523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63.03%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1.236242568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61.81%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extLst>
                  <a:ext uri="{0D108BD9-81ED-4DB2-BD59-A6C34878D82A}">
                    <a16:rowId xmlns:a16="http://schemas.microsoft.com/office/drawing/2014/main" val="3205734534"/>
                  </a:ext>
                </a:extLst>
              </a:tr>
              <a:tr h="7016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SVM Type 3 With Random Search and CV =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1.291748447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64.59%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1.172033294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58.60%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extLst>
                  <a:ext uri="{0D108BD9-81ED-4DB2-BD59-A6C34878D82A}">
                    <a16:rowId xmlns:a16="http://schemas.microsoft.com/office/drawing/2014/main" val="2033663567"/>
                  </a:ext>
                </a:extLst>
              </a:tr>
              <a:tr h="7016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Stacking (Logistic, SVM(linear), KNN, DT, Random forest, ADA, svm 2, svm3)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100.00%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0.502301493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25.12%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extLst>
                  <a:ext uri="{0D108BD9-81ED-4DB2-BD59-A6C34878D82A}">
                    <a16:rowId xmlns:a16="http://schemas.microsoft.com/office/drawing/2014/main" val="1930968593"/>
                  </a:ext>
                </a:extLst>
              </a:tr>
              <a:tr h="350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SVM Type 4 (Grid Search and CV = 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1.358531578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67.93%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1.137101334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56.86%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extLst>
                  <a:ext uri="{0D108BD9-81ED-4DB2-BD59-A6C34878D82A}">
                    <a16:rowId xmlns:a16="http://schemas.microsoft.com/office/drawing/2014/main" val="1991739724"/>
                  </a:ext>
                </a:extLst>
              </a:tr>
              <a:tr h="350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Logistic Regerssion (11 Variables)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1.133806229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56.69%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1.024156216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51.21%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extLst>
                  <a:ext uri="{0D108BD9-81ED-4DB2-BD59-A6C34878D82A}">
                    <a16:rowId xmlns:a16="http://schemas.microsoft.com/office/drawing/2014/main" val="1630821719"/>
                  </a:ext>
                </a:extLst>
              </a:tr>
              <a:tr h="7016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SVM With Random Search and CV = 5 (11 Variables)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1.433732986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71.69%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1.37110723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68.56%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extLst>
                  <a:ext uri="{0D108BD9-81ED-4DB2-BD59-A6C34878D82A}">
                    <a16:rowId xmlns:a16="http://schemas.microsoft.com/office/drawing/2014/main" val="914326118"/>
                  </a:ext>
                </a:extLst>
              </a:tr>
              <a:tr h="350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Logistic Regerssion (12 Variables)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1.12664815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56.33%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0.993501563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49.68%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extLst>
                  <a:ext uri="{0D108BD9-81ED-4DB2-BD59-A6C34878D82A}">
                    <a16:rowId xmlns:a16="http://schemas.microsoft.com/office/drawing/2014/main" val="2964533185"/>
                  </a:ext>
                </a:extLst>
              </a:tr>
              <a:tr h="7016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SVM With Random Search and CV = 5 (12 Variables)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1.440480718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72.02%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1.410584964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70.53%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extLst>
                  <a:ext uri="{0D108BD9-81ED-4DB2-BD59-A6C34878D82A}">
                    <a16:rowId xmlns:a16="http://schemas.microsoft.com/office/drawing/2014/main" val="2625370794"/>
                  </a:ext>
                </a:extLst>
              </a:tr>
              <a:tr h="350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Logistic Regerssion (9 Variables)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1.071622434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53.58%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0.896584861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44.83%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extLst>
                  <a:ext uri="{0D108BD9-81ED-4DB2-BD59-A6C34878D82A}">
                    <a16:rowId xmlns:a16="http://schemas.microsoft.com/office/drawing/2014/main" val="1754791101"/>
                  </a:ext>
                </a:extLst>
              </a:tr>
              <a:tr h="7016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SVM With Random Search and CV = 5 (9 Variables)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1.443722087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72.19%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1.354309625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67.72%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008" marR="7008" marT="7008" marB="0" anchor="ctr"/>
                </a:tc>
                <a:extLst>
                  <a:ext uri="{0D108BD9-81ED-4DB2-BD59-A6C34878D82A}">
                    <a16:rowId xmlns:a16="http://schemas.microsoft.com/office/drawing/2014/main" val="10140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261453"/>
      </p:ext>
    </p:extLst>
  </p:cSld>
  <p:clrMapOvr>
    <a:masterClrMapping/>
  </p:clrMapOvr>
  <p:transition spd="slow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C8D3-1324-413D-86E6-05BBD014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739159"/>
            <a:ext cx="9070802" cy="1379682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3843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21DF-A465-4756-B358-D15DB6CA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43" y="277091"/>
            <a:ext cx="8651393" cy="443345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Converting the train data into appropriate data Type (Using </a:t>
            </a:r>
            <a:r>
              <a:rPr lang="en-IN" sz="2400" dirty="0" err="1"/>
              <a:t>astype</a:t>
            </a:r>
            <a:r>
              <a:rPr lang="en-IN" sz="24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E50940-8069-4365-9FE9-8C845F746FC2}"/>
              </a:ext>
            </a:extLst>
          </p:cNvPr>
          <p:cNvSpPr txBox="1">
            <a:spLocks/>
          </p:cNvSpPr>
          <p:nvPr/>
        </p:nvSpPr>
        <p:spPr>
          <a:xfrm>
            <a:off x="3349719" y="720436"/>
            <a:ext cx="3054155" cy="581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/>
              <a:t>Train Dataset Columns</a:t>
            </a:r>
            <a:endParaRPr lang="en-IN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F59A4D-D758-438D-BCCE-7EF148D04BEF}"/>
              </a:ext>
            </a:extLst>
          </p:cNvPr>
          <p:cNvSpPr txBox="1">
            <a:spLocks/>
          </p:cNvSpPr>
          <p:nvPr/>
        </p:nvSpPr>
        <p:spPr>
          <a:xfrm>
            <a:off x="5065263" y="1680820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3. Day of Birth</a:t>
            </a:r>
            <a:endParaRPr lang="en-IN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C84ADB-9080-4EAE-BDEA-72001DF87125}"/>
              </a:ext>
            </a:extLst>
          </p:cNvPr>
          <p:cNvSpPr txBox="1">
            <a:spLocks/>
          </p:cNvSpPr>
          <p:nvPr/>
        </p:nvSpPr>
        <p:spPr>
          <a:xfrm>
            <a:off x="7082442" y="1680820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4. Year of Entry</a:t>
            </a:r>
            <a:endParaRPr lang="en-IN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9BC20-2D48-4211-85A4-9FEFDFA1B28F}"/>
              </a:ext>
            </a:extLst>
          </p:cNvPr>
          <p:cNvSpPr/>
          <p:nvPr/>
        </p:nvSpPr>
        <p:spPr>
          <a:xfrm>
            <a:off x="525057" y="2485420"/>
            <a:ext cx="2182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5. Month of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64EFB1-0226-4C4F-9337-938AEB5E045A}"/>
              </a:ext>
            </a:extLst>
          </p:cNvPr>
          <p:cNvSpPr/>
          <p:nvPr/>
        </p:nvSpPr>
        <p:spPr>
          <a:xfrm>
            <a:off x="2770963" y="2488124"/>
            <a:ext cx="1991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6. Day of Entry</a:t>
            </a:r>
            <a:endParaRPr lang="en-I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E5B52F-5AB2-4AA3-BE75-8B48789DF633}"/>
              </a:ext>
            </a:extLst>
          </p:cNvPr>
          <p:cNvSpPr txBox="1">
            <a:spLocks/>
          </p:cNvSpPr>
          <p:nvPr/>
        </p:nvSpPr>
        <p:spPr>
          <a:xfrm>
            <a:off x="4876531" y="2477919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7. Gender</a:t>
            </a:r>
            <a:endParaRPr lang="en-IN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3B334B7-F057-4686-B96B-D40B28A94656}"/>
              </a:ext>
            </a:extLst>
          </p:cNvPr>
          <p:cNvSpPr txBox="1">
            <a:spLocks/>
          </p:cNvSpPr>
          <p:nvPr/>
        </p:nvSpPr>
        <p:spPr>
          <a:xfrm>
            <a:off x="6866036" y="2431255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8. Location</a:t>
            </a:r>
            <a:endParaRPr lang="en-IN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C73D0-A7DD-4540-B808-3048432DF093}"/>
              </a:ext>
            </a:extLst>
          </p:cNvPr>
          <p:cNvSpPr/>
          <p:nvPr/>
        </p:nvSpPr>
        <p:spPr>
          <a:xfrm>
            <a:off x="531803" y="3293868"/>
            <a:ext cx="1624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9. Education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43532-7267-4D81-83B4-E12CF1D0A4CF}"/>
              </a:ext>
            </a:extLst>
          </p:cNvPr>
          <p:cNvSpPr/>
          <p:nvPr/>
        </p:nvSpPr>
        <p:spPr>
          <a:xfrm>
            <a:off x="2687425" y="3325129"/>
            <a:ext cx="23013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10. Marital Status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0853440-33C9-4F68-8B09-59371EBC8704}"/>
              </a:ext>
            </a:extLst>
          </p:cNvPr>
          <p:cNvSpPr txBox="1">
            <a:spLocks/>
          </p:cNvSpPr>
          <p:nvPr/>
        </p:nvSpPr>
        <p:spPr>
          <a:xfrm>
            <a:off x="5141706" y="3288287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11. Occupation</a:t>
            </a:r>
            <a:endParaRPr lang="en-IN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C946A-65BE-4B5C-8E5A-870A3A22C5D0}"/>
              </a:ext>
            </a:extLst>
          </p:cNvPr>
          <p:cNvSpPr txBox="1">
            <a:spLocks/>
          </p:cNvSpPr>
          <p:nvPr/>
        </p:nvSpPr>
        <p:spPr>
          <a:xfrm>
            <a:off x="7082442" y="3283485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12</a:t>
            </a:r>
            <a:r>
              <a:rPr lang="en-US" sz="2000" dirty="0"/>
              <a:t>. </a:t>
            </a:r>
            <a:r>
              <a:rPr lang="en-IN" dirty="0"/>
              <a:t>Own house</a:t>
            </a:r>
            <a:r>
              <a:rPr lang="en-IN" sz="2000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6CCC4-EE63-4309-855C-47A0981C8AA3}"/>
              </a:ext>
            </a:extLst>
          </p:cNvPr>
          <p:cNvSpPr/>
          <p:nvPr/>
        </p:nvSpPr>
        <p:spPr>
          <a:xfrm>
            <a:off x="555906" y="3969524"/>
            <a:ext cx="1975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13. </a:t>
            </a:r>
            <a:r>
              <a:rPr lang="en-IN" dirty="0"/>
              <a:t>Credit Score</a:t>
            </a:r>
            <a:r>
              <a:rPr lang="en-IN" sz="20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B70741-9ED7-4A1B-8827-A21043A9F6CD}"/>
              </a:ext>
            </a:extLst>
          </p:cNvPr>
          <p:cNvSpPr/>
          <p:nvPr/>
        </p:nvSpPr>
        <p:spPr>
          <a:xfrm>
            <a:off x="2687425" y="3969016"/>
            <a:ext cx="2377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14. </a:t>
            </a:r>
            <a:r>
              <a:rPr lang="en-IN" dirty="0"/>
              <a:t>Account Balance</a:t>
            </a:r>
            <a:r>
              <a:rPr lang="en-IN" sz="2000" dirty="0"/>
              <a:t> </a:t>
            </a:r>
            <a:endParaRPr lang="en-IN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0199B87-D278-483A-8270-D09B7ABE64BD}"/>
              </a:ext>
            </a:extLst>
          </p:cNvPr>
          <p:cNvSpPr txBox="1">
            <a:spLocks/>
          </p:cNvSpPr>
          <p:nvPr/>
        </p:nvSpPr>
        <p:spPr>
          <a:xfrm>
            <a:off x="4876531" y="3975409"/>
            <a:ext cx="2053024" cy="622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15. Number Of</a:t>
            </a:r>
          </a:p>
          <a:p>
            <a:pPr marL="0" indent="0" algn="ctr">
              <a:buNone/>
            </a:pPr>
            <a:r>
              <a:rPr lang="en-US" sz="2000" dirty="0"/>
              <a:t>Products</a:t>
            </a:r>
            <a:endParaRPr lang="en-IN" sz="2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ABBBC94-1F90-4A62-B15F-51835821B201}"/>
              </a:ext>
            </a:extLst>
          </p:cNvPr>
          <p:cNvSpPr txBox="1">
            <a:spLocks/>
          </p:cNvSpPr>
          <p:nvPr/>
        </p:nvSpPr>
        <p:spPr>
          <a:xfrm>
            <a:off x="7033166" y="3996833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16. </a:t>
            </a:r>
            <a:r>
              <a:rPr lang="en-IN" sz="1600" dirty="0"/>
              <a:t>Is Credit Card Customer</a:t>
            </a:r>
            <a:r>
              <a:rPr lang="en-IN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4617E-461E-4629-B471-44C5A99D39C4}"/>
              </a:ext>
            </a:extLst>
          </p:cNvPr>
          <p:cNvSpPr/>
          <p:nvPr/>
        </p:nvSpPr>
        <p:spPr>
          <a:xfrm>
            <a:off x="588739" y="4870907"/>
            <a:ext cx="2076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17</a:t>
            </a:r>
            <a:r>
              <a:rPr lang="en-IN" sz="2000" dirty="0"/>
              <a:t>. </a:t>
            </a:r>
            <a:r>
              <a:rPr lang="en-IN" sz="1600" dirty="0"/>
              <a:t>Active Member</a:t>
            </a:r>
            <a:r>
              <a:rPr lang="en-IN" sz="20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20289A-6D71-49C5-BE2C-ABAF58727C69}"/>
              </a:ext>
            </a:extLst>
          </p:cNvPr>
          <p:cNvSpPr/>
          <p:nvPr/>
        </p:nvSpPr>
        <p:spPr>
          <a:xfrm>
            <a:off x="2770963" y="4843935"/>
            <a:ext cx="2301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18</a:t>
            </a:r>
            <a:r>
              <a:rPr lang="en-IN" sz="2000" dirty="0"/>
              <a:t>. </a:t>
            </a:r>
            <a:r>
              <a:rPr lang="en-IN" dirty="0"/>
              <a:t>Salary</a:t>
            </a:r>
            <a:r>
              <a:rPr lang="en-IN" sz="2000" dirty="0"/>
              <a:t> 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7078BB-D6C8-4350-A995-D3900CC12455}"/>
              </a:ext>
            </a:extLst>
          </p:cNvPr>
          <p:cNvSpPr/>
          <p:nvPr/>
        </p:nvSpPr>
        <p:spPr>
          <a:xfrm>
            <a:off x="4839381" y="4840789"/>
            <a:ext cx="2301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19. </a:t>
            </a:r>
            <a:r>
              <a:rPr lang="en-IN" sz="1600" dirty="0"/>
              <a:t>Churn</a:t>
            </a:r>
            <a:r>
              <a:rPr lang="en-IN" sz="2000" dirty="0"/>
              <a:t>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700FE-204D-4096-836E-81463B345250}"/>
              </a:ext>
            </a:extLst>
          </p:cNvPr>
          <p:cNvSpPr/>
          <p:nvPr/>
        </p:nvSpPr>
        <p:spPr>
          <a:xfrm>
            <a:off x="525057" y="1676972"/>
            <a:ext cx="1924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1. Year of Birth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6C94FD-ECB9-4CF5-ABEE-B86F18AE97B7}"/>
              </a:ext>
            </a:extLst>
          </p:cNvPr>
          <p:cNvSpPr/>
          <p:nvPr/>
        </p:nvSpPr>
        <p:spPr>
          <a:xfrm>
            <a:off x="555906" y="1676972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B68D54-07FE-4B66-B8C3-282C6917B7CA}"/>
              </a:ext>
            </a:extLst>
          </p:cNvPr>
          <p:cNvSpPr/>
          <p:nvPr/>
        </p:nvSpPr>
        <p:spPr>
          <a:xfrm>
            <a:off x="525057" y="5815525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F3A080-C2FD-46B2-9051-DBE8D3F8FB2B}"/>
              </a:ext>
            </a:extLst>
          </p:cNvPr>
          <p:cNvSpPr/>
          <p:nvPr/>
        </p:nvSpPr>
        <p:spPr>
          <a:xfrm>
            <a:off x="2652294" y="5837142"/>
            <a:ext cx="1970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- Integer/ Float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3D194C-E1A9-4979-AB4F-4DF6782202DD}"/>
              </a:ext>
            </a:extLst>
          </p:cNvPr>
          <p:cNvSpPr/>
          <p:nvPr/>
        </p:nvSpPr>
        <p:spPr>
          <a:xfrm>
            <a:off x="5312870" y="5839213"/>
            <a:ext cx="1991974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E10C48-CEFB-4531-BECC-741119B0A10A}"/>
              </a:ext>
            </a:extLst>
          </p:cNvPr>
          <p:cNvSpPr/>
          <p:nvPr/>
        </p:nvSpPr>
        <p:spPr>
          <a:xfrm>
            <a:off x="7463759" y="5866319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- Category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CC7A14F-8ED3-4FDB-9A2B-BCA70E0540E7}"/>
              </a:ext>
            </a:extLst>
          </p:cNvPr>
          <p:cNvSpPr/>
          <p:nvPr/>
        </p:nvSpPr>
        <p:spPr>
          <a:xfrm>
            <a:off x="5090468" y="1685697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A2C8C-729E-4A0C-A249-BEE30C7107E4}"/>
              </a:ext>
            </a:extLst>
          </p:cNvPr>
          <p:cNvSpPr/>
          <p:nvPr/>
        </p:nvSpPr>
        <p:spPr>
          <a:xfrm>
            <a:off x="2664948" y="1676972"/>
            <a:ext cx="2135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2. Month of Birth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C067ED-A32A-4EFC-88D4-9953FE3A75D0}"/>
              </a:ext>
            </a:extLst>
          </p:cNvPr>
          <p:cNvSpPr/>
          <p:nvPr/>
        </p:nvSpPr>
        <p:spPr>
          <a:xfrm>
            <a:off x="2707065" y="1685834"/>
            <a:ext cx="2093022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D9B11E-3C6B-4F56-8582-CEA4BF230A35}"/>
              </a:ext>
            </a:extLst>
          </p:cNvPr>
          <p:cNvSpPr/>
          <p:nvPr/>
        </p:nvSpPr>
        <p:spPr>
          <a:xfrm>
            <a:off x="531803" y="2463802"/>
            <a:ext cx="2076208" cy="45746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FF4B53A-E96D-4D99-BAA1-70A538EF760F}"/>
              </a:ext>
            </a:extLst>
          </p:cNvPr>
          <p:cNvSpPr/>
          <p:nvPr/>
        </p:nvSpPr>
        <p:spPr>
          <a:xfrm>
            <a:off x="7282325" y="1678844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439ECF-9B66-47FB-8EDE-E664140F04DE}"/>
              </a:ext>
            </a:extLst>
          </p:cNvPr>
          <p:cNvSpPr/>
          <p:nvPr/>
        </p:nvSpPr>
        <p:spPr>
          <a:xfrm>
            <a:off x="2785503" y="2470860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ABA7A0-8E20-48C6-A7DC-CC9E9143E218}"/>
              </a:ext>
            </a:extLst>
          </p:cNvPr>
          <p:cNvSpPr/>
          <p:nvPr/>
        </p:nvSpPr>
        <p:spPr>
          <a:xfrm>
            <a:off x="5121251" y="2484312"/>
            <a:ext cx="1991974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A31F855-0010-4D65-9073-2F27F88AD726}"/>
              </a:ext>
            </a:extLst>
          </p:cNvPr>
          <p:cNvSpPr/>
          <p:nvPr/>
        </p:nvSpPr>
        <p:spPr>
          <a:xfrm>
            <a:off x="7290717" y="2479424"/>
            <a:ext cx="1991974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6A57E6-64D3-4A86-BCAB-EFE6F329B82B}"/>
              </a:ext>
            </a:extLst>
          </p:cNvPr>
          <p:cNvSpPr/>
          <p:nvPr/>
        </p:nvSpPr>
        <p:spPr>
          <a:xfrm>
            <a:off x="2707065" y="3305312"/>
            <a:ext cx="2182008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CDBD4D0-8399-41FE-8212-1CEF6443013F}"/>
              </a:ext>
            </a:extLst>
          </p:cNvPr>
          <p:cNvSpPr/>
          <p:nvPr/>
        </p:nvSpPr>
        <p:spPr>
          <a:xfrm>
            <a:off x="491289" y="3303511"/>
            <a:ext cx="1991974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4931D97-E103-447D-B94D-A8B013194600}"/>
              </a:ext>
            </a:extLst>
          </p:cNvPr>
          <p:cNvSpPr/>
          <p:nvPr/>
        </p:nvSpPr>
        <p:spPr>
          <a:xfrm>
            <a:off x="5090468" y="3318321"/>
            <a:ext cx="2043212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9EEEA9-2A07-4C12-B07B-EA69FB805C86}"/>
              </a:ext>
            </a:extLst>
          </p:cNvPr>
          <p:cNvSpPr/>
          <p:nvPr/>
        </p:nvSpPr>
        <p:spPr>
          <a:xfrm>
            <a:off x="7313362" y="3278388"/>
            <a:ext cx="1973287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A3EC59-CC92-43AE-B3B1-40985EBB5339}"/>
              </a:ext>
            </a:extLst>
          </p:cNvPr>
          <p:cNvSpPr/>
          <p:nvPr/>
        </p:nvSpPr>
        <p:spPr>
          <a:xfrm>
            <a:off x="491289" y="3975409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3B9BA09-F346-40F7-9EE4-3AE2C922F8B5}"/>
              </a:ext>
            </a:extLst>
          </p:cNvPr>
          <p:cNvSpPr/>
          <p:nvPr/>
        </p:nvSpPr>
        <p:spPr>
          <a:xfrm>
            <a:off x="2735289" y="3975409"/>
            <a:ext cx="2189106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C5571C-40B2-4422-9A2B-96899C0E23FB}"/>
              </a:ext>
            </a:extLst>
          </p:cNvPr>
          <p:cNvSpPr/>
          <p:nvPr/>
        </p:nvSpPr>
        <p:spPr>
          <a:xfrm>
            <a:off x="5092327" y="3922352"/>
            <a:ext cx="2020898" cy="67594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DC5D16B-ADC2-4C8E-9616-B23E45E07439}"/>
              </a:ext>
            </a:extLst>
          </p:cNvPr>
          <p:cNvSpPr/>
          <p:nvPr/>
        </p:nvSpPr>
        <p:spPr>
          <a:xfrm>
            <a:off x="7256557" y="3946924"/>
            <a:ext cx="2020898" cy="67594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626B600-8283-46C6-9661-523C2B1CD88A}"/>
              </a:ext>
            </a:extLst>
          </p:cNvPr>
          <p:cNvSpPr/>
          <p:nvPr/>
        </p:nvSpPr>
        <p:spPr>
          <a:xfrm>
            <a:off x="525057" y="4870907"/>
            <a:ext cx="1991974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386BBB0-08AA-42C7-A8FA-494BCDF1164A}"/>
              </a:ext>
            </a:extLst>
          </p:cNvPr>
          <p:cNvSpPr/>
          <p:nvPr/>
        </p:nvSpPr>
        <p:spPr>
          <a:xfrm>
            <a:off x="2664948" y="4899583"/>
            <a:ext cx="1842397" cy="41467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DCB24C-DF13-4935-908A-30BC8675841F}"/>
              </a:ext>
            </a:extLst>
          </p:cNvPr>
          <p:cNvSpPr/>
          <p:nvPr/>
        </p:nvSpPr>
        <p:spPr>
          <a:xfrm>
            <a:off x="4994091" y="4825335"/>
            <a:ext cx="1991974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7342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7" grpId="0"/>
      <p:bldP spid="3" grpId="0" animBg="1"/>
      <p:bldP spid="26" grpId="0" animBg="1"/>
      <p:bldP spid="27" grpId="0"/>
      <p:bldP spid="28" grpId="0" animBg="1"/>
      <p:bldP spid="29" grpId="0"/>
      <p:bldP spid="30" grpId="0" animBg="1"/>
      <p:bldP spid="8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21DF-A465-4756-B358-D15DB6CA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43" y="277091"/>
            <a:ext cx="8651393" cy="443345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Converting the train data into appropriate data Type (Using </a:t>
            </a:r>
            <a:r>
              <a:rPr lang="en-IN" sz="2400" dirty="0" err="1"/>
              <a:t>astype</a:t>
            </a:r>
            <a:r>
              <a:rPr lang="en-IN" sz="24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E50940-8069-4365-9FE9-8C845F746FC2}"/>
              </a:ext>
            </a:extLst>
          </p:cNvPr>
          <p:cNvSpPr txBox="1">
            <a:spLocks/>
          </p:cNvSpPr>
          <p:nvPr/>
        </p:nvSpPr>
        <p:spPr>
          <a:xfrm>
            <a:off x="3349719" y="720436"/>
            <a:ext cx="3054155" cy="581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/>
              <a:t>Train Dataset Columns</a:t>
            </a:r>
            <a:endParaRPr lang="en-IN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F59A4D-D758-438D-BCCE-7EF148D04BEF}"/>
              </a:ext>
            </a:extLst>
          </p:cNvPr>
          <p:cNvSpPr txBox="1">
            <a:spLocks/>
          </p:cNvSpPr>
          <p:nvPr/>
        </p:nvSpPr>
        <p:spPr>
          <a:xfrm>
            <a:off x="5065263" y="1680820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3. Day of Birth</a:t>
            </a:r>
            <a:endParaRPr lang="en-IN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C84ADB-9080-4EAE-BDEA-72001DF87125}"/>
              </a:ext>
            </a:extLst>
          </p:cNvPr>
          <p:cNvSpPr txBox="1">
            <a:spLocks/>
          </p:cNvSpPr>
          <p:nvPr/>
        </p:nvSpPr>
        <p:spPr>
          <a:xfrm>
            <a:off x="7082442" y="1680820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4. Year of Entry</a:t>
            </a:r>
            <a:endParaRPr lang="en-IN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9BC20-2D48-4211-85A4-9FEFDFA1B28F}"/>
              </a:ext>
            </a:extLst>
          </p:cNvPr>
          <p:cNvSpPr/>
          <p:nvPr/>
        </p:nvSpPr>
        <p:spPr>
          <a:xfrm>
            <a:off x="525057" y="2485420"/>
            <a:ext cx="2182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5. Month of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64EFB1-0226-4C4F-9337-938AEB5E045A}"/>
              </a:ext>
            </a:extLst>
          </p:cNvPr>
          <p:cNvSpPr/>
          <p:nvPr/>
        </p:nvSpPr>
        <p:spPr>
          <a:xfrm>
            <a:off x="2770963" y="2488124"/>
            <a:ext cx="1991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6. Day of Entry</a:t>
            </a:r>
            <a:endParaRPr lang="en-I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E5B52F-5AB2-4AA3-BE75-8B48789DF633}"/>
              </a:ext>
            </a:extLst>
          </p:cNvPr>
          <p:cNvSpPr txBox="1">
            <a:spLocks/>
          </p:cNvSpPr>
          <p:nvPr/>
        </p:nvSpPr>
        <p:spPr>
          <a:xfrm>
            <a:off x="4876531" y="2477919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7. Gender</a:t>
            </a:r>
            <a:endParaRPr lang="en-IN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3B334B7-F057-4686-B96B-D40B28A94656}"/>
              </a:ext>
            </a:extLst>
          </p:cNvPr>
          <p:cNvSpPr txBox="1">
            <a:spLocks/>
          </p:cNvSpPr>
          <p:nvPr/>
        </p:nvSpPr>
        <p:spPr>
          <a:xfrm>
            <a:off x="6866036" y="2431255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8. Location</a:t>
            </a:r>
            <a:endParaRPr lang="en-IN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C73D0-A7DD-4540-B808-3048432DF093}"/>
              </a:ext>
            </a:extLst>
          </p:cNvPr>
          <p:cNvSpPr/>
          <p:nvPr/>
        </p:nvSpPr>
        <p:spPr>
          <a:xfrm>
            <a:off x="531803" y="3293868"/>
            <a:ext cx="1624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9. Education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43532-7267-4D81-83B4-E12CF1D0A4CF}"/>
              </a:ext>
            </a:extLst>
          </p:cNvPr>
          <p:cNvSpPr/>
          <p:nvPr/>
        </p:nvSpPr>
        <p:spPr>
          <a:xfrm>
            <a:off x="2687425" y="3325129"/>
            <a:ext cx="23013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10. Marital Status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0853440-33C9-4F68-8B09-59371EBC8704}"/>
              </a:ext>
            </a:extLst>
          </p:cNvPr>
          <p:cNvSpPr txBox="1">
            <a:spLocks/>
          </p:cNvSpPr>
          <p:nvPr/>
        </p:nvSpPr>
        <p:spPr>
          <a:xfrm>
            <a:off x="5141706" y="3288287"/>
            <a:ext cx="1991974" cy="4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11. Occupation</a:t>
            </a:r>
            <a:endParaRPr lang="en-IN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C946A-65BE-4B5C-8E5A-870A3A22C5D0}"/>
              </a:ext>
            </a:extLst>
          </p:cNvPr>
          <p:cNvSpPr txBox="1">
            <a:spLocks/>
          </p:cNvSpPr>
          <p:nvPr/>
        </p:nvSpPr>
        <p:spPr>
          <a:xfrm>
            <a:off x="7082442" y="3283485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12</a:t>
            </a:r>
            <a:r>
              <a:rPr lang="en-US" sz="2000" dirty="0"/>
              <a:t>. </a:t>
            </a:r>
            <a:r>
              <a:rPr lang="en-IN" dirty="0"/>
              <a:t>Own house</a:t>
            </a:r>
            <a:r>
              <a:rPr lang="en-IN" sz="2000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6CCC4-EE63-4309-855C-47A0981C8AA3}"/>
              </a:ext>
            </a:extLst>
          </p:cNvPr>
          <p:cNvSpPr/>
          <p:nvPr/>
        </p:nvSpPr>
        <p:spPr>
          <a:xfrm>
            <a:off x="555906" y="3969524"/>
            <a:ext cx="1975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13. </a:t>
            </a:r>
            <a:r>
              <a:rPr lang="en-IN" dirty="0"/>
              <a:t>Credit Score</a:t>
            </a:r>
            <a:r>
              <a:rPr lang="en-IN" sz="20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B70741-9ED7-4A1B-8827-A21043A9F6CD}"/>
              </a:ext>
            </a:extLst>
          </p:cNvPr>
          <p:cNvSpPr/>
          <p:nvPr/>
        </p:nvSpPr>
        <p:spPr>
          <a:xfrm>
            <a:off x="2687425" y="3969016"/>
            <a:ext cx="2377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14. </a:t>
            </a:r>
            <a:r>
              <a:rPr lang="en-IN" dirty="0"/>
              <a:t>Account Balance</a:t>
            </a:r>
            <a:r>
              <a:rPr lang="en-IN" sz="2000" dirty="0"/>
              <a:t> </a:t>
            </a:r>
            <a:endParaRPr lang="en-IN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0199B87-D278-483A-8270-D09B7ABE64BD}"/>
              </a:ext>
            </a:extLst>
          </p:cNvPr>
          <p:cNvSpPr txBox="1">
            <a:spLocks/>
          </p:cNvSpPr>
          <p:nvPr/>
        </p:nvSpPr>
        <p:spPr>
          <a:xfrm>
            <a:off x="4876531" y="3975409"/>
            <a:ext cx="2053024" cy="622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15. Number Of</a:t>
            </a:r>
          </a:p>
          <a:p>
            <a:pPr marL="0" indent="0" algn="ctr">
              <a:buNone/>
            </a:pPr>
            <a:r>
              <a:rPr lang="en-US" sz="2000" dirty="0"/>
              <a:t>Products</a:t>
            </a:r>
            <a:endParaRPr lang="en-IN" sz="2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ABBBC94-1F90-4A62-B15F-51835821B201}"/>
              </a:ext>
            </a:extLst>
          </p:cNvPr>
          <p:cNvSpPr txBox="1">
            <a:spLocks/>
          </p:cNvSpPr>
          <p:nvPr/>
        </p:nvSpPr>
        <p:spPr>
          <a:xfrm>
            <a:off x="7033166" y="3996833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16. </a:t>
            </a:r>
            <a:r>
              <a:rPr lang="en-IN" sz="1600" dirty="0"/>
              <a:t>Is Credit Card Customer</a:t>
            </a:r>
            <a:r>
              <a:rPr lang="en-IN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4617E-461E-4629-B471-44C5A99D39C4}"/>
              </a:ext>
            </a:extLst>
          </p:cNvPr>
          <p:cNvSpPr/>
          <p:nvPr/>
        </p:nvSpPr>
        <p:spPr>
          <a:xfrm>
            <a:off x="588739" y="4870907"/>
            <a:ext cx="2076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17</a:t>
            </a:r>
            <a:r>
              <a:rPr lang="en-IN" sz="2000" dirty="0"/>
              <a:t>. </a:t>
            </a:r>
            <a:r>
              <a:rPr lang="en-IN" sz="1600" dirty="0"/>
              <a:t>Active Member</a:t>
            </a:r>
            <a:r>
              <a:rPr lang="en-IN" sz="20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20289A-6D71-49C5-BE2C-ABAF58727C69}"/>
              </a:ext>
            </a:extLst>
          </p:cNvPr>
          <p:cNvSpPr/>
          <p:nvPr/>
        </p:nvSpPr>
        <p:spPr>
          <a:xfrm>
            <a:off x="2770963" y="4843935"/>
            <a:ext cx="2301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18</a:t>
            </a:r>
            <a:r>
              <a:rPr lang="en-IN" sz="2000" dirty="0"/>
              <a:t>. </a:t>
            </a:r>
            <a:r>
              <a:rPr lang="en-IN" dirty="0"/>
              <a:t>Salary</a:t>
            </a:r>
            <a:r>
              <a:rPr lang="en-IN" sz="2000" dirty="0"/>
              <a:t> 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7078BB-D6C8-4350-A995-D3900CC12455}"/>
              </a:ext>
            </a:extLst>
          </p:cNvPr>
          <p:cNvSpPr/>
          <p:nvPr/>
        </p:nvSpPr>
        <p:spPr>
          <a:xfrm>
            <a:off x="4839381" y="4840789"/>
            <a:ext cx="2301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19. </a:t>
            </a:r>
            <a:r>
              <a:rPr lang="en-IN" sz="1600" dirty="0"/>
              <a:t>Churn</a:t>
            </a:r>
            <a:r>
              <a:rPr lang="en-IN" sz="2000" dirty="0"/>
              <a:t> </a:t>
            </a:r>
            <a:endParaRPr lang="en-IN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7E15ED1-CBF6-43EF-8123-C24ADF9BD1E0}"/>
              </a:ext>
            </a:extLst>
          </p:cNvPr>
          <p:cNvGrpSpPr/>
          <p:nvPr/>
        </p:nvGrpSpPr>
        <p:grpSpPr>
          <a:xfrm>
            <a:off x="525057" y="1676972"/>
            <a:ext cx="1991974" cy="443345"/>
            <a:chOff x="525057" y="1676972"/>
            <a:chExt cx="1991974" cy="4433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4700FE-204D-4096-836E-81463B345250}"/>
                </a:ext>
              </a:extLst>
            </p:cNvPr>
            <p:cNvSpPr/>
            <p:nvPr/>
          </p:nvSpPr>
          <p:spPr>
            <a:xfrm>
              <a:off x="525057" y="1676972"/>
              <a:ext cx="19244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/>
                <a:t>1. Year of Birth</a:t>
              </a:r>
              <a:endParaRPr lang="en-IN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B6C94FD-ECB9-4CF5-ABEE-B86F18AE97B7}"/>
                </a:ext>
              </a:extLst>
            </p:cNvPr>
            <p:cNvSpPr/>
            <p:nvPr/>
          </p:nvSpPr>
          <p:spPr>
            <a:xfrm>
              <a:off x="525057" y="1676972"/>
              <a:ext cx="1991974" cy="44334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CC7A14F-8ED3-4FDB-9A2B-BCA70E0540E7}"/>
              </a:ext>
            </a:extLst>
          </p:cNvPr>
          <p:cNvSpPr/>
          <p:nvPr/>
        </p:nvSpPr>
        <p:spPr>
          <a:xfrm>
            <a:off x="5090468" y="1685697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3696D8-B58F-4F96-A7E2-0E5092F8FBA1}"/>
              </a:ext>
            </a:extLst>
          </p:cNvPr>
          <p:cNvGrpSpPr/>
          <p:nvPr/>
        </p:nvGrpSpPr>
        <p:grpSpPr>
          <a:xfrm>
            <a:off x="2664948" y="1676972"/>
            <a:ext cx="2135139" cy="452207"/>
            <a:chOff x="2664948" y="1676972"/>
            <a:chExt cx="2135139" cy="4522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6A2C8C-729E-4A0C-A249-BEE30C7107E4}"/>
                </a:ext>
              </a:extLst>
            </p:cNvPr>
            <p:cNvSpPr/>
            <p:nvPr/>
          </p:nvSpPr>
          <p:spPr>
            <a:xfrm>
              <a:off x="2664948" y="1676972"/>
              <a:ext cx="21351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000" dirty="0"/>
                <a:t>2. Month of Birth</a:t>
              </a:r>
              <a:endParaRPr lang="en-IN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7C067ED-A32A-4EFC-88D4-9953FE3A75D0}"/>
                </a:ext>
              </a:extLst>
            </p:cNvPr>
            <p:cNvSpPr/>
            <p:nvPr/>
          </p:nvSpPr>
          <p:spPr>
            <a:xfrm>
              <a:off x="2707065" y="1685834"/>
              <a:ext cx="2093022" cy="44334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D9B11E-3C6B-4F56-8582-CEA4BF230A35}"/>
              </a:ext>
            </a:extLst>
          </p:cNvPr>
          <p:cNvSpPr/>
          <p:nvPr/>
        </p:nvSpPr>
        <p:spPr>
          <a:xfrm>
            <a:off x="531803" y="2463802"/>
            <a:ext cx="2076208" cy="45746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FF4B53A-E96D-4D99-BAA1-70A538EF760F}"/>
              </a:ext>
            </a:extLst>
          </p:cNvPr>
          <p:cNvSpPr/>
          <p:nvPr/>
        </p:nvSpPr>
        <p:spPr>
          <a:xfrm>
            <a:off x="7282325" y="1678844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439ECF-9B66-47FB-8EDE-E664140F04DE}"/>
              </a:ext>
            </a:extLst>
          </p:cNvPr>
          <p:cNvSpPr/>
          <p:nvPr/>
        </p:nvSpPr>
        <p:spPr>
          <a:xfrm>
            <a:off x="2785503" y="2470860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ABA7A0-8E20-48C6-A7DC-CC9E9143E218}"/>
              </a:ext>
            </a:extLst>
          </p:cNvPr>
          <p:cNvSpPr/>
          <p:nvPr/>
        </p:nvSpPr>
        <p:spPr>
          <a:xfrm>
            <a:off x="5121251" y="2484312"/>
            <a:ext cx="1991974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A31F855-0010-4D65-9073-2F27F88AD726}"/>
              </a:ext>
            </a:extLst>
          </p:cNvPr>
          <p:cNvSpPr/>
          <p:nvPr/>
        </p:nvSpPr>
        <p:spPr>
          <a:xfrm>
            <a:off x="7290717" y="2479424"/>
            <a:ext cx="1991974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6A57E6-64D3-4A86-BCAB-EFE6F329B82B}"/>
              </a:ext>
            </a:extLst>
          </p:cNvPr>
          <p:cNvSpPr/>
          <p:nvPr/>
        </p:nvSpPr>
        <p:spPr>
          <a:xfrm>
            <a:off x="2707065" y="3305312"/>
            <a:ext cx="2182008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CDBD4D0-8399-41FE-8212-1CEF6443013F}"/>
              </a:ext>
            </a:extLst>
          </p:cNvPr>
          <p:cNvSpPr/>
          <p:nvPr/>
        </p:nvSpPr>
        <p:spPr>
          <a:xfrm>
            <a:off x="491289" y="3303511"/>
            <a:ext cx="1991974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4931D97-E103-447D-B94D-A8B013194600}"/>
              </a:ext>
            </a:extLst>
          </p:cNvPr>
          <p:cNvSpPr/>
          <p:nvPr/>
        </p:nvSpPr>
        <p:spPr>
          <a:xfrm>
            <a:off x="5090468" y="3318321"/>
            <a:ext cx="2043212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9EEEA9-2A07-4C12-B07B-EA69FB805C86}"/>
              </a:ext>
            </a:extLst>
          </p:cNvPr>
          <p:cNvSpPr/>
          <p:nvPr/>
        </p:nvSpPr>
        <p:spPr>
          <a:xfrm>
            <a:off x="7313362" y="3278388"/>
            <a:ext cx="1973287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A3EC59-CC92-43AE-B3B1-40985EBB5339}"/>
              </a:ext>
            </a:extLst>
          </p:cNvPr>
          <p:cNvSpPr/>
          <p:nvPr/>
        </p:nvSpPr>
        <p:spPr>
          <a:xfrm>
            <a:off x="491289" y="3975409"/>
            <a:ext cx="1991974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3B9BA09-F346-40F7-9EE4-3AE2C922F8B5}"/>
              </a:ext>
            </a:extLst>
          </p:cNvPr>
          <p:cNvSpPr/>
          <p:nvPr/>
        </p:nvSpPr>
        <p:spPr>
          <a:xfrm>
            <a:off x="2735289" y="3975409"/>
            <a:ext cx="2189106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C5571C-40B2-4422-9A2B-96899C0E23FB}"/>
              </a:ext>
            </a:extLst>
          </p:cNvPr>
          <p:cNvSpPr/>
          <p:nvPr/>
        </p:nvSpPr>
        <p:spPr>
          <a:xfrm>
            <a:off x="5092327" y="3922352"/>
            <a:ext cx="2020898" cy="67594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DC5D16B-ADC2-4C8E-9616-B23E45E07439}"/>
              </a:ext>
            </a:extLst>
          </p:cNvPr>
          <p:cNvSpPr/>
          <p:nvPr/>
        </p:nvSpPr>
        <p:spPr>
          <a:xfrm>
            <a:off x="7256557" y="3946924"/>
            <a:ext cx="2020898" cy="67594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626B600-8283-46C6-9661-523C2B1CD88A}"/>
              </a:ext>
            </a:extLst>
          </p:cNvPr>
          <p:cNvSpPr/>
          <p:nvPr/>
        </p:nvSpPr>
        <p:spPr>
          <a:xfrm>
            <a:off x="525057" y="4870907"/>
            <a:ext cx="1991974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386BBB0-08AA-42C7-A8FA-494BCDF1164A}"/>
              </a:ext>
            </a:extLst>
          </p:cNvPr>
          <p:cNvSpPr/>
          <p:nvPr/>
        </p:nvSpPr>
        <p:spPr>
          <a:xfrm>
            <a:off x="2664948" y="4899583"/>
            <a:ext cx="1842397" cy="41467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DCB24C-DF13-4935-908A-30BC8675841F}"/>
              </a:ext>
            </a:extLst>
          </p:cNvPr>
          <p:cNvSpPr/>
          <p:nvPr/>
        </p:nvSpPr>
        <p:spPr>
          <a:xfrm>
            <a:off x="4994091" y="4825335"/>
            <a:ext cx="1991974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0921A0-6FBA-4351-8A15-3EF6DED9CEA8}"/>
              </a:ext>
            </a:extLst>
          </p:cNvPr>
          <p:cNvSpPr/>
          <p:nvPr/>
        </p:nvSpPr>
        <p:spPr>
          <a:xfrm>
            <a:off x="4640549" y="4606519"/>
            <a:ext cx="2777326" cy="11185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8F6FB42-9843-4538-9C50-2EFEE2FE601E}"/>
              </a:ext>
            </a:extLst>
          </p:cNvPr>
          <p:cNvCxnSpPr>
            <a:stCxn id="5" idx="4"/>
          </p:cNvCxnSpPr>
          <p:nvPr/>
        </p:nvCxnSpPr>
        <p:spPr>
          <a:xfrm rot="16200000" flipH="1">
            <a:off x="6206194" y="5548129"/>
            <a:ext cx="546379" cy="90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CE5A3CDC-4811-455A-8CDB-C495EA5F4D3B}"/>
              </a:ext>
            </a:extLst>
          </p:cNvPr>
          <p:cNvSpPr txBox="1">
            <a:spLocks/>
          </p:cNvSpPr>
          <p:nvPr/>
        </p:nvSpPr>
        <p:spPr>
          <a:xfrm>
            <a:off x="6479383" y="6049817"/>
            <a:ext cx="2369128" cy="44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600" dirty="0"/>
              <a:t>Target Variable</a:t>
            </a:r>
            <a:endParaRPr lang="en-IN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04FBB2-A5E8-45A4-AF45-1EC996586C02}"/>
              </a:ext>
            </a:extLst>
          </p:cNvPr>
          <p:cNvSpPr/>
          <p:nvPr/>
        </p:nvSpPr>
        <p:spPr>
          <a:xfrm>
            <a:off x="6929555" y="6049816"/>
            <a:ext cx="1483680" cy="443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3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4519-99B7-4C29-A558-D46FC2ED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79" y="156238"/>
            <a:ext cx="8143394" cy="66040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Distribution of all categorical columns on target variable</a:t>
            </a:r>
            <a:br>
              <a:rPr lang="en-US" sz="2400" b="1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0B711-161A-4497-B964-D4EEF9CE1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79" y="661950"/>
            <a:ext cx="9227126" cy="5664959"/>
          </a:xfrm>
        </p:spPr>
      </p:pic>
    </p:spTree>
    <p:extLst>
      <p:ext uri="{BB962C8B-B14F-4D97-AF65-F5344CB8AC3E}">
        <p14:creationId xmlns:p14="http://schemas.microsoft.com/office/powerpoint/2010/main" val="3964025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4107</Words>
  <Application>Microsoft Office PowerPoint</Application>
  <PresentationFormat>Widescreen</PresentationFormat>
  <Paragraphs>1159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Cambria</vt:lpstr>
      <vt:lpstr>Trebuchet MS</vt:lpstr>
      <vt:lpstr>Wingdings</vt:lpstr>
      <vt:lpstr>Wingdings 3</vt:lpstr>
      <vt:lpstr>Facet</vt:lpstr>
      <vt:lpstr>Problem Statement:</vt:lpstr>
      <vt:lpstr>Project Objective:</vt:lpstr>
      <vt:lpstr>Approaching the problem</vt:lpstr>
      <vt:lpstr>Given Train dataset: </vt:lpstr>
      <vt:lpstr>Given Train dataset: (Dropping the unnecessary columns )</vt:lpstr>
      <vt:lpstr>Given Train dataset: (Data Types as given in the Train Data)  </vt:lpstr>
      <vt:lpstr>Converting the train data into appropriate data Type (Using astype)</vt:lpstr>
      <vt:lpstr>Converting the train data into appropriate data Type (Using astype)</vt:lpstr>
      <vt:lpstr>Distribution of all categorical columns on target variable </vt:lpstr>
      <vt:lpstr>Distribution of all categorical columns on target variable </vt:lpstr>
      <vt:lpstr>Distribution of all categorical columns when Churn = 1 (Normalized)</vt:lpstr>
      <vt:lpstr>Distribution of all categorical columns when Churn = 1 (Normalized)</vt:lpstr>
      <vt:lpstr>Distribution of all categorical columns when Churn = 1 (Normalized)</vt:lpstr>
      <vt:lpstr>Conclusion from the above graphs</vt:lpstr>
      <vt:lpstr>PowerPoint Presentation</vt:lpstr>
      <vt:lpstr>Note:</vt:lpstr>
      <vt:lpstr>Checking for class Imbalance Problem</vt:lpstr>
      <vt:lpstr>Dividing the numerical columns and categorical columns </vt:lpstr>
      <vt:lpstr>Pipeline Initialization </vt:lpstr>
      <vt:lpstr>Pipeline Initialization </vt:lpstr>
      <vt:lpstr>Train and Test Split (70% and 30%)</vt:lpstr>
      <vt:lpstr>Train and Test Split (70% and 30%)</vt:lpstr>
      <vt:lpstr>Fixing the Imbalance Problem using SMOTE</vt:lpstr>
      <vt:lpstr>Fixing the Imbalance Problem using SMOTE</vt:lpstr>
      <vt:lpstr>Fixing the Imbalance Problem using SMOTE</vt:lpstr>
      <vt:lpstr>Fixing the Imbalance Problem using SMOTE</vt:lpstr>
      <vt:lpstr>Model Building</vt:lpstr>
      <vt:lpstr>Overall approach used in model Building</vt:lpstr>
      <vt:lpstr>Overall approach used in model Building</vt:lpstr>
      <vt:lpstr>Overall approach used in model Building</vt:lpstr>
      <vt:lpstr>Overall approach used in model Building</vt:lpstr>
      <vt:lpstr>Overall approach used in model Building</vt:lpstr>
      <vt:lpstr>Overall approach used in model Building</vt:lpstr>
      <vt:lpstr>Confusion Matrix</vt:lpstr>
      <vt:lpstr>Model 1 Logistic regression </vt:lpstr>
      <vt:lpstr>Model 2 SVM Model Type 1</vt:lpstr>
      <vt:lpstr>Model 3 KNN</vt:lpstr>
      <vt:lpstr>Model 4 Decision Tree Type 1</vt:lpstr>
      <vt:lpstr>Tried Growing the tree completely to get the optimal max depth to use</vt:lpstr>
      <vt:lpstr>Model 5 Decision Tree Type 2</vt:lpstr>
      <vt:lpstr>Model 6 Decision Tree Using Random Search and CV=5</vt:lpstr>
      <vt:lpstr>Model 7 Random Forest</vt:lpstr>
      <vt:lpstr>Tried Growing the tree completely to get the optimal max depth to use</vt:lpstr>
      <vt:lpstr>Model 8 Random Forest type 2</vt:lpstr>
      <vt:lpstr>Model 9 Ada Boosting (Boosting Model 5 Decision Tree)</vt:lpstr>
      <vt:lpstr>Tried Growing the tree completely to get the optimal max depth to use</vt:lpstr>
      <vt:lpstr>Model 10 Ada Boosting Type 2 (Boosting Model 5 Decision Tree)</vt:lpstr>
      <vt:lpstr>Model 11 Stacking( Logistic, SVM(linear), KNN, DT, Random forest, ADA)</vt:lpstr>
      <vt:lpstr>Model 11 Stacking (Logistic, SVM(linear), KNN, DT, Random forest, ADA)</vt:lpstr>
      <vt:lpstr>Model 12 SVM Model Type 2</vt:lpstr>
      <vt:lpstr>Model 13 SVM Type 3 With Random Search and CV = 5</vt:lpstr>
      <vt:lpstr>Model 14 Stacking( Logistic, SVM(linear), KNN, DT, Random forest, ADA, svm2, svm3)</vt:lpstr>
      <vt:lpstr>Model 14 Stacking (Logistic, SVM(linear), KNN, DT, Random forest, ADA, svm2, svm3)</vt:lpstr>
      <vt:lpstr>Model 15 SVM Type 4 (Grid Search and CV = 10)</vt:lpstr>
      <vt:lpstr>Reducing the noise in the data</vt:lpstr>
      <vt:lpstr>Model 16 Logistic Regression (11 Variables)</vt:lpstr>
      <vt:lpstr>Model 17 SVM With Random Search and CV = 5 (11 Variables)</vt:lpstr>
      <vt:lpstr>Tried to add Credit score back to the data to check if it increases the score</vt:lpstr>
      <vt:lpstr>Model 18 Logistic Regression (12 Variables)</vt:lpstr>
      <vt:lpstr>Model 19 SVM With Random Search and CV = 5 (12 Variables)</vt:lpstr>
      <vt:lpstr>After adding credit score the accuracy did not go up, trying now with dropping few more columns</vt:lpstr>
      <vt:lpstr>Model 20 Logistic Regression (9 Variables)</vt:lpstr>
      <vt:lpstr>Model 21 SVM With Random Search and CV = 5 (9 Variables)</vt:lpstr>
      <vt:lpstr>Model Scores Summary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MITH Examinations (04 Jan 2019 – 05 Jan 2019)</dc:title>
  <dc:creator>pruthviraj M S</dc:creator>
  <cp:lastModifiedBy>Deepak saravana kumar M</cp:lastModifiedBy>
  <cp:revision>110</cp:revision>
  <dcterms:created xsi:type="dcterms:W3CDTF">2020-01-04T13:45:29Z</dcterms:created>
  <dcterms:modified xsi:type="dcterms:W3CDTF">2021-07-07T15:38:28Z</dcterms:modified>
</cp:coreProperties>
</file>