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71" r:id="rId3"/>
    <p:sldId id="258" r:id="rId4"/>
    <p:sldId id="259" r:id="rId5"/>
    <p:sldId id="261" r:id="rId6"/>
    <p:sldId id="272" r:id="rId7"/>
    <p:sldId id="314" r:id="rId8"/>
    <p:sldId id="322" r:id="rId9"/>
    <p:sldId id="343" r:id="rId10"/>
    <p:sldId id="323" r:id="rId11"/>
    <p:sldId id="326" r:id="rId12"/>
    <p:sldId id="327" r:id="rId13"/>
    <p:sldId id="328" r:id="rId14"/>
    <p:sldId id="329" r:id="rId15"/>
    <p:sldId id="27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9" r:id="rId25"/>
    <p:sldId id="340" r:id="rId26"/>
    <p:sldId id="344" r:id="rId27"/>
    <p:sldId id="307" r:id="rId28"/>
    <p:sldId id="341" r:id="rId29"/>
    <p:sldId id="342" r:id="rId30"/>
    <p:sldId id="316" r:id="rId31"/>
    <p:sldId id="317" r:id="rId32"/>
    <p:sldId id="318" r:id="rId33"/>
    <p:sldId id="31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5E13C-7A33-4192-B6BB-8B6561FEAE2C}" type="doc">
      <dgm:prSet loTypeId="urn:microsoft.com/office/officeart/2005/8/layout/radial5" loCatId="cycle" qsTypeId="urn:microsoft.com/office/officeart/2005/8/quickstyle/simple3" qsCatId="simple" csTypeId="urn:microsoft.com/office/officeart/2005/8/colors/accent4_2" csCatId="accent4" phldr="1"/>
      <dgm:spPr>
        <a:scene3d>
          <a:camera prst="obliqueBottomLeft"/>
          <a:lightRig rig="threePt" dir="t"/>
        </a:scene3d>
      </dgm:spPr>
      <dgm:t>
        <a:bodyPr/>
        <a:lstStyle/>
        <a:p>
          <a:endParaRPr lang="en-IN"/>
        </a:p>
      </dgm:t>
    </dgm:pt>
    <dgm:pt modelId="{AEBBAE43-9388-4ED7-914D-D2DF08FF4097}">
      <dgm:prSet phldrT="[Text]"/>
      <dgm:spPr/>
      <dgm:t>
        <a:bodyPr/>
        <a:lstStyle/>
        <a:p>
          <a:r>
            <a:rPr lang="en-IN" dirty="0"/>
            <a:t>GOLD</a:t>
          </a:r>
        </a:p>
      </dgm:t>
    </dgm:pt>
    <dgm:pt modelId="{8A032DD9-283E-498E-883C-C1EE402E0033}" type="parTrans" cxnId="{0B611FB2-EFCA-4D5E-A3CC-5CCD6E3539F5}">
      <dgm:prSet/>
      <dgm:spPr/>
      <dgm:t>
        <a:bodyPr/>
        <a:lstStyle/>
        <a:p>
          <a:endParaRPr lang="en-IN"/>
        </a:p>
      </dgm:t>
    </dgm:pt>
    <dgm:pt modelId="{5C06CFBE-6F07-447F-B142-8F3B6FA777A5}" type="sibTrans" cxnId="{0B611FB2-EFCA-4D5E-A3CC-5CCD6E3539F5}">
      <dgm:prSet/>
      <dgm:spPr/>
      <dgm:t>
        <a:bodyPr/>
        <a:lstStyle/>
        <a:p>
          <a:endParaRPr lang="en-IN"/>
        </a:p>
      </dgm:t>
    </dgm:pt>
    <dgm:pt modelId="{09C1E8B9-8CD6-4F26-B685-C198804794D7}">
      <dgm:prSet phldrT="[Text]"/>
      <dgm:spPr/>
      <dgm:t>
        <a:bodyPr/>
        <a:lstStyle/>
        <a:p>
          <a:r>
            <a:rPr lang="en-IN" dirty="0"/>
            <a:t>Global Currency</a:t>
          </a:r>
        </a:p>
      </dgm:t>
    </dgm:pt>
    <dgm:pt modelId="{4AB2D633-330F-44DF-9462-E062F1A25A49}" type="parTrans" cxnId="{0E74E871-4CE1-4366-8882-0540EA321AE8}">
      <dgm:prSet/>
      <dgm:spPr/>
      <dgm:t>
        <a:bodyPr/>
        <a:lstStyle/>
        <a:p>
          <a:endParaRPr lang="en-IN"/>
        </a:p>
      </dgm:t>
    </dgm:pt>
    <dgm:pt modelId="{944F4B13-DC60-48FA-8F3C-6547C719A944}" type="sibTrans" cxnId="{0E74E871-4CE1-4366-8882-0540EA321AE8}">
      <dgm:prSet/>
      <dgm:spPr/>
      <dgm:t>
        <a:bodyPr/>
        <a:lstStyle/>
        <a:p>
          <a:endParaRPr lang="en-IN"/>
        </a:p>
      </dgm:t>
    </dgm:pt>
    <dgm:pt modelId="{DA601698-E514-4D03-BAFD-E7F5D098D15E}">
      <dgm:prSet phldrT="[Text]"/>
      <dgm:spPr/>
      <dgm:t>
        <a:bodyPr/>
        <a:lstStyle/>
        <a:p>
          <a:r>
            <a:rPr lang="en-IN" dirty="0"/>
            <a:t>Investment Tool</a:t>
          </a:r>
        </a:p>
      </dgm:t>
    </dgm:pt>
    <dgm:pt modelId="{19E6D3DF-586A-4FD4-B0C8-C151EC10219B}" type="parTrans" cxnId="{4B7E92C7-685B-48A0-B104-6749D3020597}">
      <dgm:prSet/>
      <dgm:spPr/>
      <dgm:t>
        <a:bodyPr/>
        <a:lstStyle/>
        <a:p>
          <a:endParaRPr lang="en-IN"/>
        </a:p>
      </dgm:t>
    </dgm:pt>
    <dgm:pt modelId="{25B3DC2A-93A7-4733-98C1-F594E6940050}" type="sibTrans" cxnId="{4B7E92C7-685B-48A0-B104-6749D3020597}">
      <dgm:prSet/>
      <dgm:spPr/>
      <dgm:t>
        <a:bodyPr/>
        <a:lstStyle/>
        <a:p>
          <a:endParaRPr lang="en-IN"/>
        </a:p>
      </dgm:t>
    </dgm:pt>
    <dgm:pt modelId="{6A59CC14-2910-4896-9F71-D909F9DF0D50}">
      <dgm:prSet phldrT="[Text]"/>
      <dgm:spPr/>
      <dgm:t>
        <a:bodyPr/>
        <a:lstStyle/>
        <a:p>
          <a:r>
            <a:rPr lang="en-IN" dirty="0"/>
            <a:t>Hedging against inflation</a:t>
          </a:r>
        </a:p>
      </dgm:t>
    </dgm:pt>
    <dgm:pt modelId="{7FE5EB88-6979-4701-B4E9-875919074FB0}" type="parTrans" cxnId="{6576B333-6DB4-452B-A12A-6CCA1DDD6AFA}">
      <dgm:prSet/>
      <dgm:spPr/>
      <dgm:t>
        <a:bodyPr/>
        <a:lstStyle/>
        <a:p>
          <a:endParaRPr lang="en-IN"/>
        </a:p>
      </dgm:t>
    </dgm:pt>
    <dgm:pt modelId="{EE3CEABF-E2B5-47D9-AF9D-D25B52DF60DC}" type="sibTrans" cxnId="{6576B333-6DB4-452B-A12A-6CCA1DDD6AFA}">
      <dgm:prSet/>
      <dgm:spPr/>
      <dgm:t>
        <a:bodyPr/>
        <a:lstStyle/>
        <a:p>
          <a:endParaRPr lang="en-IN"/>
        </a:p>
      </dgm:t>
    </dgm:pt>
    <dgm:pt modelId="{C45FE8A5-1B3B-48F4-AC9D-EEE224BDFB0D}">
      <dgm:prSet phldrT="[Text]"/>
      <dgm:spPr/>
      <dgm:t>
        <a:bodyPr/>
        <a:lstStyle/>
        <a:p>
          <a:r>
            <a:rPr lang="en-IN" dirty="0"/>
            <a:t>Stable</a:t>
          </a:r>
        </a:p>
      </dgm:t>
    </dgm:pt>
    <dgm:pt modelId="{63D670C9-A0E8-40DD-85DA-2483C92B1B81}" type="parTrans" cxnId="{F3D45E06-3D76-45F2-AB9A-CB05B07877AC}">
      <dgm:prSet/>
      <dgm:spPr/>
      <dgm:t>
        <a:bodyPr/>
        <a:lstStyle/>
        <a:p>
          <a:endParaRPr lang="en-IN"/>
        </a:p>
      </dgm:t>
    </dgm:pt>
    <dgm:pt modelId="{C8709570-64F8-4A20-92D8-BA656BD4F416}" type="sibTrans" cxnId="{F3D45E06-3D76-45F2-AB9A-CB05B07877AC}">
      <dgm:prSet/>
      <dgm:spPr/>
      <dgm:t>
        <a:bodyPr/>
        <a:lstStyle/>
        <a:p>
          <a:endParaRPr lang="en-IN"/>
        </a:p>
      </dgm:t>
    </dgm:pt>
    <dgm:pt modelId="{4923233E-BA00-442F-8C4B-62F67D9B130D}">
      <dgm:prSet phldrT="[Text]"/>
      <dgm:spPr/>
      <dgm:t>
        <a:bodyPr/>
        <a:lstStyle/>
        <a:p>
          <a:r>
            <a:rPr lang="en-IN" dirty="0"/>
            <a:t>Commodity</a:t>
          </a:r>
        </a:p>
      </dgm:t>
    </dgm:pt>
    <dgm:pt modelId="{283061FE-F3D8-4650-AA72-228B8B4DD596}" type="parTrans" cxnId="{2515551F-8F91-46FA-BD73-9FBC440E4420}">
      <dgm:prSet/>
      <dgm:spPr/>
      <dgm:t>
        <a:bodyPr/>
        <a:lstStyle/>
        <a:p>
          <a:endParaRPr lang="en-IN"/>
        </a:p>
      </dgm:t>
    </dgm:pt>
    <dgm:pt modelId="{C4937805-FF69-4736-A578-4D7779983959}" type="sibTrans" cxnId="{2515551F-8F91-46FA-BD73-9FBC440E4420}">
      <dgm:prSet/>
      <dgm:spPr/>
      <dgm:t>
        <a:bodyPr/>
        <a:lstStyle/>
        <a:p>
          <a:endParaRPr lang="en-IN"/>
        </a:p>
      </dgm:t>
    </dgm:pt>
    <dgm:pt modelId="{313555B0-0442-41A7-B0A5-753C282FC19E}" type="pres">
      <dgm:prSet presAssocID="{3465E13C-7A33-4192-B6BB-8B6561FEAE2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269890-5E30-4FE6-A95A-5ACE379FADBC}" type="pres">
      <dgm:prSet presAssocID="{AEBBAE43-9388-4ED7-914D-D2DF08FF4097}" presName="centerShape" presStyleLbl="node0" presStyleIdx="0" presStyleCnt="1"/>
      <dgm:spPr/>
      <dgm:t>
        <a:bodyPr/>
        <a:lstStyle/>
        <a:p>
          <a:endParaRPr lang="en-US"/>
        </a:p>
      </dgm:t>
    </dgm:pt>
    <dgm:pt modelId="{4906B7E4-3A5D-47EF-8CC1-09AB89B97E2D}" type="pres">
      <dgm:prSet presAssocID="{4AB2D633-330F-44DF-9462-E062F1A25A49}" presName="parTrans" presStyleLbl="sibTrans2D1" presStyleIdx="0" presStyleCnt="5"/>
      <dgm:spPr/>
      <dgm:t>
        <a:bodyPr/>
        <a:lstStyle/>
        <a:p>
          <a:endParaRPr lang="en-US"/>
        </a:p>
      </dgm:t>
    </dgm:pt>
    <dgm:pt modelId="{9FB15D0C-32B9-457A-AA49-ABB174EBAFB7}" type="pres">
      <dgm:prSet presAssocID="{4AB2D633-330F-44DF-9462-E062F1A25A4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0842200-4B10-4259-B086-A2CB202F27DF}" type="pres">
      <dgm:prSet presAssocID="{09C1E8B9-8CD6-4F26-B685-C198804794D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F3D80-6FEE-4405-912B-02DAE6A8001F}" type="pres">
      <dgm:prSet presAssocID="{19E6D3DF-586A-4FD4-B0C8-C151EC10219B}" presName="parTrans" presStyleLbl="sibTrans2D1" presStyleIdx="1" presStyleCnt="5"/>
      <dgm:spPr/>
      <dgm:t>
        <a:bodyPr/>
        <a:lstStyle/>
        <a:p>
          <a:endParaRPr lang="en-US"/>
        </a:p>
      </dgm:t>
    </dgm:pt>
    <dgm:pt modelId="{04DA3D56-B488-4A30-AD49-3357BB06E1DA}" type="pres">
      <dgm:prSet presAssocID="{19E6D3DF-586A-4FD4-B0C8-C151EC10219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04521C8-3E6E-4493-A4F3-E5FC006C04F9}" type="pres">
      <dgm:prSet presAssocID="{DA601698-E514-4D03-BAFD-E7F5D098D15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EAB26-80AD-4167-9962-5E05E62E33D7}" type="pres">
      <dgm:prSet presAssocID="{7FE5EB88-6979-4701-B4E9-875919074FB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1B1E00C-9DCE-49D2-AC40-CFAA93218DC7}" type="pres">
      <dgm:prSet presAssocID="{7FE5EB88-6979-4701-B4E9-875919074FB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93F48DE-2E2F-46A4-85CC-8838B56209E6}" type="pres">
      <dgm:prSet presAssocID="{6A59CC14-2910-4896-9F71-D909F9DF0D5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D4275-D5A3-40BA-90D8-A7490545AF2C}" type="pres">
      <dgm:prSet presAssocID="{63D670C9-A0E8-40DD-85DA-2483C92B1B81}" presName="parTrans" presStyleLbl="sibTrans2D1" presStyleIdx="3" presStyleCnt="5"/>
      <dgm:spPr/>
      <dgm:t>
        <a:bodyPr/>
        <a:lstStyle/>
        <a:p>
          <a:endParaRPr lang="en-US"/>
        </a:p>
      </dgm:t>
    </dgm:pt>
    <dgm:pt modelId="{43B8FE9E-B508-4DDE-9910-FBDD67F1D8A7}" type="pres">
      <dgm:prSet presAssocID="{63D670C9-A0E8-40DD-85DA-2483C92B1B8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A90B5B-0153-4C44-B9A2-C9467977414B}" type="pres">
      <dgm:prSet presAssocID="{C45FE8A5-1B3B-48F4-AC9D-EEE224BDFB0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55639-BE43-4B8B-996B-01945F3FC365}" type="pres">
      <dgm:prSet presAssocID="{283061FE-F3D8-4650-AA72-228B8B4DD596}" presName="parTrans" presStyleLbl="sibTrans2D1" presStyleIdx="4" presStyleCnt="5"/>
      <dgm:spPr/>
      <dgm:t>
        <a:bodyPr/>
        <a:lstStyle/>
        <a:p>
          <a:endParaRPr lang="en-US"/>
        </a:p>
      </dgm:t>
    </dgm:pt>
    <dgm:pt modelId="{4351122D-9EC1-46B3-B35B-3244C627EB56}" type="pres">
      <dgm:prSet presAssocID="{283061FE-F3D8-4650-AA72-228B8B4DD59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FEB7EC5-226A-40F9-8077-AF1A9C78862F}" type="pres">
      <dgm:prSet presAssocID="{4923233E-BA00-442F-8C4B-62F67D9B130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A13869-68F3-4F2C-BAD1-D8D6D9D7D693}" type="presOf" srcId="{DA601698-E514-4D03-BAFD-E7F5D098D15E}" destId="{F04521C8-3E6E-4493-A4F3-E5FC006C04F9}" srcOrd="0" destOrd="0" presId="urn:microsoft.com/office/officeart/2005/8/layout/radial5"/>
    <dgm:cxn modelId="{0B611FB2-EFCA-4D5E-A3CC-5CCD6E3539F5}" srcId="{3465E13C-7A33-4192-B6BB-8B6561FEAE2C}" destId="{AEBBAE43-9388-4ED7-914D-D2DF08FF4097}" srcOrd="0" destOrd="0" parTransId="{8A032DD9-283E-498E-883C-C1EE402E0033}" sibTransId="{5C06CFBE-6F07-447F-B142-8F3B6FA777A5}"/>
    <dgm:cxn modelId="{78298ED7-653D-4741-8EAB-CC06E7526BEE}" type="presOf" srcId="{63D670C9-A0E8-40DD-85DA-2483C92B1B81}" destId="{9DFD4275-D5A3-40BA-90D8-A7490545AF2C}" srcOrd="0" destOrd="0" presId="urn:microsoft.com/office/officeart/2005/8/layout/radial5"/>
    <dgm:cxn modelId="{C18DD126-DB16-47A1-9154-EDF009E7BC1A}" type="presOf" srcId="{6A59CC14-2910-4896-9F71-D909F9DF0D50}" destId="{493F48DE-2E2F-46A4-85CC-8838B56209E6}" srcOrd="0" destOrd="0" presId="urn:microsoft.com/office/officeart/2005/8/layout/radial5"/>
    <dgm:cxn modelId="{187DD302-72F7-4B51-A535-23FBEC578F5E}" type="presOf" srcId="{4AB2D633-330F-44DF-9462-E062F1A25A49}" destId="{9FB15D0C-32B9-457A-AA49-ABB174EBAFB7}" srcOrd="1" destOrd="0" presId="urn:microsoft.com/office/officeart/2005/8/layout/radial5"/>
    <dgm:cxn modelId="{31CCB151-0873-4A2B-A014-678685CE9294}" type="presOf" srcId="{4AB2D633-330F-44DF-9462-E062F1A25A49}" destId="{4906B7E4-3A5D-47EF-8CC1-09AB89B97E2D}" srcOrd="0" destOrd="0" presId="urn:microsoft.com/office/officeart/2005/8/layout/radial5"/>
    <dgm:cxn modelId="{2A21FA6A-CEFA-4501-B90A-C779FB1415B2}" type="presOf" srcId="{283061FE-F3D8-4650-AA72-228B8B4DD596}" destId="{4351122D-9EC1-46B3-B35B-3244C627EB56}" srcOrd="1" destOrd="0" presId="urn:microsoft.com/office/officeart/2005/8/layout/radial5"/>
    <dgm:cxn modelId="{2515551F-8F91-46FA-BD73-9FBC440E4420}" srcId="{AEBBAE43-9388-4ED7-914D-D2DF08FF4097}" destId="{4923233E-BA00-442F-8C4B-62F67D9B130D}" srcOrd="4" destOrd="0" parTransId="{283061FE-F3D8-4650-AA72-228B8B4DD596}" sibTransId="{C4937805-FF69-4736-A578-4D7779983959}"/>
    <dgm:cxn modelId="{C72BCC4D-A497-46CC-9C05-2255F3B4C67F}" type="presOf" srcId="{283061FE-F3D8-4650-AA72-228B8B4DD596}" destId="{03155639-BE43-4B8B-996B-01945F3FC365}" srcOrd="0" destOrd="0" presId="urn:microsoft.com/office/officeart/2005/8/layout/radial5"/>
    <dgm:cxn modelId="{61266702-040F-40D3-943C-7EA0CDA95505}" type="presOf" srcId="{19E6D3DF-586A-4FD4-B0C8-C151EC10219B}" destId="{04DA3D56-B488-4A30-AD49-3357BB06E1DA}" srcOrd="1" destOrd="0" presId="urn:microsoft.com/office/officeart/2005/8/layout/radial5"/>
    <dgm:cxn modelId="{D68367E0-A65C-4525-A183-58314897EC02}" type="presOf" srcId="{7FE5EB88-6979-4701-B4E9-875919074FB0}" destId="{F1B1E00C-9DCE-49D2-AC40-CFAA93218DC7}" srcOrd="1" destOrd="0" presId="urn:microsoft.com/office/officeart/2005/8/layout/radial5"/>
    <dgm:cxn modelId="{0E74E871-4CE1-4366-8882-0540EA321AE8}" srcId="{AEBBAE43-9388-4ED7-914D-D2DF08FF4097}" destId="{09C1E8B9-8CD6-4F26-B685-C198804794D7}" srcOrd="0" destOrd="0" parTransId="{4AB2D633-330F-44DF-9462-E062F1A25A49}" sibTransId="{944F4B13-DC60-48FA-8F3C-6547C719A944}"/>
    <dgm:cxn modelId="{887CD42A-9122-4722-89D8-6E98FF368504}" type="presOf" srcId="{3465E13C-7A33-4192-B6BB-8B6561FEAE2C}" destId="{313555B0-0442-41A7-B0A5-753C282FC19E}" srcOrd="0" destOrd="0" presId="urn:microsoft.com/office/officeart/2005/8/layout/radial5"/>
    <dgm:cxn modelId="{6576B333-6DB4-452B-A12A-6CCA1DDD6AFA}" srcId="{AEBBAE43-9388-4ED7-914D-D2DF08FF4097}" destId="{6A59CC14-2910-4896-9F71-D909F9DF0D50}" srcOrd="2" destOrd="0" parTransId="{7FE5EB88-6979-4701-B4E9-875919074FB0}" sibTransId="{EE3CEABF-E2B5-47D9-AF9D-D25B52DF60DC}"/>
    <dgm:cxn modelId="{EB0630D6-6127-4EBE-BB4E-855C98AABE22}" type="presOf" srcId="{4923233E-BA00-442F-8C4B-62F67D9B130D}" destId="{DFEB7EC5-226A-40F9-8077-AF1A9C78862F}" srcOrd="0" destOrd="0" presId="urn:microsoft.com/office/officeart/2005/8/layout/radial5"/>
    <dgm:cxn modelId="{F3D45E06-3D76-45F2-AB9A-CB05B07877AC}" srcId="{AEBBAE43-9388-4ED7-914D-D2DF08FF4097}" destId="{C45FE8A5-1B3B-48F4-AC9D-EEE224BDFB0D}" srcOrd="3" destOrd="0" parTransId="{63D670C9-A0E8-40DD-85DA-2483C92B1B81}" sibTransId="{C8709570-64F8-4A20-92D8-BA656BD4F416}"/>
    <dgm:cxn modelId="{D1BA11A8-7B64-4441-8F56-F60106D0B751}" type="presOf" srcId="{7FE5EB88-6979-4701-B4E9-875919074FB0}" destId="{A67EAB26-80AD-4167-9962-5E05E62E33D7}" srcOrd="0" destOrd="0" presId="urn:microsoft.com/office/officeart/2005/8/layout/radial5"/>
    <dgm:cxn modelId="{F774C01E-7ECF-4702-A636-BBA100D90931}" type="presOf" srcId="{09C1E8B9-8CD6-4F26-B685-C198804794D7}" destId="{D0842200-4B10-4259-B086-A2CB202F27DF}" srcOrd="0" destOrd="0" presId="urn:microsoft.com/office/officeart/2005/8/layout/radial5"/>
    <dgm:cxn modelId="{DCAC5305-F9BC-4984-B36F-0B961A11C490}" type="presOf" srcId="{C45FE8A5-1B3B-48F4-AC9D-EEE224BDFB0D}" destId="{5DA90B5B-0153-4C44-B9A2-C9467977414B}" srcOrd="0" destOrd="0" presId="urn:microsoft.com/office/officeart/2005/8/layout/radial5"/>
    <dgm:cxn modelId="{7B35E416-C2E0-4E9D-B123-51FAC79127AE}" type="presOf" srcId="{63D670C9-A0E8-40DD-85DA-2483C92B1B81}" destId="{43B8FE9E-B508-4DDE-9910-FBDD67F1D8A7}" srcOrd="1" destOrd="0" presId="urn:microsoft.com/office/officeart/2005/8/layout/radial5"/>
    <dgm:cxn modelId="{4E6A737A-59E0-4E26-9EB6-6A9402B83E5C}" type="presOf" srcId="{19E6D3DF-586A-4FD4-B0C8-C151EC10219B}" destId="{EABF3D80-6FEE-4405-912B-02DAE6A8001F}" srcOrd="0" destOrd="0" presId="urn:microsoft.com/office/officeart/2005/8/layout/radial5"/>
    <dgm:cxn modelId="{4B7E92C7-685B-48A0-B104-6749D3020597}" srcId="{AEBBAE43-9388-4ED7-914D-D2DF08FF4097}" destId="{DA601698-E514-4D03-BAFD-E7F5D098D15E}" srcOrd="1" destOrd="0" parTransId="{19E6D3DF-586A-4FD4-B0C8-C151EC10219B}" sibTransId="{25B3DC2A-93A7-4733-98C1-F594E6940050}"/>
    <dgm:cxn modelId="{9AC3A67E-177F-4C12-9BD9-64247093A219}" type="presOf" srcId="{AEBBAE43-9388-4ED7-914D-D2DF08FF4097}" destId="{B9269890-5E30-4FE6-A95A-5ACE379FADBC}" srcOrd="0" destOrd="0" presId="urn:microsoft.com/office/officeart/2005/8/layout/radial5"/>
    <dgm:cxn modelId="{D182DD2C-ED06-4438-8A07-786B6A64217F}" type="presParOf" srcId="{313555B0-0442-41A7-B0A5-753C282FC19E}" destId="{B9269890-5E30-4FE6-A95A-5ACE379FADBC}" srcOrd="0" destOrd="0" presId="urn:microsoft.com/office/officeart/2005/8/layout/radial5"/>
    <dgm:cxn modelId="{C7C18F4D-772D-479B-80D8-3A71CC7EB617}" type="presParOf" srcId="{313555B0-0442-41A7-B0A5-753C282FC19E}" destId="{4906B7E4-3A5D-47EF-8CC1-09AB89B97E2D}" srcOrd="1" destOrd="0" presId="urn:microsoft.com/office/officeart/2005/8/layout/radial5"/>
    <dgm:cxn modelId="{5CACB35A-A98A-4040-93B5-56F3B09755C2}" type="presParOf" srcId="{4906B7E4-3A5D-47EF-8CC1-09AB89B97E2D}" destId="{9FB15D0C-32B9-457A-AA49-ABB174EBAFB7}" srcOrd="0" destOrd="0" presId="urn:microsoft.com/office/officeart/2005/8/layout/radial5"/>
    <dgm:cxn modelId="{7C25DC9D-9EC5-4571-AD76-D917CF5E5767}" type="presParOf" srcId="{313555B0-0442-41A7-B0A5-753C282FC19E}" destId="{D0842200-4B10-4259-B086-A2CB202F27DF}" srcOrd="2" destOrd="0" presId="urn:microsoft.com/office/officeart/2005/8/layout/radial5"/>
    <dgm:cxn modelId="{51CF74B0-74E4-4E3A-81AF-E3404CCF7B33}" type="presParOf" srcId="{313555B0-0442-41A7-B0A5-753C282FC19E}" destId="{EABF3D80-6FEE-4405-912B-02DAE6A8001F}" srcOrd="3" destOrd="0" presId="urn:microsoft.com/office/officeart/2005/8/layout/radial5"/>
    <dgm:cxn modelId="{BD78A051-4865-4CA6-AE45-26809A4A879C}" type="presParOf" srcId="{EABF3D80-6FEE-4405-912B-02DAE6A8001F}" destId="{04DA3D56-B488-4A30-AD49-3357BB06E1DA}" srcOrd="0" destOrd="0" presId="urn:microsoft.com/office/officeart/2005/8/layout/radial5"/>
    <dgm:cxn modelId="{428F089F-EBA4-4354-BA48-8712E4047451}" type="presParOf" srcId="{313555B0-0442-41A7-B0A5-753C282FC19E}" destId="{F04521C8-3E6E-4493-A4F3-E5FC006C04F9}" srcOrd="4" destOrd="0" presId="urn:microsoft.com/office/officeart/2005/8/layout/radial5"/>
    <dgm:cxn modelId="{9F2FFA7D-7A42-4AA6-AEAA-BB09674AEA39}" type="presParOf" srcId="{313555B0-0442-41A7-B0A5-753C282FC19E}" destId="{A67EAB26-80AD-4167-9962-5E05E62E33D7}" srcOrd="5" destOrd="0" presId="urn:microsoft.com/office/officeart/2005/8/layout/radial5"/>
    <dgm:cxn modelId="{AC228A41-B78E-4A1A-BB08-A0441DC79ADC}" type="presParOf" srcId="{A67EAB26-80AD-4167-9962-5E05E62E33D7}" destId="{F1B1E00C-9DCE-49D2-AC40-CFAA93218DC7}" srcOrd="0" destOrd="0" presId="urn:microsoft.com/office/officeart/2005/8/layout/radial5"/>
    <dgm:cxn modelId="{29CD7FF0-7389-45C9-B448-CB8F3D5E7E89}" type="presParOf" srcId="{313555B0-0442-41A7-B0A5-753C282FC19E}" destId="{493F48DE-2E2F-46A4-85CC-8838B56209E6}" srcOrd="6" destOrd="0" presId="urn:microsoft.com/office/officeart/2005/8/layout/radial5"/>
    <dgm:cxn modelId="{22ED4C2A-F2C4-43E2-9F32-4F000538A990}" type="presParOf" srcId="{313555B0-0442-41A7-B0A5-753C282FC19E}" destId="{9DFD4275-D5A3-40BA-90D8-A7490545AF2C}" srcOrd="7" destOrd="0" presId="urn:microsoft.com/office/officeart/2005/8/layout/radial5"/>
    <dgm:cxn modelId="{DA1A71A7-9DBD-4AD5-98C4-0E22BD2687F0}" type="presParOf" srcId="{9DFD4275-D5A3-40BA-90D8-A7490545AF2C}" destId="{43B8FE9E-B508-4DDE-9910-FBDD67F1D8A7}" srcOrd="0" destOrd="0" presId="urn:microsoft.com/office/officeart/2005/8/layout/radial5"/>
    <dgm:cxn modelId="{E4050DDF-0323-4F32-B352-BAEEE42119C5}" type="presParOf" srcId="{313555B0-0442-41A7-B0A5-753C282FC19E}" destId="{5DA90B5B-0153-4C44-B9A2-C9467977414B}" srcOrd="8" destOrd="0" presId="urn:microsoft.com/office/officeart/2005/8/layout/radial5"/>
    <dgm:cxn modelId="{43BAB226-E2D9-4FD0-9356-8D5623D7BD93}" type="presParOf" srcId="{313555B0-0442-41A7-B0A5-753C282FC19E}" destId="{03155639-BE43-4B8B-996B-01945F3FC365}" srcOrd="9" destOrd="0" presId="urn:microsoft.com/office/officeart/2005/8/layout/radial5"/>
    <dgm:cxn modelId="{9B6C490D-9D84-49A9-956E-06D2D1A31CCF}" type="presParOf" srcId="{03155639-BE43-4B8B-996B-01945F3FC365}" destId="{4351122D-9EC1-46B3-B35B-3244C627EB56}" srcOrd="0" destOrd="0" presId="urn:microsoft.com/office/officeart/2005/8/layout/radial5"/>
    <dgm:cxn modelId="{A138F1EC-36D4-4F10-90DB-B113038BCF90}" type="presParOf" srcId="{313555B0-0442-41A7-B0A5-753C282FC19E}" destId="{DFEB7EC5-226A-40F9-8077-AF1A9C78862F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69890-5E30-4FE6-A95A-5ACE379FADBC}">
      <dsp:nvSpPr>
        <dsp:cNvPr id="0" name=""/>
        <dsp:cNvSpPr/>
      </dsp:nvSpPr>
      <dsp:spPr>
        <a:xfrm>
          <a:off x="4589022" y="1875504"/>
          <a:ext cx="1337555" cy="13375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/>
            <a:t>GOLD</a:t>
          </a:r>
        </a:p>
      </dsp:txBody>
      <dsp:txXfrm>
        <a:off x="4784902" y="2071384"/>
        <a:ext cx="945795" cy="945795"/>
      </dsp:txXfrm>
    </dsp:sp>
    <dsp:sp modelId="{4906B7E4-3A5D-47EF-8CC1-09AB89B97E2D}">
      <dsp:nvSpPr>
        <dsp:cNvPr id="0" name=""/>
        <dsp:cNvSpPr/>
      </dsp:nvSpPr>
      <dsp:spPr>
        <a:xfrm rot="16200000">
          <a:off x="5116020" y="1388637"/>
          <a:ext cx="283558" cy="454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5158554" y="1522125"/>
        <a:ext cx="198491" cy="272860"/>
      </dsp:txXfrm>
    </dsp:sp>
    <dsp:sp modelId="{D0842200-4B10-4259-B086-A2CB202F27DF}">
      <dsp:nvSpPr>
        <dsp:cNvPr id="0" name=""/>
        <dsp:cNvSpPr/>
      </dsp:nvSpPr>
      <dsp:spPr>
        <a:xfrm>
          <a:off x="4589022" y="2933"/>
          <a:ext cx="1337555" cy="13375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Global Currency</a:t>
          </a:r>
        </a:p>
      </dsp:txBody>
      <dsp:txXfrm>
        <a:off x="4784902" y="198813"/>
        <a:ext cx="945795" cy="945795"/>
      </dsp:txXfrm>
    </dsp:sp>
    <dsp:sp modelId="{EABF3D80-6FEE-4405-912B-02DAE6A8001F}">
      <dsp:nvSpPr>
        <dsp:cNvPr id="0" name=""/>
        <dsp:cNvSpPr/>
      </dsp:nvSpPr>
      <dsp:spPr>
        <a:xfrm rot="20520000">
          <a:off x="5998848" y="2030049"/>
          <a:ext cx="283558" cy="454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6000930" y="2134147"/>
        <a:ext cx="198491" cy="272860"/>
      </dsp:txXfrm>
    </dsp:sp>
    <dsp:sp modelId="{F04521C8-3E6E-4493-A4F3-E5FC006C04F9}">
      <dsp:nvSpPr>
        <dsp:cNvPr id="0" name=""/>
        <dsp:cNvSpPr/>
      </dsp:nvSpPr>
      <dsp:spPr>
        <a:xfrm>
          <a:off x="6369942" y="1296848"/>
          <a:ext cx="1337555" cy="13375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Investment Tool</a:t>
          </a:r>
        </a:p>
      </dsp:txBody>
      <dsp:txXfrm>
        <a:off x="6565822" y="1492728"/>
        <a:ext cx="945795" cy="945795"/>
      </dsp:txXfrm>
    </dsp:sp>
    <dsp:sp modelId="{A67EAB26-80AD-4167-9962-5E05E62E33D7}">
      <dsp:nvSpPr>
        <dsp:cNvPr id="0" name=""/>
        <dsp:cNvSpPr/>
      </dsp:nvSpPr>
      <dsp:spPr>
        <a:xfrm rot="3240000">
          <a:off x="5661638" y="3067875"/>
          <a:ext cx="283558" cy="454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>
        <a:off x="5679171" y="3124419"/>
        <a:ext cx="198491" cy="272860"/>
      </dsp:txXfrm>
    </dsp:sp>
    <dsp:sp modelId="{493F48DE-2E2F-46A4-85CC-8838B56209E6}">
      <dsp:nvSpPr>
        <dsp:cNvPr id="0" name=""/>
        <dsp:cNvSpPr/>
      </dsp:nvSpPr>
      <dsp:spPr>
        <a:xfrm>
          <a:off x="5689691" y="3390445"/>
          <a:ext cx="1337555" cy="13375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Hedging against inflation</a:t>
          </a:r>
        </a:p>
      </dsp:txBody>
      <dsp:txXfrm>
        <a:off x="5885571" y="3586325"/>
        <a:ext cx="945795" cy="945795"/>
      </dsp:txXfrm>
    </dsp:sp>
    <dsp:sp modelId="{9DFD4275-D5A3-40BA-90D8-A7490545AF2C}">
      <dsp:nvSpPr>
        <dsp:cNvPr id="0" name=""/>
        <dsp:cNvSpPr/>
      </dsp:nvSpPr>
      <dsp:spPr>
        <a:xfrm rot="7560000">
          <a:off x="4570403" y="3067875"/>
          <a:ext cx="283558" cy="454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4637937" y="3124419"/>
        <a:ext cx="198491" cy="272860"/>
      </dsp:txXfrm>
    </dsp:sp>
    <dsp:sp modelId="{5DA90B5B-0153-4C44-B9A2-C9467977414B}">
      <dsp:nvSpPr>
        <dsp:cNvPr id="0" name=""/>
        <dsp:cNvSpPr/>
      </dsp:nvSpPr>
      <dsp:spPr>
        <a:xfrm>
          <a:off x="3488352" y="3390445"/>
          <a:ext cx="1337555" cy="13375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Stable</a:t>
          </a:r>
        </a:p>
      </dsp:txBody>
      <dsp:txXfrm>
        <a:off x="3684232" y="3586325"/>
        <a:ext cx="945795" cy="945795"/>
      </dsp:txXfrm>
    </dsp:sp>
    <dsp:sp modelId="{03155639-BE43-4B8B-996B-01945F3FC365}">
      <dsp:nvSpPr>
        <dsp:cNvPr id="0" name=""/>
        <dsp:cNvSpPr/>
      </dsp:nvSpPr>
      <dsp:spPr>
        <a:xfrm rot="11880000">
          <a:off x="4233193" y="2030049"/>
          <a:ext cx="283558" cy="454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200" kern="1200"/>
        </a:p>
      </dsp:txBody>
      <dsp:txXfrm rot="10800000">
        <a:off x="4316178" y="2134147"/>
        <a:ext cx="198491" cy="272860"/>
      </dsp:txXfrm>
    </dsp:sp>
    <dsp:sp modelId="{DFEB7EC5-226A-40F9-8077-AF1A9C78862F}">
      <dsp:nvSpPr>
        <dsp:cNvPr id="0" name=""/>
        <dsp:cNvSpPr/>
      </dsp:nvSpPr>
      <dsp:spPr>
        <a:xfrm>
          <a:off x="2808101" y="1296848"/>
          <a:ext cx="1337555" cy="13375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hueMod val="94000"/>
                <a:satMod val="140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  <a:satMod val="160000"/>
              </a:schemeClr>
            </a:gs>
          </a:gsLst>
          <a:lin ang="5400000" scaled="0"/>
        </a:gradFill>
        <a:ln>
          <a:noFill/>
        </a:ln>
        <a:effectLst/>
        <a:scene3d>
          <a:camera prst="obliqueBottomLef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/>
            <a:t>Commodity</a:t>
          </a:r>
        </a:p>
      </dsp:txBody>
      <dsp:txXfrm>
        <a:off x="3003981" y="1492728"/>
        <a:ext cx="945795" cy="945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1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58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6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568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7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9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9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7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5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9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BA3EC8-AF49-4EC6-8811-CE441736483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1D912A-A45B-4C43-8E92-8D4857721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05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3025" cy="6858001"/>
          </a:xfrm>
          <a:prstGeom prst="rect">
            <a:avLst/>
          </a:prstGeom>
        </p:spPr>
      </p:pic>
      <p:sp>
        <p:nvSpPr>
          <p:cNvPr id="4" name="AutoShape 2" descr="See the source image">
            <a:extLst>
              <a:ext uri="{FF2B5EF4-FFF2-40B4-BE49-F238E27FC236}">
                <a16:creationId xmlns:a16="http://schemas.microsoft.com/office/drawing/2014/main" id="{99FC1822-2C94-A3B8-C656-970228CCF4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54595" cy="26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19F4799D-EAEB-FA76-D907-68AD41DEE2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88634-B93C-3950-DAC4-96148C00E1D2}"/>
              </a:ext>
            </a:extLst>
          </p:cNvPr>
          <p:cNvSpPr/>
          <p:nvPr/>
        </p:nvSpPr>
        <p:spPr>
          <a:xfrm>
            <a:off x="983411" y="854015"/>
            <a:ext cx="100066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P-175- Forecast Gold Prices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400060" y="3028119"/>
            <a:ext cx="7354277" cy="3151554"/>
          </a:xfrm>
        </p:spPr>
        <p:txBody>
          <a:bodyPr>
            <a:noAutofit/>
          </a:bodyPr>
          <a:lstStyle/>
          <a:p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PROJECT BY : </a:t>
            </a:r>
          </a:p>
          <a:p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                        1. Mr</a:t>
            </a:r>
            <a:r>
              <a:rPr lang="en-IN" sz="20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.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Abhishek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Devanand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Karande</a:t>
            </a:r>
            <a:endParaRPr lang="en-IN" sz="2000" b="1" i="1" u="sng" dirty="0" smtClean="0">
              <a:solidFill>
                <a:schemeClr val="accent5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  <a:p>
            <a:r>
              <a:rPr lang="en-IN" sz="20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                       2. Mr. </a:t>
            </a:r>
            <a:r>
              <a:rPr lang="en-IN" sz="2000"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N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ihal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Mehboob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Mulani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	</a:t>
            </a:r>
          </a:p>
          <a:p>
            <a:r>
              <a:rPr lang="en-IN" sz="20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                       3. Mr. Deepak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mahtha</a:t>
            </a:r>
            <a:endParaRPr lang="en-IN" sz="2000" b="1" i="1" u="sng" dirty="0" smtClean="0">
              <a:solidFill>
                <a:schemeClr val="accent5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  <a:p>
            <a:r>
              <a:rPr lang="en-IN" sz="20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                       4. Mr.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Rushil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Rajendra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Dumbre</a:t>
            </a:r>
            <a:endParaRPr lang="en-IN" sz="2000" b="1" i="1" u="sng" dirty="0" smtClean="0">
              <a:solidFill>
                <a:schemeClr val="accent5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  <a:p>
            <a:r>
              <a:rPr lang="en-IN" sz="20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                       5. Mr.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Ajinkya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Rajendra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Bhandarge</a:t>
            </a:r>
            <a:endParaRPr lang="en-IN" sz="2000" b="1" i="1" u="sng" dirty="0" smtClean="0">
              <a:solidFill>
                <a:schemeClr val="accent5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  <a:p>
            <a:r>
              <a:rPr lang="en-IN" sz="20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                       6. Mr. </a:t>
            </a:r>
            <a:r>
              <a:rPr lang="en-IN" sz="2000" b="1" i="1" u="sng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Abhineeth</a:t>
            </a:r>
            <a:r>
              <a:rPr lang="en-IN" sz="2000" b="1" i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 HR    </a:t>
            </a:r>
            <a:endParaRPr lang="en-IN" sz="2000" b="1" i="1" u="sng" dirty="0">
              <a:solidFill>
                <a:schemeClr val="accent5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7EEA-2646-623F-C0B9-3DC849A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809" y="588758"/>
            <a:ext cx="5911973" cy="99776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Eras Bold ITC" panose="020B0907030504020204" pitchFamily="34" charset="0"/>
              </a:rPr>
              <a:t>Descriptive </a:t>
            </a:r>
            <a:r>
              <a:rPr lang="en-IN" b="1" i="0" dirty="0" smtClean="0">
                <a:solidFill>
                  <a:srgbClr val="FF0000"/>
                </a:solidFill>
                <a:effectLst/>
                <a:latin typeface="Eras Bold ITC" panose="020B0907030504020204" pitchFamily="34" charset="0"/>
              </a:rPr>
              <a:t>Analysis :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F8B0-AADC-4B0E-1CEC-78793D97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596" y="1342292"/>
            <a:ext cx="8534400" cy="3615267"/>
          </a:xfrm>
        </p:spPr>
        <p:txBody>
          <a:bodyPr/>
          <a:lstStyle/>
          <a:p>
            <a:r>
              <a:rPr lang="en-US" dirty="0"/>
              <a:t>- As we can see, in the dataset the minimum gold price is 2252 and                      maximum is double i.e. 4966.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- Average price is 3284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- The diff between maximum and 75% is not out of bound hence we can say that there is no outlier present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11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7482EC-F13A-8BE4-0548-F443AA414D45}"/>
              </a:ext>
            </a:extLst>
          </p:cNvPr>
          <p:cNvSpPr txBox="1">
            <a:spLocks/>
          </p:cNvSpPr>
          <p:nvPr/>
        </p:nvSpPr>
        <p:spPr>
          <a:xfrm>
            <a:off x="670249" y="289892"/>
            <a:ext cx="10815735" cy="6232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Univariate </a:t>
            </a:r>
            <a:r>
              <a:rPr lang="en-IN" b="1" dirty="0" smtClean="0">
                <a:solidFill>
                  <a:srgbClr val="000000"/>
                </a:solidFill>
                <a:latin typeface="Helvetica Neue"/>
              </a:rPr>
              <a:t>Analysis :</a:t>
            </a: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Helvetica Neue"/>
              </a:rPr>
              <a:t>Histogram Plot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From the above we can say that the highest Gold price on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thw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 8th Jun 2020 and the lowest price on the 1st April 2016.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Here we can see the average of every year</a:t>
            </a:r>
            <a:endParaRPr lang="en-IN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07BFCF-E0A1-2055-12D4-60378788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40" y="1400369"/>
            <a:ext cx="7015823" cy="202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CFE2E3-384C-2A03-AD2C-5BE936C9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16" y="4198241"/>
            <a:ext cx="1287892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15C6-7503-ACA9-BD1E-9F633566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723"/>
            <a:ext cx="10515600" cy="6348350"/>
          </a:xfrm>
        </p:spPr>
        <p:txBody>
          <a:bodyPr/>
          <a:lstStyle/>
          <a:p>
            <a:r>
              <a:rPr lang="en-IN" sz="2800" dirty="0"/>
              <a:t>Max price in month</a:t>
            </a:r>
          </a:p>
          <a:p>
            <a:endParaRPr lang="en-IN" dirty="0"/>
          </a:p>
          <a:p>
            <a:endParaRPr lang="en-IN" sz="2800" dirty="0"/>
          </a:p>
          <a:p>
            <a:endParaRPr lang="en-IN" dirty="0"/>
          </a:p>
          <a:p>
            <a:endParaRPr lang="en-IN" sz="2800" dirty="0"/>
          </a:p>
          <a:p>
            <a:endParaRPr lang="en-IN" dirty="0"/>
          </a:p>
          <a:p>
            <a:r>
              <a:rPr lang="en-IN" dirty="0"/>
              <a:t>Max difference in quarter 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dirty="0"/>
              <a:t>     </a:t>
            </a:r>
            <a:endParaRPr lang="en-IN" sz="2800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B54329-E9D2-3D02-6F8F-F9D9F54E4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6" y="1132479"/>
            <a:ext cx="6524625" cy="212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6030A5-EA33-7B3D-5031-8A3555AB45E8}"/>
              </a:ext>
            </a:extLst>
          </p:cNvPr>
          <p:cNvSpPr txBox="1">
            <a:spLocks/>
          </p:cNvSpPr>
          <p:nvPr/>
        </p:nvSpPr>
        <p:spPr>
          <a:xfrm>
            <a:off x="838200" y="340425"/>
            <a:ext cx="10515600" cy="583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EB93756A-7333-5FB1-0CB7-F15322C9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4050749"/>
            <a:ext cx="6448425" cy="212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4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35ECAA-D676-F048-8B22-3809E0B7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15" y="3348771"/>
            <a:ext cx="8477738" cy="3092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 smtClean="0"/>
              <a:t>        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8000" b="1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  <a:p>
            <a:r>
              <a:rPr lang="en-IN" sz="11200" b="1" dirty="0">
                <a:solidFill>
                  <a:schemeClr val="tx1"/>
                </a:solidFill>
                <a:latin typeface="Franklin Gothic Heavy" panose="020B0903020102020204" pitchFamily="34" charset="0"/>
              </a:rPr>
              <a:t>Gold price difference in each </a:t>
            </a:r>
            <a:r>
              <a:rPr lang="en-IN" sz="11200" b="1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quarter :</a:t>
            </a:r>
            <a:endParaRPr lang="en-IN" sz="11200" b="1" dirty="0">
              <a:solidFill>
                <a:schemeClr val="tx1"/>
              </a:solidFill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08A7AA1-FE5B-1DB6-7109-80E9B17D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913384"/>
            <a:ext cx="10179698" cy="24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44C356B-5BC9-A7F2-2463-C2750395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4211597"/>
            <a:ext cx="10179698" cy="24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9015" y="187325"/>
            <a:ext cx="64320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Eras Bold ITC" panose="020B0907030504020204" pitchFamily="34" charset="0"/>
              </a:rPr>
              <a:t>Gold price yearly since </a:t>
            </a:r>
            <a:r>
              <a:rPr lang="en-IN" sz="2800" b="1" dirty="0" smtClean="0">
                <a:latin typeface="Eras Bold ITC" panose="020B0907030504020204" pitchFamily="34" charset="0"/>
              </a:rPr>
              <a:t>2016 :</a:t>
            </a:r>
            <a:endParaRPr lang="en-IN" sz="2800" b="1" dirty="0">
              <a:latin typeface="Eras Bold ITC" panose="020B0907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4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2E0C-A289-0BB1-8022-80ADF999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7" y="2787370"/>
            <a:ext cx="5487736" cy="654897"/>
          </a:xfrm>
        </p:spPr>
        <p:txBody>
          <a:bodyPr>
            <a:normAutofit fontScale="25000" lnSpcReduction="20000"/>
          </a:bodyPr>
          <a:lstStyle/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r>
              <a:rPr lang="en-IN" sz="11200" b="1" i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For 2020 January </a:t>
            </a:r>
            <a:r>
              <a:rPr lang="en-IN" sz="11200" b="1" i="0" dirty="0" smtClean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month :</a:t>
            </a:r>
            <a:endParaRPr lang="en-IN" sz="11200" b="1" i="0" dirty="0">
              <a:solidFill>
                <a:srgbClr val="000000"/>
              </a:solidFill>
              <a:effectLst/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9F7F0B-962E-A6A2-B6C6-6992045C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3" y="650014"/>
            <a:ext cx="10375641" cy="23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04EF694-5BE8-51F4-0219-2CECDD2D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3" y="3831950"/>
            <a:ext cx="10375641" cy="245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325346" y="65239"/>
            <a:ext cx="3963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Franklin Gothic Heavy" panose="020B0903020102020204" pitchFamily="34" charset="0"/>
              </a:rPr>
              <a:t>For 2020 </a:t>
            </a:r>
            <a:r>
              <a:rPr lang="en-IN" sz="3200" b="1" dirty="0" smtClean="0">
                <a:solidFill>
                  <a:srgbClr val="000000"/>
                </a:solidFill>
                <a:latin typeface="Franklin Gothic Heavy" panose="020B0903020102020204" pitchFamily="34" charset="0"/>
              </a:rPr>
              <a:t>year :</a:t>
            </a:r>
            <a:endParaRPr lang="en-IN" sz="3200" b="1" dirty="0">
              <a:solidFill>
                <a:srgbClr val="000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0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76" y="45313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3733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Decomposition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3752" y="1341380"/>
            <a:ext cx="40093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lice" panose="02000503080000020004" pitchFamily="2" charset="0"/>
              </a:rPr>
              <a:t>Trend</a:t>
            </a:r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- Increasing or decreasing trend.</a:t>
            </a:r>
          </a:p>
          <a:p>
            <a:pPr fontAlgn="base"/>
            <a:endParaRPr lang="en-US" sz="1400" dirty="0">
              <a:solidFill>
                <a:srgbClr val="000000"/>
              </a:solidFill>
              <a:latin typeface="Alice" panose="02000503080000020004" pitchFamily="2" charset="0"/>
            </a:endParaRPr>
          </a:p>
          <a:p>
            <a:pPr fontAlgn="base"/>
            <a:endParaRPr lang="en-US" sz="1400" dirty="0">
              <a:solidFill>
                <a:srgbClr val="000000"/>
              </a:solidFill>
              <a:latin typeface="Alice" panose="02000503080000020004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lice" panose="02000503080000020004" pitchFamily="2" charset="0"/>
              </a:rPr>
              <a:t>Seasonal</a:t>
            </a:r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- Varies from +0.5 to -0.5 with the mean 0. Each cycle represents each year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trend. The value in the Y-axis has to be 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added to the Trend plot value to get the 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actual value of that year. E.g.:- For the year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1988 Nov, the seasonal value is +0.5 and the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trend value is 100. Hence, </a:t>
            </a:r>
            <a:r>
              <a:rPr lang="en-US" sz="1400" dirty="0" err="1">
                <a:solidFill>
                  <a:srgbClr val="000000"/>
                </a:solidFill>
                <a:latin typeface="Alice" panose="02000503080000020004" pitchFamily="2" charset="0"/>
              </a:rPr>
              <a:t>teh</a:t>
            </a:r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actual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value(passengers number) will (</a:t>
            </a:r>
            <a:r>
              <a:rPr lang="en-US" sz="1400" dirty="0" err="1">
                <a:solidFill>
                  <a:srgbClr val="000000"/>
                </a:solidFill>
                <a:latin typeface="Alice" panose="02000503080000020004" pitchFamily="2" charset="0"/>
              </a:rPr>
              <a:t>seasonal+Trend</a:t>
            </a:r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)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value = 0.5+100 = 100.5</a:t>
            </a:r>
          </a:p>
          <a:p>
            <a:pPr fontAlgn="base"/>
            <a:endParaRPr lang="en-US" sz="1400" dirty="0">
              <a:solidFill>
                <a:srgbClr val="000000"/>
              </a:solidFill>
              <a:latin typeface="Alice" panose="02000503080000020004" pitchFamily="2" charset="0"/>
            </a:endParaRPr>
          </a:p>
          <a:p>
            <a:pPr fontAlgn="base"/>
            <a:endParaRPr lang="en-US" sz="1400" dirty="0">
              <a:solidFill>
                <a:srgbClr val="000000"/>
              </a:solidFill>
              <a:latin typeface="Alice" panose="02000503080000020004" pitchFamily="2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lice" panose="02000503080000020004" pitchFamily="2" charset="0"/>
              </a:rPr>
              <a:t>Residual </a:t>
            </a:r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- It is the noise pattern of the time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series data for each year, which was not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captured by the two components - Trend and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Seasonality. Residual is the left over after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decomposition of the two major components</a:t>
            </a: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lice" panose="02000503080000020004" pitchFamily="2" charset="0"/>
              </a:rPr>
              <a:t>       (Trend and Seasonality)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lice" panose="02000503080000020004" pitchFamily="2" charset="0"/>
            </a:endParaRPr>
          </a:p>
          <a:p>
            <a:endParaRPr lang="en-IN" sz="1400" dirty="0">
              <a:latin typeface="Alice" panose="0200050308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E9CE9-D970-A0AA-A4A4-B2ED7E4E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" y="1341380"/>
            <a:ext cx="7681575" cy="50634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D6D2-E11E-585D-53EA-E3397036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580"/>
            <a:ext cx="10515600" cy="587838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</a:rPr>
              <a:t>Additive Seasonal </a:t>
            </a:r>
            <a:r>
              <a:rPr lang="en-IN" b="1" i="0" dirty="0" smtClean="0">
                <a:solidFill>
                  <a:srgbClr val="000000"/>
                </a:solidFill>
                <a:effectLst/>
                <a:latin typeface="Franklin Gothic Demi Cond" panose="020B0706030402020204" pitchFamily="34" charset="0"/>
              </a:rPr>
              <a:t>Decompose :</a:t>
            </a:r>
            <a:endParaRPr lang="en-IN" b="1" i="0" dirty="0">
              <a:solidFill>
                <a:srgbClr val="000000"/>
              </a:solidFill>
              <a:effectLst/>
              <a:latin typeface="Franklin Gothic Demi Cond" panose="020B0706030402020204" pitchFamily="34" charset="0"/>
            </a:endParaRP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sz="1400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sz="1400" b="1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Analysis:- Observed - Actual data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Trend - Increasing or decreasing trend.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 Seasonal - Varies from +0.5 to -0.5 with the mean 0. Each cycle represents each year trend. The value in the Y-axis has to be added to the Trend plot value to get the actual value of that year. E.g.:- For the year 1988 Nov, the seasonal value is +0.5 and the trend value is 100. Hence,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teh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 actual value(passengers number) will (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seasonal+Trend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) value = 0.5+100 = 100.5</a:t>
            </a:r>
          </a:p>
          <a:p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Residual - It is the noise pattern of the time series data for each year, which was not captured by the two components - Trend and Seasonality. Residual is the left over after decomposition of the two major components (Trend and Seasonality)</a:t>
            </a:r>
            <a:endParaRPr lang="en-IN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sz="19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61E040-624E-A37C-4AB0-ED6CC993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52" y="486309"/>
            <a:ext cx="6184641" cy="286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CFDC-F39F-2213-12E0-646A0E85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6" y="93306"/>
            <a:ext cx="8182708" cy="703863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Eras Bold ITC" panose="020B0907030504020204" pitchFamily="34" charset="0"/>
              </a:rPr>
              <a:t>Multiplicative Seasonal </a:t>
            </a:r>
            <a:r>
              <a:rPr lang="en-IN" sz="2400" b="1" dirty="0" smtClean="0">
                <a:latin typeface="Eras Bold ITC" panose="020B0907030504020204" pitchFamily="34" charset="0"/>
              </a:rPr>
              <a:t>Decomposition :</a:t>
            </a:r>
            <a:endParaRPr lang="en-IN" sz="2400" b="1" dirty="0">
              <a:latin typeface="Eras Bold ITC" panose="020B0907030504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C8D6F1-ACAB-71F1-7B67-045F433F4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46" y="1341110"/>
            <a:ext cx="9311914" cy="423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D188-02E5-85CA-59A2-F0D1B82D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"/>
            <a:ext cx="10515600" cy="6326156"/>
          </a:xfrm>
        </p:spPr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  <a:latin typeface="Helvetica Neue"/>
              </a:rPr>
              <a:t>PACF and </a:t>
            </a:r>
            <a:r>
              <a:rPr lang="en-IN" b="1" dirty="0">
                <a:solidFill>
                  <a:srgbClr val="000000"/>
                </a:solidFill>
                <a:latin typeface="Helvetica Neue"/>
              </a:rPr>
              <a:t>ACF plot</a:t>
            </a: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Month wise yearly Price</a:t>
            </a:r>
          </a:p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1B7874C-D9A9-0FFA-FC19-5FC523D2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64" y="390770"/>
            <a:ext cx="7450005" cy="22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43822CE-EAE6-8807-2A5E-E3115817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64" y="3921648"/>
            <a:ext cx="7450005" cy="224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6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36D3-53F6-93DE-E534-7C039C79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"/>
            <a:ext cx="10515600" cy="597169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Check for Stationary or Non-Stationary Time-series</a:t>
            </a:r>
          </a:p>
          <a:p>
            <a:r>
              <a:rPr lang="en-US" sz="1800" dirty="0"/>
              <a:t>1)Augmented Dickey-Fuller (ADF) Test</a:t>
            </a:r>
          </a:p>
          <a:p>
            <a:r>
              <a:rPr lang="en-US" sz="1800" dirty="0"/>
              <a:t>- Null Hypothesis (H0): The series is not stationary</a:t>
            </a:r>
          </a:p>
          <a:p>
            <a:r>
              <a:rPr lang="en-US" sz="1800" dirty="0"/>
              <a:t>p-</a:t>
            </a:r>
            <a:r>
              <a:rPr lang="en-US" sz="1800" dirty="0" err="1"/>
              <a:t>val</a:t>
            </a:r>
            <a:r>
              <a:rPr lang="en-US" sz="1800" dirty="0"/>
              <a:t> &gt; 0.05</a:t>
            </a:r>
          </a:p>
          <a:p>
            <a:r>
              <a:rPr lang="en-US" sz="1800" dirty="0"/>
              <a:t>- Alternate Hypothesis (H1): The series is stationary</a:t>
            </a:r>
          </a:p>
          <a:p>
            <a:r>
              <a:rPr lang="en-US" sz="1800" dirty="0"/>
              <a:t>p-</a:t>
            </a:r>
            <a:r>
              <a:rPr lang="en-US" sz="1800" dirty="0" err="1"/>
              <a:t>val</a:t>
            </a:r>
            <a:r>
              <a:rPr lang="en-US" sz="1800" dirty="0"/>
              <a:t> &lt;= 0.05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Analysis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p-value (0.92) &gt; critical value(0.05).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Failed to reject null hypothesis (The series is not stationary)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Hence, the time series is Non-Stationary.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9805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82F-A4B7-3E36-9D40-9612A9DC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3" y="362309"/>
            <a:ext cx="10542917" cy="132837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Contents 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D552-1198-4E1D-C6B0-E1D9E8F3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82" y="2380561"/>
            <a:ext cx="10515600" cy="4477439"/>
          </a:xfrm>
        </p:spPr>
        <p:txBody>
          <a:bodyPr/>
          <a:lstStyle/>
          <a:p>
            <a:r>
              <a:rPr lang="en-US" dirty="0"/>
              <a:t>Business Objective</a:t>
            </a:r>
          </a:p>
          <a:p>
            <a:r>
              <a:rPr lang="en-US" dirty="0"/>
              <a:t>Data Collection &amp; Details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Modeling 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Deployment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Table Of Contents | 101hacker">
            <a:extLst>
              <a:ext uri="{FF2B5EF4-FFF2-40B4-BE49-F238E27FC236}">
                <a16:creationId xmlns:a16="http://schemas.microsoft.com/office/drawing/2014/main" id="{C95FF629-441D-1B40-1E7D-82340551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53" y="810495"/>
            <a:ext cx="3762375" cy="122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5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4E2A-B441-325F-00B6-EEF2C816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r>
              <a:rPr lang="en-IN" b="1" dirty="0"/>
              <a:t>Kwiatkowski-Phillips-Schmidt-Shin (KPSS) </a:t>
            </a:r>
            <a:r>
              <a:rPr lang="en-IN" b="1" dirty="0" smtClean="0"/>
              <a:t>Test</a:t>
            </a:r>
          </a:p>
          <a:p>
            <a:endParaRPr lang="en-IN" b="1" dirty="0"/>
          </a:p>
          <a:p>
            <a:r>
              <a:rPr lang="en-US" sz="1800" b="1" dirty="0"/>
              <a:t>Null Hypothesis (H0): The series is stationary</a:t>
            </a:r>
          </a:p>
          <a:p>
            <a:pPr marL="0" indent="0">
              <a:buNone/>
            </a:pPr>
            <a:r>
              <a:rPr lang="en-US" sz="1800" b="1" dirty="0"/>
              <a:t>     </a:t>
            </a:r>
            <a:r>
              <a:rPr lang="en-US" sz="1800" b="1" dirty="0" smtClean="0"/>
              <a:t>p-</a:t>
            </a:r>
            <a:r>
              <a:rPr lang="en-US" sz="1800" b="1" dirty="0" err="1" smtClean="0"/>
              <a:t>val</a:t>
            </a:r>
            <a:r>
              <a:rPr lang="en-US" sz="1800" b="1" dirty="0" smtClean="0"/>
              <a:t>&gt;0.05</a:t>
            </a:r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 Alternate Hypothesis (H1): The series is not stationary</a:t>
            </a:r>
          </a:p>
          <a:p>
            <a:pPr marL="0" indent="0">
              <a:buNone/>
            </a:pPr>
            <a:r>
              <a:rPr lang="en-US" sz="1800" b="1" dirty="0"/>
              <a:t>        p-</a:t>
            </a:r>
            <a:r>
              <a:rPr lang="en-US" sz="1800" b="1" dirty="0" err="1"/>
              <a:t>val</a:t>
            </a:r>
            <a:r>
              <a:rPr lang="en-US" sz="1800" b="1" dirty="0"/>
              <a:t> &lt;= 0.05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p-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val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(0.01) &lt; Critical value(0.05) Reject the null hypothesis (The series is stationary)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Hence, as per alternate hypothesis the time series is non stationary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2101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C45A-F812-15EA-E29B-FBFC5F75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633548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Converting Non-Stationary to Stationary Time Series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To make our Data Stationary We apply Some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Transformation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) Log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Tranformation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ii) Square root Transformation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iii) Log Differencing Method</a:t>
            </a: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iv) Square root differencing</a:t>
            </a:r>
          </a:p>
          <a:p>
            <a:pPr algn="l"/>
            <a:r>
              <a:rPr lang="en-US" sz="1800" b="1" i="0" dirty="0" err="1">
                <a:solidFill>
                  <a:srgbClr val="000000"/>
                </a:solidFill>
                <a:effectLst/>
                <a:latin typeface="Helvetica Neue"/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) Log transforming of the data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900" b="1" dirty="0"/>
              <a:t>ADF Test </a:t>
            </a:r>
          </a:p>
          <a:p>
            <a:pPr marL="0" indent="0" algn="l"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Analysis: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Test Statistic &gt; Critical Value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p-value &lt; 0.05.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000000"/>
                </a:solidFill>
                <a:latin typeface="Helvetica Neue"/>
              </a:rPr>
              <a:t>KPSS TEST</a:t>
            </a:r>
          </a:p>
          <a:p>
            <a:pPr marL="0" indent="0" algn="l">
              <a:buNone/>
            </a:pPr>
            <a:r>
              <a:rPr lang="en-US" sz="17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Analysis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Test Statistic &gt; Critical Value and p-value &lt; 0.05.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here looks Reversed 0.020000 &lt; 0.146 and 0.100000 &lt; 0.05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From this we conclude that our data is stationary.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sz="1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D7A06D-C33E-3A8A-A994-7C5839F7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83" y="2493347"/>
            <a:ext cx="8600831" cy="141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055D-C9C1-BDA3-5BF6-E93EBB77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90"/>
            <a:ext cx="10515600" cy="5981020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Simple Exponential</a:t>
            </a: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r>
              <a:rPr lang="en-IN" b="1" dirty="0">
                <a:solidFill>
                  <a:srgbClr val="000000"/>
                </a:solidFill>
                <a:latin typeface="Helvetica Neue"/>
              </a:rPr>
              <a:t>Double 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Exponential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A7F7785-747C-064C-0E05-6282D5D2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1367691"/>
            <a:ext cx="10503878" cy="220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5B2E6DA-8B33-0B2A-546A-625DFE61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1" y="4231348"/>
            <a:ext cx="10503879" cy="214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48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2F20-F8CA-E1A5-8EAE-B45FF54F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62" y="214604"/>
            <a:ext cx="10408138" cy="1098381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Holts winter exponential smoothing with multiplicative seasonality and additive trend (Triple Exponential)</a:t>
            </a:r>
          </a:p>
          <a:p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7FD5DF4-61B0-ACF3-F4DA-59B1CE01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2" y="1291610"/>
            <a:ext cx="10680944" cy="423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0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1AD1-305E-949D-BE95-4AD21887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140" y="218671"/>
            <a:ext cx="6846278" cy="1142476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Comparing </a:t>
            </a:r>
            <a:r>
              <a:rPr lang="en-IN" b="1" dirty="0">
                <a:solidFill>
                  <a:srgbClr val="C00000"/>
                </a:solidFill>
                <a:latin typeface="Eras Bold ITC" panose="020B0907030504020204" pitchFamily="34" charset="0"/>
              </a:rPr>
              <a:t>the </a:t>
            </a:r>
            <a:r>
              <a:rPr lang="en-IN" b="1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results :</a:t>
            </a:r>
            <a:endParaRPr lang="en-IN" b="1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93C31-F728-DE0F-D990-2F30120D7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03" y="2173743"/>
            <a:ext cx="8282015" cy="3406442"/>
          </a:xfrm>
        </p:spPr>
      </p:pic>
      <p:pic>
        <p:nvPicPr>
          <p:cNvPr id="13314" name="Picture 2" descr="5 Factors to Weigh During Your ERP Software Comparison">
            <a:extLst>
              <a:ext uri="{FF2B5EF4-FFF2-40B4-BE49-F238E27FC236}">
                <a16:creationId xmlns:a16="http://schemas.microsoft.com/office/drawing/2014/main" id="{E603E668-F4B3-E4FC-E441-6BED8261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0" y="324302"/>
            <a:ext cx="2294456" cy="93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40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F572-5FFE-1FC5-9401-0077BF4F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235" y="516770"/>
            <a:ext cx="4836566" cy="819294"/>
          </a:xfrm>
        </p:spPr>
        <p:txBody>
          <a:bodyPr>
            <a:normAutofit fontScale="90000"/>
          </a:bodyPr>
          <a:lstStyle/>
          <a:p>
            <a:r>
              <a:rPr lang="en-IN" sz="5300" b="1" i="0" dirty="0">
                <a:solidFill>
                  <a:srgbClr val="C00000"/>
                </a:solidFill>
                <a:effectLst/>
                <a:latin typeface="Franklin Gothic Heavy" panose="020B0903020102020204" pitchFamily="34" charset="0"/>
              </a:rPr>
              <a:t>ARIMA </a:t>
            </a:r>
            <a:r>
              <a:rPr lang="en-IN" sz="5300" b="1" i="0" dirty="0" smtClean="0">
                <a:solidFill>
                  <a:srgbClr val="C00000"/>
                </a:solidFill>
                <a:effectLst/>
                <a:latin typeface="Franklin Gothic Heavy" panose="020B0903020102020204" pitchFamily="34" charset="0"/>
              </a:rPr>
              <a:t>MODEL :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764816D-49EA-72D7-298C-ED0109B50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77" y="1801322"/>
            <a:ext cx="3311638" cy="4690362"/>
          </a:xfrm>
        </p:spPr>
      </p:pic>
      <p:pic>
        <p:nvPicPr>
          <p:cNvPr id="16386" name="Picture 2" descr="7 Statistical Tests to validate and help to fit ARIMA model | by Pratik  Gandhi | Towards Data Science">
            <a:extLst>
              <a:ext uri="{FF2B5EF4-FFF2-40B4-BE49-F238E27FC236}">
                <a16:creationId xmlns:a16="http://schemas.microsoft.com/office/drawing/2014/main" id="{33892876-22D6-9475-9574-C0E973A5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" y="185881"/>
            <a:ext cx="3636109" cy="115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5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6E59C6-E1AC-5EF1-330D-B47266BEF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1" y="300651"/>
            <a:ext cx="10515600" cy="266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88A98F-CFBB-9C5C-A062-1C55D6523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1" y="3595077"/>
            <a:ext cx="10519930" cy="270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40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ABB0-F144-4783-D3E4-99C03994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50" y="348657"/>
            <a:ext cx="10485449" cy="1342032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C00000"/>
                </a:solidFill>
                <a:latin typeface="Eras Bold ITC" panose="020B0907030504020204" pitchFamily="34" charset="0"/>
              </a:rPr>
              <a:t>Deployment</a:t>
            </a:r>
            <a:r>
              <a:rPr lang="en-IN" b="1" dirty="0">
                <a:solidFill>
                  <a:schemeClr val="tx2"/>
                </a:solidFill>
                <a:latin typeface="Eras Bold ITC" panose="020B0907030504020204" pitchFamily="34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:</a:t>
            </a:r>
            <a:endParaRPr lang="en-IN" b="1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pic>
        <p:nvPicPr>
          <p:cNvPr id="18434" name="Picture 2" descr="Deployment and infrastructure for a bootstrapped webapp with 150k monthly  visits | Caspar von Wrede">
            <a:extLst>
              <a:ext uri="{FF2B5EF4-FFF2-40B4-BE49-F238E27FC236}">
                <a16:creationId xmlns:a16="http://schemas.microsoft.com/office/drawing/2014/main" id="{113BFE85-2CF6-341D-0375-1D544523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70" y="1831432"/>
            <a:ext cx="7287208" cy="462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24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2DE1-1319-5B57-2BA3-1C23D2B6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82" y="128914"/>
            <a:ext cx="4231665" cy="980872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DEPLOYMENT :</a:t>
            </a:r>
            <a:endParaRPr lang="en-IN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C3FAD-69E6-9259-A1FA-43401B667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2" y="1424965"/>
            <a:ext cx="5479330" cy="456082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D1E632-8738-99BD-9B02-86424D8C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54" y="1424965"/>
            <a:ext cx="5479330" cy="45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2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45619B-3403-55B6-AF96-F54B910FA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9" y="963295"/>
            <a:ext cx="5645967" cy="4931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8C5CD1-AB1C-ABE2-FD47-A5399DA85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39" y="963295"/>
            <a:ext cx="5863681" cy="49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6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FEBB-7E88-63F6-821F-1F142A54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81" y="352993"/>
            <a:ext cx="6443419" cy="1507067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Business</a:t>
            </a:r>
            <a:r>
              <a:rPr lang="en-IN" b="1" i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IN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Objective</a:t>
            </a:r>
            <a:r>
              <a:rPr lang="en-IN" b="1" i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IN" b="1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:</a:t>
            </a:r>
            <a:endParaRPr lang="en-IN" b="1" u="sng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8E3C-4624-E788-5366-57B3DBFEC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196" y="1753901"/>
            <a:ext cx="8534400" cy="361526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Data provided is related to gold prices. The objective is to understand the underlying structure in your dataset and come up with a suitable forecasting model which can effectively forecast gold prices for next 30 days.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This forecast model will be used by gold exporting and gold importing companies to understand the metal price movements and accordingly set their revenue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9405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7263-DD42-B5A0-6F71-D47162F2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520" y="643427"/>
            <a:ext cx="6341818" cy="99906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Eras Bold ITC" panose="020B0907030504020204" pitchFamily="34" charset="0"/>
              </a:rPr>
              <a:t>Challenges </a:t>
            </a:r>
            <a:r>
              <a:rPr lang="en-IN" b="1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faced :   </a:t>
            </a:r>
            <a:endParaRPr lang="en-IN" b="1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2177-D21F-5DBC-7CCA-C3BEE4A8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231" y="2563446"/>
            <a:ext cx="7250723" cy="2410187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Franklin Gothic Heavy" panose="020B0903020102020204" pitchFamily="34" charset="0"/>
            </a:endParaRPr>
          </a:p>
          <a:p>
            <a:r>
              <a:rPr lang="en-IN" sz="2800" dirty="0">
                <a:latin typeface="Franklin Gothic Heavy" panose="020B0903020102020204" pitchFamily="34" charset="0"/>
              </a:rPr>
              <a:t>Research on history of gold prices</a:t>
            </a:r>
          </a:p>
          <a:p>
            <a:r>
              <a:rPr lang="en-IN" sz="2800" dirty="0">
                <a:latin typeface="Franklin Gothic Heavy" panose="020B0903020102020204" pitchFamily="34" charset="0"/>
              </a:rPr>
              <a:t>Deciding model building technique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9458" name="Picture 2" descr="The 5 Key Challenges Facing Animal Advocates - Faunalytics">
            <a:extLst>
              <a:ext uri="{FF2B5EF4-FFF2-40B4-BE49-F238E27FC236}">
                <a16:creationId xmlns:a16="http://schemas.microsoft.com/office/drawing/2014/main" id="{A8DF71F5-7BC7-FD53-DB74-FC3102A0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7" y="643427"/>
            <a:ext cx="3234806" cy="124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13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8FD1-F216-B3EA-6AF3-5E36F51D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10" y="388127"/>
            <a:ext cx="10472559" cy="130256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Eras Bold ITC" panose="020B0907030504020204" pitchFamily="34" charset="0"/>
              </a:rPr>
              <a:t>How Challenges </a:t>
            </a:r>
            <a:r>
              <a:rPr lang="en-IN" b="1" dirty="0" smtClean="0">
                <a:solidFill>
                  <a:srgbClr val="C00000"/>
                </a:solidFill>
                <a:latin typeface="Eras Bold ITC" panose="020B0907030504020204" pitchFamily="34" charset="0"/>
              </a:rPr>
              <a:t>Overcome :</a:t>
            </a:r>
            <a:endParaRPr lang="en-IN" b="1" dirty="0">
              <a:solidFill>
                <a:srgbClr val="C0000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7AA7-38A1-E545-A9AA-93924631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46" y="1811093"/>
            <a:ext cx="9689123" cy="2815615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 We also find the pattern of price volatility in season wise, year wise.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We research on different factors affecting the gold price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We as a team worked so hard to get the knowledge on the previous year gold price data.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Which helps us to do the project more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011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B8F2-F24E-3310-2689-E77DE612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38962"/>
            <a:ext cx="11195174" cy="142109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Deciding Model Building </a:t>
            </a:r>
            <a:r>
              <a:rPr lang="en-IN" b="1" dirty="0" smtClean="0">
                <a:solidFill>
                  <a:srgbClr val="C00000"/>
                </a:solidFill>
              </a:rPr>
              <a:t>Technique 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8373-FD88-20F4-B5FC-B383DD98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871" y="1930400"/>
            <a:ext cx="8756773" cy="29411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As we tried many model building techniques every model don’t have such a significant difference in the output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We are little bit worried about the output results that we got.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But we again overcame this as a team, Everyone has worked really hard on this part and we finally build a model that best suits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77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Thankyou - Powerpoint Presentation Thank You Transparent PNG - 418x394 -  Free Download on NicePNG">
            <a:extLst>
              <a:ext uri="{FF2B5EF4-FFF2-40B4-BE49-F238E27FC236}">
                <a16:creationId xmlns:a16="http://schemas.microsoft.com/office/drawing/2014/main" id="{4032F466-9AF1-C0BF-1C42-EC0BDB74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3" y="1239227"/>
            <a:ext cx="11936086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50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EA74-94BB-5CAD-C095-11BCB26D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241" y="109416"/>
            <a:ext cx="8534400" cy="1507067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 Black" panose="020B0A04020102020204" pitchFamily="34" charset="0"/>
              </a:rPr>
              <a:t>Significance of </a:t>
            </a:r>
            <a:r>
              <a:rPr lang="en-IN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GOLD :</a:t>
            </a:r>
            <a:endParaRPr lang="en-IN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387D53-9E45-80B4-F6C3-654B5319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99536"/>
              </p:ext>
            </p:extLst>
          </p:nvPr>
        </p:nvGraphicFramePr>
        <p:xfrm>
          <a:off x="623641" y="1616483"/>
          <a:ext cx="10515600" cy="473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95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269890-5E30-4FE6-A95A-5ACE379FA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9269890-5E30-4FE6-A95A-5ACE379FA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06B7E4-3A5D-47EF-8CC1-09AB89B97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4906B7E4-3A5D-47EF-8CC1-09AB89B97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842200-4B10-4259-B086-A2CB202F2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D0842200-4B10-4259-B086-A2CB202F2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BF3D80-6FEE-4405-912B-02DAE6A80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ABF3D80-6FEE-4405-912B-02DAE6A800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4521C8-3E6E-4493-A4F3-E5FC006C0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04521C8-3E6E-4493-A4F3-E5FC006C04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EAB26-80AD-4167-9962-5E05E62E3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A67EAB26-80AD-4167-9962-5E05E62E33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3F48DE-2E2F-46A4-85CC-8838B5620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493F48DE-2E2F-46A4-85CC-8838B5620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FD4275-D5A3-40BA-90D8-A7490545A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9DFD4275-D5A3-40BA-90D8-A7490545A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A90B5B-0153-4C44-B9A2-C94679774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DA90B5B-0153-4C44-B9A2-C94679774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155639-BE43-4B8B-996B-01945F3FC3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03155639-BE43-4B8B-996B-01945F3FC3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EB7EC5-226A-40F9-8077-AF1A9C788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DFEB7EC5-226A-40F9-8077-AF1A9C7886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A427-3EE8-13AE-1E51-6919F7C8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77" y="13695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Data Collection &amp; Details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AF109E-7717-E1AF-C157-4F8F1E16F2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7554" y="1462517"/>
            <a:ext cx="2806995" cy="463421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E23BF-4CC7-54C7-A4E1-685DEF510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9626" y="1462517"/>
            <a:ext cx="4984897" cy="473508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2182</a:t>
            </a:r>
            <a:r>
              <a:rPr lang="en-IN" sz="2800" dirty="0"/>
              <a:t> rows &amp; 2 column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Year range 01-01-2016 to  21-12-2021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/>
              <a:t>Unique Date 2182 and Price 1876</a:t>
            </a:r>
          </a:p>
          <a:p>
            <a:pPr marL="0" indent="0">
              <a:buNone/>
            </a:pPr>
            <a:r>
              <a:rPr lang="en-IN" sz="2800" dirty="0"/>
              <a:t>These are the explanations for variables.</a:t>
            </a:r>
          </a:p>
          <a:p>
            <a:pPr>
              <a:buNone/>
            </a:pPr>
            <a:r>
              <a:rPr lang="en-IN" sz="2800" dirty="0"/>
              <a:t>       1) Date (object) : Daily entry </a:t>
            </a:r>
            <a:r>
              <a:rPr lang="en-IN" sz="2800" dirty="0" smtClean="0"/>
              <a:t>    date                 </a:t>
            </a:r>
            <a:endParaRPr lang="en-IN" sz="2800" dirty="0"/>
          </a:p>
          <a:p>
            <a:pPr>
              <a:buNone/>
            </a:pPr>
            <a:r>
              <a:rPr lang="en-IN" sz="2800" dirty="0"/>
              <a:t>       2) Price (Float64)  : Gold Price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5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D459-BC86-D67F-10C4-E217C871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95" y="0"/>
            <a:ext cx="5791200" cy="132209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Importing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D3D71-426A-EA05-F106-52062517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04" y="1322093"/>
            <a:ext cx="6414382" cy="49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0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Exploratory Data Analysis? - India | IBM">
            <a:extLst>
              <a:ext uri="{FF2B5EF4-FFF2-40B4-BE49-F238E27FC236}">
                <a16:creationId xmlns:a16="http://schemas.microsoft.com/office/drawing/2014/main" id="{2160F455-7C38-5F4F-4ED0-A71ECB4A7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8580"/>
            <a:ext cx="11430000" cy="62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6EE768-41D2-8E51-E435-AFC871FD0F78}"/>
              </a:ext>
            </a:extLst>
          </p:cNvPr>
          <p:cNvSpPr txBox="1"/>
          <p:nvPr/>
        </p:nvSpPr>
        <p:spPr>
          <a:xfrm>
            <a:off x="1005374" y="1982450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  <a:sym typeface="Arial"/>
              </a:rPr>
              <a:t>Exploratory Data Analysis (EDA)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1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580C-5B4F-4941-8914-3C4D097B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70" y="141987"/>
            <a:ext cx="7385538" cy="1325563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C00000"/>
                </a:solidFill>
                <a:effectLst/>
                <a:latin typeface="Helvetica Neue"/>
              </a:rPr>
              <a:t>Exploratory Data Analysis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490A-273F-0429-BE89-A9179DE4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170" y="1850504"/>
            <a:ext cx="6607542" cy="361526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In Time Series Analysis we will analyze to find out the below stuff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Duplicated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Outlier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Feature Scaling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Feature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Correlation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Skewness Removal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Data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Stationarity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Autocorrelation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Partial Autocorrelation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Lag plots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Normal Distribution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Relationship between independent and dependent feature (Price and date)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48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123251C-E645-55F4-B755-ADCD0512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29" y="732691"/>
            <a:ext cx="10769717" cy="5464909"/>
          </a:xfrm>
        </p:spPr>
      </p:pic>
    </p:spTree>
    <p:extLst>
      <p:ext uri="{BB962C8B-B14F-4D97-AF65-F5344CB8AC3E}">
        <p14:creationId xmlns:p14="http://schemas.microsoft.com/office/powerpoint/2010/main" val="4839245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5724</TotalTime>
  <Words>1055</Words>
  <Application>Microsoft Office PowerPoint</Application>
  <PresentationFormat>Widescreen</PresentationFormat>
  <Paragraphs>221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Alice</vt:lpstr>
      <vt:lpstr>Arial</vt:lpstr>
      <vt:lpstr>Arial Black</vt:lpstr>
      <vt:lpstr>Calibri</vt:lpstr>
      <vt:lpstr>Century Gothic</vt:lpstr>
      <vt:lpstr>Copperplate Gothic Bold</vt:lpstr>
      <vt:lpstr>Courier New</vt:lpstr>
      <vt:lpstr>Eras Bold ITC</vt:lpstr>
      <vt:lpstr>Franklin Gothic Demi Cond</vt:lpstr>
      <vt:lpstr>Franklin Gothic Heavy</vt:lpstr>
      <vt:lpstr>Gadugi</vt:lpstr>
      <vt:lpstr>Helvetica Neue</vt:lpstr>
      <vt:lpstr>inherit</vt:lpstr>
      <vt:lpstr>Wingdings</vt:lpstr>
      <vt:lpstr>Wingdings 3</vt:lpstr>
      <vt:lpstr>Slice</vt:lpstr>
      <vt:lpstr>PowerPoint Presentation</vt:lpstr>
      <vt:lpstr>Contents </vt:lpstr>
      <vt:lpstr>Business Objective :</vt:lpstr>
      <vt:lpstr>Significance of GOLD :</vt:lpstr>
      <vt:lpstr>Data Collection &amp; Details </vt:lpstr>
      <vt:lpstr>Importing Libraries</vt:lpstr>
      <vt:lpstr>PowerPoint Presentation</vt:lpstr>
      <vt:lpstr>Exploratory Data Analysis </vt:lpstr>
      <vt:lpstr>PowerPoint Presentation</vt:lpstr>
      <vt:lpstr>Descriptive Analysis : </vt:lpstr>
      <vt:lpstr>PowerPoint Presentation</vt:lpstr>
      <vt:lpstr>PowerPoint Presentation</vt:lpstr>
      <vt:lpstr>PowerPoint Presentation</vt:lpstr>
      <vt:lpstr>PowerPoint Presentation</vt:lpstr>
      <vt:lpstr>Time Series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Comparing the results :</vt:lpstr>
      <vt:lpstr>ARIMA MODEL : </vt:lpstr>
      <vt:lpstr>PowerPoint Presentation</vt:lpstr>
      <vt:lpstr>Deployment :</vt:lpstr>
      <vt:lpstr>DEPLOYMENT :</vt:lpstr>
      <vt:lpstr>PowerPoint Presentation</vt:lpstr>
      <vt:lpstr>Challenges faced :   </vt:lpstr>
      <vt:lpstr>How Challenges Overcome :</vt:lpstr>
      <vt:lpstr>Deciding Model Building Technique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Anupama Kate</dc:creator>
  <cp:lastModifiedBy>Akshay Lokare</cp:lastModifiedBy>
  <cp:revision>139</cp:revision>
  <dcterms:created xsi:type="dcterms:W3CDTF">2022-12-15T08:37:43Z</dcterms:created>
  <dcterms:modified xsi:type="dcterms:W3CDTF">2023-01-16T11:11:20Z</dcterms:modified>
</cp:coreProperties>
</file>