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9764FB10-3F0D-4D1C-A159-62F8C6DD4108}">
          <p14:sldIdLst/>
        </p14:section>
        <p14:section name="Untitled Section" id="{96DAAC66-8FF2-4E14-9F03-64F5AACA448C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  <p14:section name="Untitled Section" id="{12B914A3-1DC8-4144-9B5A-4FA7E9CD4638}">
          <p14:sldIdLst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5E8B89-C080-4593-9678-C4295981DC3A}" v="185" dt="2025-05-16T10:32:51.739"/>
    <p1510:client id="{94809BF4-7BC1-4A76-854D-AD69F873A15E}" v="86" dt="2025-05-15T22:32:07.5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E6B22-6165-C87E-6F0A-EFBE44225D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56262-3124-B937-ED42-861B63AC65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71D66-9768-41EB-B78D-337A91763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1800E-8675-4C53-B5B9-791673EBBD7B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ED746-D36B-B8E8-C74C-29925F2C5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6C3F5-2D68-1AE9-BF95-4BEAAC820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4019-B934-4AA6-BB6D-1F35A1FAAF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987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231B1-983E-DF72-26DE-80EA85D35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DC4718-7248-08B9-05E4-E64CAE98F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B48A5-6121-4797-4763-A6D972AB0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1800E-8675-4C53-B5B9-791673EBBD7B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C6D93-19D7-E2A3-5C56-18F0C3293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806BF-19BC-ECF1-8C05-E40D79D53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4019-B934-4AA6-BB6D-1F35A1FAAF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947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092164-FEA8-2D05-2ECA-CC9188368E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E7C74E-5B7B-16D3-A8F0-0430EEF680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728B6-3A9B-4CA8-73FC-5F3B6BDD0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1800E-8675-4C53-B5B9-791673EBBD7B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25FA8-372B-8C4D-57B2-E6AEDCD32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98A86-FB6E-3A8D-85C9-0387DFAAE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4019-B934-4AA6-BB6D-1F35A1FAAF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393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470FC-566A-3E8B-C77E-DEDAE8D8F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45F53-70B1-694E-FE4E-22D740B6A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E6985-9E19-1FCF-B6B5-E1AAD087E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1800E-8675-4C53-B5B9-791673EBBD7B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0CF02-7617-5740-418C-8FEE7384F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59F7F-98D1-3DF5-D1C4-ED625DB60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4019-B934-4AA6-BB6D-1F35A1FAAF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04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0D482-9A04-CAFB-71C9-A257902DD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6D2564-0016-173D-91B0-3A77C1EBA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79E3F-65F0-5536-45AD-61BFB4042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1800E-8675-4C53-B5B9-791673EBBD7B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A5009-0448-63D3-45FF-491C2043B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F6E53-D15E-7BFB-1067-E572A4B48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4019-B934-4AA6-BB6D-1F35A1FAAF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7981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A8108-15BE-7D76-CEC0-784795BD2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62BD6-E90C-FC13-5E12-5B68CE2AB6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EF46AB-C303-8BF0-3899-9633E6E28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52AC70-F919-F46E-217E-8C36D213F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1800E-8675-4C53-B5B9-791673EBBD7B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A41716-36FD-6F0A-2898-5887D967C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BF70E1-AD68-7758-CF99-C6D4DF243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4019-B934-4AA6-BB6D-1F35A1FAAF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5856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13858-1F86-D754-358F-CFF07EC1A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D2CED5-D3A3-E403-67E8-0979C48CB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F4481C-C444-3AE1-C2F2-2BFBD8250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36D731-7D1A-10AB-7FAF-DDBE1B66D9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9897AF-34F2-E60A-D09C-0708EC18B4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ABDC89-FEA0-8B14-E61F-B292B99A4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1800E-8675-4C53-B5B9-791673EBBD7B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40DF84-7B7D-9B43-1357-8E3A62B53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178B48-7B5D-4F90-FBD0-432910AF6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4019-B934-4AA6-BB6D-1F35A1FAAF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406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507BD-42E1-C836-B1F8-DA3D4D686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9227F6-C348-DA97-E0FE-DCC759B2F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1800E-8675-4C53-B5B9-791673EBBD7B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E6E3B9-57C6-5A45-6825-AFF9EE295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DAFBA-5D66-570F-4FDA-80A68ECE2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4019-B934-4AA6-BB6D-1F35A1FAAF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589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1E6D9F-5458-1D7C-AC5C-12246F2E9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1800E-8675-4C53-B5B9-791673EBBD7B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B3ADD4-0E7C-92CE-57AB-B5944AEFC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222443-A615-7B0A-60D7-C57368E94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4019-B934-4AA6-BB6D-1F35A1FAAF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915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E39A-6BB1-D5CA-19FA-FD2D70BC6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3D8F9-9F74-B6AA-C563-10CE46D63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B27CF-BABD-8D8E-CBB0-254412D4E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3FE800-9032-4212-84C2-217017D74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1800E-8675-4C53-B5B9-791673EBBD7B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1D388A-74B1-3E23-D4A8-3A43AE750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60AE6-CF02-5E02-060A-8B3A0A74B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4019-B934-4AA6-BB6D-1F35A1FAAF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212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40E3E-42E2-A6B7-AAB4-1CC2DC407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6D2221-2DCD-40D8-3742-0B8D1C38F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E44679-954C-4CB4-9587-1CD9A706A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81384A-5C26-2F36-C69C-D3558B4E9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1800E-8675-4C53-B5B9-791673EBBD7B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E879B-A9DC-EC1C-E320-D11DF2EA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F0F1F5-82EE-5652-5F05-253A21997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44019-B934-4AA6-BB6D-1F35A1FAAF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667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45F4B3-7B6B-18C4-8518-3D9C72174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53F2B-9EFA-F22A-03DD-B6347A8FC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9A121-3670-8284-92B8-DB220EF643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1800E-8675-4C53-B5B9-791673EBBD7B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B627B-E8D2-0DD4-A8FC-13D29336E9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73C5A-E003-AC18-CCED-293A90F905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44019-B934-4AA6-BB6D-1F35A1FAAF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176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mailto:deepakmaithil5778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6A19AA5-6F24-DAFC-2A19-DA3D24BF8A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1487" y="646980"/>
            <a:ext cx="9368287" cy="2260114"/>
          </a:xfrm>
        </p:spPr>
        <p:txBody>
          <a:bodyPr>
            <a:normAutofit/>
          </a:bodyPr>
          <a:lstStyle/>
          <a:p>
            <a:pPr algn="l"/>
            <a:r>
              <a:rPr lang="en-IN"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Presentation on E-commerce </a:t>
            </a:r>
            <a:br>
              <a:rPr lang="en-IN"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Concession Abuse </a:t>
            </a:r>
            <a:br>
              <a:rPr lang="en-IN"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Monitoring and Prevention</a:t>
            </a:r>
            <a:endParaRPr lang="en-IN" sz="24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F79A7CC-A8ED-8216-D783-783B317D3F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1488" y="3429001"/>
            <a:ext cx="7513606" cy="2920042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</a:rPr>
              <a:t>Project by: Deepak Maithil</a:t>
            </a:r>
          </a:p>
          <a:p>
            <a:pPr algn="l"/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accent2"/>
                </a:solidFill>
              </a:rPr>
              <a:t>Project Overview: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Helping e-commerce platforms prevent improper concession use and maintain business integrity.</a:t>
            </a: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  <a:p>
            <a:pPr algn="l"/>
            <a:r>
              <a:rPr lang="en-US" b="1" dirty="0">
                <a:solidFill>
                  <a:schemeClr val="accent2"/>
                </a:solidFill>
              </a:rPr>
              <a:t>Technologies Used:</a:t>
            </a:r>
            <a:br>
              <a:rPr lang="en-US" b="1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Power BI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5BED3E-B55C-BED0-8911-20A43AAB4E29}"/>
              </a:ext>
            </a:extLst>
          </p:cNvPr>
          <p:cNvCxnSpPr>
            <a:cxnSpLocks/>
          </p:cNvCxnSpPr>
          <p:nvPr/>
        </p:nvCxnSpPr>
        <p:spPr>
          <a:xfrm>
            <a:off x="681487" y="3148642"/>
            <a:ext cx="11510513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992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43B760-5B9F-2D28-FEA1-1E91211E4412}"/>
              </a:ext>
            </a:extLst>
          </p:cNvPr>
          <p:cNvSpPr/>
          <p:nvPr/>
        </p:nvSpPr>
        <p:spPr>
          <a:xfrm>
            <a:off x="0" y="-1"/>
            <a:ext cx="12192000" cy="122240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/>
              <a:t>Insight : </a:t>
            </a:r>
            <a:r>
              <a:rPr lang="en-IN" sz="4000"/>
              <a:t>Final Claim Status</a:t>
            </a:r>
            <a:endParaRPr lang="en-IN" sz="4000" b="1"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47D61E-2CE6-B90E-C5F5-8A3A2C3DD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11" y="2406316"/>
            <a:ext cx="6948112" cy="43901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C99E97-51CE-731D-8059-F1EA4C7EA8A0}"/>
              </a:ext>
            </a:extLst>
          </p:cNvPr>
          <p:cNvSpPr txBox="1"/>
          <p:nvPr/>
        </p:nvSpPr>
        <p:spPr>
          <a:xfrm>
            <a:off x="7181477" y="2348852"/>
            <a:ext cx="490412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Content:</a:t>
            </a:r>
            <a:br>
              <a:rPr lang="en-US" b="1" dirty="0"/>
            </a:br>
            <a:endParaRPr 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Approved: 162 (54%)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Denied: 138 (46%)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b="1" dirty="0"/>
              <a:t>Insight:</a:t>
            </a:r>
            <a:br>
              <a:rPr lang="en-US" b="1" dirty="0"/>
            </a:br>
            <a:endParaRPr 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balance indicates effective review and denial of invalid claims.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 higher denial rate can be interpreted as better fraud prevention.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A4B8D6-24DF-FB76-14AB-9D312A9884C7}"/>
              </a:ext>
            </a:extLst>
          </p:cNvPr>
          <p:cNvSpPr txBox="1"/>
          <p:nvPr/>
        </p:nvSpPr>
        <p:spPr>
          <a:xfrm>
            <a:off x="133711" y="1733083"/>
            <a:ext cx="69140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/>
              <a:t>Claim Status Distribution (Pie Chart):</a:t>
            </a:r>
          </a:p>
        </p:txBody>
      </p:sp>
      <p:sp>
        <p:nvSpPr>
          <p:cNvPr id="11" name="Rectangle: Top Corners Snipped 10">
            <a:extLst>
              <a:ext uri="{FF2B5EF4-FFF2-40B4-BE49-F238E27FC236}">
                <a16:creationId xmlns:a16="http://schemas.microsoft.com/office/drawing/2014/main" id="{898CA14A-43B1-DE48-1C2D-9D2D446AB5F7}"/>
              </a:ext>
            </a:extLst>
          </p:cNvPr>
          <p:cNvSpPr/>
          <p:nvPr/>
        </p:nvSpPr>
        <p:spPr>
          <a:xfrm>
            <a:off x="3098320" y="218701"/>
            <a:ext cx="5995359" cy="785004"/>
          </a:xfrm>
          <a:prstGeom prst="snip2Same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F9BA43-1750-43D6-2323-86C209EAA639}"/>
              </a:ext>
            </a:extLst>
          </p:cNvPr>
          <p:cNvSpPr/>
          <p:nvPr/>
        </p:nvSpPr>
        <p:spPr>
          <a:xfrm>
            <a:off x="173166" y="1790558"/>
            <a:ext cx="6333512" cy="52322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3747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0E41BA-297D-ABCE-C24A-4A2B782494E3}"/>
              </a:ext>
            </a:extLst>
          </p:cNvPr>
          <p:cNvSpPr/>
          <p:nvPr/>
        </p:nvSpPr>
        <p:spPr>
          <a:xfrm>
            <a:off x="0" y="548"/>
            <a:ext cx="12192000" cy="953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/>
              <a:t>Insight : </a:t>
            </a:r>
            <a:r>
              <a:rPr lang="en-US" sz="4000" b="1"/>
              <a:t>Approval Rate by Issue Type</a:t>
            </a:r>
            <a:endParaRPr lang="en-IN" sz="4000" b="1"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507567-9A74-8E35-4DC7-34B7E4FFC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89" y="1706931"/>
            <a:ext cx="6688185" cy="49267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9058F0B-9BC1-CEAB-375D-3E9468DF2844}"/>
              </a:ext>
            </a:extLst>
          </p:cNvPr>
          <p:cNvSpPr txBox="1"/>
          <p:nvPr/>
        </p:nvSpPr>
        <p:spPr>
          <a:xfrm>
            <a:off x="99213" y="1078475"/>
            <a:ext cx="73988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Claim Outcome by Issue Type (Bar Chart):</a:t>
            </a:r>
            <a:endParaRPr lang="en-IN" sz="3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E66F01-5E41-9DAF-7107-09F9C4F897D3}"/>
              </a:ext>
            </a:extLst>
          </p:cNvPr>
          <p:cNvSpPr txBox="1"/>
          <p:nvPr/>
        </p:nvSpPr>
        <p:spPr>
          <a:xfrm>
            <a:off x="7095209" y="1757253"/>
            <a:ext cx="4895508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/>
              <a:t>Content:</a:t>
            </a:r>
            <a:br>
              <a:rPr lang="en-US" b="1"/>
            </a:br>
            <a:endParaRPr lang="en-US" b="1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/>
              <a:t>Breakdown of claims (</a:t>
            </a:r>
            <a:r>
              <a:rPr lang="en-US" b="1"/>
              <a:t>Approved</a:t>
            </a:r>
            <a:r>
              <a:rPr lang="en-US"/>
              <a:t> vs </a:t>
            </a:r>
            <a:r>
              <a:rPr lang="en-US" b="1"/>
              <a:t>Denied</a:t>
            </a:r>
            <a:r>
              <a:rPr lang="en-US"/>
              <a:t>) across each issue:</a:t>
            </a:r>
            <a:br>
              <a:rPr lang="en-US"/>
            </a:br>
            <a:endParaRPr lang="en-US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/>
              <a:t>Empty Box &amp; Wrong Item → Higher Approvals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/>
              <a:t>DNR &amp; MDR → More likely Denied</a:t>
            </a:r>
            <a:br>
              <a:rPr lang="en-US"/>
            </a:br>
            <a:endParaRPr lang="en-US"/>
          </a:p>
          <a:p>
            <a:r>
              <a:rPr lang="en-US" sz="2000" b="1"/>
              <a:t>Insight:</a:t>
            </a:r>
            <a:br>
              <a:rPr lang="en-US" b="1"/>
            </a:br>
            <a:endParaRPr lang="en-US" b="1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/>
              <a:t>Use this pattern to refine fraud detection rules by issue type.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/>
              <a:t>Some claims may need stronger supporting evidence before approval.</a:t>
            </a:r>
          </a:p>
        </p:txBody>
      </p:sp>
      <p:sp>
        <p:nvSpPr>
          <p:cNvPr id="14" name="Rectangle: Top Corners Snipped 13">
            <a:extLst>
              <a:ext uri="{FF2B5EF4-FFF2-40B4-BE49-F238E27FC236}">
                <a16:creationId xmlns:a16="http://schemas.microsoft.com/office/drawing/2014/main" id="{733C8EDC-D6E5-36D7-0EB3-FB35130176A9}"/>
              </a:ext>
            </a:extLst>
          </p:cNvPr>
          <p:cNvSpPr/>
          <p:nvPr/>
        </p:nvSpPr>
        <p:spPr>
          <a:xfrm>
            <a:off x="1985513" y="169159"/>
            <a:ext cx="8220974" cy="658614"/>
          </a:xfrm>
          <a:prstGeom prst="snip2Same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293FF9-FECD-863B-5F5A-6336A92EE913}"/>
              </a:ext>
            </a:extLst>
          </p:cNvPr>
          <p:cNvSpPr/>
          <p:nvPr/>
        </p:nvSpPr>
        <p:spPr>
          <a:xfrm>
            <a:off x="153916" y="1107162"/>
            <a:ext cx="7093907" cy="52322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282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4E4790-0414-F305-9BC6-3DB9A25D7C28}"/>
              </a:ext>
            </a:extLst>
          </p:cNvPr>
          <p:cNvSpPr/>
          <p:nvPr/>
        </p:nvSpPr>
        <p:spPr>
          <a:xfrm>
            <a:off x="0" y="-4538"/>
            <a:ext cx="12192000" cy="105647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/>
              <a:t>Insight : Investigation Team Performance</a:t>
            </a:r>
            <a:endParaRPr lang="en-IN" sz="4000" b="1"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F85D1C-6B1D-7C53-41F8-8C3690EF9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20" y="1940573"/>
            <a:ext cx="7828463" cy="48053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3BC8E4-75F2-4B80-AC57-CA0925851A03}"/>
              </a:ext>
            </a:extLst>
          </p:cNvPr>
          <p:cNvSpPr txBox="1"/>
          <p:nvPr/>
        </p:nvSpPr>
        <p:spPr>
          <a:xfrm>
            <a:off x="142345" y="1239461"/>
            <a:ext cx="79428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Team-wise Investigation Load (Column + Line Chart):</a:t>
            </a:r>
            <a:endParaRPr lang="en-IN" sz="2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3D08A5-BA93-8840-29A8-EDAFA0F61EFD}"/>
              </a:ext>
            </a:extLst>
          </p:cNvPr>
          <p:cNvSpPr txBox="1"/>
          <p:nvPr/>
        </p:nvSpPr>
        <p:spPr>
          <a:xfrm>
            <a:off x="8327147" y="1244984"/>
            <a:ext cx="3377241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Content:</a:t>
            </a:r>
            <a:endParaRPr 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Claim count by team: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 dirty="0"/>
              <a:t>SDFC</a:t>
            </a:r>
            <a:r>
              <a:rPr lang="en-US" dirty="0"/>
              <a:t> (87),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b="1" dirty="0"/>
              <a:t>ARI</a:t>
            </a:r>
            <a:r>
              <a:rPr lang="en-US" dirty="0"/>
              <a:t> (77),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b="1" dirty="0"/>
              <a:t>SLP</a:t>
            </a:r>
            <a:r>
              <a:rPr lang="en-US" dirty="0"/>
              <a:t> (75),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b="1" dirty="0"/>
              <a:t>LMI</a:t>
            </a:r>
            <a:r>
              <a:rPr lang="en-US" dirty="0"/>
              <a:t> (61)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Concession Saved: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b="1" dirty="0"/>
              <a:t>ARI</a:t>
            </a:r>
            <a:r>
              <a:rPr lang="en-US" dirty="0"/>
              <a:t> leads with ₹</a:t>
            </a:r>
            <a:r>
              <a:rPr lang="en-US" b="1" dirty="0"/>
              <a:t>22K</a:t>
            </a:r>
            <a:r>
              <a:rPr lang="en-US" dirty="0"/>
              <a:t>+ saved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2EF7AB-0044-5FC8-6CD7-DF0806D3CBE9}"/>
              </a:ext>
            </a:extLst>
          </p:cNvPr>
          <p:cNvSpPr txBox="1"/>
          <p:nvPr/>
        </p:nvSpPr>
        <p:spPr>
          <a:xfrm>
            <a:off x="8320167" y="4283622"/>
            <a:ext cx="3377241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/>
              <a:t>Insight:</a:t>
            </a:r>
            <a:endParaRPr lang="en-US" b="1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/>
              <a:t>ARI</a:t>
            </a:r>
            <a:r>
              <a:rPr lang="en-US"/>
              <a:t> handles fewer cases than SDFC but saves more money.</a:t>
            </a:r>
            <a:br>
              <a:rPr lang="en-US"/>
            </a:br>
            <a:endParaRPr lang="en-US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/>
              <a:t>Consider realigning teams based on efficiency and value recovered.</a:t>
            </a:r>
          </a:p>
        </p:txBody>
      </p:sp>
      <p:sp>
        <p:nvSpPr>
          <p:cNvPr id="13" name="Rectangle: Top Corners Snipped 12">
            <a:extLst>
              <a:ext uri="{FF2B5EF4-FFF2-40B4-BE49-F238E27FC236}">
                <a16:creationId xmlns:a16="http://schemas.microsoft.com/office/drawing/2014/main" id="{A749FBA3-E3C1-B933-3187-EC8B3851C048}"/>
              </a:ext>
            </a:extLst>
          </p:cNvPr>
          <p:cNvSpPr/>
          <p:nvPr/>
        </p:nvSpPr>
        <p:spPr>
          <a:xfrm>
            <a:off x="1694046" y="190421"/>
            <a:ext cx="8884118" cy="675854"/>
          </a:xfrm>
          <a:prstGeom prst="snip2Same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7B0719-D83C-367E-626C-46E5D5BCD361}"/>
              </a:ext>
            </a:extLst>
          </p:cNvPr>
          <p:cNvSpPr/>
          <p:nvPr/>
        </p:nvSpPr>
        <p:spPr>
          <a:xfrm>
            <a:off x="192416" y="1270794"/>
            <a:ext cx="7828463" cy="52322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567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21A4437-1ED7-AB7B-3360-9EE5AB95F513}"/>
              </a:ext>
            </a:extLst>
          </p:cNvPr>
          <p:cNvSpPr/>
          <p:nvPr/>
        </p:nvSpPr>
        <p:spPr>
          <a:xfrm>
            <a:off x="0" y="-14162"/>
            <a:ext cx="12192000" cy="11210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/>
              <a:t>Conclusion &amp; Recommendations</a:t>
            </a:r>
            <a:endParaRPr lang="en-IN" sz="4000" b="1"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D7CE89-5F86-D220-713F-3C7B4116B50E}"/>
              </a:ext>
            </a:extLst>
          </p:cNvPr>
          <p:cNvSpPr txBox="1"/>
          <p:nvPr/>
        </p:nvSpPr>
        <p:spPr>
          <a:xfrm>
            <a:off x="211354" y="1194342"/>
            <a:ext cx="54907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Conclusion &amp; Strategic Recommendations</a:t>
            </a:r>
            <a:endParaRPr lang="en-IN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7DED57-2CA0-DD29-8D30-E58DCC9583E8}"/>
              </a:ext>
            </a:extLst>
          </p:cNvPr>
          <p:cNvSpPr txBox="1"/>
          <p:nvPr/>
        </p:nvSpPr>
        <p:spPr>
          <a:xfrm>
            <a:off x="211354" y="1720925"/>
            <a:ext cx="1171035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🧠 Conclusion Highlights:</a:t>
            </a:r>
            <a:br>
              <a:rPr lang="en-US" b="1" dirty="0"/>
            </a:br>
            <a:endParaRPr 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🧾 </a:t>
            </a:r>
            <a:r>
              <a:rPr lang="en-US" b="1" dirty="0"/>
              <a:t>300 customer claims</a:t>
            </a:r>
            <a:r>
              <a:rPr lang="en-US" dirty="0"/>
              <a:t> analyzed to uncover refund abuse patterns.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💰 </a:t>
            </a:r>
            <a:r>
              <a:rPr lang="en-US" b="1" dirty="0"/>
              <a:t>₹73K in concessions</a:t>
            </a:r>
            <a:r>
              <a:rPr lang="en-US" dirty="0"/>
              <a:t> successfully saved by denying invalid claims.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📦 Most exploited claim reasons: </a:t>
            </a:r>
            <a:r>
              <a:rPr lang="en-US" b="1" dirty="0"/>
              <a:t>Empty Box</a:t>
            </a:r>
            <a:r>
              <a:rPr lang="en-US" dirty="0"/>
              <a:t> and </a:t>
            </a:r>
            <a:r>
              <a:rPr lang="en-US" b="1" dirty="0"/>
              <a:t>Material Different Received (MDR)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👥 </a:t>
            </a:r>
            <a:r>
              <a:rPr lang="en-US" b="1" dirty="0"/>
              <a:t>Top 5 customers</a:t>
            </a:r>
            <a:r>
              <a:rPr lang="en-US" dirty="0"/>
              <a:t> flagged for frequent high-value claims.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🧑‍💼 </a:t>
            </a:r>
            <a:r>
              <a:rPr lang="en-US" b="1" dirty="0"/>
              <a:t>ARI team</a:t>
            </a:r>
            <a:r>
              <a:rPr lang="en-US" dirty="0"/>
              <a:t> delivered highest cost-saving impact among investigators.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📉 Forecast shows a downward trend in future claims, enabling proactive resource planning.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D51877-7728-32DA-5959-EB664111F930}"/>
              </a:ext>
            </a:extLst>
          </p:cNvPr>
          <p:cNvSpPr txBox="1"/>
          <p:nvPr/>
        </p:nvSpPr>
        <p:spPr>
          <a:xfrm>
            <a:off x="211351" y="4162587"/>
            <a:ext cx="1090810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📌 Strategic Recommendations:</a:t>
            </a:r>
            <a:br>
              <a:rPr lang="en-US" b="1" dirty="0"/>
            </a:br>
            <a:endParaRPr 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Enhance Security </a:t>
            </a:r>
            <a:r>
              <a:rPr lang="en-US" dirty="0"/>
              <a:t>on </a:t>
            </a:r>
            <a:r>
              <a:rPr lang="en-US" b="1" dirty="0"/>
              <a:t>MDR </a:t>
            </a:r>
            <a:r>
              <a:rPr lang="en-US" dirty="0"/>
              <a:t>and </a:t>
            </a:r>
            <a:r>
              <a:rPr lang="en-US" b="1" dirty="0"/>
              <a:t>DNR </a:t>
            </a:r>
            <a:r>
              <a:rPr lang="en-US" dirty="0"/>
              <a:t>issue types by requiring stronger evidence.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Implement a </a:t>
            </a:r>
            <a:r>
              <a:rPr lang="en-US" b="1" dirty="0"/>
              <a:t>Risk Scoring System</a:t>
            </a:r>
            <a:r>
              <a:rPr lang="en-US" dirty="0"/>
              <a:t> to automatically flag repeat refund seekers.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Leverage ARI’s investigative approach across other teams for higher efficiency.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Regularly update and monitor forecasting models to stay ahead of volume spikes.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Integrate real-time alerts in Power BI for high-value or risky claims.</a:t>
            </a:r>
          </a:p>
        </p:txBody>
      </p:sp>
      <p:sp>
        <p:nvSpPr>
          <p:cNvPr id="2" name="Rectangle: Top Corners Snipped 1">
            <a:extLst>
              <a:ext uri="{FF2B5EF4-FFF2-40B4-BE49-F238E27FC236}">
                <a16:creationId xmlns:a16="http://schemas.microsoft.com/office/drawing/2014/main" id="{8E062AB7-94D7-68A2-450C-B324B5C44CB4}"/>
              </a:ext>
            </a:extLst>
          </p:cNvPr>
          <p:cNvSpPr/>
          <p:nvPr/>
        </p:nvSpPr>
        <p:spPr>
          <a:xfrm>
            <a:off x="2589196" y="161058"/>
            <a:ext cx="7055318" cy="695589"/>
          </a:xfrm>
          <a:prstGeom prst="snip2Same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9BDEEA-BFA1-3846-FEAC-4212E3488D38}"/>
              </a:ext>
            </a:extLst>
          </p:cNvPr>
          <p:cNvSpPr/>
          <p:nvPr/>
        </p:nvSpPr>
        <p:spPr>
          <a:xfrm>
            <a:off x="250166" y="1203415"/>
            <a:ext cx="5457613" cy="42371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617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0C8EA77-1181-756B-66BD-6754B64178A1}"/>
              </a:ext>
            </a:extLst>
          </p:cNvPr>
          <p:cNvSpPr/>
          <p:nvPr/>
        </p:nvSpPr>
        <p:spPr>
          <a:xfrm>
            <a:off x="0" y="-14161"/>
            <a:ext cx="12192000" cy="129432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/>
              <a:t>Final Dashboard Overview</a:t>
            </a:r>
            <a:endParaRPr lang="en-IN" sz="4000" b="1" dirty="0"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: Top Corners Snipped 2">
            <a:extLst>
              <a:ext uri="{FF2B5EF4-FFF2-40B4-BE49-F238E27FC236}">
                <a16:creationId xmlns:a16="http://schemas.microsoft.com/office/drawing/2014/main" id="{AD1B81E0-5638-03A1-0015-76D71400B0A6}"/>
              </a:ext>
            </a:extLst>
          </p:cNvPr>
          <p:cNvSpPr/>
          <p:nvPr/>
        </p:nvSpPr>
        <p:spPr>
          <a:xfrm>
            <a:off x="3118585" y="308009"/>
            <a:ext cx="5938788" cy="760396"/>
          </a:xfrm>
          <a:prstGeom prst="snip2Same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629DAC-CC9F-08A6-8324-77434E25E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06" y="1467580"/>
            <a:ext cx="11781322" cy="518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910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501471-A172-F839-EB9D-F6938BD5F363}"/>
              </a:ext>
            </a:extLst>
          </p:cNvPr>
          <p:cNvSpPr/>
          <p:nvPr/>
        </p:nvSpPr>
        <p:spPr>
          <a:xfrm>
            <a:off x="0" y="-14161"/>
            <a:ext cx="12192000" cy="129432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/>
              <a:t>Thank You!</a:t>
            </a:r>
            <a:endParaRPr lang="en-IN" sz="4000" b="1" dirty="0"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: Top Corners Snipped 4">
            <a:extLst>
              <a:ext uri="{FF2B5EF4-FFF2-40B4-BE49-F238E27FC236}">
                <a16:creationId xmlns:a16="http://schemas.microsoft.com/office/drawing/2014/main" id="{BBA4EAAE-AE48-9EEB-A7BD-F4E3EC859D0E}"/>
              </a:ext>
            </a:extLst>
          </p:cNvPr>
          <p:cNvSpPr/>
          <p:nvPr/>
        </p:nvSpPr>
        <p:spPr>
          <a:xfrm>
            <a:off x="3118585" y="308009"/>
            <a:ext cx="5938788" cy="664143"/>
          </a:xfrm>
          <a:prstGeom prst="snip2Same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95DAB9B-5959-270B-E59F-1017EF7A6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01619"/>
            <a:ext cx="1155111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Thank you for your time and attention.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highlights the power of data in identifying fraud, saving concessions, and improving team efficiency.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403723C-5FED-E313-B78E-09B78741F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2886" y="3294236"/>
            <a:ext cx="7825338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Contact for Further Information:</a:t>
            </a:r>
          </a:p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Email: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deepakmaithil5778@gmail.com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b="0" dirty="0">
                <a:latin typeface="Arial" panose="020B0604020202020204" pitchFamily="34" charset="0"/>
              </a:rPr>
              <a:t>|  </a:t>
            </a:r>
            <a:r>
              <a:rPr lang="en-US" altLang="en-US" b="1" dirty="0">
                <a:latin typeface="Arial" panose="020B0604020202020204" pitchFamily="34" charset="0"/>
              </a:rPr>
              <a:t>Contact Number: </a:t>
            </a:r>
            <a:r>
              <a:rPr lang="en-US" altLang="en-US" dirty="0">
                <a:latin typeface="Arial" panose="020B0604020202020204" pitchFamily="34" charset="0"/>
              </a:rPr>
              <a:t>7000558393</a:t>
            </a:r>
          </a:p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Tools Used: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Power BI</a:t>
            </a:r>
          </a:p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Feel free to connect for any feedback, questions, or collaborations.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715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EB88C44-B4B9-465B-E904-A22947961B86}"/>
              </a:ext>
            </a:extLst>
          </p:cNvPr>
          <p:cNvSpPr/>
          <p:nvPr/>
        </p:nvSpPr>
        <p:spPr>
          <a:xfrm>
            <a:off x="0" y="5"/>
            <a:ext cx="12192000" cy="15926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600" b="1">
                <a:latin typeface="Agency FB" panose="020B0503020202020204" pitchFamily="34" charset="0"/>
                <a:cs typeface="Arial" panose="020B0604020202020204" pitchFamily="34" charset="0"/>
              </a:rPr>
              <a:t>AGENDA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D48CBA7-2CC7-2082-0A5D-BE2278E213E1}"/>
              </a:ext>
            </a:extLst>
          </p:cNvPr>
          <p:cNvCxnSpPr/>
          <p:nvPr/>
        </p:nvCxnSpPr>
        <p:spPr>
          <a:xfrm>
            <a:off x="601133" y="2599267"/>
            <a:ext cx="8492067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BA9F3EF6-A181-1476-8CB8-D72256BFFBE2}"/>
              </a:ext>
            </a:extLst>
          </p:cNvPr>
          <p:cNvSpPr/>
          <p:nvPr/>
        </p:nvSpPr>
        <p:spPr>
          <a:xfrm>
            <a:off x="601133" y="2065870"/>
            <a:ext cx="6612467" cy="4656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IN" sz="3600" b="1"/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0BFCB5-4FFA-13A2-AF4B-A8950F29FD9D}"/>
              </a:ext>
            </a:extLst>
          </p:cNvPr>
          <p:cNvSpPr/>
          <p:nvPr/>
        </p:nvSpPr>
        <p:spPr>
          <a:xfrm>
            <a:off x="609597" y="2861740"/>
            <a:ext cx="6612467" cy="4656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/>
              <a:t>Objective</a:t>
            </a:r>
            <a:endParaRPr lang="en-IN" sz="3600" b="1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0357FC-43C9-4572-A54E-4B400ED79779}"/>
              </a:ext>
            </a:extLst>
          </p:cNvPr>
          <p:cNvCxnSpPr/>
          <p:nvPr/>
        </p:nvCxnSpPr>
        <p:spPr>
          <a:xfrm>
            <a:off x="601133" y="3429000"/>
            <a:ext cx="8492067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1D17F68-2A52-07B6-8369-081134451D44}"/>
              </a:ext>
            </a:extLst>
          </p:cNvPr>
          <p:cNvSpPr/>
          <p:nvPr/>
        </p:nvSpPr>
        <p:spPr>
          <a:xfrm>
            <a:off x="618061" y="3657606"/>
            <a:ext cx="6612467" cy="4656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rtl="0"/>
            <a:r>
              <a:rPr lang="en-US" sz="3600" b="1"/>
              <a:t>Data Gathering</a:t>
            </a:r>
            <a:endParaRPr lang="en-IN" sz="3600" b="1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18A5223-6E40-994F-DC97-1A543D1A3780}"/>
              </a:ext>
            </a:extLst>
          </p:cNvPr>
          <p:cNvCxnSpPr/>
          <p:nvPr/>
        </p:nvCxnSpPr>
        <p:spPr>
          <a:xfrm>
            <a:off x="609595" y="4199470"/>
            <a:ext cx="8492067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55578B2D-A1EF-7C46-A531-83C7341A5797}"/>
              </a:ext>
            </a:extLst>
          </p:cNvPr>
          <p:cNvSpPr/>
          <p:nvPr/>
        </p:nvSpPr>
        <p:spPr>
          <a:xfrm>
            <a:off x="626528" y="4445004"/>
            <a:ext cx="6612467" cy="4656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3600" b="1"/>
              <a:t>Insight</a:t>
            </a:r>
            <a:endParaRPr lang="en-IN" sz="3600" b="1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0553FE-D393-F0E5-F13B-0C8F428C6042}"/>
              </a:ext>
            </a:extLst>
          </p:cNvPr>
          <p:cNvCxnSpPr/>
          <p:nvPr/>
        </p:nvCxnSpPr>
        <p:spPr>
          <a:xfrm>
            <a:off x="609589" y="4995337"/>
            <a:ext cx="8492067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725FD622-1549-5FB1-60DF-B1C23329FB8A}"/>
              </a:ext>
            </a:extLst>
          </p:cNvPr>
          <p:cNvSpPr/>
          <p:nvPr/>
        </p:nvSpPr>
        <p:spPr>
          <a:xfrm>
            <a:off x="622283" y="4453472"/>
            <a:ext cx="6612467" cy="4656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3600" b="1"/>
              <a:t>Insight</a:t>
            </a:r>
            <a:endParaRPr lang="en-IN" sz="3600" b="1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172C172-BD04-4AA9-E87D-26714EFCB116}"/>
              </a:ext>
            </a:extLst>
          </p:cNvPr>
          <p:cNvSpPr/>
          <p:nvPr/>
        </p:nvSpPr>
        <p:spPr>
          <a:xfrm>
            <a:off x="630747" y="5215475"/>
            <a:ext cx="6612467" cy="4656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3600" b="1"/>
              <a:t>Conclusion</a:t>
            </a:r>
            <a:endParaRPr lang="en-IN" sz="3600" b="1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92234BE-962E-AB53-4882-E4E874028EF2}"/>
              </a:ext>
            </a:extLst>
          </p:cNvPr>
          <p:cNvCxnSpPr/>
          <p:nvPr/>
        </p:nvCxnSpPr>
        <p:spPr>
          <a:xfrm>
            <a:off x="618055" y="5757339"/>
            <a:ext cx="8492067" cy="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Rectangle: Top Corners Snipped 25">
            <a:extLst>
              <a:ext uri="{FF2B5EF4-FFF2-40B4-BE49-F238E27FC236}">
                <a16:creationId xmlns:a16="http://schemas.microsoft.com/office/drawing/2014/main" id="{B57D062C-7C0D-C69F-C4DA-22CADC60AD69}"/>
              </a:ext>
            </a:extLst>
          </p:cNvPr>
          <p:cNvSpPr/>
          <p:nvPr/>
        </p:nvSpPr>
        <p:spPr>
          <a:xfrm>
            <a:off x="4665133" y="246871"/>
            <a:ext cx="2895600" cy="999067"/>
          </a:xfrm>
          <a:prstGeom prst="snip2Same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52282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7ACC477-C366-F627-2C9C-3028FB6EEADC}"/>
              </a:ext>
            </a:extLst>
          </p:cNvPr>
          <p:cNvSpPr/>
          <p:nvPr/>
        </p:nvSpPr>
        <p:spPr>
          <a:xfrm>
            <a:off x="0" y="-2799"/>
            <a:ext cx="12192000" cy="14080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600" b="1"/>
              <a:t>INTRODUCTION</a:t>
            </a:r>
            <a:endParaRPr lang="en-IN" sz="6600" b="1"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: Top Corners Snipped 6">
            <a:extLst>
              <a:ext uri="{FF2B5EF4-FFF2-40B4-BE49-F238E27FC236}">
                <a16:creationId xmlns:a16="http://schemas.microsoft.com/office/drawing/2014/main" id="{AD1669CE-DC70-7DD8-9A13-1BEB324335B1}"/>
              </a:ext>
            </a:extLst>
          </p:cNvPr>
          <p:cNvSpPr/>
          <p:nvPr/>
        </p:nvSpPr>
        <p:spPr>
          <a:xfrm>
            <a:off x="3205213" y="160242"/>
            <a:ext cx="5765532" cy="1024467"/>
          </a:xfrm>
          <a:prstGeom prst="snip2Same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A5AF4D-D3C6-346F-5B77-5A778A4438E6}"/>
              </a:ext>
            </a:extLst>
          </p:cNvPr>
          <p:cNvSpPr txBox="1"/>
          <p:nvPr/>
        </p:nvSpPr>
        <p:spPr>
          <a:xfrm>
            <a:off x="406398" y="1791668"/>
            <a:ext cx="112268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E-commerce platforms face increasing challenges related to fraudulent customer refund claims. This project focuses on analyzing and detecting such </a:t>
            </a:r>
            <a:r>
              <a:rPr lang="en-US" sz="2400" b="1"/>
              <a:t>Concession Abuse Patterns </a:t>
            </a:r>
            <a:r>
              <a:rPr lang="en-US" sz="2400"/>
              <a:t>using </a:t>
            </a:r>
            <a:r>
              <a:rPr lang="en-US" sz="2400" b="1"/>
              <a:t>Power BI</a:t>
            </a:r>
            <a:r>
              <a:rPr lang="en-US" sz="2400"/>
              <a:t>.</a:t>
            </a:r>
            <a:endParaRPr lang="en-IN" sz="2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EC828A-20F7-7B80-44DA-D1271A55E2A2}"/>
              </a:ext>
            </a:extLst>
          </p:cNvPr>
          <p:cNvSpPr txBox="1"/>
          <p:nvPr/>
        </p:nvSpPr>
        <p:spPr>
          <a:xfrm>
            <a:off x="478355" y="3215839"/>
            <a:ext cx="1115484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/>
              <a:t>The Analysis Covers:</a:t>
            </a:r>
          </a:p>
          <a:p>
            <a:pPr algn="just"/>
            <a:endParaRPr lang="en-US" b="1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/>
              <a:t> Different claim issue types like </a:t>
            </a:r>
            <a:r>
              <a:rPr lang="en-US" b="1"/>
              <a:t>Empty Box received</a:t>
            </a:r>
            <a:r>
              <a:rPr lang="en-US"/>
              <a:t>, </a:t>
            </a:r>
            <a:r>
              <a:rPr lang="en-US" b="1"/>
              <a:t>Part Missing</a:t>
            </a:r>
            <a:r>
              <a:rPr lang="en-US"/>
              <a:t>, </a:t>
            </a:r>
            <a:r>
              <a:rPr lang="en-US" b="1"/>
              <a:t>Wrong Item received</a:t>
            </a:r>
            <a:r>
              <a:rPr lang="en-US"/>
              <a:t>, </a:t>
            </a:r>
            <a:br>
              <a:rPr lang="en-US"/>
            </a:br>
            <a:r>
              <a:rPr lang="en-US"/>
              <a:t> </a:t>
            </a:r>
            <a:r>
              <a:rPr lang="en-IN" b="1"/>
              <a:t>Material Different   Received (MDR)</a:t>
            </a:r>
            <a:r>
              <a:rPr lang="en-US"/>
              <a:t>, </a:t>
            </a:r>
            <a:r>
              <a:rPr lang="en-US" b="1"/>
              <a:t>DNR – (Delivered not   received)</a:t>
            </a:r>
            <a:r>
              <a:rPr lang="en-US"/>
              <a:t>, etc.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/>
              <a:t> Customer behavior and repeated refund attempts.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/>
              <a:t> Investigation outcomes and their financial impact.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/>
              <a:t> Forecasting future claim volumes to support proactive planning.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53D0B2-8C1F-F178-32DC-6BFA8174BAF8}"/>
              </a:ext>
            </a:extLst>
          </p:cNvPr>
          <p:cNvSpPr/>
          <p:nvPr/>
        </p:nvSpPr>
        <p:spPr>
          <a:xfrm>
            <a:off x="478355" y="3215839"/>
            <a:ext cx="2103978" cy="35709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580F2B-F7D7-1113-9235-143CD3357A50}"/>
              </a:ext>
            </a:extLst>
          </p:cNvPr>
          <p:cNvSpPr txBox="1"/>
          <p:nvPr/>
        </p:nvSpPr>
        <p:spPr>
          <a:xfrm>
            <a:off x="478354" y="5471006"/>
            <a:ext cx="111548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Goal:</a:t>
            </a:r>
            <a:br>
              <a:rPr lang="en-US"/>
            </a:br>
            <a:r>
              <a:rPr lang="en-US"/>
              <a:t>Empower the business to make data-driven decisions and prevent unnecessary losses due to refund fraud.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151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9F58D5C-27C9-9758-4497-F9FE85D4F571}"/>
              </a:ext>
            </a:extLst>
          </p:cNvPr>
          <p:cNvSpPr/>
          <p:nvPr/>
        </p:nvSpPr>
        <p:spPr>
          <a:xfrm>
            <a:off x="0" y="0"/>
            <a:ext cx="12192000" cy="13208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600" b="1"/>
              <a:t>Objective</a:t>
            </a:r>
            <a:endParaRPr lang="en-IN" sz="6600" b="1"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: Top Corners Snipped 10">
            <a:extLst>
              <a:ext uri="{FF2B5EF4-FFF2-40B4-BE49-F238E27FC236}">
                <a16:creationId xmlns:a16="http://schemas.microsoft.com/office/drawing/2014/main" id="{C42D3648-EBE9-5DCA-2371-9ADC4F669822}"/>
              </a:ext>
            </a:extLst>
          </p:cNvPr>
          <p:cNvSpPr/>
          <p:nvPr/>
        </p:nvSpPr>
        <p:spPr>
          <a:xfrm>
            <a:off x="4174067" y="105968"/>
            <a:ext cx="3894666" cy="1075267"/>
          </a:xfrm>
          <a:prstGeom prst="snip2Same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2AA616-962F-6991-08E0-ADB563E70A0B}"/>
              </a:ext>
            </a:extLst>
          </p:cNvPr>
          <p:cNvSpPr txBox="1"/>
          <p:nvPr/>
        </p:nvSpPr>
        <p:spPr>
          <a:xfrm>
            <a:off x="211667" y="1846639"/>
            <a:ext cx="118364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The Primary Objective of this Dashboard is to</a:t>
            </a:r>
            <a:r>
              <a:rPr lang="en-US" dirty="0"/>
              <a:t>: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Identify </a:t>
            </a:r>
            <a:r>
              <a:rPr lang="en-US" b="1" dirty="0"/>
              <a:t>Patterns of Abuse</a:t>
            </a:r>
            <a:r>
              <a:rPr lang="en-US" dirty="0"/>
              <a:t> in refund claims.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Quantify and highlight the </a:t>
            </a:r>
            <a:r>
              <a:rPr lang="en-US" b="1" dirty="0"/>
              <a:t>Concession Saved</a:t>
            </a:r>
            <a:r>
              <a:rPr lang="en-US" dirty="0"/>
              <a:t> by denying false claims.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Evaluate the </a:t>
            </a:r>
            <a:r>
              <a:rPr lang="en-US" b="1" dirty="0"/>
              <a:t>Effectiveness of investigation teams</a:t>
            </a:r>
            <a:r>
              <a:rPr lang="en-US" dirty="0"/>
              <a:t> (LMI, ARI, SDFC, SLP).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Track and compare </a:t>
            </a:r>
            <a:r>
              <a:rPr lang="en-US" b="1" dirty="0"/>
              <a:t>Approved vs Denied</a:t>
            </a:r>
            <a:r>
              <a:rPr lang="en-US" dirty="0"/>
              <a:t> claims by issue type.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Forecast </a:t>
            </a:r>
            <a:r>
              <a:rPr lang="en-US" b="1" dirty="0"/>
              <a:t>Monthly Claim Trends</a:t>
            </a:r>
            <a:r>
              <a:rPr lang="en-US" dirty="0"/>
              <a:t> to improve planning and resource allocation.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This initiative supports improved operational efficiency, reduced loss, and stronger fraud detection protocols.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99C9DD-A5A3-74BC-BFB2-8C68B6EA558A}"/>
              </a:ext>
            </a:extLst>
          </p:cNvPr>
          <p:cNvSpPr/>
          <p:nvPr/>
        </p:nvSpPr>
        <p:spPr>
          <a:xfrm>
            <a:off x="211667" y="1846639"/>
            <a:ext cx="4523962" cy="35754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837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2EB805-A235-67B9-7FBC-D81407F2B433}"/>
              </a:ext>
            </a:extLst>
          </p:cNvPr>
          <p:cNvSpPr/>
          <p:nvPr/>
        </p:nvSpPr>
        <p:spPr>
          <a:xfrm>
            <a:off x="0" y="-2796"/>
            <a:ext cx="12192000" cy="136958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>
                <a:solidFill>
                  <a:srgbClr val="FFFFFF"/>
                </a:solidFill>
              </a:rPr>
              <a:t>Data Gathering</a:t>
            </a:r>
            <a:endParaRPr lang="en-IN" sz="6600" b="1"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: Top Corners Snipped 4">
            <a:extLst>
              <a:ext uri="{FF2B5EF4-FFF2-40B4-BE49-F238E27FC236}">
                <a16:creationId xmlns:a16="http://schemas.microsoft.com/office/drawing/2014/main" id="{23F68012-DADE-F9D8-92C9-50B38D4961C1}"/>
              </a:ext>
            </a:extLst>
          </p:cNvPr>
          <p:cNvSpPr/>
          <p:nvPr/>
        </p:nvSpPr>
        <p:spPr>
          <a:xfrm>
            <a:off x="3368842" y="246519"/>
            <a:ext cx="5534526" cy="947017"/>
          </a:xfrm>
          <a:prstGeom prst="snip2Same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298FAF-3996-4A06-701E-6783534BDADD}"/>
              </a:ext>
            </a:extLst>
          </p:cNvPr>
          <p:cNvSpPr txBox="1"/>
          <p:nvPr/>
        </p:nvSpPr>
        <p:spPr>
          <a:xfrm>
            <a:off x="160863" y="1799382"/>
            <a:ext cx="1186180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The Primary steps taken to prepare the dataset for this dashboard included: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Imported raw data from a structured Excel file with 9 key sheets (</a:t>
            </a:r>
            <a:r>
              <a:rPr lang="en-US" b="1" dirty="0"/>
              <a:t>Customers, Orders, Claims, Investigations, Final Resolution</a:t>
            </a:r>
            <a:r>
              <a:rPr lang="en-US" dirty="0"/>
              <a:t>, etc.)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Removed null values and duplicates to ensure consistency and accuracy.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Standardized </a:t>
            </a:r>
            <a:r>
              <a:rPr lang="en-US" b="1" dirty="0"/>
              <a:t>Date formats</a:t>
            </a:r>
            <a:r>
              <a:rPr lang="en-US" dirty="0"/>
              <a:t>, </a:t>
            </a:r>
            <a:r>
              <a:rPr lang="en-US" b="1" dirty="0"/>
              <a:t>Text cases</a:t>
            </a:r>
            <a:r>
              <a:rPr lang="en-US" dirty="0"/>
              <a:t>, and </a:t>
            </a:r>
            <a:r>
              <a:rPr lang="en-US" b="1" dirty="0"/>
              <a:t>Numeric fields</a:t>
            </a:r>
            <a:r>
              <a:rPr lang="en-US" dirty="0"/>
              <a:t> across all tables.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Created calculated columns such as: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Fraud Score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Is High Risk Customer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Repeat Customer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Claim Month Year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Built </a:t>
            </a:r>
            <a:r>
              <a:rPr lang="en-US" b="1" dirty="0"/>
              <a:t>DAX</a:t>
            </a:r>
            <a:r>
              <a:rPr lang="en-US" dirty="0"/>
              <a:t> </a:t>
            </a:r>
            <a:r>
              <a:rPr lang="en-US" b="1" dirty="0"/>
              <a:t>Measures</a:t>
            </a:r>
            <a:r>
              <a:rPr lang="en-US" dirty="0"/>
              <a:t> for: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Total Claims, Approved Claims, Concession Saved, Total Refund Claimed, etc.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Established relationships across tables using </a:t>
            </a:r>
            <a:r>
              <a:rPr lang="en-US" b="1" dirty="0"/>
              <a:t>Claim ID</a:t>
            </a:r>
            <a:r>
              <a:rPr lang="en-US" dirty="0"/>
              <a:t>, </a:t>
            </a:r>
            <a:r>
              <a:rPr lang="en-US" b="1" dirty="0"/>
              <a:t>Order ID</a:t>
            </a:r>
            <a:r>
              <a:rPr lang="en-US" dirty="0"/>
              <a:t>, and </a:t>
            </a:r>
            <a:r>
              <a:rPr lang="en-US" b="1" dirty="0"/>
              <a:t>Customer ID</a:t>
            </a:r>
            <a:r>
              <a:rPr lang="en-US" dirty="0"/>
              <a:t> for proper model linking.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This cleaning and modeling process ensured that the insights derived are reliable and reflect actual business behavior.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C38CEA-EFBB-F070-DAFF-10C32020A8B4}"/>
              </a:ext>
            </a:extLst>
          </p:cNvPr>
          <p:cNvSpPr/>
          <p:nvPr/>
        </p:nvSpPr>
        <p:spPr>
          <a:xfrm>
            <a:off x="211666" y="1780132"/>
            <a:ext cx="7238287" cy="40480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584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C0F2EA-323F-BDAF-749E-BFAD53A6E1F3}"/>
              </a:ext>
            </a:extLst>
          </p:cNvPr>
          <p:cNvSpPr/>
          <p:nvPr/>
        </p:nvSpPr>
        <p:spPr>
          <a:xfrm>
            <a:off x="0" y="-2795"/>
            <a:ext cx="12192000" cy="135995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>
                <a:solidFill>
                  <a:srgbClr val="FFFFFF"/>
                </a:solidFill>
                <a:ea typeface="+mj-lt"/>
                <a:cs typeface="+mj-lt"/>
              </a:rPr>
              <a:t>Insights</a:t>
            </a:r>
            <a:r>
              <a:rPr lang="en-IN" sz="4400" b="1"/>
              <a:t>: </a:t>
            </a:r>
            <a:r>
              <a:rPr lang="en-IN" sz="4400"/>
              <a:t>KPI Summary (Top Cards)</a:t>
            </a:r>
            <a:r>
              <a:rPr lang="en-IN" sz="4400" b="1"/>
              <a:t>  </a:t>
            </a:r>
            <a:endParaRPr lang="en-IN" sz="4400" b="1"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36D26B-AA30-1809-08DA-407363A984E0}"/>
              </a:ext>
            </a:extLst>
          </p:cNvPr>
          <p:cNvSpPr txBox="1"/>
          <p:nvPr/>
        </p:nvSpPr>
        <p:spPr>
          <a:xfrm>
            <a:off x="283637" y="1563697"/>
            <a:ext cx="67944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/>
              <a:t>Key Performance Indicators (KPI Overview)</a:t>
            </a:r>
            <a:endParaRPr lang="en-IN" sz="2800" b="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C9A5B7-2CD7-D907-F22E-5074E7522955}"/>
              </a:ext>
            </a:extLst>
          </p:cNvPr>
          <p:cNvSpPr/>
          <p:nvPr/>
        </p:nvSpPr>
        <p:spPr>
          <a:xfrm>
            <a:off x="228600" y="1563696"/>
            <a:ext cx="6426200" cy="52322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Top Corners Snipped 7">
            <a:extLst>
              <a:ext uri="{FF2B5EF4-FFF2-40B4-BE49-F238E27FC236}">
                <a16:creationId xmlns:a16="http://schemas.microsoft.com/office/drawing/2014/main" id="{6DB51198-68AB-EF24-891C-29EC70918576}"/>
              </a:ext>
            </a:extLst>
          </p:cNvPr>
          <p:cNvSpPr/>
          <p:nvPr/>
        </p:nvSpPr>
        <p:spPr>
          <a:xfrm>
            <a:off x="2105891" y="326544"/>
            <a:ext cx="7987146" cy="722612"/>
          </a:xfrm>
          <a:prstGeom prst="snip2Same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C0394E-60A0-6568-CAD2-B590955209E6}"/>
              </a:ext>
            </a:extLst>
          </p:cNvPr>
          <p:cNvSpPr txBox="1"/>
          <p:nvPr/>
        </p:nvSpPr>
        <p:spPr>
          <a:xfrm>
            <a:off x="228600" y="3833283"/>
            <a:ext cx="1040553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The top of the dashboard highlights core performance metrics related to claims and refunds:</a:t>
            </a:r>
            <a:br>
              <a:rPr lang="en-US" b="1"/>
            </a:br>
            <a:endParaRPr lang="en-US" b="1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/>
              <a:t> Total Claims:</a:t>
            </a:r>
            <a:r>
              <a:rPr lang="en-US"/>
              <a:t> 300 – Total customer claims logged in the system.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/>
              <a:t> Approved Claims:</a:t>
            </a:r>
            <a:r>
              <a:rPr lang="en-US"/>
              <a:t> 162 – Claims validated and refunded.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/>
              <a:t> </a:t>
            </a:r>
            <a:r>
              <a:rPr lang="en-US" b="1"/>
              <a:t>Concession Saved:</a:t>
            </a:r>
            <a:r>
              <a:rPr lang="en-US"/>
              <a:t> ₹73K – Total refund amount saved by denying invalid claims.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/>
              <a:t> </a:t>
            </a:r>
            <a:r>
              <a:rPr lang="en-US" b="1"/>
              <a:t>Total Refund Claimed:</a:t>
            </a:r>
            <a:r>
              <a:rPr lang="en-US"/>
              <a:t> ₹152K – Combined value of all refund requests (approved or denied).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841525-2EB0-E99E-519B-60DA2AA5BE27}"/>
              </a:ext>
            </a:extLst>
          </p:cNvPr>
          <p:cNvSpPr txBox="1"/>
          <p:nvPr/>
        </p:nvSpPr>
        <p:spPr>
          <a:xfrm>
            <a:off x="228600" y="5994181"/>
            <a:ext cx="108246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Insight:</a:t>
            </a:r>
          </a:p>
          <a:p>
            <a:r>
              <a:rPr lang="en-US"/>
              <a:t>A high denial volume (138 out of 300) reflects strong fraud control processes, contributing directly to ₹73K saved.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42808E8-8013-524D-79BF-DFABC4176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204166"/>
            <a:ext cx="10473267" cy="162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409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C3DAA1-257C-2A61-095B-CC9386F29FBD}"/>
              </a:ext>
            </a:extLst>
          </p:cNvPr>
          <p:cNvSpPr/>
          <p:nvPr/>
        </p:nvSpPr>
        <p:spPr>
          <a:xfrm>
            <a:off x="0" y="2998"/>
            <a:ext cx="12192000" cy="116165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/>
              <a:t>Insight : </a:t>
            </a:r>
            <a:r>
              <a:rPr lang="en-US" sz="4000"/>
              <a:t>Monthly Claim Volume with Forecast</a:t>
            </a:r>
            <a:endParaRPr lang="en-IN" sz="4000" b="1"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B52AD7-1120-10F8-06CA-8CB6C385D312}"/>
              </a:ext>
            </a:extLst>
          </p:cNvPr>
          <p:cNvSpPr txBox="1"/>
          <p:nvPr/>
        </p:nvSpPr>
        <p:spPr>
          <a:xfrm>
            <a:off x="6096000" y="1890266"/>
            <a:ext cx="589877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Content: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/>
              <a:t> Displays historical claim data from July 2024 to April 2025.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/>
              <a:t> Uses forecasting to project claims for the next 6 months (up to July 2025).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1EB803-C022-86D0-70E9-D93C218BADFF}"/>
              </a:ext>
            </a:extLst>
          </p:cNvPr>
          <p:cNvSpPr txBox="1"/>
          <p:nvPr/>
        </p:nvSpPr>
        <p:spPr>
          <a:xfrm>
            <a:off x="219246" y="1367046"/>
            <a:ext cx="58767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/>
              <a:t>Monthly Claim Forecast (Line Chart)</a:t>
            </a:r>
            <a:endParaRPr lang="en-IN" sz="2800" b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354F8D-0016-8DD8-7D42-82FDB8E11DB9}"/>
              </a:ext>
            </a:extLst>
          </p:cNvPr>
          <p:cNvSpPr txBox="1"/>
          <p:nvPr/>
        </p:nvSpPr>
        <p:spPr>
          <a:xfrm>
            <a:off x="6096000" y="3890813"/>
            <a:ext cx="5489265" cy="14773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Insight: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/>
              <a:t>Claims peaked in Q4 2024, but the forecast suggests a slight dip.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/>
              <a:t>Helps proactively plan team capacity and fraud screening in advance.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1CEA1A2-0F90-4CCB-D021-3F5E5F568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46" y="2013095"/>
            <a:ext cx="5663050" cy="4430837"/>
          </a:xfrm>
          <a:prstGeom prst="rect">
            <a:avLst/>
          </a:prstGeom>
        </p:spPr>
      </p:pic>
      <p:sp>
        <p:nvSpPr>
          <p:cNvPr id="18" name="Rectangle: Top Corners Snipped 17">
            <a:extLst>
              <a:ext uri="{FF2B5EF4-FFF2-40B4-BE49-F238E27FC236}">
                <a16:creationId xmlns:a16="http://schemas.microsoft.com/office/drawing/2014/main" id="{3C6FEEE6-1409-AF66-DB01-6F85785AE118}"/>
              </a:ext>
            </a:extLst>
          </p:cNvPr>
          <p:cNvSpPr/>
          <p:nvPr/>
        </p:nvSpPr>
        <p:spPr>
          <a:xfrm>
            <a:off x="1328286" y="183607"/>
            <a:ext cx="9577137" cy="727596"/>
          </a:xfrm>
          <a:prstGeom prst="snip2Same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751575-816D-7BC4-82CC-F6C2903FADC2}"/>
              </a:ext>
            </a:extLst>
          </p:cNvPr>
          <p:cNvSpPr/>
          <p:nvPr/>
        </p:nvSpPr>
        <p:spPr>
          <a:xfrm>
            <a:off x="211666" y="1367046"/>
            <a:ext cx="5457613" cy="52322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184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6C6049-D213-72CB-2E5B-A9B42D6854A9}"/>
              </a:ext>
            </a:extLst>
          </p:cNvPr>
          <p:cNvSpPr/>
          <p:nvPr/>
        </p:nvSpPr>
        <p:spPr>
          <a:xfrm>
            <a:off x="0" y="-4539"/>
            <a:ext cx="12192000" cy="112106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/>
              <a:t>Insight : </a:t>
            </a:r>
            <a:r>
              <a:rPr lang="en-IN" sz="4000"/>
              <a:t>High-Refund Customers</a:t>
            </a:r>
            <a:endParaRPr lang="en-IN" sz="4000" b="1"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A9E365-5E97-99A8-B070-AD479748488F}"/>
              </a:ext>
            </a:extLst>
          </p:cNvPr>
          <p:cNvSpPr txBox="1"/>
          <p:nvPr/>
        </p:nvSpPr>
        <p:spPr>
          <a:xfrm>
            <a:off x="86588" y="1254854"/>
            <a:ext cx="60988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/>
              <a:t>Top 5 High-Refund Customers: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F9D436-129A-CF67-05DA-D8CD9794F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91" y="1866461"/>
            <a:ext cx="5459070" cy="475571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37B0DC0-E936-B4BF-05ED-126A29836167}"/>
              </a:ext>
            </a:extLst>
          </p:cNvPr>
          <p:cNvSpPr txBox="1"/>
          <p:nvPr/>
        </p:nvSpPr>
        <p:spPr>
          <a:xfrm>
            <a:off x="5706373" y="1895333"/>
            <a:ext cx="611612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Content:</a:t>
            </a:r>
            <a:br>
              <a:rPr lang="en-US" b="1" dirty="0"/>
            </a:br>
            <a:endParaRPr 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Top 5 customer IDs with the highest refund amounts: 129, 187, 53, 175, and 15.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Each customer requested nearly ₹5K–₹6K in refunds.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Insight:</a:t>
            </a:r>
            <a:br>
              <a:rPr lang="en-US" b="1" dirty="0"/>
            </a:br>
            <a:endParaRPr 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Frequent high-value claims may indicate potential abuse.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Accounts should be monitored or flagged for investigation history.</a:t>
            </a:r>
          </a:p>
        </p:txBody>
      </p:sp>
      <p:sp>
        <p:nvSpPr>
          <p:cNvPr id="13" name="Rectangle: Top Corners Snipped 12">
            <a:extLst>
              <a:ext uri="{FF2B5EF4-FFF2-40B4-BE49-F238E27FC236}">
                <a16:creationId xmlns:a16="http://schemas.microsoft.com/office/drawing/2014/main" id="{FC4F3BEF-6C61-1E12-2478-A80F0D2D586D}"/>
              </a:ext>
            </a:extLst>
          </p:cNvPr>
          <p:cNvSpPr/>
          <p:nvPr/>
        </p:nvSpPr>
        <p:spPr>
          <a:xfrm>
            <a:off x="2666197" y="210669"/>
            <a:ext cx="6891689" cy="645980"/>
          </a:xfrm>
          <a:prstGeom prst="snip2Same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ADF94F-D3A5-CAC2-7195-408B8CD49D35}"/>
              </a:ext>
            </a:extLst>
          </p:cNvPr>
          <p:cNvSpPr/>
          <p:nvPr/>
        </p:nvSpPr>
        <p:spPr>
          <a:xfrm>
            <a:off x="105791" y="1309296"/>
            <a:ext cx="5245856" cy="46175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123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47F3FA-738C-2E21-D6CF-3873B183B393}"/>
              </a:ext>
            </a:extLst>
          </p:cNvPr>
          <p:cNvSpPr/>
          <p:nvPr/>
        </p:nvSpPr>
        <p:spPr>
          <a:xfrm>
            <a:off x="0" y="-4541"/>
            <a:ext cx="12192000" cy="153477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/>
              <a:t>Insight : </a:t>
            </a:r>
            <a:r>
              <a:rPr lang="en-US" sz="4000"/>
              <a:t>Claim Distribution by Issue Type</a:t>
            </a:r>
            <a:endParaRPr lang="en-IN" sz="4000" b="1"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B0CE53-BADD-EF38-EC12-F745CC1B5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71" y="2379528"/>
            <a:ext cx="6202544" cy="40285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CE0A88F-371A-A299-20F6-9E9558D0F255}"/>
              </a:ext>
            </a:extLst>
          </p:cNvPr>
          <p:cNvSpPr txBox="1"/>
          <p:nvPr/>
        </p:nvSpPr>
        <p:spPr>
          <a:xfrm>
            <a:off x="150969" y="1633469"/>
            <a:ext cx="681054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Claims by Issue Type (Donut Chart):</a:t>
            </a:r>
            <a:endParaRPr lang="en-IN" sz="32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55E991-630A-A927-924D-6C4BEB2C0271}"/>
              </a:ext>
            </a:extLst>
          </p:cNvPr>
          <p:cNvSpPr txBox="1"/>
          <p:nvPr/>
        </p:nvSpPr>
        <p:spPr>
          <a:xfrm>
            <a:off x="6700569" y="2150865"/>
            <a:ext cx="499685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Content:</a:t>
            </a:r>
            <a:br>
              <a:rPr lang="en-IN" b="1" dirty="0"/>
            </a:br>
            <a:endParaRPr lang="en-I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Empty Box: </a:t>
            </a:r>
            <a:r>
              <a:rPr lang="en-IN" b="1" dirty="0"/>
              <a:t>22%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Material Different Received (MDR) :</a:t>
            </a:r>
            <a:r>
              <a:rPr lang="en-IN" b="1" dirty="0"/>
              <a:t> 21.33%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Wrong Item: </a:t>
            </a:r>
            <a:r>
              <a:rPr lang="en-IN" b="1" dirty="0"/>
              <a:t>19%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DNR, Part Missing, etc. make up the rest.</a:t>
            </a:r>
          </a:p>
          <a:p>
            <a:br>
              <a:rPr lang="en-IN" b="1" dirty="0"/>
            </a:br>
            <a:r>
              <a:rPr lang="en-IN" b="1" dirty="0"/>
              <a:t>Insight:</a:t>
            </a:r>
            <a:br>
              <a:rPr lang="en-IN" b="1" dirty="0"/>
            </a:br>
            <a:endParaRPr lang="en-I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Empty box and MDR are the most exploited claim reasons.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These categories may require stricter </a:t>
            </a:r>
            <a:r>
              <a:rPr lang="en-IN" dirty="0" err="1"/>
              <a:t>fulfillment</a:t>
            </a:r>
            <a:r>
              <a:rPr lang="en-IN" dirty="0"/>
              <a:t> verification.</a:t>
            </a:r>
          </a:p>
        </p:txBody>
      </p:sp>
      <p:sp>
        <p:nvSpPr>
          <p:cNvPr id="13" name="Rectangle: Top Corners Snipped 12">
            <a:extLst>
              <a:ext uri="{FF2B5EF4-FFF2-40B4-BE49-F238E27FC236}">
                <a16:creationId xmlns:a16="http://schemas.microsoft.com/office/drawing/2014/main" id="{D99C33E0-DCAD-8301-B4E7-08A78ACAC99D}"/>
              </a:ext>
            </a:extLst>
          </p:cNvPr>
          <p:cNvSpPr/>
          <p:nvPr/>
        </p:nvSpPr>
        <p:spPr>
          <a:xfrm>
            <a:off x="1526874" y="423423"/>
            <a:ext cx="9128291" cy="793630"/>
          </a:xfrm>
          <a:prstGeom prst="snip2Same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C7509B-7657-3260-9D67-290DA60D78D2}"/>
              </a:ext>
            </a:extLst>
          </p:cNvPr>
          <p:cNvSpPr/>
          <p:nvPr/>
        </p:nvSpPr>
        <p:spPr>
          <a:xfrm>
            <a:off x="150970" y="1626928"/>
            <a:ext cx="6189446" cy="57206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589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1146</Words>
  <Application>Microsoft Office PowerPoint</Application>
  <PresentationFormat>Widescreen</PresentationFormat>
  <Paragraphs>136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Agency FB</vt:lpstr>
      <vt:lpstr>Arial</vt:lpstr>
      <vt:lpstr>Calibri</vt:lpstr>
      <vt:lpstr>Calibri Light</vt:lpstr>
      <vt:lpstr>Consolas</vt:lpstr>
      <vt:lpstr>Wingdings</vt:lpstr>
      <vt:lpstr>Office Theme</vt:lpstr>
      <vt:lpstr>Presentation on E-commerce  Concession Abuse  Monitoring and Prevention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Concession Abuse  Monitoring Dashboard</dc:title>
  <dc:creator>Deepak Maithil</dc:creator>
  <cp:lastModifiedBy>Deepak Maithil</cp:lastModifiedBy>
  <cp:revision>2</cp:revision>
  <dcterms:created xsi:type="dcterms:W3CDTF">2025-05-14T22:29:08Z</dcterms:created>
  <dcterms:modified xsi:type="dcterms:W3CDTF">2025-05-16T10:32:51Z</dcterms:modified>
</cp:coreProperties>
</file>