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9565-9F57-4D55-9D0C-A5C71F9C8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0289E-61C0-41A9-A7DE-C8F2D18C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5432-093A-4299-AAB9-A35CFDB2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93A6-8CF1-4123-899A-C1E028A03F09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12919-C50A-48FE-A2F8-62F8697B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4CE2-C323-40AE-B94A-A5648907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BEC1-91FB-4AA1-AD9E-410FCBBE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5F1C-032F-4ECD-B062-88A13881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B91C8-2B6C-4706-96FE-CE668B9A3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8676-D628-49BB-BD43-C23EFEA0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93A6-8CF1-4123-899A-C1E028A03F09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1EFF-1F47-4161-8E79-027A1636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28ED-1DA3-4B91-B6F3-3C54FE4E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BEC1-91FB-4AA1-AD9E-410FCBBE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9F966-5ACD-448B-B657-4DE5BEED2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3FED6-5A71-42CE-993B-8EAB32A97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782F-D130-40CD-BFE5-B35272F7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93A6-8CF1-4123-899A-C1E028A03F09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4BD3D-C72D-489D-800D-6A9EC120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9E2D-4252-45DA-9B64-774F10F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BEC1-91FB-4AA1-AD9E-410FCBBE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5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A958-9F17-4F79-816A-04E4EFAD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EB70-6296-47A3-B329-FF4724F0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8A12-A4EF-4C62-8AC5-EFF6D2AD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93A6-8CF1-4123-899A-C1E028A03F09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4A70-DE21-49E1-8F59-456D36DD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05F0E-1CDB-4525-9CF4-112F2FD7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BEC1-91FB-4AA1-AD9E-410FCBBE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0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3800-E7A2-441C-969F-474F45B4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6E55A-2C6A-4439-BF34-E48C39575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379D-00D8-4A4B-9EE5-D8ABC04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93A6-8CF1-4123-899A-C1E028A03F09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50BC4-D2B2-4783-A33D-A57C61F3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AE-33BB-45AE-A34C-82FE5E87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BEC1-91FB-4AA1-AD9E-410FCBBE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9DB5-DB0B-4EA9-9306-4ABC1588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3D4D-D6E7-4C75-8ED4-72C2179B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D63A6-090C-4728-8990-466E44D1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11F71-7672-4C39-B349-0DEB1843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93A6-8CF1-4123-899A-C1E028A03F09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57E4D-C389-49F6-A211-6CB15103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B34B0-1EDD-4B95-A18B-AE46C5A6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BEC1-91FB-4AA1-AD9E-410FCBBE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5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05CA-59BE-4A6F-A7B1-B3FC8D3F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3111D-2B56-43E9-97B7-4871136C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0B052-1E59-4F0A-868D-3ED392899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654DA-2C25-4223-B9CE-23C0C1E62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5C8E2-710F-40CD-88B2-9DAE5270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A7E2E-04B9-407C-B1DB-63A1B616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93A6-8CF1-4123-899A-C1E028A03F09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CFFF2-DF78-4F92-B4D6-1E4A687B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5587D-5AC4-4C23-9BD8-F2CF8DC3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BEC1-91FB-4AA1-AD9E-410FCBBE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2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2D55-18C7-420A-8961-4054DA5E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9FB73-8FAD-4F32-AAE6-3F457C39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93A6-8CF1-4123-899A-C1E028A03F09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C1F0E-BE3D-490A-9F51-756435B0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2031A-AAE0-454C-8B2A-49FCFF05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BEC1-91FB-4AA1-AD9E-410FCBBE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A2335-8682-4673-A187-9CBB247C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93A6-8CF1-4123-899A-C1E028A03F09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F92CA-F0E3-495F-966C-FD334FCE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B43B-79FB-4FDB-9505-C90B7D81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BEC1-91FB-4AA1-AD9E-410FCBBE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3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F0FE-8015-491A-9959-656E6581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B30D-602E-40B9-BC8E-3CD0473C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DADB1-539A-44BE-8CAB-7E7A577CD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B790-ECDB-4E1E-A190-803F751D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93A6-8CF1-4123-899A-C1E028A03F09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C4BE5-1C19-429B-89AE-4BBC520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DFD01-6FBD-40D6-BDCB-62246AC3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BEC1-91FB-4AA1-AD9E-410FCBBE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AF5E-047A-473B-808B-26D3BC97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775DF-A860-4BB8-9D40-DC296B8CA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6BB8-446B-401D-9455-2D109836B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311CA-0996-4967-94F3-16D1C89D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93A6-8CF1-4123-899A-C1E028A03F09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C27FE-F83B-41F8-A8FD-BB0D02AA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1C516-C4AE-475E-97A9-ED119599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BEC1-91FB-4AA1-AD9E-410FCBBE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0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D1C7E-8567-40F6-A5A8-0A9F66F6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910EB-3CD0-40F8-830C-019A3413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367C-A8C4-46FD-BE3B-0930C0575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93A6-8CF1-4123-899A-C1E028A03F09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F139-D1BE-4FEF-947B-C3AAF1CF0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E4B9-98A7-4F98-A936-59E4C812D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5BEC1-91FB-4AA1-AD9E-410FCBBE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3E-4617-459C-8AC0-AFFFBCE2C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Ames, Iowa – Housing Sale Prices	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1F7E6-6824-4CEC-B9FA-FACBDF004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By Deepak Mongia</a:t>
            </a:r>
          </a:p>
          <a:p>
            <a:r>
              <a:rPr lang="en-US" dirty="0"/>
              <a:t>    17-May-2020</a:t>
            </a:r>
          </a:p>
        </p:txBody>
      </p:sp>
    </p:spTree>
    <p:extLst>
      <p:ext uri="{BB962C8B-B14F-4D97-AF65-F5344CB8AC3E}">
        <p14:creationId xmlns:p14="http://schemas.microsoft.com/office/powerpoint/2010/main" val="23326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D8DC-79E6-4EBE-AF98-C01E7AE3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FC2C-A3D0-4156-9D50-12ED759E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 is to identify out of the 80 independent features given for a house, which are the relevant features in deciding the Sale Price of the house</a:t>
            </a:r>
          </a:p>
          <a:p>
            <a:r>
              <a:rPr lang="en-US" dirty="0"/>
              <a:t>Visualize how the independent features – categorical and numerical – impact the Sale Price</a:t>
            </a:r>
          </a:p>
          <a:p>
            <a:r>
              <a:rPr lang="en-US" dirty="0"/>
              <a:t>Build an effective model to predict the Sale Price</a:t>
            </a:r>
          </a:p>
        </p:txBody>
      </p:sp>
    </p:spTree>
    <p:extLst>
      <p:ext uri="{BB962C8B-B14F-4D97-AF65-F5344CB8AC3E}">
        <p14:creationId xmlns:p14="http://schemas.microsoft.com/office/powerpoint/2010/main" val="258635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1B4E-70CF-4060-8F29-E74DCD0F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DD75-1F35-4F25-83BA-EEA08A20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1500 observations with the Sale Price included which have overall 80 independent features</a:t>
            </a:r>
          </a:p>
          <a:p>
            <a:r>
              <a:rPr lang="en-US" dirty="0"/>
              <a:t>There are 36 numerical features like: </a:t>
            </a:r>
            <a:r>
              <a:rPr lang="en-US" dirty="0" err="1"/>
              <a:t>LotFrontage</a:t>
            </a:r>
            <a:r>
              <a:rPr lang="en-US" dirty="0"/>
              <a:t>: Linear feet of street connected to property, </a:t>
            </a:r>
            <a:r>
              <a:rPr lang="en-US" dirty="0" err="1"/>
              <a:t>LotArea</a:t>
            </a:r>
            <a:r>
              <a:rPr lang="en-US" dirty="0"/>
              <a:t>: Lot size in square feet, and many others.</a:t>
            </a:r>
          </a:p>
          <a:p>
            <a:r>
              <a:rPr lang="en-US" dirty="0"/>
              <a:t>There are 44 categorical features like: </a:t>
            </a:r>
            <a:r>
              <a:rPr lang="en-US" dirty="0" err="1"/>
              <a:t>MSZoning</a:t>
            </a:r>
            <a:r>
              <a:rPr lang="en-US" dirty="0"/>
              <a:t>: Identifies the general zoning classification of the sale, Street: Type of road access to property, etc.</a:t>
            </a:r>
          </a:p>
          <a:p>
            <a:r>
              <a:rPr lang="en-US" dirty="0"/>
              <a:t>Data Source: </a:t>
            </a:r>
            <a:r>
              <a:rPr lang="en-US" dirty="0">
                <a:hlinkClick r:id="rId2"/>
              </a:rPr>
              <a:t>https://www.kaggle.com/c/house-prices-advanced-regression-techniques/data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933C-20AF-4663-A67C-C4909940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08371"/>
            <a:ext cx="10193969" cy="72035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A9A4-1FE5-46FB-B586-A378DAC2F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14475"/>
            <a:ext cx="10386874" cy="4662488"/>
          </a:xfrm>
        </p:spPr>
        <p:txBody>
          <a:bodyPr/>
          <a:lstStyle/>
          <a:p>
            <a:r>
              <a:rPr lang="en-US" dirty="0"/>
              <a:t>Target feature (</a:t>
            </a:r>
            <a:r>
              <a:rPr lang="en-US" dirty="0" err="1"/>
              <a:t>SalePrice</a:t>
            </a:r>
            <a:r>
              <a:rPr lang="en-US" dirty="0"/>
              <a:t>) distribution:</a:t>
            </a:r>
          </a:p>
          <a:p>
            <a:r>
              <a:rPr lang="en-US" dirty="0"/>
              <a:t>Log of </a:t>
            </a:r>
            <a:r>
              <a:rPr lang="en-US" dirty="0" err="1"/>
              <a:t>SalePrice</a:t>
            </a:r>
            <a:r>
              <a:rPr lang="en-US" dirty="0"/>
              <a:t> has a normal distribution</a:t>
            </a:r>
          </a:p>
          <a:p>
            <a:r>
              <a:rPr lang="en-US" dirty="0"/>
              <a:t>Correlation</a:t>
            </a:r>
          </a:p>
          <a:p>
            <a:pPr marL="0" indent="0">
              <a:buNone/>
            </a:pPr>
            <a:r>
              <a:rPr lang="en-US" dirty="0"/>
              <a:t>    - Sale Price vs Overall Quality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B52E4-FEA3-4CCD-A228-3612BE1D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12" y="1514475"/>
            <a:ext cx="4760551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A2FBE-315F-4CFA-98BF-78A07D80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600078"/>
            <a:ext cx="4600575" cy="31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2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0F48-00F0-42F4-99ED-0E73ADA1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Exploratory Data Analysis –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2625-2FEA-4C47-9F65-1CDEFC119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658475" cy="5349875"/>
          </a:xfrm>
        </p:spPr>
        <p:txBody>
          <a:bodyPr/>
          <a:lstStyle/>
          <a:p>
            <a:r>
              <a:rPr lang="en-US" dirty="0"/>
              <a:t>Sale Price vs Above Ground living area</a:t>
            </a:r>
          </a:p>
          <a:p>
            <a:pPr marL="0" indent="0">
              <a:buNone/>
            </a:pPr>
            <a:r>
              <a:rPr lang="en-US" dirty="0"/>
              <a:t>     - Positive linear relationship is evident</a:t>
            </a:r>
          </a:p>
          <a:p>
            <a:endParaRPr lang="en-US" dirty="0"/>
          </a:p>
          <a:p>
            <a:r>
              <a:rPr lang="en-US" dirty="0"/>
              <a:t>Sale Price vs Garage size – number of </a:t>
            </a:r>
          </a:p>
          <a:p>
            <a:pPr marL="0" indent="0">
              <a:buNone/>
            </a:pPr>
            <a:r>
              <a:rPr lang="en-US" dirty="0"/>
              <a:t>   cars that can come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93737-F6C8-4B73-BDEA-25549BF3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77" y="1038225"/>
            <a:ext cx="5163860" cy="3486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BA6C8A-6073-49AC-BF58-C1B6C162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3" y="3622828"/>
            <a:ext cx="4767262" cy="323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6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161E-AED7-44CD-A302-E6D38854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dirty="0"/>
              <a:t>Exploratory Data Analysis –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0D4A-A50B-4040-971A-42720814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6"/>
            <a:ext cx="10353675" cy="4967287"/>
          </a:xfrm>
        </p:spPr>
        <p:txBody>
          <a:bodyPr/>
          <a:lstStyle/>
          <a:p>
            <a:r>
              <a:rPr lang="en-US" dirty="0"/>
              <a:t>Sale Price vs Type of Street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Sale Price vs Central Air Conditioning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CD011-2594-462D-8C99-2A2B0EE5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787" y="1076327"/>
            <a:ext cx="4191273" cy="2824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0A544-872F-4B41-8895-221AC222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17" y="3900489"/>
            <a:ext cx="4239306" cy="28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2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8161-B23B-4406-B7A0-97CF97F2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29875" cy="730250"/>
          </a:xfrm>
        </p:spPr>
        <p:txBody>
          <a:bodyPr/>
          <a:lstStyle/>
          <a:p>
            <a:r>
              <a:rPr lang="en-US" dirty="0"/>
              <a:t>Regression Models – to predict Sale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F0A9-3F3B-4538-9169-2CDE7EE0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6"/>
            <a:ext cx="10515600" cy="5081587"/>
          </a:xfrm>
        </p:spPr>
        <p:txBody>
          <a:bodyPr/>
          <a:lstStyle/>
          <a:p>
            <a:r>
              <a:rPr lang="en-US" dirty="0"/>
              <a:t>The best model that was built has the following features on which </a:t>
            </a:r>
            <a:r>
              <a:rPr lang="en-US" dirty="0" err="1"/>
              <a:t>SalePrice</a:t>
            </a:r>
            <a:r>
              <a:rPr lang="en-US" dirty="0"/>
              <a:t> is highly dependent: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C8A77-9381-47E7-833F-22D6D8DD4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001644"/>
            <a:ext cx="5334000" cy="4327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B3D5B-2CA0-4D73-9D4C-860ECC388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181225"/>
            <a:ext cx="4514850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42548-7262-41F5-9F78-447644661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3943349"/>
            <a:ext cx="4006332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A501-9028-4B7E-B567-73CE1B13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Model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E320-5160-4CB5-AD2D-ACDB3F85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73DF1-7C13-40DF-BAFC-E5CD70C6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7" y="954589"/>
            <a:ext cx="4725621" cy="3148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A5549-9614-4BF5-9606-4C3981912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03" y="924427"/>
            <a:ext cx="4933950" cy="317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2A70B3-2E07-47E1-BA30-E4202597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30" y="3750177"/>
            <a:ext cx="4786312" cy="3018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25220-7D66-48BB-ADC1-809413D91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534" y="3750177"/>
            <a:ext cx="4433887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739D-4487-4E85-A225-2DB1680B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6712"/>
            <a:ext cx="9553575" cy="1009651"/>
          </a:xfrm>
        </p:spPr>
        <p:txBody>
          <a:bodyPr/>
          <a:lstStyle/>
          <a:p>
            <a:r>
              <a:rPr lang="en-US" dirty="0"/>
              <a:t>Predictions – using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D7A3-6304-4ED7-B4D4-75F5CA88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1058526" cy="53855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predicted sale price looks to be very near </a:t>
            </a:r>
          </a:p>
          <a:p>
            <a:pPr marL="0" indent="0">
              <a:buNone/>
            </a:pPr>
            <a:r>
              <a:rPr lang="en-US" dirty="0"/>
              <a:t>   in values to the actual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FFC52-319D-4DA4-BEE7-8463F93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48631"/>
            <a:ext cx="70961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1128F-D400-4BB8-A674-27876B91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724983"/>
            <a:ext cx="2362200" cy="37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0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Ames, Iowa – Housing Sale Prices    </vt:lpstr>
      <vt:lpstr>Project Goals</vt:lpstr>
      <vt:lpstr>Introduction</vt:lpstr>
      <vt:lpstr>Exploratory Data Analysis</vt:lpstr>
      <vt:lpstr>Exploratory Data Analysis – contd.</vt:lpstr>
      <vt:lpstr>Exploratory Data Analysis – contd.</vt:lpstr>
      <vt:lpstr>Regression Models – to predict Sale Price</vt:lpstr>
      <vt:lpstr>Model Plots</vt:lpstr>
      <vt:lpstr>Predictions – using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621 – Final Project    </dc:title>
  <dc:creator>Deepak Mongia</dc:creator>
  <cp:lastModifiedBy>Deepak Mongia</cp:lastModifiedBy>
  <cp:revision>23</cp:revision>
  <dcterms:created xsi:type="dcterms:W3CDTF">2020-05-17T00:50:54Z</dcterms:created>
  <dcterms:modified xsi:type="dcterms:W3CDTF">2020-05-17T22:21:02Z</dcterms:modified>
</cp:coreProperties>
</file>