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C755-F006-455C-9724-42ED333ECD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95FC-CD78-47D2-96D6-5DB93336D8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link.springer.com/content/pdf/10.1007/s11077-020-09381-4.pdf" TargetMode="External"/><Relationship Id="rId2" Type="http://schemas.openxmlformats.org/officeDocument/2006/relationships/hyperlink" Target="https://www.tandfonline.com/doi/full/10.1080/14494035.2020.1787628" TargetMode="External"/><Relationship Id="rId1" Type="http://schemas.openxmlformats.org/officeDocument/2006/relationships/hyperlink" Target="https://www.bsg.ox.ac.uk/sites/default/files/2020-05/BSG-WP-2020-032-v6.0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Policy Comparison of California and New York states – </a:t>
            </a:r>
            <a:br>
              <a:rPr lang="en-US" dirty="0"/>
            </a:br>
            <a:r>
              <a:rPr lang="en-US" dirty="0"/>
              <a:t>Covid-19 Containment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DATA 698 – Final Project for CUNY MSDS</a:t>
            </a:r>
            <a:endParaRPr lang="en-US" dirty="0"/>
          </a:p>
          <a:p>
            <a:r>
              <a:rPr lang="en-US" dirty="0"/>
              <a:t>Deepak Mongia</a:t>
            </a:r>
            <a:endParaRPr lang="en-US" dirty="0"/>
          </a:p>
          <a:p>
            <a:r>
              <a:rPr lang="en-US"/>
              <a:t>29-Nov-2020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Data used - contd.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83615" y="1322070"/>
            <a:ext cx="4869180" cy="42138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4285" y="1894205"/>
            <a:ext cx="487680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/>
              <a:t>Data Cleansing and imputation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6440" y="1566545"/>
            <a:ext cx="5181600" cy="17043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130300"/>
            <a:ext cx="5283200" cy="1022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2381250"/>
            <a:ext cx="5352415" cy="1225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395" y="3919855"/>
            <a:ext cx="6230620" cy="862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670" y="4902835"/>
            <a:ext cx="4990465" cy="774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385" y="5676900"/>
            <a:ext cx="4984750" cy="270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895" y="4968240"/>
            <a:ext cx="5264785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9125" cy="575310"/>
          </a:xfrm>
        </p:spPr>
        <p:txBody>
          <a:bodyPr>
            <a:normAutofit/>
          </a:bodyPr>
          <a:p>
            <a:r>
              <a:rPr lang="en-US" sz="3110"/>
              <a:t>Policy Comparison Plots</a:t>
            </a:r>
            <a:endParaRPr lang="en-US" sz="311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35990" y="1415415"/>
            <a:ext cx="4244340" cy="32613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73675" y="836930"/>
            <a:ext cx="66541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        Major containment and closure policy differences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Workplace closing - California moved from a value 3 to 2 on 8-May, while New York was with value 3 until 8-Jun and then moved back to 3 on 8-Oct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Stay at home requirement - indicator moved from value 2 to 1 on 8-May, while New York had this value as 2 until 8-Jun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Restrictions on internal movement - indicator moved from 2 to 1 on 8-May, while for New York, this indicator was 1 until June end and then moved to value 2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5263515"/>
            <a:ext cx="2922905" cy="113347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681480" y="4925695"/>
            <a:ext cx="23171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C2_Workplace closing</a:t>
            </a:r>
            <a:endParaRPr lang="en-US" sz="12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0" y="5263515"/>
            <a:ext cx="2599055" cy="117665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273675" y="492569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C6_Stay at home requirements</a:t>
            </a:r>
            <a:endParaRPr lang="en-US" sz="12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410" y="5438140"/>
            <a:ext cx="2440940" cy="6254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557895" y="4977765"/>
            <a:ext cx="30600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C7_Restrictions on internal movement</a:t>
            </a:r>
            <a:endParaRPr 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90" y="91440"/>
            <a:ext cx="10515600" cy="687070"/>
          </a:xfrm>
        </p:spPr>
        <p:txBody>
          <a:bodyPr>
            <a:normAutofit/>
          </a:bodyPr>
          <a:p>
            <a:r>
              <a:rPr lang="en-US" sz="3200"/>
              <a:t>Statistical Models tried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838200" y="3173730"/>
            <a:ext cx="48895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 Covid-19 Increase vs C2_Workplace_closing - Non-lagged</a:t>
            </a:r>
            <a:endParaRPr lang="en-US" sz="1600"/>
          </a:p>
          <a:p>
            <a:endParaRPr lang="en-US" sz="1600"/>
          </a:p>
          <a:p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18235"/>
            <a:ext cx="2845435" cy="185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95" y="1012190"/>
            <a:ext cx="2757805" cy="1859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760" y="1016635"/>
            <a:ext cx="2876550" cy="19558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3683635" y="2036445"/>
            <a:ext cx="16141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45255" y="1422400"/>
            <a:ext cx="1359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Cube root</a:t>
            </a:r>
            <a:endParaRPr lang="en-US" sz="1400"/>
          </a:p>
          <a:p>
            <a:r>
              <a:rPr lang="en-US" sz="1400"/>
              <a:t>transformation</a:t>
            </a:r>
            <a:endParaRPr 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796290" y="2972435"/>
            <a:ext cx="3326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plt.hist(California_merge_df_model_try2.increase)</a:t>
            </a:r>
            <a:endParaRPr lang="en-US" sz="1200"/>
          </a:p>
        </p:txBody>
      </p:sp>
      <p:sp>
        <p:nvSpPr>
          <p:cNvPr id="12" name="Text Box 11"/>
          <p:cNvSpPr txBox="1"/>
          <p:nvPr/>
        </p:nvSpPr>
        <p:spPr>
          <a:xfrm>
            <a:off x="5243195" y="3018155"/>
            <a:ext cx="39763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plt.hist(np.cbrt(California_merge_df_model_try2.increase.astype(np.float)))</a:t>
            </a:r>
            <a:endParaRPr lang="en-US" sz="9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19830"/>
            <a:ext cx="2153920" cy="1902460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3420110" y="3601720"/>
            <a:ext cx="1032510" cy="20205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435" y="3601720"/>
            <a:ext cx="1000125" cy="202692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3091180" y="749935"/>
            <a:ext cx="279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Linear Regression Model</a:t>
            </a: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5785" y="3842385"/>
            <a:ext cx="2445385" cy="1546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6745" y="3731260"/>
            <a:ext cx="1085215" cy="18973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6895" y="3721735"/>
            <a:ext cx="1077595" cy="190055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6542405" y="323151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ym typeface="+mn-ea"/>
              </a:rPr>
              <a:t> Covid-19 Increase vs C2_Workplace_closing - lagged by 28 days</a:t>
            </a:r>
            <a:endParaRPr lang="en-US" sz="1600"/>
          </a:p>
        </p:txBody>
      </p:sp>
      <p:sp>
        <p:nvSpPr>
          <p:cNvPr id="25" name="Text Box 24"/>
          <p:cNvSpPr txBox="1"/>
          <p:nvPr/>
        </p:nvSpPr>
        <p:spPr>
          <a:xfrm>
            <a:off x="7574915" y="5628640"/>
            <a:ext cx="1704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R-squared = 0.3398</a:t>
            </a:r>
            <a:endParaRPr 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3945255" y="6118225"/>
            <a:ext cx="513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Linear Regression - NOT a good fit here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25"/>
          </a:xfrm>
        </p:spPr>
        <p:txBody>
          <a:bodyPr>
            <a:normAutofit fontScale="90000"/>
          </a:bodyPr>
          <a:p>
            <a:r>
              <a:rPr lang="en-US" sz="3200">
                <a:sym typeface="+mn-ea"/>
              </a:rPr>
              <a:t>Statistical Models tried - contd. - Correlation</a:t>
            </a:r>
            <a:endParaRPr lang="en-US" sz="32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4680" y="1019810"/>
            <a:ext cx="11259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Non-parametric Correlation - does not require the dependent or the independent or both variables to follow any particular distribution.</a:t>
            </a:r>
            <a:endParaRPr lang="en-US"/>
          </a:p>
          <a:p>
            <a:pPr marL="285750" indent="-285750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Here we are using Spearman's Rank correlation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8815" y="2439670"/>
            <a:ext cx="53143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coef, p = spearmanr(California_merge_df_model_try2.increase, California_merge_df_model_try2.C2_Workplace_closing)</a:t>
            </a:r>
            <a:endParaRPr lang="en-US" sz="800"/>
          </a:p>
        </p:txBody>
      </p:sp>
      <p:sp>
        <p:nvSpPr>
          <p:cNvPr id="7" name="Text Box 6"/>
          <p:cNvSpPr txBox="1"/>
          <p:nvPr/>
        </p:nvSpPr>
        <p:spPr>
          <a:xfrm>
            <a:off x="6247765" y="2439670"/>
            <a:ext cx="58521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coef, p = spearmanr(California_merge_df_model_try2.increase, California_merge_df_model_try2.C2_Workplace_closing_lag*)</a:t>
            </a:r>
            <a:endParaRPr lang="en-US" sz="800"/>
          </a:p>
        </p:txBody>
      </p:sp>
      <p:graphicFrame>
        <p:nvGraphicFramePr>
          <p:cNvPr id="8" name="Table 7"/>
          <p:cNvGraphicFramePr/>
          <p:nvPr/>
        </p:nvGraphicFramePr>
        <p:xfrm>
          <a:off x="913130" y="3048000"/>
          <a:ext cx="10441305" cy="81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15"/>
                <a:gridCol w="1491615"/>
                <a:gridCol w="1491615"/>
                <a:gridCol w="1491615"/>
                <a:gridCol w="1491615"/>
                <a:gridCol w="1491615"/>
                <a:gridCol w="1491615"/>
              </a:tblGrid>
              <a:tr h="421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C2_Workplace_closing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C2_Workplace_closing - lag 14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C2_Workplace_closing - lag 17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C2_Workplace_closing - lag 20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C2_Workplace_closing - lag 23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C2_Workplace_closing - lag 25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C2_Workplace_closing - lag 28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-0.668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-0.692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-0.698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-0.700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-0.693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-0.696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-0.699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826000" y="2653665"/>
            <a:ext cx="22771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C2_Workplace_closing</a:t>
            </a:r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4465" y="4196715"/>
            <a:ext cx="3462655" cy="23895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4346575"/>
            <a:ext cx="3366135" cy="22396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716915"/>
          </a:xfrm>
        </p:spPr>
        <p:txBody>
          <a:bodyPr>
            <a:normAutofit/>
          </a:bodyPr>
          <a:p>
            <a:r>
              <a:rPr lang="en-US" sz="3555"/>
              <a:t>Statistical Methods - contd.</a:t>
            </a:r>
            <a:endParaRPr lang="en-US" sz="3555"/>
          </a:p>
        </p:txBody>
      </p:sp>
      <p:sp>
        <p:nvSpPr>
          <p:cNvPr id="6" name="Text Box 5"/>
          <p:cNvSpPr txBox="1"/>
          <p:nvPr/>
        </p:nvSpPr>
        <p:spPr>
          <a:xfrm>
            <a:off x="4563110" y="915035"/>
            <a:ext cx="3432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C6_Stay_at_home_requirements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913130" y="1348740"/>
          <a:ext cx="10516870" cy="81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410"/>
                <a:gridCol w="1502410"/>
                <a:gridCol w="1502410"/>
                <a:gridCol w="1502410"/>
                <a:gridCol w="1502410"/>
                <a:gridCol w="1502410"/>
                <a:gridCol w="1502410"/>
              </a:tblGrid>
              <a:tr h="421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C6_Stay_at_home_requirements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C6_Stay_at_home_requirements </a:t>
                      </a:r>
                      <a:r>
                        <a:rPr lang="en-US" sz="1000">
                          <a:sym typeface="+mn-ea"/>
                        </a:rPr>
                        <a:t>- lag 14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C6_Stay_at_home_requirements</a:t>
                      </a:r>
                      <a:r>
                        <a:rPr lang="en-US" sz="1000">
                          <a:sym typeface="+mn-ea"/>
                        </a:rPr>
                        <a:t>- lag 17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C6_Stay_at_home_requirements</a:t>
                      </a:r>
                      <a:r>
                        <a:rPr lang="en-US" sz="1000">
                          <a:sym typeface="+mn-ea"/>
                        </a:rPr>
                        <a:t> - lag 20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C6_Stay_at_home_requirements</a:t>
                      </a:r>
                      <a:r>
                        <a:rPr lang="en-US" sz="1000">
                          <a:sym typeface="+mn-ea"/>
                        </a:rPr>
                        <a:t>- lag 23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C6_Stay_at_home_requirements </a:t>
                      </a:r>
                      <a:r>
                        <a:rPr lang="en-US" sz="1000">
                          <a:sym typeface="+mn-ea"/>
                        </a:rPr>
                        <a:t>- lag 25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C6_Stay_at_home_requirements</a:t>
                      </a:r>
                      <a:r>
                        <a:rPr lang="en-US" sz="1000">
                          <a:sym typeface="+mn-ea"/>
                        </a:rPr>
                        <a:t>- lag 28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-0.456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-0.647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-0.656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-0.663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-0.655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-0.657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-0.653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837565" y="4104005"/>
          <a:ext cx="10516870" cy="9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410"/>
                <a:gridCol w="1502410"/>
                <a:gridCol w="1502410"/>
                <a:gridCol w="1502410"/>
                <a:gridCol w="1502410"/>
                <a:gridCol w="1502410"/>
                <a:gridCol w="15024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C7_Restrictions_on_internal_movement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C7_Restrictions_on_internal_movement- lag 14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C7_Restrictions_on_internal_movement </a:t>
                      </a:r>
                      <a:r>
                        <a:rPr lang="en-US" sz="1000">
                          <a:sym typeface="+mn-ea"/>
                        </a:rPr>
                        <a:t>- lag 17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C7_Restrictions_on_internal_movement</a:t>
                      </a:r>
                      <a:r>
                        <a:rPr lang="en-US" sz="1000">
                          <a:sym typeface="+mn-ea"/>
                        </a:rPr>
                        <a:t> - lag 20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C7_Restrictions_on_internal_movement</a:t>
                      </a:r>
                      <a:r>
                        <a:rPr lang="en-US" sz="1000">
                          <a:sym typeface="+mn-ea"/>
                        </a:rPr>
                        <a:t> </a:t>
                      </a:r>
                      <a:r>
                        <a:rPr lang="en-US" sz="1000">
                          <a:sym typeface="+mn-ea"/>
                        </a:rPr>
                        <a:t>- lag 23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C7_Restrictions_on_internal_movement</a:t>
                      </a:r>
                      <a:r>
                        <a:rPr lang="en-US" sz="1000">
                          <a:sym typeface="+mn-ea"/>
                        </a:rPr>
                        <a:t> </a:t>
                      </a:r>
                      <a:r>
                        <a:rPr lang="en-US" sz="1000">
                          <a:sym typeface="+mn-ea"/>
                        </a:rPr>
                        <a:t>- lag 25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C7_Restrictions_on_internal_movement</a:t>
                      </a:r>
                      <a:r>
                        <a:rPr lang="en-US" sz="1000">
                          <a:sym typeface="+mn-ea"/>
                        </a:rPr>
                        <a:t> </a:t>
                      </a:r>
                      <a:r>
                        <a:rPr lang="en-US" sz="1000">
                          <a:sym typeface="+mn-ea"/>
                        </a:rPr>
                        <a:t>- lag 28 days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-0.659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-0.683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-0.689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-0.692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-0.684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-0.687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-0.691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563110" y="3766820"/>
            <a:ext cx="355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C7_Restrictions_on_internal_movement</a:t>
            </a:r>
            <a:endParaRPr lang="en-US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975" y="2162175"/>
            <a:ext cx="2531110" cy="16078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2188210"/>
            <a:ext cx="2449830" cy="15817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145" y="5116195"/>
            <a:ext cx="2440940" cy="1600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335" y="5116195"/>
            <a:ext cx="2390775" cy="1546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6560" cy="716915"/>
          </a:xfrm>
        </p:spPr>
        <p:txBody>
          <a:bodyPr>
            <a:normAutofit fontScale="90000"/>
          </a:bodyPr>
          <a:p>
            <a:r>
              <a:rPr lang="en-US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285"/>
            <a:ext cx="10515600" cy="4594860"/>
          </a:xfrm>
        </p:spPr>
        <p:txBody>
          <a:bodyPr>
            <a:normAutofit fontScale="60000"/>
          </a:bodyPr>
          <a:p>
            <a:r>
              <a:rPr lang="en-US"/>
              <a:t>Major differences in containment / closure policies between NY and CA which caused California Covid-19 cases to surge:</a:t>
            </a:r>
            <a:endParaRPr lang="en-US"/>
          </a:p>
          <a:p>
            <a:pPr lvl="1"/>
            <a:r>
              <a:rPr lang="en-US">
                <a:sym typeface="+mn-ea"/>
              </a:rPr>
              <a:t>C2_Workplace_closing</a:t>
            </a:r>
            <a:endParaRPr lang="en-US"/>
          </a:p>
          <a:p>
            <a:pPr lvl="1"/>
            <a:r>
              <a:rPr lang="en-US">
                <a:sym typeface="+mn-ea"/>
              </a:rPr>
              <a:t>C6_Stay_at_home_requirements</a:t>
            </a:r>
            <a:endParaRPr lang="en-US"/>
          </a:p>
          <a:p>
            <a:pPr lvl="1"/>
            <a:r>
              <a:rPr lang="en-US"/>
              <a:t>C7_Restrictions_on_internal_movement_lag28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Covid-19 increase has a very strong correlation with the following 3 containment and closure policies:</a:t>
            </a:r>
            <a:endParaRPr lang="en-US"/>
          </a:p>
          <a:p>
            <a:pPr lvl="1"/>
            <a:r>
              <a:rPr lang="en-US">
                <a:sym typeface="+mn-ea"/>
              </a:rPr>
              <a:t>C2_Workplace_closing</a:t>
            </a:r>
            <a:endParaRPr lang="en-US">
              <a:sym typeface="+mn-ea"/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C6_Stay_at_home_requirements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>
                <a:sym typeface="+mn-ea"/>
              </a:rPr>
              <a:t>C7_Restrictions_on_internal_movement_lag28</a:t>
            </a:r>
            <a:r>
              <a:rPr lang="en-US"/>
              <a:t>	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3740" y="3038475"/>
            <a:ext cx="2356485" cy="1024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535" y="4063365"/>
            <a:ext cx="1982470" cy="913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085" y="5155565"/>
            <a:ext cx="2367280" cy="584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20" y="304165"/>
            <a:ext cx="10515600" cy="626110"/>
          </a:xfrm>
        </p:spPr>
        <p:txBody>
          <a:bodyPr>
            <a:normAutofit fontScale="90000"/>
          </a:bodyPr>
          <a:p>
            <a:r>
              <a:rPr lang="en-US" sz="3555"/>
              <a:t>Assumptions</a:t>
            </a:r>
            <a:endParaRPr lang="en-US" sz="3555"/>
          </a:p>
        </p:txBody>
      </p:sp>
      <p:sp>
        <p:nvSpPr>
          <p:cNvPr id="3" name="Text Box 2"/>
          <p:cNvSpPr txBox="1"/>
          <p:nvPr/>
        </p:nvSpPr>
        <p:spPr>
          <a:xfrm>
            <a:off x="688975" y="1019175"/>
            <a:ext cx="110864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Covid-19 increase in cases on a given day is independent of the increase in cases of the previous day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 data imputation, assumption is that for the missing data of the policy indicators, the values would be same as the nearest value (date wise) for the same policy indicator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While doing statistical analysis for relationship between the Covid-19 counts and each policy indicator considered, the assumption is that the other policy indicators remained the same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can be many other factors like below which impacted the Covid-19 counts in any given area. Those factors not considered here, with the assumption that those remain the same while evaluating these indicators considered.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230"/>
          </a:xfrm>
        </p:spPr>
        <p:txBody>
          <a:bodyPr>
            <a:normAutofit/>
          </a:bodyPr>
          <a:p>
            <a:r>
              <a:rPr lang="en-US" sz="3555"/>
              <a:t>Future Works</a:t>
            </a:r>
            <a:endParaRPr lang="en-US" sz="355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990"/>
            <a:ext cx="10515600" cy="5114290"/>
          </a:xfrm>
        </p:spPr>
        <p:txBody>
          <a:bodyPr/>
          <a:p>
            <a:r>
              <a:rPr lang="en-US" sz="2400"/>
              <a:t>Further research can be performed using the same data to understand what are the major factors statistically which are causing New York cases to rise up again.</a:t>
            </a:r>
            <a:endParaRPr lang="en-US" sz="2400"/>
          </a:p>
          <a:p>
            <a:endParaRPr lang="en-US" sz="2400"/>
          </a:p>
          <a:p>
            <a:r>
              <a:rPr lang="en-US" sz="2400"/>
              <a:t>What measures from the international travel restrictions would have helped both the states and even the overall US to contain the virus spread (effect of C8_International travel controls) - compared to other countries like New Zealand which was able to contain the virus really well with this indicator on 4 ?</a:t>
            </a:r>
            <a:endParaRPr lang="en-US" sz="2400"/>
          </a:p>
          <a:p>
            <a:endParaRPr lang="en-US" sz="2400"/>
          </a:p>
          <a:p>
            <a:r>
              <a:rPr lang="en-US" sz="2400"/>
              <a:t>Evaluate Texas policy indicators compared to the 2 states of NY and CA.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763135"/>
          </a:xfrm>
        </p:spPr>
        <p:txBody>
          <a:bodyPr/>
          <a:p>
            <a:r>
              <a:rPr lang="en-US"/>
              <a:t>Covid-19 had varied impact over different geographies of the world</a:t>
            </a:r>
            <a:endParaRPr lang="en-US"/>
          </a:p>
          <a:p>
            <a:r>
              <a:rPr lang="en-US"/>
              <a:t>Different states within the US had different overall impacts, some were impacted badly, and some were able to contain Covid-19 really well</a:t>
            </a:r>
            <a:endParaRPr lang="en-US"/>
          </a:p>
          <a:p>
            <a:r>
              <a:rPr lang="en-US"/>
              <a:t>New York had a very high surge and was worst affected in the intial phase - March and April, but then NY was able to control te Covid-19 spread - May onwards</a:t>
            </a:r>
            <a:endParaRPr lang="en-US"/>
          </a:p>
          <a:p>
            <a:r>
              <a:rPr lang="en-US"/>
              <a:t>California was under control until May end, and then had huge surge from May until August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1"/>
          </p:nvPr>
        </p:nvGraphicFramePr>
        <p:xfrm>
          <a:off x="4306570" y="312420"/>
          <a:ext cx="7409815" cy="343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332210" imgH="6256020" progId="Paint.Picture">
                  <p:embed/>
                </p:oleObj>
              </mc:Choice>
              <mc:Fallback>
                <p:oleObj name="" r:id="rId1" imgW="11332210" imgH="625602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6570" y="312420"/>
                        <a:ext cx="7409815" cy="343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8075" y="3749675"/>
            <a:ext cx="6798310" cy="28117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12750" y="387985"/>
            <a:ext cx="373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               Comparison Plots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413385" y="1045210"/>
            <a:ext cx="37198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New York and California had a distinctive trend in the Covid-19 cases spread over spread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4067175"/>
            <a:ext cx="4346575" cy="2177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 we are dealing with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4155"/>
            <a:ext cx="11035665" cy="4984750"/>
          </a:xfrm>
        </p:spPr>
        <p:txBody>
          <a:bodyPr/>
          <a:p>
            <a:endParaRPr lang="en-US"/>
          </a:p>
          <a:p>
            <a:r>
              <a:rPr lang="en-US"/>
              <a:t>What was the main difference in the government policies in the 2 states – related to Covid-19 ?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What really caused California to have a very high jump in the Covid-19 cases from June onwards ?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Literary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635"/>
            <a:ext cx="10925810" cy="4652645"/>
          </a:xfrm>
        </p:spPr>
        <p:txBody>
          <a:bodyPr/>
          <a:p>
            <a:r>
              <a:rPr lang="en-US">
                <a:hlinkClick r:id="rId1" action="ppaction://hlinkfile"/>
              </a:rPr>
              <a:t>Variation in government responses to COVID-19</a:t>
            </a:r>
            <a:r>
              <a:rPr lang="en-US"/>
              <a:t> 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hlinkClick r:id="rId2" action="ppaction://hlinkfile"/>
              </a:rPr>
              <a:t>Mobilizing Policy (In)Capacity to Fight COVID-19: Understanding Variations in State Responses</a:t>
            </a:r>
            <a:endParaRPr lang="en-US">
              <a:hlinkClick r:id="rId2" action="ppaction://hlinkfile"/>
            </a:endParaRPr>
          </a:p>
          <a:p>
            <a:pPr marL="0" indent="0">
              <a:buNone/>
            </a:pPr>
            <a:endParaRPr lang="en-US"/>
          </a:p>
          <a:p>
            <a:r>
              <a:rPr lang="en-US">
                <a:hlinkClick r:id="rId3" action="ppaction://hlinkfile"/>
              </a:rPr>
              <a:t>COVID-19 and the policy sciences: initial reactions and perspectives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Literary Review - contd.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2100"/>
            <a:ext cx="11115040" cy="4990465"/>
          </a:xfrm>
        </p:spPr>
        <p:txBody>
          <a:bodyPr/>
          <a:p>
            <a:r>
              <a:rPr lang="en-US"/>
              <a:t>Most of the literary papers we found point to the overall policy measure addition for the states or countries, and don't talk about individual policies</a:t>
            </a:r>
            <a:endParaRPr lang="en-US"/>
          </a:p>
          <a:p>
            <a:endParaRPr lang="en-US"/>
          </a:p>
          <a:p>
            <a:r>
              <a:rPr lang="en-US"/>
              <a:t>OxCGRT - Oxford Covid-19 Government Response Tracker Paper suggests how the policy indicators can be used for further analysis and reseacrh</a:t>
            </a:r>
            <a:endParaRPr lang="en-US"/>
          </a:p>
          <a:p>
            <a:endParaRPr lang="en-US"/>
          </a:p>
          <a:p>
            <a:r>
              <a:rPr lang="en-US"/>
              <a:t>Papers also talk about the timings of the policies adopted by various governments and how these timings impacted the overall impacts in those states or countries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91520" cy="4351655"/>
          </a:xfrm>
        </p:spPr>
        <p:txBody>
          <a:bodyPr/>
          <a:p>
            <a:r>
              <a:rPr lang="en-US"/>
              <a:t>JHU CSSE COVID-19 Dataset: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33780" y="2518410"/>
            <a:ext cx="10268585" cy="1453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4065905"/>
            <a:ext cx="10522585" cy="1214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Data Used - contd.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670" y="1348740"/>
            <a:ext cx="11804650" cy="5375275"/>
          </a:xfrm>
        </p:spPr>
        <p:txBody>
          <a:bodyPr/>
          <a:p>
            <a:r>
              <a:rPr lang="en-US"/>
              <a:t>Oxford Covid-19 Government Response Tracker (OxCGRT)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800"/>
              <a:t>   3 types of policy indicators: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1937385"/>
            <a:ext cx="10892155" cy="13538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085" y="3446780"/>
            <a:ext cx="10883900" cy="1312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5496560"/>
            <a:ext cx="3199130" cy="887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915"/>
          </a:xfrm>
        </p:spPr>
        <p:txBody>
          <a:bodyPr>
            <a:normAutofit fontScale="90000"/>
          </a:bodyPr>
          <a:p>
            <a:r>
              <a:rPr lang="en-US"/>
              <a:t>Data used - contd.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82040"/>
            <a:ext cx="11064240" cy="5095240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   OxCGRT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3930" y="1582420"/>
            <a:ext cx="4114800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65" y="1864995"/>
            <a:ext cx="4450715" cy="4069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5992</Words>
  <Application>WPS Presentation</Application>
  <PresentationFormat>Widescreen</PresentationFormat>
  <Paragraphs>244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Policy Comparison of California and New York states –  Covid-19 Containment</vt:lpstr>
      <vt:lpstr>Introduction</vt:lpstr>
      <vt:lpstr>PowerPoint 演示文稿</vt:lpstr>
      <vt:lpstr>Question we are dealing with</vt:lpstr>
      <vt:lpstr>Literary Review</vt:lpstr>
      <vt:lpstr>Literary Review - contd.</vt:lpstr>
      <vt:lpstr>Data used</vt:lpstr>
      <vt:lpstr>Data Used - contd.</vt:lpstr>
      <vt:lpstr>Data used - contd.</vt:lpstr>
      <vt:lpstr>Data used - contd.</vt:lpstr>
      <vt:lpstr>Data Cleansing and imputation</vt:lpstr>
      <vt:lpstr>Policy Comparison Plots</vt:lpstr>
      <vt:lpstr>Statistical Models tried</vt:lpstr>
      <vt:lpstr>Statistical Models tried - contd. - Correlation</vt:lpstr>
      <vt:lpstr>Statistical Methods - contd.</vt:lpstr>
      <vt:lpstr>Conclusions</vt:lpstr>
      <vt:lpstr>Assumptions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Comparison of California and New York states –  Covid-19 Containment</dc:title>
  <dc:creator>Deepak Mongia</dc:creator>
  <cp:lastModifiedBy>mongi</cp:lastModifiedBy>
  <cp:revision>65</cp:revision>
  <dcterms:created xsi:type="dcterms:W3CDTF">2020-11-29T15:46:00Z</dcterms:created>
  <dcterms:modified xsi:type="dcterms:W3CDTF">2020-12-04T20:10:30Z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