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88" r:id="rId4"/>
    <p:sldId id="286" r:id="rId5"/>
    <p:sldId id="264" r:id="rId6"/>
    <p:sldId id="270" r:id="rId7"/>
    <p:sldId id="271" r:id="rId8"/>
    <p:sldId id="284" r:id="rId9"/>
    <p:sldId id="287" r:id="rId10"/>
    <p:sldId id="285" r:id="rId11"/>
    <p:sldId id="276"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509D5"/>
    <a:srgbClr val="682FB3"/>
    <a:srgbClr val="FFFFCC"/>
    <a:srgbClr val="FDCBC3"/>
    <a:srgbClr val="F6391A"/>
    <a:srgbClr val="56CE42"/>
    <a:srgbClr val="40D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3" autoAdjust="0"/>
    <p:restoredTop sz="94343" autoAdjust="0"/>
  </p:normalViewPr>
  <p:slideViewPr>
    <p:cSldViewPr snapToGrid="0">
      <p:cViewPr varScale="1">
        <p:scale>
          <a:sx n="82" d="100"/>
          <a:sy n="82" d="100"/>
        </p:scale>
        <p:origin x="7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BC9D5-EDAB-4D51-BC5C-EEC2E70B9321}"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9DBFB-1720-45FD-B6B5-8FCEC4DA1D1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A45E66-F2FF-48D6-BDA5-6C34EA8FA664}" type="datetime1">
              <a:rPr lang="en-US" smtClean="0"/>
              <a:t>10/4/2023</a:t>
            </a:fld>
            <a:endParaRPr lang="en-US"/>
          </a:p>
        </p:txBody>
      </p:sp>
      <p:sp>
        <p:nvSpPr>
          <p:cNvPr id="5" name="Footer Placeholder 4"/>
          <p:cNvSpPr>
            <a:spLocks noGrp="1"/>
          </p:cNvSpPr>
          <p:nvPr>
            <p:ph type="ftr" sz="quarter" idx="11"/>
          </p:nvPr>
        </p:nvSpPr>
        <p:spPr/>
        <p:txBody>
          <a:bodyPr/>
          <a:lstStyle/>
          <a:p>
            <a:r>
              <a:rPr lang="en-US"/>
              <a:t>MACHINE LEARNING TO DETECT MOTION SENSOR IMAGES TO LOCATE AND CLASSIFY </a:t>
            </a:r>
          </a:p>
        </p:txBody>
      </p:sp>
      <p:sp>
        <p:nvSpPr>
          <p:cNvPr id="6" name="Slide Number Placeholder 5"/>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1113-244B-424D-BB07-8F2689837B71}" type="datetime1">
              <a:rPr lang="en-US" smtClean="0"/>
              <a:t>10/4/2023</a:t>
            </a:fld>
            <a:endParaRPr lang="en-US"/>
          </a:p>
        </p:txBody>
      </p:sp>
      <p:sp>
        <p:nvSpPr>
          <p:cNvPr id="5" name="Footer Placeholder 4"/>
          <p:cNvSpPr>
            <a:spLocks noGrp="1"/>
          </p:cNvSpPr>
          <p:nvPr>
            <p:ph type="ftr" sz="quarter" idx="11"/>
          </p:nvPr>
        </p:nvSpPr>
        <p:spPr/>
        <p:txBody>
          <a:bodyPr/>
          <a:lstStyle/>
          <a:p>
            <a:r>
              <a:rPr lang="en-US"/>
              <a:t>MACHINE LEARNING TO DETECT MOTION SENSOR IMAGES TO LOCATE AND CLASSIFY </a:t>
            </a:r>
          </a:p>
        </p:txBody>
      </p:sp>
      <p:sp>
        <p:nvSpPr>
          <p:cNvPr id="6" name="Slide Number Placeholder 5"/>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65E88-010E-4873-B69A-AC35E9A2C08E}" type="datetime1">
              <a:rPr lang="en-US" smtClean="0"/>
              <a:t>10/4/2023</a:t>
            </a:fld>
            <a:endParaRPr lang="en-US"/>
          </a:p>
        </p:txBody>
      </p:sp>
      <p:sp>
        <p:nvSpPr>
          <p:cNvPr id="5" name="Footer Placeholder 4"/>
          <p:cNvSpPr>
            <a:spLocks noGrp="1"/>
          </p:cNvSpPr>
          <p:nvPr>
            <p:ph type="ftr" sz="quarter" idx="11"/>
          </p:nvPr>
        </p:nvSpPr>
        <p:spPr/>
        <p:txBody>
          <a:bodyPr/>
          <a:lstStyle/>
          <a:p>
            <a:r>
              <a:rPr lang="en-US"/>
              <a:t>MACHINE LEARNING TO DETECT MOTION SENSOR IMAGES TO LOCATE AND CLASSIFY </a:t>
            </a:r>
          </a:p>
        </p:txBody>
      </p:sp>
      <p:sp>
        <p:nvSpPr>
          <p:cNvPr id="6" name="Slide Number Placeholder 5"/>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4E4E9C-6443-4A2F-9A01-C0D272E94CEF}" type="datetime1">
              <a:rPr lang="en-US" smtClean="0"/>
              <a:t>10/4/2023</a:t>
            </a:fld>
            <a:endParaRPr lang="en-US"/>
          </a:p>
        </p:txBody>
      </p:sp>
      <p:sp>
        <p:nvSpPr>
          <p:cNvPr id="5" name="Footer Placeholder 4"/>
          <p:cNvSpPr>
            <a:spLocks noGrp="1"/>
          </p:cNvSpPr>
          <p:nvPr>
            <p:ph type="ftr" sz="quarter" idx="11"/>
          </p:nvPr>
        </p:nvSpPr>
        <p:spPr/>
        <p:txBody>
          <a:bodyPr/>
          <a:lstStyle/>
          <a:p>
            <a:r>
              <a:rPr lang="en-US"/>
              <a:t>MACHINE LEARNING TO DETECT MOTION SENSOR IMAGES TO LOCATE AND CLASSIFY </a:t>
            </a:r>
          </a:p>
        </p:txBody>
      </p:sp>
      <p:sp>
        <p:nvSpPr>
          <p:cNvPr id="6" name="Slide Number Placeholder 5"/>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A7F83E-7140-4303-9464-0CC27A2F6612}" type="datetime1">
              <a:rPr lang="en-US" smtClean="0"/>
              <a:t>10/4/2023</a:t>
            </a:fld>
            <a:endParaRPr lang="en-US"/>
          </a:p>
        </p:txBody>
      </p:sp>
      <p:sp>
        <p:nvSpPr>
          <p:cNvPr id="5" name="Footer Placeholder 4"/>
          <p:cNvSpPr>
            <a:spLocks noGrp="1"/>
          </p:cNvSpPr>
          <p:nvPr>
            <p:ph type="ftr" sz="quarter" idx="11"/>
          </p:nvPr>
        </p:nvSpPr>
        <p:spPr/>
        <p:txBody>
          <a:bodyPr/>
          <a:lstStyle/>
          <a:p>
            <a:r>
              <a:rPr lang="en-US"/>
              <a:t>MACHINE LEARNING TO DETECT MOTION SENSOR IMAGES TO LOCATE AND CLASSIFY </a:t>
            </a:r>
          </a:p>
        </p:txBody>
      </p:sp>
      <p:sp>
        <p:nvSpPr>
          <p:cNvPr id="6" name="Slide Number Placeholder 5"/>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97CBB7-5800-4CAC-94DA-24E7096E00BB}" type="datetime1">
              <a:rPr lang="en-US" smtClean="0"/>
              <a:t>10/4/2023</a:t>
            </a:fld>
            <a:endParaRPr lang="en-US"/>
          </a:p>
        </p:txBody>
      </p:sp>
      <p:sp>
        <p:nvSpPr>
          <p:cNvPr id="6" name="Footer Placeholder 5"/>
          <p:cNvSpPr>
            <a:spLocks noGrp="1"/>
          </p:cNvSpPr>
          <p:nvPr>
            <p:ph type="ftr" sz="quarter" idx="11"/>
          </p:nvPr>
        </p:nvSpPr>
        <p:spPr/>
        <p:txBody>
          <a:bodyPr/>
          <a:lstStyle/>
          <a:p>
            <a:r>
              <a:rPr lang="en-US"/>
              <a:t>MACHINE LEARNING TO DETECT MOTION SENSOR IMAGES TO LOCATE AND CLASSIFY </a:t>
            </a:r>
          </a:p>
        </p:txBody>
      </p:sp>
      <p:sp>
        <p:nvSpPr>
          <p:cNvPr id="7" name="Slide Number Placeholder 6"/>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2F945B-28A3-4150-ACAD-BC2DC64223CF}" type="datetime1">
              <a:rPr lang="en-US" smtClean="0"/>
              <a:t>10/4/2023</a:t>
            </a:fld>
            <a:endParaRPr lang="en-US"/>
          </a:p>
        </p:txBody>
      </p:sp>
      <p:sp>
        <p:nvSpPr>
          <p:cNvPr id="8" name="Footer Placeholder 7"/>
          <p:cNvSpPr>
            <a:spLocks noGrp="1"/>
          </p:cNvSpPr>
          <p:nvPr>
            <p:ph type="ftr" sz="quarter" idx="11"/>
          </p:nvPr>
        </p:nvSpPr>
        <p:spPr/>
        <p:txBody>
          <a:bodyPr/>
          <a:lstStyle/>
          <a:p>
            <a:r>
              <a:rPr lang="en-US"/>
              <a:t>MACHINE LEARNING TO DETECT MOTION SENSOR IMAGES TO LOCATE AND CLASSIFY </a:t>
            </a:r>
          </a:p>
        </p:txBody>
      </p:sp>
      <p:sp>
        <p:nvSpPr>
          <p:cNvPr id="9" name="Slide Number Placeholder 8"/>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3A1D5-C7C0-48CC-853C-9BFB6266F72C}" type="datetime1">
              <a:rPr lang="en-US" smtClean="0"/>
              <a:t>10/4/2023</a:t>
            </a:fld>
            <a:endParaRPr lang="en-US"/>
          </a:p>
        </p:txBody>
      </p:sp>
      <p:sp>
        <p:nvSpPr>
          <p:cNvPr id="4" name="Footer Placeholder 3"/>
          <p:cNvSpPr>
            <a:spLocks noGrp="1"/>
          </p:cNvSpPr>
          <p:nvPr>
            <p:ph type="ftr" sz="quarter" idx="11"/>
          </p:nvPr>
        </p:nvSpPr>
        <p:spPr/>
        <p:txBody>
          <a:bodyPr/>
          <a:lstStyle/>
          <a:p>
            <a:r>
              <a:rPr lang="en-US"/>
              <a:t>MACHINE LEARNING TO DETECT MOTION SENSOR IMAGES TO LOCATE AND CLASSIFY </a:t>
            </a:r>
          </a:p>
        </p:txBody>
      </p:sp>
      <p:sp>
        <p:nvSpPr>
          <p:cNvPr id="5" name="Slide Number Placeholder 4"/>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D3A8B-0E42-4958-B562-DFF09114A782}" type="datetime1">
              <a:rPr lang="en-US" smtClean="0"/>
              <a:t>10/4/2023</a:t>
            </a:fld>
            <a:endParaRPr lang="en-US"/>
          </a:p>
        </p:txBody>
      </p:sp>
      <p:sp>
        <p:nvSpPr>
          <p:cNvPr id="3" name="Footer Placeholder 2"/>
          <p:cNvSpPr>
            <a:spLocks noGrp="1"/>
          </p:cNvSpPr>
          <p:nvPr>
            <p:ph type="ftr" sz="quarter" idx="11"/>
          </p:nvPr>
        </p:nvSpPr>
        <p:spPr/>
        <p:txBody>
          <a:bodyPr/>
          <a:lstStyle/>
          <a:p>
            <a:r>
              <a:rPr lang="en-US"/>
              <a:t>MACHINE LEARNING TO DETECT MOTION SENSOR IMAGES TO LOCATE AND CLASSIFY </a:t>
            </a:r>
          </a:p>
        </p:txBody>
      </p:sp>
      <p:sp>
        <p:nvSpPr>
          <p:cNvPr id="4" name="Slide Number Placeholder 3"/>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8FD8D5-294D-4CF8-8F5D-3171AC9ECF57}" type="datetime1">
              <a:rPr lang="en-US" smtClean="0"/>
              <a:t>10/4/2023</a:t>
            </a:fld>
            <a:endParaRPr lang="en-US"/>
          </a:p>
        </p:txBody>
      </p:sp>
      <p:sp>
        <p:nvSpPr>
          <p:cNvPr id="6" name="Footer Placeholder 5"/>
          <p:cNvSpPr>
            <a:spLocks noGrp="1"/>
          </p:cNvSpPr>
          <p:nvPr>
            <p:ph type="ftr" sz="quarter" idx="11"/>
          </p:nvPr>
        </p:nvSpPr>
        <p:spPr/>
        <p:txBody>
          <a:bodyPr/>
          <a:lstStyle/>
          <a:p>
            <a:r>
              <a:rPr lang="en-US"/>
              <a:t>MACHINE LEARNING TO DETECT MOTION SENSOR IMAGES TO LOCATE AND CLASSIFY </a:t>
            </a:r>
          </a:p>
        </p:txBody>
      </p:sp>
      <p:sp>
        <p:nvSpPr>
          <p:cNvPr id="7" name="Slide Number Placeholder 6"/>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9B9890-6CEF-4784-8C4A-6D6FE8EDFC91}" type="datetime1">
              <a:rPr lang="en-US" smtClean="0"/>
              <a:t>10/4/2023</a:t>
            </a:fld>
            <a:endParaRPr lang="en-US"/>
          </a:p>
        </p:txBody>
      </p:sp>
      <p:sp>
        <p:nvSpPr>
          <p:cNvPr id="6" name="Footer Placeholder 5"/>
          <p:cNvSpPr>
            <a:spLocks noGrp="1"/>
          </p:cNvSpPr>
          <p:nvPr>
            <p:ph type="ftr" sz="quarter" idx="11"/>
          </p:nvPr>
        </p:nvSpPr>
        <p:spPr/>
        <p:txBody>
          <a:bodyPr/>
          <a:lstStyle/>
          <a:p>
            <a:r>
              <a:rPr lang="en-US"/>
              <a:t>MACHINE LEARNING TO DETECT MOTION SENSOR IMAGES TO LOCATE AND CLASSIFY </a:t>
            </a:r>
          </a:p>
        </p:txBody>
      </p:sp>
      <p:sp>
        <p:nvSpPr>
          <p:cNvPr id="7" name="Slide Number Placeholder 6"/>
          <p:cNvSpPr>
            <a:spLocks noGrp="1"/>
          </p:cNvSpPr>
          <p:nvPr>
            <p:ph type="sldNum" sz="quarter" idx="12"/>
          </p:nvPr>
        </p:nvSpPr>
        <p:spPr/>
        <p:txBody>
          <a:bodyPr/>
          <a:lstStyle/>
          <a:p>
            <a:fld id="{865085B1-C2B8-4DD1-9E1A-48DC17B702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A3A07-4525-4F7D-BE09-49E3DE430881}" type="datetime1">
              <a:rPr lang="en-US" smtClean="0"/>
              <a:t>10/4/2023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MACHINE LEARNING TO DETECT MOTION SENSOR IMAGES TO LOCATE AND CLASSIFY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085B1-C2B8-4DD1-9E1A-48DC17B702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3840480" cy="6858000"/>
          </a:xfrm>
          <a:prstGeom prst="rect">
            <a:avLst/>
          </a:prstGeom>
          <a:solidFill>
            <a:schemeClr val="tx2">
              <a:lumMod val="60000"/>
              <a:lumOff val="40000"/>
            </a:schemeClr>
          </a:solidFill>
        </p:spPr>
        <p:txBody>
          <a:bodyPr wrap="square" rtlCol="0">
            <a:spAutoFit/>
          </a:bodyPr>
          <a:lstStyle/>
          <a:p>
            <a:endParaRPr lang="en-US" dirty="0"/>
          </a:p>
        </p:txBody>
      </p:sp>
      <p:sp>
        <p:nvSpPr>
          <p:cNvPr id="9" name="TextBox 8"/>
          <p:cNvSpPr txBox="1"/>
          <p:nvPr/>
        </p:nvSpPr>
        <p:spPr>
          <a:xfrm>
            <a:off x="3840480" y="0"/>
            <a:ext cx="835152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355080" y="4816529"/>
            <a:ext cx="5690870" cy="107632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DEEKSHA PRABHU			4MT20CS047</a:t>
            </a:r>
          </a:p>
          <a:p>
            <a:pPr algn="just"/>
            <a:r>
              <a:rPr lang="en-US" sz="1600" dirty="0">
                <a:latin typeface="Times New Roman" panose="02020603050405020304" pitchFamily="18" charset="0"/>
                <a:cs typeface="Times New Roman" panose="02020603050405020304" pitchFamily="18" charset="0"/>
              </a:rPr>
              <a:t>DEEPIKA		            		4MT20CS050</a:t>
            </a:r>
          </a:p>
          <a:p>
            <a:pPr algn="just"/>
            <a:r>
              <a:rPr lang="en-US" sz="1600" dirty="0">
                <a:latin typeface="Times New Roman" panose="02020603050405020304" pitchFamily="18" charset="0"/>
                <a:cs typeface="Times New Roman" panose="02020603050405020304" pitchFamily="18" charset="0"/>
              </a:rPr>
              <a:t>VAIBHAV R JADHAV		4MT20CS175</a:t>
            </a:r>
          </a:p>
          <a:p>
            <a:pPr algn="just"/>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MOHAMMED SHIHABUL FAIEZ 	4MT21CS402	</a:t>
            </a:r>
            <a:endParaRPr lang="en-US" sz="1600" dirty="0">
              <a:latin typeface="Times New Roman" panose="02020603050405020304" pitchFamily="18" charset="0"/>
              <a:cs typeface="Times New Roman" panose="02020603050405020304" pitchFamily="18" charset="0"/>
            </a:endParaRPr>
          </a:p>
        </p:txBody>
      </p:sp>
      <p:sp>
        <p:nvSpPr>
          <p:cNvPr id="21" name="Oval 20"/>
          <p:cNvSpPr/>
          <p:nvPr/>
        </p:nvSpPr>
        <p:spPr>
          <a:xfrm>
            <a:off x="10990218" y="6257925"/>
            <a:ext cx="439782" cy="450661"/>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25" name="Horizontal Scroll 24"/>
          <p:cNvSpPr/>
          <p:nvPr/>
        </p:nvSpPr>
        <p:spPr>
          <a:xfrm>
            <a:off x="3986348" y="1266852"/>
            <a:ext cx="8059784" cy="3317268"/>
          </a:xfrm>
          <a:prstGeom prst="horizontalScroll">
            <a:avLst/>
          </a:prstGeom>
          <a:ln>
            <a:solidFill>
              <a:srgbClr val="682FB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accent6">
                    <a:lumMod val="75000"/>
                  </a:schemeClr>
                </a:solidFill>
                <a:latin typeface="Times New Roman Bold" panose="02020603050405020304" charset="0"/>
                <a:cs typeface="Times New Roman Bold" panose="02020603050405020304" charset="0"/>
              </a:rPr>
              <a:t>HEART DISEASE PREDICTION </a:t>
            </a:r>
          </a:p>
        </p:txBody>
      </p:sp>
      <p:sp>
        <p:nvSpPr>
          <p:cNvPr id="27" name="Date Placeholder 26"/>
          <p:cNvSpPr>
            <a:spLocks noGrp="1"/>
          </p:cNvSpPr>
          <p:nvPr>
            <p:ph type="dt" sz="half" idx="10"/>
          </p:nvPr>
        </p:nvSpPr>
        <p:spPr>
          <a:xfrm>
            <a:off x="67945" y="6356350"/>
            <a:ext cx="3513455" cy="365125"/>
          </a:xfrm>
        </p:spPr>
        <p:txBody>
          <a:bodyPr/>
          <a:lstStyle/>
          <a:p>
            <a:r>
              <a:rPr lang="en-US" dirty="0"/>
              <a:t>10/4/2023</a:t>
            </a:r>
          </a:p>
        </p:txBody>
      </p:sp>
      <p:sp>
        <p:nvSpPr>
          <p:cNvPr id="28" name="Footer Placeholder 27"/>
          <p:cNvSpPr>
            <a:spLocks noGrp="1"/>
          </p:cNvSpPr>
          <p:nvPr>
            <p:ph type="ftr" sz="quarter" idx="11"/>
          </p:nvPr>
        </p:nvSpPr>
        <p:spPr/>
        <p:txBody>
          <a:bodyPr/>
          <a:lstStyle/>
          <a:p>
            <a:r>
              <a:rPr lang="en-US"/>
              <a:t>HEART DISEASE PREDICTION </a:t>
            </a:r>
          </a:p>
        </p:txBody>
      </p:sp>
      <p:sp>
        <p:nvSpPr>
          <p:cNvPr id="4" name="Text Box 3"/>
          <p:cNvSpPr txBox="1"/>
          <p:nvPr/>
        </p:nvSpPr>
        <p:spPr>
          <a:xfrm>
            <a:off x="0" y="4810760"/>
            <a:ext cx="3412490" cy="1198880"/>
          </a:xfrm>
          <a:prstGeom prst="rect">
            <a:avLst/>
          </a:prstGeom>
          <a:noFill/>
        </p:spPr>
        <p:txBody>
          <a:bodyPr wrap="square" rtlCol="0">
            <a:spAutoFit/>
            <a:scene3d>
              <a:camera prst="orthographicFront"/>
              <a:lightRig rig="threePt" dir="t"/>
            </a:scene3d>
          </a:bodyPr>
          <a:lstStyle/>
          <a:p>
            <a:pPr marL="0" marR="0" lvl="0" indent="0" algn="ctr" rtl="0">
              <a:spcBef>
                <a:spcPts val="0"/>
              </a:spcBef>
              <a:spcAft>
                <a:spcPts val="0"/>
              </a:spcAft>
              <a:buNone/>
            </a:pPr>
            <a:r>
              <a:rPr lang="en-US" dirty="0">
                <a:solidFill>
                  <a:srgbClr val="92D050"/>
                </a:solidFill>
                <a:latin typeface="Times New Roman" panose="02020603050405020304"/>
                <a:ea typeface="Times New Roman" panose="02020603050405020304"/>
                <a:cs typeface="Times New Roman" panose="02020603050405020304"/>
                <a:sym typeface="Times New Roman" panose="02020603050405020304"/>
              </a:rPr>
              <a:t>     </a:t>
            </a:r>
            <a:r>
              <a:rPr lang="en-US"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Under the Guidance Of </a:t>
            </a:r>
          </a:p>
          <a:p>
            <a:pPr marL="0" marR="0" lvl="0" indent="0" algn="ctr" rtl="0">
              <a:spcBef>
                <a:spcPts val="0"/>
              </a:spcBef>
              <a:spcAft>
                <a:spcPts val="0"/>
              </a:spcAft>
              <a:buNone/>
            </a:pPr>
            <a:r>
              <a:rPr lang="en-US"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Dr. DINESHA L</a:t>
            </a:r>
          </a:p>
          <a:p>
            <a:pPr marL="0" marR="0" lvl="0" indent="0" algn="ctr" rtl="0">
              <a:spcBef>
                <a:spcPts val="0"/>
              </a:spcBef>
              <a:spcAft>
                <a:spcPts val="0"/>
              </a:spcAft>
              <a:buNone/>
            </a:pPr>
            <a:r>
              <a:rPr lang="en-US"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Associate Professor</a:t>
            </a:r>
          </a:p>
          <a:p>
            <a:pPr marL="0" marR="0" lvl="0" indent="0" algn="ctr" rtl="0">
              <a:spcBef>
                <a:spcPts val="0"/>
              </a:spcBef>
              <a:spcAft>
                <a:spcPts val="0"/>
              </a:spcAft>
              <a:buNone/>
            </a:pPr>
            <a:r>
              <a:rPr lang="en-US"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Department of CSE</a:t>
            </a:r>
            <a:endParaRPr lang="en-US" dirty="0">
              <a:solidFill>
                <a:srgbClr val="C00000"/>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pic>
        <p:nvPicPr>
          <p:cNvPr id="96" name="Google Shape;96;p1"/>
          <p:cNvPicPr preferRelativeResize="0"/>
          <p:nvPr/>
        </p:nvPicPr>
        <p:blipFill>
          <a:blip r:embed="rId2"/>
          <a:stretch>
            <a:fillRect/>
          </a:stretch>
        </p:blipFill>
        <p:spPr>
          <a:xfrm>
            <a:off x="1170225" y="880950"/>
            <a:ext cx="1401525" cy="1407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edge">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B8103-E4FC-35F2-E7D7-4C4B011000E8}"/>
              </a:ext>
            </a:extLst>
          </p:cNvPr>
          <p:cNvSpPr>
            <a:spLocks noGrp="1"/>
          </p:cNvSpPr>
          <p:nvPr>
            <p:ph type="dt" sz="half" idx="10"/>
          </p:nvPr>
        </p:nvSpPr>
        <p:spPr/>
        <p:txBody>
          <a:bodyPr/>
          <a:lstStyle/>
          <a:p>
            <a:fld id="{759D3A8B-0E42-4958-B562-DFF09114A782}" type="datetime1">
              <a:rPr lang="en-US" smtClean="0"/>
              <a:t>10/4/2023</a:t>
            </a:fld>
            <a:endParaRPr lang="en-US"/>
          </a:p>
        </p:txBody>
      </p:sp>
      <p:sp>
        <p:nvSpPr>
          <p:cNvPr id="3" name="Footer Placeholder 2">
            <a:extLst>
              <a:ext uri="{FF2B5EF4-FFF2-40B4-BE49-F238E27FC236}">
                <a16:creationId xmlns:a16="http://schemas.microsoft.com/office/drawing/2014/main" id="{BE02D05F-5981-FEFB-FA54-3710F84AE079}"/>
              </a:ext>
            </a:extLst>
          </p:cNvPr>
          <p:cNvSpPr>
            <a:spLocks noGrp="1"/>
          </p:cNvSpPr>
          <p:nvPr>
            <p:ph type="ftr" sz="quarter" idx="11"/>
          </p:nvPr>
        </p:nvSpPr>
        <p:spPr/>
        <p:txBody>
          <a:bodyPr/>
          <a:lstStyle/>
          <a:p>
            <a:r>
              <a:rPr lang="en-US" dirty="0">
                <a:sym typeface="+mn-ea"/>
              </a:rPr>
              <a:t>HEART DISEASE PREDICTION </a:t>
            </a:r>
            <a:endParaRPr lang="en-US" dirty="0"/>
          </a:p>
        </p:txBody>
      </p:sp>
      <p:sp>
        <p:nvSpPr>
          <p:cNvPr id="5" name="Rectangle 4">
            <a:extLst>
              <a:ext uri="{FF2B5EF4-FFF2-40B4-BE49-F238E27FC236}">
                <a16:creationId xmlns:a16="http://schemas.microsoft.com/office/drawing/2014/main" id="{DBFD907E-0419-69AE-8BFF-82599A324A51}"/>
              </a:ext>
            </a:extLst>
          </p:cNvPr>
          <p:cNvSpPr/>
          <p:nvPr/>
        </p:nvSpPr>
        <p:spPr>
          <a:xfrm>
            <a:off x="1511559" y="1197883"/>
            <a:ext cx="2069841" cy="9237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MEDICAL TEST RESULTS</a:t>
            </a:r>
          </a:p>
        </p:txBody>
      </p:sp>
      <p:sp>
        <p:nvSpPr>
          <p:cNvPr id="6" name="Rectangle 5">
            <a:extLst>
              <a:ext uri="{FF2B5EF4-FFF2-40B4-BE49-F238E27FC236}">
                <a16:creationId xmlns:a16="http://schemas.microsoft.com/office/drawing/2014/main" id="{2462FA2A-FDA4-9386-92D3-6693D4157ED8}"/>
              </a:ext>
            </a:extLst>
          </p:cNvPr>
          <p:cNvSpPr/>
          <p:nvPr/>
        </p:nvSpPr>
        <p:spPr>
          <a:xfrm>
            <a:off x="1511559" y="3051110"/>
            <a:ext cx="2146041" cy="9237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DOCTOR’S DIAGNOSIS</a:t>
            </a:r>
          </a:p>
        </p:txBody>
      </p:sp>
      <p:sp>
        <p:nvSpPr>
          <p:cNvPr id="7" name="Rectangle 6">
            <a:extLst>
              <a:ext uri="{FF2B5EF4-FFF2-40B4-BE49-F238E27FC236}">
                <a16:creationId xmlns:a16="http://schemas.microsoft.com/office/drawing/2014/main" id="{83236DAD-3DDA-F052-B08A-4EF9AED26F47}"/>
              </a:ext>
            </a:extLst>
          </p:cNvPr>
          <p:cNvSpPr/>
          <p:nvPr/>
        </p:nvSpPr>
        <p:spPr>
          <a:xfrm>
            <a:off x="4945224" y="2099388"/>
            <a:ext cx="1875454" cy="951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WEB INTERFACE</a:t>
            </a:r>
          </a:p>
        </p:txBody>
      </p:sp>
      <p:sp>
        <p:nvSpPr>
          <p:cNvPr id="8" name="Rectangle 7">
            <a:extLst>
              <a:ext uri="{FF2B5EF4-FFF2-40B4-BE49-F238E27FC236}">
                <a16:creationId xmlns:a16="http://schemas.microsoft.com/office/drawing/2014/main" id="{8F0C894B-537A-A0AC-C12D-651725969EB4}"/>
              </a:ext>
            </a:extLst>
          </p:cNvPr>
          <p:cNvSpPr/>
          <p:nvPr/>
        </p:nvSpPr>
        <p:spPr>
          <a:xfrm>
            <a:off x="7380514" y="2099388"/>
            <a:ext cx="1772816" cy="951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ML MODEL</a:t>
            </a:r>
          </a:p>
        </p:txBody>
      </p:sp>
      <p:sp>
        <p:nvSpPr>
          <p:cNvPr id="9" name="Rectangle 8">
            <a:extLst>
              <a:ext uri="{FF2B5EF4-FFF2-40B4-BE49-F238E27FC236}">
                <a16:creationId xmlns:a16="http://schemas.microsoft.com/office/drawing/2014/main" id="{1E97FE28-8FD2-A2DE-2557-18B865E8A9A2}"/>
              </a:ext>
            </a:extLst>
          </p:cNvPr>
          <p:cNvSpPr/>
          <p:nvPr/>
        </p:nvSpPr>
        <p:spPr>
          <a:xfrm>
            <a:off x="9713166" y="2099388"/>
            <a:ext cx="1772816" cy="951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11" name="Straight Arrow Connector 10">
            <a:extLst>
              <a:ext uri="{FF2B5EF4-FFF2-40B4-BE49-F238E27FC236}">
                <a16:creationId xmlns:a16="http://schemas.microsoft.com/office/drawing/2014/main" id="{DA599A3A-B7A1-B961-AD57-54ABE3834831}"/>
              </a:ext>
            </a:extLst>
          </p:cNvPr>
          <p:cNvCxnSpPr>
            <a:stCxn id="5" idx="3"/>
          </p:cNvCxnSpPr>
          <p:nvPr/>
        </p:nvCxnSpPr>
        <p:spPr>
          <a:xfrm>
            <a:off x="3581400" y="1659748"/>
            <a:ext cx="1363824" cy="788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FDE71FF-C610-0968-E4D5-D9E23DF00980}"/>
              </a:ext>
            </a:extLst>
          </p:cNvPr>
          <p:cNvCxnSpPr>
            <a:stCxn id="6" idx="3"/>
            <a:endCxn id="7" idx="1"/>
          </p:cNvCxnSpPr>
          <p:nvPr/>
        </p:nvCxnSpPr>
        <p:spPr>
          <a:xfrm flipV="1">
            <a:off x="3657600" y="2575249"/>
            <a:ext cx="1287624" cy="937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807858B-E0F1-DF93-FF24-42AD4B6AA72E}"/>
              </a:ext>
            </a:extLst>
          </p:cNvPr>
          <p:cNvCxnSpPr>
            <a:stCxn id="7" idx="3"/>
            <a:endCxn id="8" idx="1"/>
          </p:cNvCxnSpPr>
          <p:nvPr/>
        </p:nvCxnSpPr>
        <p:spPr>
          <a:xfrm>
            <a:off x="6820678" y="2575249"/>
            <a:ext cx="5598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637FFF1-985F-3944-DD84-87CA91615173}"/>
              </a:ext>
            </a:extLst>
          </p:cNvPr>
          <p:cNvCxnSpPr>
            <a:stCxn id="8" idx="3"/>
            <a:endCxn id="9" idx="1"/>
          </p:cNvCxnSpPr>
          <p:nvPr/>
        </p:nvCxnSpPr>
        <p:spPr>
          <a:xfrm>
            <a:off x="9153330" y="2575249"/>
            <a:ext cx="5598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544270B9-22BE-558E-7970-5377A499ABC5}"/>
              </a:ext>
            </a:extLst>
          </p:cNvPr>
          <p:cNvSpPr/>
          <p:nvPr/>
        </p:nvSpPr>
        <p:spPr>
          <a:xfrm>
            <a:off x="10879494" y="6086475"/>
            <a:ext cx="606488" cy="452437"/>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Tree>
    <p:extLst>
      <p:ext uri="{BB962C8B-B14F-4D97-AF65-F5344CB8AC3E}">
        <p14:creationId xmlns:p14="http://schemas.microsoft.com/office/powerpoint/2010/main" val="81074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edge">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en-US" sz="1800" dirty="0">
                <a:latin typeface="Times New Roman Regular" panose="02020603050405020304" charset="0"/>
                <a:cs typeface="Times New Roman Regular" panose="02020603050405020304" charset="0"/>
              </a:rPr>
              <a:t>The expected outcome for heart disease prediction using machine learning with Logistic Regression is :</a:t>
            </a:r>
          </a:p>
          <a:p>
            <a:pPr>
              <a:lnSpc>
                <a:spcPct val="150000"/>
              </a:lnSpc>
            </a:pPr>
            <a:r>
              <a:rPr lang="en-US" sz="1800" dirty="0">
                <a:latin typeface="Times New Roman Regular" panose="02020603050405020304" charset="0"/>
                <a:cs typeface="Times New Roman Regular" panose="02020603050405020304" charset="0"/>
              </a:rPr>
              <a:t> Highly accurate and interpretable model capable of classifying individuals into appropriate risk categories.</a:t>
            </a:r>
          </a:p>
          <a:p>
            <a:pPr>
              <a:lnSpc>
                <a:spcPct val="150000"/>
              </a:lnSpc>
            </a:pPr>
            <a:r>
              <a:rPr lang="en-US" sz="1800" dirty="0">
                <a:latin typeface="Times New Roman Regular" panose="02020603050405020304" charset="0"/>
                <a:cs typeface="Times New Roman Regular" panose="02020603050405020304" charset="0"/>
              </a:rPr>
              <a:t>Empowering healthcare professionals with a reliable tool for early identification of individuals at risk and facilitating timely interventions .</a:t>
            </a:r>
          </a:p>
          <a:p>
            <a:pPr>
              <a:lnSpc>
                <a:spcPct val="150000"/>
              </a:lnSpc>
            </a:pPr>
            <a:r>
              <a:rPr lang="en-US" sz="1800" dirty="0">
                <a:latin typeface="Times New Roman Regular" panose="02020603050405020304" charset="0"/>
                <a:cs typeface="Times New Roman Regular" panose="02020603050405020304" charset="0"/>
              </a:rPr>
              <a:t>Ultimately leading to improved patient outcomes and a proactive approach to heart health.</a:t>
            </a:r>
          </a:p>
        </p:txBody>
      </p:sp>
      <p:sp>
        <p:nvSpPr>
          <p:cNvPr id="4" name="Date Placeholder 3"/>
          <p:cNvSpPr>
            <a:spLocks noGrp="1"/>
          </p:cNvSpPr>
          <p:nvPr>
            <p:ph type="dt" sz="half" idx="10"/>
          </p:nvPr>
        </p:nvSpPr>
        <p:spPr/>
        <p:txBody>
          <a:bodyPr/>
          <a:lstStyle/>
          <a:p>
            <a:r>
              <a:rPr lang="en-US"/>
              <a:t>10/4/2023</a:t>
            </a:r>
          </a:p>
        </p:txBody>
      </p:sp>
      <p:sp>
        <p:nvSpPr>
          <p:cNvPr id="5" name="Footer Placeholder 4"/>
          <p:cNvSpPr>
            <a:spLocks noGrp="1"/>
          </p:cNvSpPr>
          <p:nvPr>
            <p:ph type="ftr" sz="quarter" idx="11"/>
          </p:nvPr>
        </p:nvSpPr>
        <p:spPr/>
        <p:txBody>
          <a:bodyPr/>
          <a:lstStyle/>
          <a:p>
            <a:r>
              <a:rPr lang="en-US" dirty="0">
                <a:sym typeface="+mn-ea"/>
              </a:rPr>
              <a:t>HEART DISEASE PREDICTION </a:t>
            </a:r>
            <a:endParaRPr lang="en-US" dirty="0"/>
          </a:p>
        </p:txBody>
      </p:sp>
      <p:sp>
        <p:nvSpPr>
          <p:cNvPr id="8" name="Oval 7"/>
          <p:cNvSpPr/>
          <p:nvPr/>
        </p:nvSpPr>
        <p:spPr>
          <a:xfrm>
            <a:off x="10988040" y="6010276"/>
            <a:ext cx="537210" cy="528002"/>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11</a:t>
            </a:r>
          </a:p>
        </p:txBody>
      </p:sp>
      <p:sp>
        <p:nvSpPr>
          <p:cNvPr id="10" name="Title 9"/>
          <p:cNvSpPr>
            <a:spLocks noGrp="1"/>
          </p:cNvSpPr>
          <p:nvPr>
            <p:ph type="title"/>
          </p:nvPr>
        </p:nvSpPr>
        <p:spPr>
          <a:solidFill>
            <a:schemeClr val="tx2">
              <a:lumMod val="60000"/>
              <a:lumOff val="40000"/>
            </a:schemeClr>
          </a:solidFill>
        </p:spPr>
        <p:txBody>
          <a:bodyPr>
            <a:normAutofit fontScale="90000"/>
          </a:bodyPr>
          <a:lstStyle/>
          <a:p>
            <a:pPr algn="ctr"/>
            <a:br>
              <a:rPr lang="en-US" sz="3800" b="1">
                <a:latin typeface="Times New Roman Bold" panose="02020603050405020304" charset="0"/>
                <a:cs typeface="Times New Roman Bold" panose="02020603050405020304" charset="0"/>
                <a:sym typeface="+mn-ea"/>
              </a:rPr>
            </a:br>
            <a:br>
              <a:rPr lang="en-US" sz="3800" b="1">
                <a:latin typeface="Times New Roman Bold" panose="02020603050405020304" charset="0"/>
                <a:cs typeface="Times New Roman Bold" panose="02020603050405020304" charset="0"/>
                <a:sym typeface="+mn-ea"/>
              </a:rPr>
            </a:br>
            <a:r>
              <a:rPr lang="en-US" sz="3800">
                <a:latin typeface="Times New Roman" panose="02020603050405020304" pitchFamily="18" charset="0"/>
                <a:cs typeface="Times New Roman" panose="02020603050405020304" pitchFamily="18" charset="0"/>
                <a:sym typeface="+mn-ea"/>
              </a:rPr>
              <a:t>EXPECTED OUTCOME</a:t>
            </a:r>
            <a:br>
              <a:rPr lang="en-US" sz="3800">
                <a:latin typeface="Times New Roman" panose="02020603050405020304" pitchFamily="18" charset="0"/>
                <a:cs typeface="Times New Roman" panose="02020603050405020304" pitchFamily="18" charset="0"/>
              </a:rPr>
            </a:br>
            <a:br>
              <a:rPr lang="en-US" sz="3800" b="1">
                <a:latin typeface="Times New Roman Bold" panose="02020603050405020304" charset="0"/>
                <a:cs typeface="Times New Roman Bold" panose="02020603050405020304" charset="0"/>
              </a:rPr>
            </a:br>
            <a:endParaRPr lang="en-US" sz="38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5474970" y="4996815"/>
            <a:ext cx="309880" cy="368300"/>
          </a:xfrm>
          <a:prstGeom prst="rect">
            <a:avLst/>
          </a:prstGeom>
          <a:noFill/>
        </p:spPr>
        <p:txBody>
          <a:bodyPr wrap="none" rtlCol="0">
            <a:spAutoFit/>
          </a:bodyPr>
          <a:lstStyle/>
          <a:p>
            <a:endParaRPr lang="en-US"/>
          </a:p>
        </p:txBody>
      </p:sp>
      <p:sp>
        <p:nvSpPr>
          <p:cNvPr id="2" name="Text Box 1"/>
          <p:cNvSpPr txBox="1"/>
          <p:nvPr/>
        </p:nvSpPr>
        <p:spPr>
          <a:xfrm>
            <a:off x="13752195" y="3679825"/>
            <a:ext cx="309880" cy="368300"/>
          </a:xfrm>
          <a:prstGeom prst="rect">
            <a:avLst/>
          </a:prstGeom>
          <a:noFill/>
        </p:spPr>
        <p:txBody>
          <a:bodyPr wrap="none" rtlCol="0">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217" y="1958794"/>
            <a:ext cx="5497286" cy="1325563"/>
          </a:xfrm>
        </p:spPr>
        <p:txBody>
          <a:bodyPr/>
          <a:lstStyle/>
          <a:p>
            <a:r>
              <a:rPr lang="en-US" dirty="0">
                <a:latin typeface="Times New Roman" panose="02020603050405020304" pitchFamily="18" charset="0"/>
                <a:cs typeface="Times New Roman" panose="02020603050405020304" pitchFamily="18" charset="0"/>
              </a:rPr>
              <a:t>THANK YOU!...😊</a:t>
            </a:r>
          </a:p>
        </p:txBody>
      </p:sp>
      <p:sp>
        <p:nvSpPr>
          <p:cNvPr id="9" name="Date Placeholder 8"/>
          <p:cNvSpPr>
            <a:spLocks noGrp="1"/>
          </p:cNvSpPr>
          <p:nvPr>
            <p:ph type="dt" sz="half" idx="10"/>
          </p:nvPr>
        </p:nvSpPr>
        <p:spPr/>
        <p:txBody>
          <a:bodyPr/>
          <a:lstStyle/>
          <a:p>
            <a:r>
              <a:rPr lang="en-US"/>
              <a:t>10/4/2023</a:t>
            </a:r>
          </a:p>
        </p:txBody>
      </p:sp>
      <p:sp>
        <p:nvSpPr>
          <p:cNvPr id="10" name="Footer Placeholder 9"/>
          <p:cNvSpPr>
            <a:spLocks noGrp="1"/>
          </p:cNvSpPr>
          <p:nvPr>
            <p:ph type="ftr" sz="quarter" idx="11"/>
          </p:nvPr>
        </p:nvSpPr>
        <p:spPr/>
        <p:txBody>
          <a:bodyPr/>
          <a:lstStyle/>
          <a:p>
            <a:r>
              <a:rPr lang="en-US">
                <a:sym typeface="+mn-ea"/>
              </a:rPr>
              <a:t>HEART DISEASE PREDICTION </a:t>
            </a:r>
            <a:endParaRPr lang="en-US"/>
          </a:p>
        </p:txBody>
      </p:sp>
      <p:sp>
        <p:nvSpPr>
          <p:cNvPr id="8" name="Oval 7"/>
          <p:cNvSpPr/>
          <p:nvPr/>
        </p:nvSpPr>
        <p:spPr>
          <a:xfrm>
            <a:off x="10988039" y="6070060"/>
            <a:ext cx="587876" cy="468217"/>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472"/>
            <a:ext cx="10515600" cy="1325563"/>
          </a:xfrm>
          <a:solidFill>
            <a:schemeClr val="tx2">
              <a:lumMod val="60000"/>
              <a:lumOff val="40000"/>
            </a:schemeClr>
          </a:solidFill>
        </p:spPr>
        <p:txBody>
          <a:bodyPr/>
          <a:lstStyle/>
          <a:p>
            <a:r>
              <a:rPr lang="en-US" dirty="0">
                <a:latin typeface="Times New Roman" panose="02020603050405020304" pitchFamily="18" charset="0"/>
                <a:cs typeface="Times New Roman" panose="02020603050405020304" pitchFamily="18" charset="0"/>
              </a:rPr>
              <a:t>	</a:t>
            </a:r>
            <a:r>
              <a:rPr lang="en-US" dirty="0"/>
              <a:t>	</a:t>
            </a:r>
            <a:r>
              <a:rPr lang="en-US"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727789" y="2017394"/>
            <a:ext cx="10626012" cy="4196793"/>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sym typeface="+mn-ea"/>
              </a:rPr>
              <a:t>ML models for heart disease prediction can be used to identify individuals who are at high risk of developing heart disease, even if they are not showing any symptoms. </a:t>
            </a:r>
          </a:p>
          <a:p>
            <a:pPr algn="just">
              <a:lnSpc>
                <a:spcPct val="150000"/>
              </a:lnSpc>
            </a:pPr>
            <a:r>
              <a:rPr lang="en-US" sz="1600" dirty="0">
                <a:latin typeface="Times New Roman" panose="02020603050405020304" pitchFamily="18" charset="0"/>
                <a:cs typeface="Times New Roman" panose="02020603050405020304" pitchFamily="18" charset="0"/>
                <a:sym typeface="+mn-ea"/>
              </a:rPr>
              <a:t>This information can be used to encourage these individuals to adopt healthier lifestyles and seek early medical intervention, which can improve their chances of survival and reduce the risk of complications.</a:t>
            </a:r>
          </a:p>
          <a:p>
            <a:pPr algn="just">
              <a:lnSpc>
                <a:spcPct val="150000"/>
              </a:lnSpc>
            </a:pPr>
            <a:r>
              <a:rPr lang="en-US" sz="1600" dirty="0">
                <a:latin typeface="Times New Roman" panose="02020603050405020304" pitchFamily="18" charset="0"/>
                <a:cs typeface="Times New Roman" panose="02020603050405020304" pitchFamily="18" charset="0"/>
                <a:sym typeface="+mn-ea"/>
              </a:rPr>
              <a:t>In our exploration of heart health, we're diving into a project that involves using machine learning, specifically </a:t>
            </a:r>
            <a:r>
              <a:rPr lang="en-US" sz="1600" b="1" dirty="0">
                <a:latin typeface="Times New Roman" panose="02020603050405020304" pitchFamily="18" charset="0"/>
                <a:cs typeface="Times New Roman" panose="02020603050405020304" pitchFamily="18" charset="0"/>
                <a:sym typeface="+mn-ea"/>
              </a:rPr>
              <a:t>Logistic Regression</a:t>
            </a:r>
            <a:r>
              <a:rPr lang="en-US" sz="1600" dirty="0">
                <a:latin typeface="Times New Roman" panose="02020603050405020304" pitchFamily="18" charset="0"/>
                <a:cs typeface="Times New Roman" panose="02020603050405020304" pitchFamily="18" charset="0"/>
                <a:sym typeface="+mn-ea"/>
              </a:rPr>
              <a:t>. This innovative approach aims to create a smart tool capable of predicting the likelihood of heart disease that considers various factors like age, blood pressure, and lifestyle choices to make predictions. </a:t>
            </a:r>
          </a:p>
          <a:p>
            <a:pPr algn="just">
              <a:lnSpc>
                <a:spcPct val="150000"/>
              </a:lnSpc>
            </a:pPr>
            <a:r>
              <a:rPr lang="en-US" sz="1600" dirty="0">
                <a:latin typeface="Times New Roman" panose="02020603050405020304" pitchFamily="18" charset="0"/>
                <a:cs typeface="Times New Roman" panose="02020603050405020304" pitchFamily="18" charset="0"/>
                <a:sym typeface="+mn-ea"/>
              </a:rPr>
              <a:t>This tool, powered by Logistic Regression’s ,becomes a valuable ally for healthcare professionals, assisting them in identifying potential heart risks early on and taking proactive measures. The goal is to revolutionize how we approach heart health, making timely interventions and personalized care the cornerstone of our strategy for a healthier future.</a:t>
            </a:r>
          </a:p>
        </p:txBody>
      </p:sp>
      <p:sp>
        <p:nvSpPr>
          <p:cNvPr id="12" name="Oval 11"/>
          <p:cNvSpPr/>
          <p:nvPr/>
        </p:nvSpPr>
        <p:spPr>
          <a:xfrm>
            <a:off x="10896600" y="6086475"/>
            <a:ext cx="457200" cy="507999"/>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Date Placeholder 12"/>
          <p:cNvSpPr>
            <a:spLocks noGrp="1"/>
          </p:cNvSpPr>
          <p:nvPr>
            <p:ph type="dt" sz="half" idx="10"/>
          </p:nvPr>
        </p:nvSpPr>
        <p:spPr/>
        <p:txBody>
          <a:bodyPr/>
          <a:lstStyle/>
          <a:p>
            <a:r>
              <a:rPr lang="en-US" dirty="0"/>
              <a:t>10/4/2023</a:t>
            </a:r>
          </a:p>
        </p:txBody>
      </p:sp>
      <p:sp>
        <p:nvSpPr>
          <p:cNvPr id="14" name="Footer Placeholder 13"/>
          <p:cNvSpPr>
            <a:spLocks noGrp="1"/>
          </p:cNvSpPr>
          <p:nvPr>
            <p:ph type="ftr" sz="quarter" idx="11"/>
          </p:nvPr>
        </p:nvSpPr>
        <p:spPr/>
        <p:txBody>
          <a:bodyPr/>
          <a:lstStyle/>
          <a:p>
            <a:r>
              <a:rPr lang="en-US" dirty="0">
                <a:sym typeface="+mn-ea"/>
              </a:rPr>
              <a:t>HEART DISEASE PREDICTION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edg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52D8D-EEF6-E523-B4AC-91E209C8F3F5}"/>
              </a:ext>
            </a:extLst>
          </p:cNvPr>
          <p:cNvSpPr>
            <a:spLocks noGrp="1"/>
          </p:cNvSpPr>
          <p:nvPr>
            <p:ph idx="1"/>
          </p:nvPr>
        </p:nvSpPr>
        <p:spPr/>
        <p:txBody>
          <a:bodyPr>
            <a:normAutofit/>
          </a:bodyPr>
          <a:lstStyle/>
          <a:p>
            <a:pPr marL="0" indent="0">
              <a:lnSpc>
                <a:spcPct val="150000"/>
              </a:lnSpc>
              <a:buNone/>
            </a:pPr>
            <a:r>
              <a:rPr lang="en-US" sz="1600" dirty="0">
                <a:latin typeface="Times New Roman Regular" panose="02020603050405020304" charset="0"/>
                <a:cs typeface="Times New Roman Regular" panose="02020603050405020304" charset="0"/>
              </a:rPr>
              <a:t>[1]Heart Disease Prediction Using Machine Learning-Published by IEEE, 2023</a:t>
            </a:r>
          </a:p>
          <a:p>
            <a:pPr marL="0" indent="0">
              <a:lnSpc>
                <a:spcPct val="150000"/>
              </a:lnSpc>
              <a:buNone/>
            </a:pPr>
            <a:r>
              <a:rPr lang="en-US" sz="1600" dirty="0">
                <a:latin typeface="Times New Roman Regular" panose="02020603050405020304" charset="0"/>
                <a:cs typeface="Times New Roman Regular" panose="02020603050405020304" charset="0"/>
              </a:rPr>
              <a:t>[2]A Clinical Decision Support System for Heart Disease Prediction Using Deep Learning-</a:t>
            </a:r>
            <a:r>
              <a:rPr lang="en-US" sz="1600" dirty="0">
                <a:latin typeface="Times New Roman Regular" panose="02020603050405020304" charset="0"/>
                <a:cs typeface="Times New Roman Regular" panose="02020603050405020304" charset="0"/>
                <a:sym typeface="+mn-ea"/>
              </a:rPr>
              <a:t>Published by IEEE, 2023</a:t>
            </a:r>
          </a:p>
          <a:p>
            <a:pPr marL="0" indent="0">
              <a:lnSpc>
                <a:spcPct val="150000"/>
              </a:lnSpc>
              <a:buNone/>
            </a:pPr>
            <a:r>
              <a:rPr lang="en-US" sz="1600" dirty="0">
                <a:latin typeface="Times New Roman Regular" panose="02020603050405020304" charset="0"/>
                <a:cs typeface="Times New Roman Regular" panose="02020603050405020304" charset="0"/>
                <a:sym typeface="+mn-ea"/>
              </a:rPr>
              <a:t>[3]Effective Feature Engineering Technique for Heart Disease Prediction With Machine Learning-Published by IEEE, 2023</a:t>
            </a:r>
            <a:endParaRPr lang="en-US" sz="1600" dirty="0">
              <a:latin typeface="Times New Roman Regular" panose="02020603050405020304" charset="0"/>
              <a:cs typeface="Times New Roman Regular" panose="02020603050405020304"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The earlier model for predicting heart disease primarily relied on the Random Forest and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classification algorithms.</a:t>
            </a:r>
          </a:p>
          <a:p>
            <a:pPr marL="0" indent="0">
              <a:buNone/>
            </a:pPr>
            <a:r>
              <a:rPr lang="en-US" sz="1600" dirty="0">
                <a:latin typeface="Times New Roman" panose="02020603050405020304" pitchFamily="18" charset="0"/>
                <a:cs typeface="Times New Roman" panose="02020603050405020304" pitchFamily="18" charset="0"/>
              </a:rPr>
              <a:t>However, it was observed that the accuracy of this model in predicting heart disease was not as high as desired.</a:t>
            </a:r>
          </a:p>
          <a:p>
            <a:pPr marL="0" indent="0">
              <a:buNone/>
            </a:pPr>
            <a:r>
              <a:rPr lang="en-US" sz="1600" b="1" dirty="0">
                <a:latin typeface="Times New Roman" panose="02020603050405020304" pitchFamily="18" charset="0"/>
                <a:cs typeface="Times New Roman" panose="02020603050405020304" pitchFamily="18" charset="0"/>
              </a:rPr>
              <a:t>Limitations :</a:t>
            </a:r>
          </a:p>
          <a:p>
            <a:pPr marL="0" indent="0">
              <a:buNone/>
            </a:pPr>
            <a:r>
              <a:rPr lang="en-US" sz="1600" dirty="0">
                <a:latin typeface="Times New Roman" panose="02020603050405020304" pitchFamily="18" charset="0"/>
                <a:cs typeface="Times New Roman" panose="02020603050405020304" pitchFamily="18" charset="0"/>
              </a:rPr>
              <a:t>Random Forest and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while powerful algorithms, may not be as accurate for heart disease prediction due to the complexity and nuances of cardiovascular health.</a:t>
            </a:r>
          </a:p>
          <a:p>
            <a:pPr marL="0" indent="0">
              <a:lnSpc>
                <a:spcPct val="150000"/>
              </a:lnSpc>
              <a:buNone/>
            </a:pPr>
            <a:endParaRPr lang="en-US" sz="1600" dirty="0">
              <a:latin typeface="Times New Roman Regular" panose="02020603050405020304" charset="0"/>
              <a:cs typeface="Times New Roman Regular" panose="02020603050405020304" charset="0"/>
              <a:sym typeface="+mn-ea"/>
            </a:endParaRPr>
          </a:p>
          <a:p>
            <a:pPr marL="0" indent="0">
              <a:lnSpc>
                <a:spcPct val="150000"/>
              </a:lnSpc>
              <a:buNone/>
            </a:pPr>
            <a:endParaRPr lang="en-US" sz="1600" dirty="0">
              <a:latin typeface="Times New Roman Regular" panose="02020603050405020304" charset="0"/>
              <a:cs typeface="Times New Roman Regular" panose="02020603050405020304" charset="0"/>
            </a:endParaRPr>
          </a:p>
          <a:p>
            <a:endParaRPr lang="en-IN" sz="1600" dirty="0"/>
          </a:p>
        </p:txBody>
      </p:sp>
      <p:sp>
        <p:nvSpPr>
          <p:cNvPr id="4" name="Date Placeholder 3">
            <a:extLst>
              <a:ext uri="{FF2B5EF4-FFF2-40B4-BE49-F238E27FC236}">
                <a16:creationId xmlns:a16="http://schemas.microsoft.com/office/drawing/2014/main" id="{34772CB2-481B-26BF-A999-615935550D70}"/>
              </a:ext>
            </a:extLst>
          </p:cNvPr>
          <p:cNvSpPr>
            <a:spLocks noGrp="1"/>
          </p:cNvSpPr>
          <p:nvPr>
            <p:ph type="dt" sz="half" idx="10"/>
          </p:nvPr>
        </p:nvSpPr>
        <p:spPr/>
        <p:txBody>
          <a:bodyPr/>
          <a:lstStyle/>
          <a:p>
            <a:fld id="{EE4E4E9C-6443-4A2F-9A01-C0D272E94CEF}" type="datetime1">
              <a:rPr lang="en-US" smtClean="0"/>
              <a:t>10/4/2023</a:t>
            </a:fld>
            <a:endParaRPr lang="en-US"/>
          </a:p>
        </p:txBody>
      </p:sp>
      <p:sp>
        <p:nvSpPr>
          <p:cNvPr id="5" name="Footer Placeholder 4">
            <a:extLst>
              <a:ext uri="{FF2B5EF4-FFF2-40B4-BE49-F238E27FC236}">
                <a16:creationId xmlns:a16="http://schemas.microsoft.com/office/drawing/2014/main" id="{6E806268-57AE-767F-BF0F-300F3FCBED38}"/>
              </a:ext>
            </a:extLst>
          </p:cNvPr>
          <p:cNvSpPr>
            <a:spLocks noGrp="1"/>
          </p:cNvSpPr>
          <p:nvPr>
            <p:ph type="ftr" sz="quarter" idx="11"/>
          </p:nvPr>
        </p:nvSpPr>
        <p:spPr/>
        <p:txBody>
          <a:bodyPr/>
          <a:lstStyle/>
          <a:p>
            <a:r>
              <a:rPr lang="en-US" dirty="0">
                <a:sym typeface="+mn-ea"/>
              </a:rPr>
              <a:t>HEART DISEASE PREDICTION </a:t>
            </a:r>
            <a:endParaRPr lang="en-US" dirty="0"/>
          </a:p>
        </p:txBody>
      </p:sp>
      <p:sp>
        <p:nvSpPr>
          <p:cNvPr id="6" name="Title 1">
            <a:extLst>
              <a:ext uri="{FF2B5EF4-FFF2-40B4-BE49-F238E27FC236}">
                <a16:creationId xmlns:a16="http://schemas.microsoft.com/office/drawing/2014/main" id="{E933ACBF-8D5B-97A0-12D2-8A84D01C4CD3}"/>
              </a:ext>
            </a:extLst>
          </p:cNvPr>
          <p:cNvSpPr>
            <a:spLocks noGrp="1"/>
          </p:cNvSpPr>
          <p:nvPr>
            <p:ph type="title"/>
          </p:nvPr>
        </p:nvSpPr>
        <p:spPr>
          <a:xfrm>
            <a:off x="838200" y="365125"/>
            <a:ext cx="10515600" cy="1325563"/>
          </a:xfrm>
          <a:solidFill>
            <a:schemeClr val="tx2">
              <a:lumMod val="60000"/>
              <a:lumOff val="40000"/>
            </a:schemeClr>
          </a:solidFill>
        </p:spPr>
        <p:txBody>
          <a:bodyPr/>
          <a:lstStyle/>
          <a:p>
            <a:r>
              <a:rPr lang="en-US" dirty="0">
                <a:latin typeface="Times New Roman" panose="02020603050405020304" pitchFamily="18" charset="0"/>
                <a:cs typeface="Times New Roman" panose="02020603050405020304" pitchFamily="18" charset="0"/>
              </a:rPr>
              <a:t>	</a:t>
            </a:r>
            <a:r>
              <a:rPr lang="en-US" dirty="0"/>
              <a:t>	</a:t>
            </a:r>
            <a:r>
              <a:rPr lang="en-US" dirty="0">
                <a:latin typeface="Times New Roman" panose="02020603050405020304" pitchFamily="18" charset="0"/>
                <a:cs typeface="Times New Roman" panose="02020603050405020304" pitchFamily="18" charset="0"/>
              </a:rPr>
              <a:t>	LITERATURE SURVEY</a:t>
            </a:r>
          </a:p>
        </p:txBody>
      </p:sp>
      <p:sp>
        <p:nvSpPr>
          <p:cNvPr id="8" name="Oval 7">
            <a:extLst>
              <a:ext uri="{FF2B5EF4-FFF2-40B4-BE49-F238E27FC236}">
                <a16:creationId xmlns:a16="http://schemas.microsoft.com/office/drawing/2014/main" id="{0C174F3C-A355-B00A-80E6-32591F4BD1B1}"/>
              </a:ext>
            </a:extLst>
          </p:cNvPr>
          <p:cNvSpPr/>
          <p:nvPr/>
        </p:nvSpPr>
        <p:spPr>
          <a:xfrm>
            <a:off x="10896600" y="6124575"/>
            <a:ext cx="457200" cy="418463"/>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8207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B84E-5474-8503-58D8-68DA49A70DA0}"/>
              </a:ext>
            </a:extLst>
          </p:cNvPr>
          <p:cNvSpPr>
            <a:spLocks noGrp="1"/>
          </p:cNvSpPr>
          <p:nvPr>
            <p:ph idx="1"/>
          </p:nvPr>
        </p:nvSpPr>
        <p:spPr>
          <a:xfrm>
            <a:off x="438150" y="228600"/>
            <a:ext cx="10915650" cy="5948363"/>
          </a:xfrm>
        </p:spPr>
        <p:txBody>
          <a:bodyPr>
            <a:noAutofit/>
          </a:bodyPr>
          <a:lstStyle/>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Improvements with Logistic Regression:</a:t>
            </a:r>
          </a:p>
          <a:p>
            <a:pPr marL="0" indent="0" algn="just">
              <a:buNone/>
            </a:pPr>
            <a:r>
              <a:rPr lang="en-US" sz="1600" dirty="0">
                <a:latin typeface="Times New Roman" panose="02020603050405020304" pitchFamily="18" charset="0"/>
                <a:cs typeface="Times New Roman" panose="02020603050405020304" pitchFamily="18" charset="0"/>
              </a:rPr>
              <a:t>In response to the limitations, the model was upgraded to utilize Logistic Regression, a well-established and interpretable classification algorithm.</a:t>
            </a:r>
          </a:p>
          <a:p>
            <a:pPr marL="0" indent="0" algn="just">
              <a:buNone/>
            </a:pPr>
            <a:r>
              <a:rPr lang="en-US" sz="1600" dirty="0">
                <a:latin typeface="Times New Roman" panose="02020603050405020304" pitchFamily="18" charset="0"/>
                <a:cs typeface="Times New Roman" panose="02020603050405020304" pitchFamily="18" charset="0"/>
              </a:rPr>
              <a:t>Logistic Regression is known for its effectiveness in binary classification tasks, making it suitable for predicting heart disease.</a:t>
            </a:r>
          </a:p>
          <a:p>
            <a:pPr marL="0" indent="0" algn="just">
              <a:buNone/>
            </a:pPr>
            <a:r>
              <a:rPr lang="en-US" sz="1600" b="1" dirty="0">
                <a:latin typeface="Times New Roman" panose="02020603050405020304" pitchFamily="18" charset="0"/>
                <a:cs typeface="Times New Roman" panose="02020603050405020304" pitchFamily="18" charset="0"/>
              </a:rPr>
              <a:t>Incorporation of Additional Parameters:</a:t>
            </a:r>
          </a:p>
          <a:p>
            <a:pPr marL="0" indent="0" algn="just">
              <a:buNone/>
            </a:pPr>
            <a:r>
              <a:rPr lang="en-US" sz="1600" dirty="0">
                <a:latin typeface="Times New Roman" panose="02020603050405020304" pitchFamily="18" charset="0"/>
                <a:cs typeface="Times New Roman" panose="02020603050405020304" pitchFamily="18" charset="0"/>
              </a:rPr>
              <a:t>To enhance the predictive accuracy, the updated model now includes additional input parameters:</a:t>
            </a:r>
          </a:p>
          <a:p>
            <a:pPr marL="0" indent="0" algn="just">
              <a:buNone/>
            </a:pPr>
            <a:r>
              <a:rPr lang="en-US" sz="1600" dirty="0">
                <a:latin typeface="Times New Roman" panose="02020603050405020304" pitchFamily="18" charset="0"/>
                <a:cs typeface="Times New Roman" panose="02020603050405020304" pitchFamily="18" charset="0"/>
              </a:rPr>
              <a:t>Age: Age is a crucial factor in heart disease risk assessment, as the likelihood of heart-related issues increases with age.</a:t>
            </a:r>
          </a:p>
          <a:p>
            <a:pPr marL="0" indent="0" algn="just">
              <a:buNone/>
            </a:pPr>
            <a:r>
              <a:rPr lang="en-US" sz="1600" dirty="0">
                <a:latin typeface="Times New Roman" panose="02020603050405020304" pitchFamily="18" charset="0"/>
                <a:cs typeface="Times New Roman" panose="02020603050405020304" pitchFamily="18" charset="0"/>
              </a:rPr>
              <a:t>Gender: Gender can also play a significant role in heart disease risk, as men and women may exhibit different symptoms and risk factors.</a:t>
            </a:r>
          </a:p>
          <a:p>
            <a:pPr marL="0" indent="0" algn="just">
              <a:buNone/>
            </a:pPr>
            <a:r>
              <a:rPr lang="en-US" sz="1600" dirty="0">
                <a:latin typeface="Times New Roman" panose="02020603050405020304" pitchFamily="18" charset="0"/>
                <a:cs typeface="Times New Roman" panose="02020603050405020304" pitchFamily="18" charset="0"/>
              </a:rPr>
              <a:t>ST Depression: ST depression on an electrocardiogram (ECG) is a critical indicator of cardiac ischemia or reduced blood flow to the heart muscle. This parameter provides valuable diagnostic information.</a:t>
            </a:r>
          </a:p>
          <a:p>
            <a:pPr marL="0" indent="0" algn="just">
              <a:buNone/>
            </a:pPr>
            <a:r>
              <a:rPr lang="en-US" sz="1600" b="1" dirty="0">
                <a:latin typeface="Times New Roman" panose="02020603050405020304" pitchFamily="18" charset="0"/>
                <a:cs typeface="Times New Roman" panose="02020603050405020304" pitchFamily="18" charset="0"/>
              </a:rPr>
              <a:t>Enhanced Accuracy and Early Prediction:</a:t>
            </a:r>
          </a:p>
          <a:p>
            <a:pPr marL="0" indent="0" algn="just">
              <a:buNone/>
            </a:pPr>
            <a:r>
              <a:rPr lang="en-US" sz="1600" dirty="0">
                <a:latin typeface="Times New Roman" panose="02020603050405020304" pitchFamily="18" charset="0"/>
                <a:cs typeface="Times New Roman" panose="02020603050405020304" pitchFamily="18" charset="0"/>
              </a:rPr>
              <a:t>The incorporation of age, gender, and ST depression as input features allows the model to consider more relevant factors in heart disease prediction.</a:t>
            </a:r>
          </a:p>
          <a:p>
            <a:pPr marL="0" indent="0" algn="just">
              <a:buNone/>
            </a:pPr>
            <a:r>
              <a:rPr lang="en-US" sz="1600" dirty="0">
                <a:latin typeface="Times New Roman" panose="02020603050405020304" pitchFamily="18" charset="0"/>
                <a:cs typeface="Times New Roman" panose="02020603050405020304" pitchFamily="18" charset="0"/>
              </a:rPr>
              <a:t>This enhanced model is expected to provide more accurate predictions, potentially assisting doctors in the early detection and diagnosis of heart disease.</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3CADC4-CA8C-B81E-1288-E3F9F1BB4C62}"/>
              </a:ext>
            </a:extLst>
          </p:cNvPr>
          <p:cNvSpPr>
            <a:spLocks noGrp="1"/>
          </p:cNvSpPr>
          <p:nvPr>
            <p:ph type="dt" sz="half" idx="10"/>
          </p:nvPr>
        </p:nvSpPr>
        <p:spPr/>
        <p:txBody>
          <a:bodyPr/>
          <a:lstStyle/>
          <a:p>
            <a:fld id="{EE4E4E9C-6443-4A2F-9A01-C0D272E94CEF}" type="datetime1">
              <a:rPr lang="en-US" smtClean="0"/>
              <a:t>10/4/2023</a:t>
            </a:fld>
            <a:endParaRPr lang="en-US"/>
          </a:p>
        </p:txBody>
      </p:sp>
      <p:sp>
        <p:nvSpPr>
          <p:cNvPr id="5" name="Footer Placeholder 4">
            <a:extLst>
              <a:ext uri="{FF2B5EF4-FFF2-40B4-BE49-F238E27FC236}">
                <a16:creationId xmlns:a16="http://schemas.microsoft.com/office/drawing/2014/main" id="{1E4BF9C0-2475-4E16-536D-F14437CCB939}"/>
              </a:ext>
            </a:extLst>
          </p:cNvPr>
          <p:cNvSpPr>
            <a:spLocks noGrp="1"/>
          </p:cNvSpPr>
          <p:nvPr>
            <p:ph type="ftr" sz="quarter" idx="11"/>
          </p:nvPr>
        </p:nvSpPr>
        <p:spPr/>
        <p:txBody>
          <a:bodyPr/>
          <a:lstStyle/>
          <a:p>
            <a:r>
              <a:rPr lang="en-US" dirty="0">
                <a:sym typeface="+mn-ea"/>
              </a:rPr>
              <a:t>HEART DISEASE PREDICTION </a:t>
            </a:r>
            <a:endParaRPr lang="en-US" dirty="0"/>
          </a:p>
        </p:txBody>
      </p:sp>
      <p:sp>
        <p:nvSpPr>
          <p:cNvPr id="6" name="Oval 5">
            <a:extLst>
              <a:ext uri="{FF2B5EF4-FFF2-40B4-BE49-F238E27FC236}">
                <a16:creationId xmlns:a16="http://schemas.microsoft.com/office/drawing/2014/main" id="{02ACF225-E152-B995-EFA3-4229F71D828F}"/>
              </a:ext>
            </a:extLst>
          </p:cNvPr>
          <p:cNvSpPr/>
          <p:nvPr/>
        </p:nvSpPr>
        <p:spPr>
          <a:xfrm>
            <a:off x="10896600" y="6171228"/>
            <a:ext cx="457200" cy="418463"/>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14278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normAutofit/>
          </a:bodyPr>
          <a:lstStyle/>
          <a:p>
            <a:r>
              <a:rPr lang="en-US" sz="3800" dirty="0">
                <a:latin typeface="Times New Roman" panose="02020603050405020304" pitchFamily="18" charset="0"/>
                <a:cs typeface="Times New Roman" panose="02020603050405020304" pitchFamily="18" charset="0"/>
              </a:rPr>
              <a:t>			PROBLEM STATEMENT</a:t>
            </a:r>
          </a:p>
        </p:txBody>
      </p:sp>
      <p:sp>
        <p:nvSpPr>
          <p:cNvPr id="3" name="Content Placeholder 2"/>
          <p:cNvSpPr>
            <a:spLocks noGrp="1"/>
          </p:cNvSpPr>
          <p:nvPr>
            <p:ph idx="1"/>
          </p:nvPr>
        </p:nvSpPr>
        <p:spPr>
          <a:xfrm>
            <a:off x="838200" y="1825625"/>
            <a:ext cx="10515600" cy="3285490"/>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We aim to develop a machine learning model that predicts the probability of heart disease in individuals. By utilizing a dataset containing various health-related features such as cholesterol levels, blood pressure, and age, our goal is to create an accurate regression model. This model will assist healthcare professionals in assessing the risk of heart disease in patients, facilitating early intervention and personalized healthcare strategies.</a:t>
            </a:r>
          </a:p>
        </p:txBody>
      </p:sp>
      <p:sp>
        <p:nvSpPr>
          <p:cNvPr id="4" name="Date Placeholder 3"/>
          <p:cNvSpPr>
            <a:spLocks noGrp="1"/>
          </p:cNvSpPr>
          <p:nvPr>
            <p:ph type="dt" sz="half" idx="10"/>
          </p:nvPr>
        </p:nvSpPr>
        <p:spPr/>
        <p:txBody>
          <a:bodyPr/>
          <a:lstStyle/>
          <a:p>
            <a:r>
              <a:rPr lang="en-US"/>
              <a:t>10/4/2023</a:t>
            </a:r>
          </a:p>
        </p:txBody>
      </p:sp>
      <p:sp>
        <p:nvSpPr>
          <p:cNvPr id="5" name="Footer Placeholder 4"/>
          <p:cNvSpPr>
            <a:spLocks noGrp="1"/>
          </p:cNvSpPr>
          <p:nvPr>
            <p:ph type="ftr" sz="quarter" idx="11"/>
          </p:nvPr>
        </p:nvSpPr>
        <p:spPr/>
        <p:txBody>
          <a:bodyPr/>
          <a:lstStyle/>
          <a:p>
            <a:r>
              <a:rPr lang="en-US">
                <a:sym typeface="+mn-ea"/>
              </a:rPr>
              <a:t>HEART DISEASE PREDICTION </a:t>
            </a:r>
            <a:endParaRPr lang="en-US"/>
          </a:p>
        </p:txBody>
      </p:sp>
      <p:sp>
        <p:nvSpPr>
          <p:cNvPr id="6" name="Oval 5"/>
          <p:cNvSpPr/>
          <p:nvPr/>
        </p:nvSpPr>
        <p:spPr>
          <a:xfrm>
            <a:off x="10988039" y="6173786"/>
            <a:ext cx="432435" cy="365125"/>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981506"/>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objectives for predicting heart disease using machine learning with Logistic Regression are </a:t>
            </a:r>
          </a:p>
          <a:p>
            <a:pPr algn="just">
              <a:lnSpc>
                <a:spcPct val="150000"/>
              </a:lnSpc>
            </a:pPr>
            <a:r>
              <a:rPr lang="en-US" sz="2000" dirty="0">
                <a:latin typeface="Times New Roman" panose="02020603050405020304" pitchFamily="18" charset="0"/>
                <a:cs typeface="Times New Roman" panose="02020603050405020304" pitchFamily="18" charset="0"/>
              </a:rPr>
              <a:t>To create a smart tool that can accurately tell if someone is at risk</a:t>
            </a:r>
          </a:p>
          <a:p>
            <a:pPr algn="just">
              <a:lnSpc>
                <a:spcPct val="150000"/>
              </a:lnSpc>
            </a:pPr>
            <a:r>
              <a:rPr lang="en-US" sz="2000" dirty="0">
                <a:latin typeface="Times New Roman" panose="02020603050405020304" pitchFamily="18" charset="0"/>
                <a:cs typeface="Times New Roman" panose="02020603050405020304" pitchFamily="18" charset="0"/>
              </a:rPr>
              <a:t>Help doctors make decisions about patients' heart health and </a:t>
            </a:r>
          </a:p>
          <a:p>
            <a:pPr algn="just">
              <a:lnSpc>
                <a:spcPct val="150000"/>
              </a:lnSpc>
            </a:pPr>
            <a:r>
              <a:rPr lang="en-US" sz="2000" dirty="0">
                <a:latin typeface="Times New Roman" panose="02020603050405020304" pitchFamily="18" charset="0"/>
                <a:cs typeface="Times New Roman" panose="02020603050405020304" pitchFamily="18" charset="0"/>
              </a:rPr>
              <a:t>Make sure the tool is easy for doctors to understand and trust, so they can take action early and keep people healthier.</a:t>
            </a:r>
          </a:p>
        </p:txBody>
      </p:sp>
      <p:sp>
        <p:nvSpPr>
          <p:cNvPr id="4" name="Date Placeholder 3"/>
          <p:cNvSpPr>
            <a:spLocks noGrp="1"/>
          </p:cNvSpPr>
          <p:nvPr>
            <p:ph type="dt" sz="half" idx="10"/>
          </p:nvPr>
        </p:nvSpPr>
        <p:spPr/>
        <p:txBody>
          <a:bodyPr/>
          <a:lstStyle/>
          <a:p>
            <a:r>
              <a:rPr lang="en-US"/>
              <a:t>10/4/2023</a:t>
            </a:r>
          </a:p>
        </p:txBody>
      </p:sp>
      <p:sp>
        <p:nvSpPr>
          <p:cNvPr id="5" name="Footer Placeholder 4"/>
          <p:cNvSpPr>
            <a:spLocks noGrp="1"/>
          </p:cNvSpPr>
          <p:nvPr>
            <p:ph type="ftr" sz="quarter" idx="11"/>
          </p:nvPr>
        </p:nvSpPr>
        <p:spPr/>
        <p:txBody>
          <a:bodyPr/>
          <a:lstStyle/>
          <a:p>
            <a:r>
              <a:rPr lang="en-US">
                <a:sym typeface="+mn-ea"/>
              </a:rPr>
              <a:t>HEART DISEASE PREDICTION </a:t>
            </a:r>
            <a:endParaRPr lang="en-US"/>
          </a:p>
        </p:txBody>
      </p:sp>
      <p:sp>
        <p:nvSpPr>
          <p:cNvPr id="6" name="Oval 5"/>
          <p:cNvSpPr/>
          <p:nvPr/>
        </p:nvSpPr>
        <p:spPr>
          <a:xfrm>
            <a:off x="10988039" y="6076950"/>
            <a:ext cx="489585" cy="461961"/>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7" name="Title 6"/>
          <p:cNvSpPr>
            <a:spLocks noGrp="1"/>
          </p:cNvSpPr>
          <p:nvPr>
            <p:ph type="title"/>
          </p:nvPr>
        </p:nvSpPr>
        <p:spPr>
          <a:xfrm>
            <a:off x="838200" y="318472"/>
            <a:ext cx="10515600" cy="1325563"/>
          </a:xfrm>
          <a:solidFill>
            <a:schemeClr val="tx2">
              <a:lumMod val="60000"/>
              <a:lumOff val="40000"/>
            </a:schemeClr>
          </a:solidFill>
        </p:spPr>
        <p:txBody>
          <a:bodyPr>
            <a:normAutofit/>
          </a:bodyPr>
          <a:lstStyle/>
          <a:p>
            <a:pPr algn="ctr"/>
            <a:r>
              <a:rPr lang="en-US" sz="3800" dirty="0">
                <a:latin typeface="Times New Roman" panose="02020603050405020304" pitchFamily="18" charset="0"/>
                <a:cs typeface="Times New Roman" panose="02020603050405020304" pitchFamily="18" charset="0"/>
              </a:rPr>
              <a:t>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5605"/>
            <a:ext cx="10515600" cy="4397375"/>
          </a:xfrm>
        </p:spPr>
        <p:txBody>
          <a:bodyPr>
            <a:noAutofit/>
          </a:bodyPr>
          <a:lstStyle/>
          <a:p>
            <a:pPr algn="just">
              <a:lnSpc>
                <a:spcPct val="150000"/>
              </a:lnSpc>
              <a:buFont typeface="Arial" panose="020B0604020202020204" pitchFamily="34" charset="0"/>
              <a:buChar char="•"/>
            </a:pPr>
            <a:r>
              <a:rPr lang="en-US" sz="1700" dirty="0">
                <a:latin typeface="Times New Roman Regular" panose="02020603050405020304" charset="0"/>
                <a:cs typeface="Times New Roman Regular" panose="02020603050405020304" charset="0"/>
              </a:rPr>
              <a:t>This study employs Logistic Regression for heart disease prediction, utilizing a dataset enriched with essential factors. Factors include age, gender, cholesterol levels, blood pressure, BMI, and lifestyle elements. Preprocessing involves handling missing values and normalizing features. The dataset is split into training and testing sets.</a:t>
            </a:r>
          </a:p>
          <a:p>
            <a:pPr algn="just">
              <a:lnSpc>
                <a:spcPct val="150000"/>
              </a:lnSpc>
              <a:buFont typeface="Arial" panose="020B0604020202020204" pitchFamily="34" charset="0"/>
              <a:buChar char="•"/>
            </a:pPr>
            <a:r>
              <a:rPr lang="en-US" sz="1700" dirty="0">
                <a:latin typeface="Times New Roman Regular" panose="02020603050405020304" charset="0"/>
                <a:cs typeface="Times New Roman Regular" panose="02020603050405020304" charset="0"/>
              </a:rPr>
              <a:t>Logistic Regression is selected for its aptitude in binary classification. Training the model optimizes for heart disease presence or absence. Evaluation metrics such as accuracy, precision, recall, F1 score, and ROC-AUC assess model performance. Logistic Regression coefficients offer insights into the relative importance of predictive factors.</a:t>
            </a:r>
          </a:p>
          <a:p>
            <a:pPr algn="just">
              <a:lnSpc>
                <a:spcPct val="150000"/>
              </a:lnSpc>
              <a:buFont typeface="Arial" panose="020B0604020202020204" pitchFamily="34" charset="0"/>
              <a:buChar char="•"/>
            </a:pPr>
            <a:r>
              <a:rPr lang="en-US" sz="1700" dirty="0">
                <a:latin typeface="Times New Roman Regular" panose="02020603050405020304" charset="0"/>
                <a:cs typeface="Times New Roman Regular" panose="02020603050405020304" charset="0"/>
              </a:rPr>
              <a:t>Ensuring interpretability, the model is deployed, continuously monitored, and updated for real-world accuracy. Explanation mechanisms accompany predictions to foster trust, especially in healthcare contexts. This methodology strives to deliver a robust and understandable heart disease prediction model, contributing to proactive healthcare interventions.</a:t>
            </a:r>
          </a:p>
        </p:txBody>
      </p:sp>
      <p:sp>
        <p:nvSpPr>
          <p:cNvPr id="4" name="Date Placeholder 3"/>
          <p:cNvSpPr>
            <a:spLocks noGrp="1"/>
          </p:cNvSpPr>
          <p:nvPr>
            <p:ph type="dt" sz="half" idx="10"/>
          </p:nvPr>
        </p:nvSpPr>
        <p:spPr/>
        <p:txBody>
          <a:bodyPr/>
          <a:lstStyle/>
          <a:p>
            <a:r>
              <a:rPr lang="en-US"/>
              <a:t>10/4/2023</a:t>
            </a:r>
          </a:p>
        </p:txBody>
      </p:sp>
      <p:sp>
        <p:nvSpPr>
          <p:cNvPr id="5" name="Footer Placeholder 4"/>
          <p:cNvSpPr>
            <a:spLocks noGrp="1"/>
          </p:cNvSpPr>
          <p:nvPr>
            <p:ph type="ftr" sz="quarter" idx="11"/>
          </p:nvPr>
        </p:nvSpPr>
        <p:spPr/>
        <p:txBody>
          <a:bodyPr/>
          <a:lstStyle/>
          <a:p>
            <a:r>
              <a:rPr lang="en-US">
                <a:sym typeface="+mn-ea"/>
              </a:rPr>
              <a:t>HEART DISEASE PREDICTION </a:t>
            </a:r>
            <a:endParaRPr lang="en-US"/>
          </a:p>
        </p:txBody>
      </p:sp>
      <p:sp>
        <p:nvSpPr>
          <p:cNvPr id="8" name="Oval 7"/>
          <p:cNvSpPr/>
          <p:nvPr/>
        </p:nvSpPr>
        <p:spPr>
          <a:xfrm>
            <a:off x="10944225" y="6062980"/>
            <a:ext cx="504825" cy="509270"/>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10" name="Title 9"/>
          <p:cNvSpPr>
            <a:spLocks noGrp="1"/>
          </p:cNvSpPr>
          <p:nvPr>
            <p:ph type="title"/>
          </p:nvPr>
        </p:nvSpPr>
        <p:spPr>
          <a:xfrm>
            <a:off x="838200" y="318472"/>
            <a:ext cx="10515600" cy="1325563"/>
          </a:xfrm>
          <a:solidFill>
            <a:schemeClr val="tx2">
              <a:lumMod val="60000"/>
              <a:lumOff val="40000"/>
            </a:schemeClr>
          </a:solidFill>
        </p:spPr>
        <p:txBody>
          <a:bodyPr>
            <a:normAutofit/>
          </a:bodyPr>
          <a:lstStyle/>
          <a:p>
            <a:pPr algn="ctr"/>
            <a:r>
              <a:rPr lang="en-US" sz="3800" dirty="0">
                <a:latin typeface="Times New Roman" panose="02020603050405020304" pitchFamily="18" charset="0"/>
                <a:cs typeface="Times New Roman" panose="02020603050405020304" pitchFamily="18" charset="0"/>
              </a:rPr>
              <a:t>METHODOLOGY PROPOSED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4E4E9C-6443-4A2F-9A01-C0D272E94CEF}" type="datetime1">
              <a:rPr lang="en-US" smtClean="0"/>
              <a:t>10/4/2023</a:t>
            </a:fld>
            <a:endParaRPr lang="en-US"/>
          </a:p>
        </p:txBody>
      </p:sp>
      <p:sp>
        <p:nvSpPr>
          <p:cNvPr id="5" name="Footer Placeholder 4"/>
          <p:cNvSpPr>
            <a:spLocks noGrp="1"/>
          </p:cNvSpPr>
          <p:nvPr>
            <p:ph type="ftr" sz="quarter" idx="11"/>
          </p:nvPr>
        </p:nvSpPr>
        <p:spPr/>
        <p:txBody>
          <a:bodyPr/>
          <a:lstStyle/>
          <a:p>
            <a:r>
              <a:rPr lang="en-US" dirty="0">
                <a:sym typeface="+mn-ea"/>
              </a:rPr>
              <a:t>HEART DISEASE PREDICTION </a:t>
            </a:r>
            <a:endParaRPr lang="en-US" dirty="0"/>
          </a:p>
        </p:txBody>
      </p:sp>
      <p:sp>
        <p:nvSpPr>
          <p:cNvPr id="3" name="Oval 2">
            <a:extLst>
              <a:ext uri="{FF2B5EF4-FFF2-40B4-BE49-F238E27FC236}">
                <a16:creationId xmlns:a16="http://schemas.microsoft.com/office/drawing/2014/main" id="{756E1E1E-1233-CE98-373D-67E5F389FE44}"/>
              </a:ext>
            </a:extLst>
          </p:cNvPr>
          <p:cNvSpPr/>
          <p:nvPr/>
        </p:nvSpPr>
        <p:spPr>
          <a:xfrm>
            <a:off x="10988040" y="6172200"/>
            <a:ext cx="499110" cy="438150"/>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pic>
        <p:nvPicPr>
          <p:cNvPr id="7" name="Picture 6">
            <a:extLst>
              <a:ext uri="{FF2B5EF4-FFF2-40B4-BE49-F238E27FC236}">
                <a16:creationId xmlns:a16="http://schemas.microsoft.com/office/drawing/2014/main" id="{62BF77DF-99FE-C62B-E471-E43943F71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224" y="-52596"/>
            <a:ext cx="6370605" cy="67886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9C74E6-301F-9B9E-0D66-B9D65001B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0503" y="390525"/>
            <a:ext cx="4105243" cy="5786438"/>
          </a:xfrm>
        </p:spPr>
      </p:pic>
      <p:sp>
        <p:nvSpPr>
          <p:cNvPr id="4" name="Date Placeholder 3">
            <a:extLst>
              <a:ext uri="{FF2B5EF4-FFF2-40B4-BE49-F238E27FC236}">
                <a16:creationId xmlns:a16="http://schemas.microsoft.com/office/drawing/2014/main" id="{EF6145DF-9EED-A983-3A73-0010AB042284}"/>
              </a:ext>
            </a:extLst>
          </p:cNvPr>
          <p:cNvSpPr>
            <a:spLocks noGrp="1"/>
          </p:cNvSpPr>
          <p:nvPr>
            <p:ph type="dt" sz="half" idx="10"/>
          </p:nvPr>
        </p:nvSpPr>
        <p:spPr/>
        <p:txBody>
          <a:bodyPr/>
          <a:lstStyle/>
          <a:p>
            <a:fld id="{EE4E4E9C-6443-4A2F-9A01-C0D272E94CEF}" type="datetime1">
              <a:rPr lang="en-US" smtClean="0"/>
              <a:t>10/4/2023</a:t>
            </a:fld>
            <a:endParaRPr lang="en-US"/>
          </a:p>
        </p:txBody>
      </p:sp>
      <p:sp>
        <p:nvSpPr>
          <p:cNvPr id="5" name="Footer Placeholder 4">
            <a:extLst>
              <a:ext uri="{FF2B5EF4-FFF2-40B4-BE49-F238E27FC236}">
                <a16:creationId xmlns:a16="http://schemas.microsoft.com/office/drawing/2014/main" id="{09A615AD-C650-CA3F-897E-332DB2545581}"/>
              </a:ext>
            </a:extLst>
          </p:cNvPr>
          <p:cNvSpPr>
            <a:spLocks noGrp="1"/>
          </p:cNvSpPr>
          <p:nvPr>
            <p:ph type="ftr" sz="quarter" idx="11"/>
          </p:nvPr>
        </p:nvSpPr>
        <p:spPr/>
        <p:txBody>
          <a:bodyPr/>
          <a:lstStyle/>
          <a:p>
            <a:r>
              <a:rPr lang="en-US" dirty="0">
                <a:sym typeface="+mn-ea"/>
              </a:rPr>
              <a:t>HEART DISEASE PREDICTION </a:t>
            </a:r>
            <a:endParaRPr lang="en-US" dirty="0"/>
          </a:p>
        </p:txBody>
      </p:sp>
      <p:sp>
        <p:nvSpPr>
          <p:cNvPr id="10" name="Oval 9">
            <a:extLst>
              <a:ext uri="{FF2B5EF4-FFF2-40B4-BE49-F238E27FC236}">
                <a16:creationId xmlns:a16="http://schemas.microsoft.com/office/drawing/2014/main" id="{89B265B3-FCFC-ED0C-FDF9-89DB78617614}"/>
              </a:ext>
            </a:extLst>
          </p:cNvPr>
          <p:cNvSpPr/>
          <p:nvPr/>
        </p:nvSpPr>
        <p:spPr>
          <a:xfrm>
            <a:off x="10944225" y="6172200"/>
            <a:ext cx="409575" cy="365125"/>
          </a:xfrm>
          <a:prstGeom prst="ellipse">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Tree>
    <p:extLst>
      <p:ext uri="{BB962C8B-B14F-4D97-AF65-F5344CB8AC3E}">
        <p14:creationId xmlns:p14="http://schemas.microsoft.com/office/powerpoint/2010/main" val="416919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1000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Times New Roman</vt:lpstr>
      <vt:lpstr>Times New Roman Bold</vt:lpstr>
      <vt:lpstr>Times New Roman Regular</vt:lpstr>
      <vt:lpstr>Office Theme</vt:lpstr>
      <vt:lpstr>PowerPoint Presentation</vt:lpstr>
      <vt:lpstr>   INTRODUCTION</vt:lpstr>
      <vt:lpstr>   LITERATURE SURVEY</vt:lpstr>
      <vt:lpstr>PowerPoint Presentation</vt:lpstr>
      <vt:lpstr>   PROBLEM STATEMENT</vt:lpstr>
      <vt:lpstr>OBJECTIVES</vt:lpstr>
      <vt:lpstr>METHODOLOGY PROPOSED</vt:lpstr>
      <vt:lpstr>PowerPoint Presentation</vt:lpstr>
      <vt:lpstr>PowerPoint Presentation</vt:lpstr>
      <vt:lpstr>PowerPoint Presentation</vt:lpstr>
      <vt:lpstr>  EXPECTED OUTCOME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Vaibhav Jadhav</cp:lastModifiedBy>
  <cp:revision>80</cp:revision>
  <dcterms:created xsi:type="dcterms:W3CDTF">2023-10-04T04:36:16Z</dcterms:created>
  <dcterms:modified xsi:type="dcterms:W3CDTF">2023-10-04T07:59:20Z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1033-5.5.1.8075</vt:lpwstr>
  </property>
</Properties>
</file>