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68" r:id="rId6"/>
    <p:sldId id="259" r:id="rId7"/>
    <p:sldId id="270" r:id="rId8"/>
    <p:sldId id="271" r:id="rId9"/>
    <p:sldId id="269" r:id="rId10"/>
    <p:sldId id="260" r:id="rId11"/>
    <p:sldId id="263" r:id="rId12"/>
    <p:sldId id="266" r:id="rId13"/>
    <p:sldId id="264" r:id="rId14"/>
    <p:sldId id="265"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5/13/2018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5/13/2018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5/13/2018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pPr/>
              <a:t>5/13/2018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pPr/>
              <a:t>5/13/2018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pPr/>
              <a:t>5/13/2018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5/13/2018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pPr/>
              <a:t>5/13/2018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5/13/2018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pPr/>
              <a:t>5/13/2018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youtu.be/H5w5JtcfrQ8"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798490"/>
            <a:ext cx="9547389" cy="2485623"/>
          </a:xfrm>
        </p:spPr>
        <p:txBody>
          <a:bodyPr/>
          <a:lstStyle/>
          <a:p>
            <a:r>
              <a:rPr lang="en-US" dirty="0" smtClean="0"/>
              <a:t>		</a:t>
            </a:r>
            <a:r>
              <a:rPr lang="en-US" smtClean="0"/>
              <a:t>	</a:t>
            </a:r>
            <a:r>
              <a:rPr lang="en-US" smtClean="0"/>
              <a:t>Lending Chain</a:t>
            </a:r>
            <a:r>
              <a:rPr lang="en-US" dirty="0" smtClean="0"/>
              <a:t/>
            </a:r>
            <a:br>
              <a:rPr lang="en-US" dirty="0" smtClean="0"/>
            </a:br>
            <a:r>
              <a:rPr lang="en-US" dirty="0" smtClean="0"/>
              <a:t>	</a:t>
            </a:r>
            <a:r>
              <a:rPr lang="en-US" dirty="0" smtClean="0"/>
              <a:t>				           </a:t>
            </a:r>
            <a:r>
              <a:rPr lang="en-US" sz="2000" dirty="0" smtClean="0"/>
              <a:t>Deepak Panneerselvam</a:t>
            </a:r>
            <a:endParaRPr lang="en-US" sz="2000"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xmlns="" val="1709570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8832740" cy="719259"/>
          </a:xfrm>
        </p:spPr>
        <p:txBody>
          <a:bodyPr/>
          <a:lstStyle/>
          <a:p>
            <a:pPr>
              <a:lnSpc>
                <a:spcPct val="100000"/>
              </a:lnSpc>
            </a:pPr>
            <a:r>
              <a:rPr lang="en-IN" sz="4400" b="1" spc="-1" dirty="0" smtClean="0">
                <a:solidFill>
                  <a:srgbClr val="FFFFFF"/>
                </a:solidFill>
                <a:uFill>
                  <a:solidFill>
                    <a:srgbClr val="FFFFFF"/>
                  </a:solidFill>
                </a:uFill>
                <a:latin typeface="Arial"/>
                <a:ea typeface="Arial"/>
              </a:rPr>
              <a:t>		Platform </a:t>
            </a:r>
            <a:r>
              <a:rPr lang="en-IN" sz="4400" b="1" spc="-1" dirty="0">
                <a:solidFill>
                  <a:srgbClr val="FFFFFF"/>
                </a:solidFill>
                <a:uFill>
                  <a:solidFill>
                    <a:srgbClr val="FFFFFF"/>
                  </a:solidFill>
                </a:uFill>
                <a:latin typeface="Arial"/>
                <a:ea typeface="Arial"/>
              </a:rPr>
              <a:t>architecture</a:t>
            </a:r>
            <a:endParaRPr lang="en-IN" sz="2400" spc="-1" dirty="0">
              <a:solidFill>
                <a:srgbClr val="000000"/>
              </a:solidFill>
              <a:uFill>
                <a:solidFill>
                  <a:srgbClr val="FFFFFF"/>
                </a:solidFill>
              </a:uFill>
              <a:latin typeface="Arial"/>
            </a:endParaRPr>
          </a:p>
        </p:txBody>
      </p:sp>
      <p:sp>
        <p:nvSpPr>
          <p:cNvPr id="3" name="TextBox 2"/>
          <p:cNvSpPr txBox="1"/>
          <p:nvPr/>
        </p:nvSpPr>
        <p:spPr>
          <a:xfrm>
            <a:off x="772732" y="1455313"/>
            <a:ext cx="9723549" cy="646331"/>
          </a:xfrm>
          <a:prstGeom prst="rect">
            <a:avLst/>
          </a:prstGeom>
          <a:noFill/>
        </p:spPr>
        <p:txBody>
          <a:bodyPr wrap="square" rtlCol="0">
            <a:spAutoFit/>
          </a:bodyPr>
          <a:lstStyle/>
          <a:p>
            <a:endParaRPr lang="en-US" dirty="0"/>
          </a:p>
          <a:p>
            <a:endParaRPr lang="en-US" dirty="0"/>
          </a:p>
        </p:txBody>
      </p:sp>
      <p:sp>
        <p:nvSpPr>
          <p:cNvPr id="4" name="Rectangle 3"/>
          <p:cNvSpPr/>
          <p:nvPr/>
        </p:nvSpPr>
        <p:spPr>
          <a:xfrm>
            <a:off x="2343956" y="1312095"/>
            <a:ext cx="5318974" cy="677335"/>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dirty="0" smtClean="0"/>
              <a:t>Borrower and Lender Marketplace</a:t>
            </a:r>
            <a:endParaRPr lang="en-US" b="1" dirty="0"/>
          </a:p>
        </p:txBody>
      </p:sp>
      <p:sp>
        <p:nvSpPr>
          <p:cNvPr id="5" name="Rectangle 4"/>
          <p:cNvSpPr/>
          <p:nvPr/>
        </p:nvSpPr>
        <p:spPr>
          <a:xfrm>
            <a:off x="2343956" y="3565301"/>
            <a:ext cx="5318974" cy="677335"/>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dirty="0" smtClean="0"/>
              <a:t>General Loan Bucket and Transaction Service</a:t>
            </a:r>
            <a:endParaRPr lang="en-US" b="1" dirty="0"/>
          </a:p>
        </p:txBody>
      </p:sp>
      <p:sp>
        <p:nvSpPr>
          <p:cNvPr id="6" name="Rectangle 5"/>
          <p:cNvSpPr/>
          <p:nvPr/>
        </p:nvSpPr>
        <p:spPr>
          <a:xfrm>
            <a:off x="2402995" y="5706293"/>
            <a:ext cx="5318974" cy="677335"/>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dirty="0" smtClean="0"/>
              <a:t>Ethereum Blockchain</a:t>
            </a:r>
            <a:endParaRPr lang="en-US" b="1" dirty="0"/>
          </a:p>
        </p:txBody>
      </p:sp>
      <p:sp>
        <p:nvSpPr>
          <p:cNvPr id="7" name="Rectangle 6"/>
          <p:cNvSpPr/>
          <p:nvPr/>
        </p:nvSpPr>
        <p:spPr>
          <a:xfrm>
            <a:off x="2402995" y="2412642"/>
            <a:ext cx="2060619" cy="92489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dirty="0" smtClean="0"/>
              <a:t>Loan Request Tracker</a:t>
            </a:r>
            <a:endParaRPr lang="en-US" b="1" dirty="0"/>
          </a:p>
        </p:txBody>
      </p:sp>
      <p:sp>
        <p:nvSpPr>
          <p:cNvPr id="8" name="Rectangle 7"/>
          <p:cNvSpPr/>
          <p:nvPr/>
        </p:nvSpPr>
        <p:spPr>
          <a:xfrm>
            <a:off x="5602311" y="2382591"/>
            <a:ext cx="2060619" cy="819004"/>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dirty="0" smtClean="0"/>
              <a:t>Loan Request Verification Service</a:t>
            </a:r>
            <a:endParaRPr lang="en-US" b="1" dirty="0"/>
          </a:p>
        </p:txBody>
      </p:sp>
      <p:sp>
        <p:nvSpPr>
          <p:cNvPr id="9" name="Rectangle 8"/>
          <p:cNvSpPr/>
          <p:nvPr/>
        </p:nvSpPr>
        <p:spPr>
          <a:xfrm>
            <a:off x="2402995" y="4603244"/>
            <a:ext cx="2060619" cy="677335"/>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dirty="0" smtClean="0"/>
              <a:t>Block Chain Event Search</a:t>
            </a:r>
            <a:endParaRPr lang="en-US" b="1" dirty="0"/>
          </a:p>
        </p:txBody>
      </p:sp>
      <p:sp>
        <p:nvSpPr>
          <p:cNvPr id="10" name="Rectangle 9"/>
          <p:cNvSpPr/>
          <p:nvPr/>
        </p:nvSpPr>
        <p:spPr>
          <a:xfrm>
            <a:off x="5557233" y="4606342"/>
            <a:ext cx="2105697" cy="77702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dirty="0" smtClean="0"/>
              <a:t>Block Chain Transaction Inspector</a:t>
            </a:r>
            <a:endParaRPr lang="en-US" b="1" dirty="0"/>
          </a:p>
        </p:txBody>
      </p:sp>
    </p:spTree>
    <p:extLst>
      <p:ext uri="{BB962C8B-B14F-4D97-AF65-F5344CB8AC3E}">
        <p14:creationId xmlns:p14="http://schemas.microsoft.com/office/powerpoint/2010/main" xmlns="" val="3637883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8832740" cy="719259"/>
          </a:xfrm>
        </p:spPr>
        <p:txBody>
          <a:bodyPr/>
          <a:lstStyle/>
          <a:p>
            <a:pPr>
              <a:lnSpc>
                <a:spcPct val="100000"/>
              </a:lnSpc>
            </a:pPr>
            <a:r>
              <a:rPr lang="en-IN" sz="4400" b="1" spc="-1" dirty="0">
                <a:solidFill>
                  <a:srgbClr val="FFFFFF"/>
                </a:solidFill>
                <a:uFill>
                  <a:solidFill>
                    <a:srgbClr val="FFFFFF"/>
                  </a:solidFill>
                </a:uFill>
                <a:latin typeface="Arial"/>
                <a:ea typeface="Arial"/>
              </a:rPr>
              <a:t>Technology/Tool/Cloud Stack</a:t>
            </a:r>
            <a:endParaRPr lang="en-IN" sz="2400" spc="-1" dirty="0">
              <a:solidFill>
                <a:srgbClr val="000000"/>
              </a:solidFill>
              <a:uFill>
                <a:solidFill>
                  <a:srgbClr val="FFFFFF"/>
                </a:solidFill>
              </a:uFill>
              <a:latin typeface="Arial"/>
            </a:endParaRPr>
          </a:p>
        </p:txBody>
      </p:sp>
      <p:sp>
        <p:nvSpPr>
          <p:cNvPr id="3" name="TextBox 2"/>
          <p:cNvSpPr txBox="1"/>
          <p:nvPr/>
        </p:nvSpPr>
        <p:spPr>
          <a:xfrm>
            <a:off x="1017430" y="1777285"/>
            <a:ext cx="9478851" cy="3416320"/>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err="1" smtClean="0"/>
              <a:t>NodeJS</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Solidity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Web3.js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React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JavaScript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Java</a:t>
            </a:r>
          </a:p>
        </p:txBody>
      </p:sp>
    </p:spTree>
    <p:extLst>
      <p:ext uri="{BB962C8B-B14F-4D97-AF65-F5344CB8AC3E}">
        <p14:creationId xmlns:p14="http://schemas.microsoft.com/office/powerpoint/2010/main" xmlns="" val="3509113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394" y="452718"/>
            <a:ext cx="9919676" cy="383305"/>
          </a:xfrm>
        </p:spPr>
        <p:txBody>
          <a:bodyPr/>
          <a:lstStyle/>
          <a:p>
            <a:r>
              <a:rPr lang="en-IN" sz="1200" b="1" spc="-1" dirty="0" smtClean="0">
                <a:solidFill>
                  <a:srgbClr val="FFFFFF"/>
                </a:solidFill>
                <a:uFill>
                  <a:solidFill>
                    <a:srgbClr val="FFFFFF"/>
                  </a:solidFill>
                </a:uFill>
                <a:latin typeface="Arial"/>
                <a:ea typeface="Arial"/>
              </a:rPr>
              <a:t>Prototype demo </a:t>
            </a:r>
            <a:endParaRPr lang="en-IN" sz="1200" spc="-1" dirty="0">
              <a:solidFill>
                <a:srgbClr val="000000"/>
              </a:solidFill>
              <a:uFill>
                <a:solidFill>
                  <a:srgbClr val="FFFFFF"/>
                </a:solidFill>
              </a:uFill>
              <a:latin typeface="Arial"/>
            </a:endParaRPr>
          </a:p>
        </p:txBody>
      </p:sp>
      <p:sp>
        <p:nvSpPr>
          <p:cNvPr id="3" name="TextBox 2"/>
          <p:cNvSpPr txBox="1"/>
          <p:nvPr/>
        </p:nvSpPr>
        <p:spPr>
          <a:xfrm>
            <a:off x="716984" y="1176393"/>
            <a:ext cx="9478851" cy="369332"/>
          </a:xfrm>
          <a:prstGeom prst="rect">
            <a:avLst/>
          </a:prstGeom>
          <a:noFill/>
        </p:spPr>
        <p:txBody>
          <a:bodyPr wrap="square" rtlCol="0">
            <a:spAutoFit/>
          </a:bodyPr>
          <a:lstStyle/>
          <a:p>
            <a:r>
              <a:rPr lang="en-US" dirty="0" smtClean="0"/>
              <a:t> </a:t>
            </a:r>
            <a:endParaRPr lang="en-US" dirty="0"/>
          </a:p>
        </p:txBody>
      </p:sp>
      <p:sp>
        <p:nvSpPr>
          <p:cNvPr id="4" name="TextBox 3"/>
          <p:cNvSpPr txBox="1"/>
          <p:nvPr/>
        </p:nvSpPr>
        <p:spPr>
          <a:xfrm>
            <a:off x="744583" y="1776549"/>
            <a:ext cx="8673737" cy="646331"/>
          </a:xfrm>
          <a:prstGeom prst="rect">
            <a:avLst/>
          </a:prstGeom>
          <a:noFill/>
        </p:spPr>
        <p:txBody>
          <a:bodyPr wrap="square" rtlCol="0">
            <a:spAutoFit/>
          </a:bodyPr>
          <a:lstStyle/>
          <a:p>
            <a:r>
              <a:rPr lang="en-US" dirty="0" smtClean="0"/>
              <a:t>Demo Link</a:t>
            </a:r>
          </a:p>
          <a:p>
            <a:r>
              <a:rPr lang="en-US" dirty="0" smtClean="0">
                <a:hlinkClick r:id="rId2"/>
              </a:rPr>
              <a:t>https</a:t>
            </a:r>
            <a:r>
              <a:rPr lang="en-US" dirty="0" smtClean="0">
                <a:hlinkClick r:id="rId2"/>
              </a:rPr>
              <a:t>://youtu.be/H5w5JtcfrQ8</a:t>
            </a:r>
            <a:endParaRPr lang="en-US" dirty="0"/>
          </a:p>
        </p:txBody>
      </p:sp>
    </p:spTree>
    <p:extLst>
      <p:ext uri="{BB962C8B-B14F-4D97-AF65-F5344CB8AC3E}">
        <p14:creationId xmlns:p14="http://schemas.microsoft.com/office/powerpoint/2010/main" xmlns="" val="655421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8832740" cy="719259"/>
          </a:xfrm>
        </p:spPr>
        <p:txBody>
          <a:bodyPr/>
          <a:lstStyle/>
          <a:p>
            <a:pPr>
              <a:lnSpc>
                <a:spcPct val="100000"/>
              </a:lnSpc>
            </a:pPr>
            <a:r>
              <a:rPr lang="en-IN" sz="4400" b="1" spc="-1" dirty="0" smtClean="0">
                <a:solidFill>
                  <a:srgbClr val="FFFFFF"/>
                </a:solidFill>
                <a:uFill>
                  <a:solidFill>
                    <a:srgbClr val="FFFFFF"/>
                  </a:solidFill>
                </a:uFill>
                <a:latin typeface="Arial"/>
                <a:ea typeface="Arial"/>
              </a:rPr>
              <a:t>Challenges and Risk</a:t>
            </a:r>
            <a:endParaRPr lang="en-IN" sz="2400" spc="-1" dirty="0">
              <a:solidFill>
                <a:srgbClr val="000000"/>
              </a:solidFill>
              <a:uFill>
                <a:solidFill>
                  <a:srgbClr val="FFFFFF"/>
                </a:solidFill>
              </a:uFill>
              <a:latin typeface="Arial"/>
            </a:endParaRPr>
          </a:p>
        </p:txBody>
      </p:sp>
      <p:sp>
        <p:nvSpPr>
          <p:cNvPr id="3" name="TextBox 2"/>
          <p:cNvSpPr txBox="1"/>
          <p:nvPr/>
        </p:nvSpPr>
        <p:spPr>
          <a:xfrm>
            <a:off x="772732" y="1455313"/>
            <a:ext cx="9723549" cy="646331"/>
          </a:xfrm>
          <a:prstGeom prst="rect">
            <a:avLst/>
          </a:prstGeom>
          <a:noFill/>
        </p:spPr>
        <p:txBody>
          <a:bodyPr wrap="square" rtlCol="0">
            <a:spAutoFit/>
          </a:bodyPr>
          <a:lstStyle/>
          <a:p>
            <a:endParaRPr lang="en-US" dirty="0"/>
          </a:p>
          <a:p>
            <a:endParaRPr lang="en-US" dirty="0"/>
          </a:p>
        </p:txBody>
      </p:sp>
      <p:sp>
        <p:nvSpPr>
          <p:cNvPr id="5" name="Rectangle 4"/>
          <p:cNvSpPr/>
          <p:nvPr/>
        </p:nvSpPr>
        <p:spPr>
          <a:xfrm>
            <a:off x="992777" y="1489166"/>
            <a:ext cx="8151223" cy="4524315"/>
          </a:xfrm>
          <a:prstGeom prst="rect">
            <a:avLst/>
          </a:prstGeom>
        </p:spPr>
        <p:txBody>
          <a:bodyPr wrap="square">
            <a:spAutoFit/>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Smart contract rue for determining  </a:t>
            </a:r>
            <a:r>
              <a:rPr lang="en-US" dirty="0" smtClean="0"/>
              <a:t>the free market decision of interest </a:t>
            </a:r>
            <a:r>
              <a:rPr lang="en-US" dirty="0" smtClean="0"/>
              <a:t> rates.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err="1" smtClean="0"/>
              <a:t>Ethereum</a:t>
            </a:r>
            <a:r>
              <a:rPr lang="en-US" dirty="0" smtClean="0"/>
              <a:t> Decentralized node set up.</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Identifying vulnerabilities to improve the transparency</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Implementing </a:t>
            </a:r>
            <a:r>
              <a:rPr lang="en-US" dirty="0" smtClean="0"/>
              <a:t>smart auditing and penetration testing</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 </a:t>
            </a:r>
            <a:r>
              <a:rPr lang="en-US" dirty="0" smtClean="0"/>
              <a:t>Identifying </a:t>
            </a:r>
            <a:r>
              <a:rPr lang="en-US" dirty="0" smtClean="0"/>
              <a:t>and fixing </a:t>
            </a:r>
            <a:r>
              <a:rPr lang="en-US" dirty="0" smtClean="0"/>
              <a:t>flaws</a:t>
            </a:r>
            <a:r>
              <a:rPr lang="en-US" dirty="0" smtClean="0"/>
              <a:t> </a:t>
            </a:r>
            <a:r>
              <a:rPr lang="en-US" dirty="0" smtClean="0"/>
              <a:t>as Smart Contract opens the gateway for attackers.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xmlns="" val="1985231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8832740" cy="719259"/>
          </a:xfrm>
        </p:spPr>
        <p:txBody>
          <a:bodyPr/>
          <a:lstStyle/>
          <a:p>
            <a:pPr>
              <a:lnSpc>
                <a:spcPct val="100000"/>
              </a:lnSpc>
            </a:pPr>
            <a:r>
              <a:rPr lang="en-IN" sz="4400" b="1" spc="-1" dirty="0" smtClean="0">
                <a:solidFill>
                  <a:srgbClr val="FFFFFF"/>
                </a:solidFill>
                <a:uFill>
                  <a:solidFill>
                    <a:srgbClr val="FFFFFF"/>
                  </a:solidFill>
                </a:uFill>
                <a:latin typeface="Arial"/>
                <a:ea typeface="Arial"/>
              </a:rPr>
              <a:t>Areas of Improvement </a:t>
            </a:r>
            <a:endParaRPr lang="en-IN" sz="2400" spc="-1" dirty="0">
              <a:solidFill>
                <a:srgbClr val="000000"/>
              </a:solidFill>
              <a:uFill>
                <a:solidFill>
                  <a:srgbClr val="FFFFFF"/>
                </a:solidFill>
              </a:uFill>
              <a:latin typeface="Arial"/>
            </a:endParaRPr>
          </a:p>
        </p:txBody>
      </p:sp>
      <p:sp>
        <p:nvSpPr>
          <p:cNvPr id="3" name="TextBox 2"/>
          <p:cNvSpPr txBox="1"/>
          <p:nvPr/>
        </p:nvSpPr>
        <p:spPr>
          <a:xfrm>
            <a:off x="772732" y="1455313"/>
            <a:ext cx="9723549" cy="646331"/>
          </a:xfrm>
          <a:prstGeom prst="rect">
            <a:avLst/>
          </a:prstGeom>
          <a:noFill/>
        </p:spPr>
        <p:txBody>
          <a:bodyPr wrap="square" rtlCol="0">
            <a:spAutoFit/>
          </a:bodyPr>
          <a:lstStyle/>
          <a:p>
            <a:endParaRPr lang="en-US" dirty="0"/>
          </a:p>
          <a:p>
            <a:endParaRPr lang="en-US" dirty="0"/>
          </a:p>
        </p:txBody>
      </p:sp>
      <p:sp>
        <p:nvSpPr>
          <p:cNvPr id="4" name="Rectangle 3"/>
          <p:cNvSpPr/>
          <p:nvPr/>
        </p:nvSpPr>
        <p:spPr>
          <a:xfrm>
            <a:off x="914400" y="1476103"/>
            <a:ext cx="8176971" cy="646331"/>
          </a:xfrm>
          <a:prstGeom prst="rect">
            <a:avLst/>
          </a:prstGeom>
        </p:spPr>
        <p:txBody>
          <a:bodyPr wrap="square">
            <a:spAutoFit/>
          </a:bodyPr>
          <a:lstStyle/>
          <a:p>
            <a:pPr>
              <a:buFont typeface="Arial" pitchFamily="34" charset="0"/>
              <a:buChar char="•"/>
            </a:pPr>
            <a:r>
              <a:rPr lang="en-US" dirty="0" smtClean="0"/>
              <a:t>Web Interface for the Micro finance need improvement.</a:t>
            </a:r>
          </a:p>
          <a:p>
            <a:endParaRPr lang="en-US" dirty="0"/>
          </a:p>
        </p:txBody>
      </p:sp>
    </p:spTree>
    <p:extLst>
      <p:ext uri="{BB962C8B-B14F-4D97-AF65-F5344CB8AC3E}">
        <p14:creationId xmlns:p14="http://schemas.microsoft.com/office/powerpoint/2010/main" xmlns="" val="4093621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798490"/>
            <a:ext cx="9547389" cy="2485623"/>
          </a:xfrm>
        </p:spPr>
        <p:txBody>
          <a:bodyPr/>
          <a:lstStyle/>
          <a:p>
            <a:r>
              <a:rPr lang="en-US" dirty="0" smtClean="0"/>
              <a:t>			Thank You</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xmlns="" val="3987489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8832740" cy="719259"/>
          </a:xfrm>
        </p:spPr>
        <p:txBody>
          <a:bodyPr/>
          <a:lstStyle/>
          <a:p>
            <a:r>
              <a:rPr lang="en-US" dirty="0" smtClean="0"/>
              <a:t>Background</a:t>
            </a:r>
            <a:endParaRPr lang="en-US" dirty="0"/>
          </a:p>
        </p:txBody>
      </p:sp>
      <p:sp>
        <p:nvSpPr>
          <p:cNvPr id="3" name="TextBox 2"/>
          <p:cNvSpPr txBox="1"/>
          <p:nvPr/>
        </p:nvSpPr>
        <p:spPr>
          <a:xfrm>
            <a:off x="669700" y="1545465"/>
            <a:ext cx="9826581" cy="3139321"/>
          </a:xfrm>
          <a:prstGeom prst="rect">
            <a:avLst/>
          </a:prstGeom>
          <a:noFill/>
        </p:spPr>
        <p:txBody>
          <a:bodyPr wrap="square" rtlCol="0">
            <a:spAutoFit/>
          </a:bodyPr>
          <a:lstStyle/>
          <a:p>
            <a:pPr marL="285750" indent="-285750">
              <a:buFont typeface="Arial" panose="020B0604020202020204" pitchFamily="34" charset="0"/>
              <a:buChar char="•"/>
            </a:pPr>
            <a:r>
              <a:rPr lang="en-US" dirty="0"/>
              <a:t>Financial services which have historically been provided by banks in a </a:t>
            </a:r>
            <a:r>
              <a:rPr lang="en-US" dirty="0" smtClean="0"/>
              <a:t>centralized </a:t>
            </a:r>
            <a:r>
              <a:rPr lang="en-US" dirty="0"/>
              <a:t>way, are now also being provided in a </a:t>
            </a:r>
            <a:r>
              <a:rPr lang="en-US" dirty="0" smtClean="0"/>
              <a:t>decentralized </a:t>
            </a:r>
            <a:r>
              <a:rPr lang="en-US" dirty="0"/>
              <a:t>manner by the crowd.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Provides </a:t>
            </a:r>
            <a:r>
              <a:rPr lang="en-US" dirty="0" smtClean="0"/>
              <a:t>good </a:t>
            </a:r>
            <a:r>
              <a:rPr lang="en-US" dirty="0"/>
              <a:t>return on their </a:t>
            </a:r>
            <a:r>
              <a:rPr lang="en-US" dirty="0" smtClean="0"/>
              <a:t>funds for </a:t>
            </a:r>
            <a:r>
              <a:rPr lang="en-US" dirty="0"/>
              <a:t>investors  and borrowers who receive more choice about who to borrow from and so have increased access to </a:t>
            </a:r>
            <a:r>
              <a:rPr lang="en-US" dirty="0" smtClean="0"/>
              <a:t>loans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Democratization </a:t>
            </a:r>
            <a:r>
              <a:rPr lang="en-US" dirty="0"/>
              <a:t>of the lending marketplace.</a:t>
            </a:r>
          </a:p>
          <a:p>
            <a:pPr marL="285750" indent="-285750">
              <a:buFont typeface="Arial" panose="020B0604020202020204" pitchFamily="34" charset="0"/>
              <a:buChar char="•"/>
            </a:pP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xmlns="" val="4105800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8832740" cy="719259"/>
          </a:xfrm>
        </p:spPr>
        <p:txBody>
          <a:bodyPr/>
          <a:lstStyle/>
          <a:p>
            <a:r>
              <a:rPr lang="en-US" dirty="0" smtClean="0"/>
              <a:t>Platform Description</a:t>
            </a:r>
            <a:endParaRPr lang="en-US" dirty="0"/>
          </a:p>
        </p:txBody>
      </p:sp>
      <p:sp>
        <p:nvSpPr>
          <p:cNvPr id="3" name="TextBox 2"/>
          <p:cNvSpPr txBox="1"/>
          <p:nvPr/>
        </p:nvSpPr>
        <p:spPr>
          <a:xfrm>
            <a:off x="646112" y="1493949"/>
            <a:ext cx="985016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Decentralized</a:t>
            </a:r>
            <a:r>
              <a:rPr lang="en-US" dirty="0"/>
              <a:t>, Democratized, Transparent Micro-Lending</a:t>
            </a:r>
          </a:p>
          <a:p>
            <a:r>
              <a:rPr lang="en-US" dirty="0"/>
              <a:t> </a:t>
            </a:r>
            <a:r>
              <a:rPr lang="en-US" dirty="0" smtClean="0"/>
              <a:t>    platform </a:t>
            </a:r>
            <a:r>
              <a:rPr lang="en-US" dirty="0"/>
              <a:t>based on Block chain</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Uses smart </a:t>
            </a:r>
            <a:r>
              <a:rPr lang="en-US" dirty="0"/>
              <a:t>Contracts and </a:t>
            </a:r>
            <a:r>
              <a:rPr lang="en-US" dirty="0" smtClean="0"/>
              <a:t>Block chain </a:t>
            </a:r>
            <a:r>
              <a:rPr lang="en-US" dirty="0"/>
              <a:t>technology</a:t>
            </a:r>
          </a:p>
        </p:txBody>
      </p:sp>
    </p:spTree>
    <p:extLst>
      <p:ext uri="{BB962C8B-B14F-4D97-AF65-F5344CB8AC3E}">
        <p14:creationId xmlns:p14="http://schemas.microsoft.com/office/powerpoint/2010/main" xmlns="" val="217035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331" y="452718"/>
            <a:ext cx="9857687" cy="719259"/>
          </a:xfrm>
        </p:spPr>
        <p:txBody>
          <a:bodyPr/>
          <a:lstStyle/>
          <a:p>
            <a:r>
              <a:rPr lang="en-US" dirty="0" smtClean="0"/>
              <a:t>Features</a:t>
            </a:r>
            <a:endParaRPr lang="en-US" dirty="0"/>
          </a:p>
        </p:txBody>
      </p:sp>
      <p:sp>
        <p:nvSpPr>
          <p:cNvPr id="4" name="Rectangle 3"/>
          <p:cNvSpPr/>
          <p:nvPr/>
        </p:nvSpPr>
        <p:spPr>
          <a:xfrm>
            <a:off x="1784622" y="1777285"/>
            <a:ext cx="2137893"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b="1" dirty="0" smtClean="0"/>
              <a:t>	Trustless</a:t>
            </a:r>
            <a:endParaRPr lang="en-US" b="1" dirty="0"/>
          </a:p>
        </p:txBody>
      </p:sp>
      <p:sp>
        <p:nvSpPr>
          <p:cNvPr id="5" name="Rectangle 4"/>
          <p:cNvSpPr/>
          <p:nvPr/>
        </p:nvSpPr>
        <p:spPr>
          <a:xfrm>
            <a:off x="6648802" y="1777285"/>
            <a:ext cx="1917868"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b="1" dirty="0"/>
              <a:t>Transparency</a:t>
            </a:r>
          </a:p>
        </p:txBody>
      </p:sp>
      <p:sp>
        <p:nvSpPr>
          <p:cNvPr id="6" name="Rectangle 5"/>
          <p:cNvSpPr/>
          <p:nvPr/>
        </p:nvSpPr>
        <p:spPr>
          <a:xfrm>
            <a:off x="1815750" y="4519749"/>
            <a:ext cx="2037806"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endParaRPr lang="en-US" b="1" dirty="0" smtClean="0"/>
          </a:p>
          <a:p>
            <a:endParaRPr lang="en-US" b="1" dirty="0"/>
          </a:p>
          <a:p>
            <a:r>
              <a:rPr lang="en-US" b="1" dirty="0" smtClean="0"/>
              <a:t>Democracy &amp; Access </a:t>
            </a:r>
            <a:r>
              <a:rPr lang="en-US" b="1" dirty="0"/>
              <a:t>to Finance</a:t>
            </a:r>
          </a:p>
          <a:p>
            <a:r>
              <a:rPr lang="en-US" dirty="0"/>
              <a:t/>
            </a:r>
            <a:br>
              <a:rPr lang="en-US" dirty="0"/>
            </a:br>
            <a:endParaRPr lang="en-US" dirty="0"/>
          </a:p>
        </p:txBody>
      </p:sp>
      <p:sp>
        <p:nvSpPr>
          <p:cNvPr id="7" name="Rectangle 6"/>
          <p:cNvSpPr/>
          <p:nvPr/>
        </p:nvSpPr>
        <p:spPr>
          <a:xfrm>
            <a:off x="6687991" y="4528107"/>
            <a:ext cx="1917868"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b="1" i="1" dirty="0" smtClean="0"/>
              <a:t>Smart</a:t>
            </a:r>
            <a:r>
              <a:rPr lang="en-US" b="1" dirty="0" smtClean="0"/>
              <a:t> Contract</a:t>
            </a:r>
            <a:endParaRPr lang="en-US" b="1" dirty="0"/>
          </a:p>
        </p:txBody>
      </p:sp>
      <p:sp>
        <p:nvSpPr>
          <p:cNvPr id="8" name="Rectangle 7"/>
          <p:cNvSpPr/>
          <p:nvPr/>
        </p:nvSpPr>
        <p:spPr>
          <a:xfrm>
            <a:off x="4293133" y="1799056"/>
            <a:ext cx="1917868"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b="1" dirty="0" smtClean="0"/>
              <a:t>Scalability</a:t>
            </a:r>
            <a:endParaRPr lang="en-US" b="1" dirty="0"/>
          </a:p>
        </p:txBody>
      </p:sp>
      <p:sp>
        <p:nvSpPr>
          <p:cNvPr id="9" name="Rectangle 8"/>
          <p:cNvSpPr/>
          <p:nvPr/>
        </p:nvSpPr>
        <p:spPr>
          <a:xfrm>
            <a:off x="4262653" y="4550965"/>
            <a:ext cx="1917868"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b="1" dirty="0" smtClean="0"/>
              <a:t>Reputation</a:t>
            </a:r>
          </a:p>
          <a:p>
            <a:r>
              <a:rPr lang="en-US" b="1" dirty="0" smtClean="0"/>
              <a:t>Management</a:t>
            </a:r>
            <a:endParaRPr lang="en-US" b="1" dirty="0"/>
          </a:p>
        </p:txBody>
      </p:sp>
      <p:sp>
        <p:nvSpPr>
          <p:cNvPr id="10" name="Rectangle 9"/>
          <p:cNvSpPr/>
          <p:nvPr/>
        </p:nvSpPr>
        <p:spPr>
          <a:xfrm>
            <a:off x="2825736" y="3218566"/>
            <a:ext cx="1917868"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b="1" dirty="0" smtClean="0"/>
              <a:t>Highly Secure</a:t>
            </a:r>
            <a:endParaRPr lang="en-US" b="1" dirty="0"/>
          </a:p>
        </p:txBody>
      </p:sp>
      <p:sp>
        <p:nvSpPr>
          <p:cNvPr id="11" name="Rectangle 10"/>
          <p:cNvSpPr/>
          <p:nvPr/>
        </p:nvSpPr>
        <p:spPr>
          <a:xfrm>
            <a:off x="5838911" y="3122772"/>
            <a:ext cx="1917868"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b="1" dirty="0" smtClean="0"/>
              <a:t>Market Interest       	Rate</a:t>
            </a:r>
            <a:endParaRPr lang="en-US" b="1" dirty="0"/>
          </a:p>
        </p:txBody>
      </p:sp>
    </p:spTree>
    <p:extLst>
      <p:ext uri="{BB962C8B-B14F-4D97-AF65-F5344CB8AC3E}">
        <p14:creationId xmlns:p14="http://schemas.microsoft.com/office/powerpoint/2010/main" xmlns="" val="3885527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8832740" cy="719259"/>
          </a:xfrm>
        </p:spPr>
        <p:txBody>
          <a:bodyPr/>
          <a:lstStyle/>
          <a:p>
            <a:r>
              <a:rPr lang="en-US" dirty="0" smtClean="0"/>
              <a:t>Handling Scalability</a:t>
            </a:r>
            <a:endParaRPr lang="en-US" dirty="0"/>
          </a:p>
        </p:txBody>
      </p:sp>
      <p:sp>
        <p:nvSpPr>
          <p:cNvPr id="3" name="TextBox 2"/>
          <p:cNvSpPr txBox="1"/>
          <p:nvPr/>
        </p:nvSpPr>
        <p:spPr>
          <a:xfrm>
            <a:off x="692332" y="1319349"/>
            <a:ext cx="10554788"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Deploy the smart contract as Side chains (feature of </a:t>
            </a:r>
            <a:r>
              <a:rPr lang="en-US" dirty="0" err="1" smtClean="0"/>
              <a:t>Lisk</a:t>
            </a:r>
            <a:r>
              <a:rPr lang="en-US" dirty="0" smtClean="0"/>
              <a:t> Block chain) which will run parallel to the main block chain. This approach will run parallel to the main chains which simplifies the deployment and  </a:t>
            </a:r>
            <a:r>
              <a:rPr lang="en-US" dirty="0" err="1" smtClean="0"/>
              <a:t>scalablity</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Increase </a:t>
            </a:r>
            <a:r>
              <a:rPr lang="en-US" dirty="0" smtClean="0"/>
              <a:t>the block size from the default one to the optimal block size.</a:t>
            </a:r>
          </a:p>
          <a:p>
            <a:endParaRPr lang="en-US" dirty="0"/>
          </a:p>
          <a:p>
            <a:pPr marL="285750" indent="-285750"/>
            <a:r>
              <a:rPr lang="en-US" dirty="0" smtClean="0"/>
              <a:t> </a:t>
            </a:r>
            <a:endParaRPr lang="en-US" dirty="0"/>
          </a:p>
        </p:txBody>
      </p:sp>
      <p:sp>
        <p:nvSpPr>
          <p:cNvPr id="4" name="Rectangle 3"/>
          <p:cNvSpPr/>
          <p:nvPr/>
        </p:nvSpPr>
        <p:spPr>
          <a:xfrm>
            <a:off x="2142309" y="2612578"/>
            <a:ext cx="731520" cy="496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Main Chain</a:t>
            </a:r>
            <a:endParaRPr lang="en-US" sz="1000" dirty="0"/>
          </a:p>
        </p:txBody>
      </p:sp>
      <p:sp>
        <p:nvSpPr>
          <p:cNvPr id="8" name="Rectangle 7"/>
          <p:cNvSpPr/>
          <p:nvPr/>
        </p:nvSpPr>
        <p:spPr>
          <a:xfrm>
            <a:off x="5913120" y="2595160"/>
            <a:ext cx="731520" cy="496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Main Chain</a:t>
            </a:r>
            <a:endParaRPr lang="en-US" sz="1000" dirty="0"/>
          </a:p>
        </p:txBody>
      </p:sp>
      <p:sp>
        <p:nvSpPr>
          <p:cNvPr id="9" name="Rectangle 8"/>
          <p:cNvSpPr/>
          <p:nvPr/>
        </p:nvSpPr>
        <p:spPr>
          <a:xfrm>
            <a:off x="4615543" y="2603869"/>
            <a:ext cx="731520" cy="496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Main Chain</a:t>
            </a:r>
            <a:endParaRPr lang="en-US" sz="1000" dirty="0"/>
          </a:p>
        </p:txBody>
      </p:sp>
      <p:sp>
        <p:nvSpPr>
          <p:cNvPr id="10" name="Rectangle 9"/>
          <p:cNvSpPr/>
          <p:nvPr/>
        </p:nvSpPr>
        <p:spPr>
          <a:xfrm>
            <a:off x="3435532" y="2625641"/>
            <a:ext cx="731520" cy="496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Main Chain</a:t>
            </a:r>
            <a:endParaRPr lang="en-US" sz="1000" dirty="0"/>
          </a:p>
        </p:txBody>
      </p:sp>
      <p:sp>
        <p:nvSpPr>
          <p:cNvPr id="11" name="Rectangle 10"/>
          <p:cNvSpPr/>
          <p:nvPr/>
        </p:nvSpPr>
        <p:spPr>
          <a:xfrm>
            <a:off x="2137954" y="3509561"/>
            <a:ext cx="731520" cy="496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Side</a:t>
            </a:r>
          </a:p>
          <a:p>
            <a:pPr algn="ctr"/>
            <a:r>
              <a:rPr lang="en-US" sz="1000" dirty="0" smtClean="0">
                <a:solidFill>
                  <a:schemeClr val="tx1"/>
                </a:solidFill>
              </a:rPr>
              <a:t>Chain</a:t>
            </a:r>
            <a:endParaRPr lang="en-US" sz="1000" dirty="0">
              <a:solidFill>
                <a:schemeClr val="tx1"/>
              </a:solidFill>
            </a:endParaRPr>
          </a:p>
        </p:txBody>
      </p:sp>
      <p:cxnSp>
        <p:nvCxnSpPr>
          <p:cNvPr id="13" name="Straight Connector 12"/>
          <p:cNvCxnSpPr>
            <a:endCxn id="10" idx="1"/>
          </p:cNvCxnSpPr>
          <p:nvPr/>
        </p:nvCxnSpPr>
        <p:spPr>
          <a:xfrm>
            <a:off x="2952206" y="2873835"/>
            <a:ext cx="48332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3"/>
          </p:cNvCxnSpPr>
          <p:nvPr/>
        </p:nvCxnSpPr>
        <p:spPr>
          <a:xfrm flipV="1">
            <a:off x="4167052" y="2847709"/>
            <a:ext cx="640079"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8" idx="1"/>
          </p:cNvCxnSpPr>
          <p:nvPr/>
        </p:nvCxnSpPr>
        <p:spPr>
          <a:xfrm flipV="1">
            <a:off x="5408023" y="2843354"/>
            <a:ext cx="505097" cy="4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2"/>
            <a:endCxn id="11" idx="0"/>
          </p:cNvCxnSpPr>
          <p:nvPr/>
        </p:nvCxnSpPr>
        <p:spPr>
          <a:xfrm rot="5400000">
            <a:off x="2305595" y="3307086"/>
            <a:ext cx="400595" cy="4355"/>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335383" y="3518269"/>
            <a:ext cx="731520" cy="496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Side</a:t>
            </a:r>
          </a:p>
          <a:p>
            <a:pPr algn="ctr"/>
            <a:r>
              <a:rPr lang="en-US" sz="1000" dirty="0" smtClean="0"/>
              <a:t>Chain</a:t>
            </a:r>
            <a:endParaRPr lang="en-US" sz="1000" dirty="0"/>
          </a:p>
        </p:txBody>
      </p:sp>
      <p:cxnSp>
        <p:nvCxnSpPr>
          <p:cNvPr id="22" name="Straight Connector 21"/>
          <p:cNvCxnSpPr>
            <a:stCxn id="11" idx="3"/>
            <a:endCxn id="20" idx="1"/>
          </p:cNvCxnSpPr>
          <p:nvPr/>
        </p:nvCxnSpPr>
        <p:spPr>
          <a:xfrm>
            <a:off x="2869474" y="3757755"/>
            <a:ext cx="465909" cy="87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730013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8832740" cy="719259"/>
          </a:xfrm>
        </p:spPr>
        <p:txBody>
          <a:bodyPr/>
          <a:lstStyle/>
          <a:p>
            <a:r>
              <a:rPr lang="en-US" dirty="0" smtClean="0"/>
              <a:t>Handling Security</a:t>
            </a:r>
            <a:endParaRPr lang="en-US" dirty="0"/>
          </a:p>
        </p:txBody>
      </p:sp>
      <p:sp>
        <p:nvSpPr>
          <p:cNvPr id="3" name="TextBox 2"/>
          <p:cNvSpPr txBox="1"/>
          <p:nvPr/>
        </p:nvSpPr>
        <p:spPr>
          <a:xfrm>
            <a:off x="809898" y="1619794"/>
            <a:ext cx="9686384" cy="45243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records on the distributed ledger are secured through cryptography</a:t>
            </a:r>
            <a:endParaRPr lang="en-US" dirty="0"/>
          </a:p>
          <a:p>
            <a:endParaRPr lang="en-US" dirty="0"/>
          </a:p>
          <a:p>
            <a:pPr marL="285750" indent="-285750">
              <a:buFont typeface="Arial" panose="020B0604020202020204" pitchFamily="34" charset="0"/>
              <a:buChar char="•"/>
            </a:pPr>
            <a:r>
              <a:rPr lang="en-US" dirty="0" smtClean="0"/>
              <a:t>Participants hold their private keys which acts as personal digital signature .Hence the architecture  ensures that users and their assets are protected from intended or inadvertent harm</a:t>
            </a:r>
          </a:p>
          <a:p>
            <a:endParaRPr lang="en-US" dirty="0"/>
          </a:p>
          <a:p>
            <a:pPr marL="285750" indent="-285750">
              <a:buFont typeface="Arial" panose="020B0604020202020204" pitchFamily="34" charset="0"/>
              <a:buChar char="•"/>
            </a:pPr>
            <a:r>
              <a:rPr lang="en-US" dirty="0" smtClean="0"/>
              <a:t> Notification mechanism to prevent any alteration.</a:t>
            </a:r>
          </a:p>
          <a:p>
            <a:endParaRPr lang="en-US" dirty="0"/>
          </a:p>
          <a:p>
            <a:pPr marL="285750" indent="-285750">
              <a:buFont typeface="Arial" panose="020B0604020202020204" pitchFamily="34" charset="0"/>
              <a:buChar char="•"/>
            </a:pPr>
            <a:r>
              <a:rPr lang="en-US" dirty="0" smtClean="0"/>
              <a:t>Externally owned accounts, which are controlled by private keys and have no code associated with them.</a:t>
            </a:r>
          </a:p>
          <a:p>
            <a:pPr marL="285750" indent="-285750"/>
            <a:endParaRPr lang="en-US" dirty="0" smtClean="0"/>
          </a:p>
          <a:p>
            <a:pPr marL="285750" indent="-285750">
              <a:buFont typeface="Arial" panose="020B0604020202020204" pitchFamily="34" charset="0"/>
              <a:buChar char="•"/>
            </a:pPr>
            <a:r>
              <a:rPr lang="en-US" dirty="0" smtClean="0"/>
              <a:t>Contract accounts, which are controlled by their contract code and have code associated with them</a:t>
            </a:r>
          </a:p>
          <a:p>
            <a:pPr marL="285750" indent="-285750"/>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xmlns="" val="730013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8832740" cy="719259"/>
          </a:xfrm>
        </p:spPr>
        <p:txBody>
          <a:bodyPr/>
          <a:lstStyle/>
          <a:p>
            <a:r>
              <a:rPr lang="en-US" dirty="0" smtClean="0"/>
              <a:t>Handling Market Interest Rate</a:t>
            </a:r>
            <a:endParaRPr lang="en-US" dirty="0"/>
          </a:p>
        </p:txBody>
      </p:sp>
      <p:sp>
        <p:nvSpPr>
          <p:cNvPr id="3" name="TextBox 2"/>
          <p:cNvSpPr txBox="1"/>
          <p:nvPr/>
        </p:nvSpPr>
        <p:spPr>
          <a:xfrm>
            <a:off x="809898" y="1619794"/>
            <a:ext cx="9686384"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Interest Rate Decision Engine  as part of Smart Contract determines the free </a:t>
            </a:r>
            <a:r>
              <a:rPr lang="en-US" dirty="0"/>
              <a:t>market decision of interest rates which increases </a:t>
            </a:r>
            <a:r>
              <a:rPr lang="en-US" dirty="0" smtClean="0"/>
              <a:t>competition amongst </a:t>
            </a:r>
            <a:r>
              <a:rPr lang="en-US" dirty="0"/>
              <a:t>lenders</a:t>
            </a:r>
            <a:r>
              <a:rPr lang="en-US" dirty="0" smtClean="0"/>
              <a:t>.</a:t>
            </a:r>
          </a:p>
          <a:p>
            <a:endParaRPr lang="en-US" dirty="0"/>
          </a:p>
          <a:p>
            <a:pPr marL="285750" indent="-285750">
              <a:buFont typeface="Arial" panose="020B0604020202020204" pitchFamily="34" charset="0"/>
              <a:buChar char="•"/>
            </a:pPr>
            <a:r>
              <a:rPr lang="en-US" dirty="0" smtClean="0"/>
              <a:t>The rate </a:t>
            </a:r>
            <a:r>
              <a:rPr lang="en-US" b="1" dirty="0" smtClean="0"/>
              <a:t>of interest offered on cash deposits</a:t>
            </a:r>
            <a:r>
              <a:rPr lang="en-US" dirty="0" smtClean="0"/>
              <a:t>, determined by demand and supply of deposits and based on the duration if the longer the duration, the higher the rate and amount ,the higher the amount, the higher the rate for deposits.</a:t>
            </a:r>
          </a:p>
          <a:p>
            <a:endParaRPr lang="en-US" dirty="0"/>
          </a:p>
          <a:p>
            <a:pPr marL="285750" indent="-285750">
              <a:buFont typeface="Arial" panose="020B0604020202020204" pitchFamily="34" charset="0"/>
              <a:buChar char="•"/>
            </a:pPr>
            <a:r>
              <a:rPr lang="en-US" dirty="0" smtClean="0"/>
              <a:t> The  rate of </a:t>
            </a:r>
            <a:r>
              <a:rPr lang="en-US" b="1" dirty="0" smtClean="0"/>
              <a:t>interest on loans </a:t>
            </a:r>
            <a:r>
              <a:rPr lang="en-US" dirty="0" smtClean="0"/>
              <a:t>determined by the demand and supply of credit and based on the duration (the longer the duration, the higher the rate) of loan and type of security offered (the higher the quality of security, the lower the rate</a:t>
            </a:r>
          </a:p>
          <a:p>
            <a:endParaRPr lang="en-US" dirty="0"/>
          </a:p>
          <a:p>
            <a:pPr marL="285750" indent="-285750"/>
            <a:endParaRPr lang="en-US" dirty="0"/>
          </a:p>
        </p:txBody>
      </p:sp>
    </p:spTree>
    <p:extLst>
      <p:ext uri="{BB962C8B-B14F-4D97-AF65-F5344CB8AC3E}">
        <p14:creationId xmlns:p14="http://schemas.microsoft.com/office/powerpoint/2010/main" xmlns="" val="730013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9412288" cy="736002"/>
          </a:xfrm>
        </p:spPr>
        <p:txBody>
          <a:bodyPr/>
          <a:lstStyle/>
          <a:p>
            <a:r>
              <a:rPr lang="en-US" dirty="0" smtClean="0"/>
              <a:t>Handling Reputation Management</a:t>
            </a:r>
            <a:endParaRPr lang="en-US" dirty="0"/>
          </a:p>
        </p:txBody>
      </p:sp>
      <p:sp>
        <p:nvSpPr>
          <p:cNvPr id="3" name="TextBox 2"/>
          <p:cNvSpPr txBox="1"/>
          <p:nvPr/>
        </p:nvSpPr>
        <p:spPr>
          <a:xfrm>
            <a:off x="809898" y="1619794"/>
            <a:ext cx="9686384"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Build </a:t>
            </a:r>
            <a:r>
              <a:rPr lang="en-US" dirty="0"/>
              <a:t>the reputations of </a:t>
            </a:r>
            <a:r>
              <a:rPr lang="en-US" dirty="0" smtClean="0"/>
              <a:t>borrowers and </a:t>
            </a:r>
            <a:r>
              <a:rPr lang="en-US" dirty="0"/>
              <a:t>visible to </a:t>
            </a:r>
            <a:r>
              <a:rPr lang="en-US" dirty="0" smtClean="0"/>
              <a:t>lenders based </a:t>
            </a:r>
            <a:r>
              <a:rPr lang="en-US" dirty="0"/>
              <a:t>on past transactions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Reputation  scoring Engine build the reputation of borrowers based on past transaction of the borrowers which include total number of transactions ,the amount of loan ,total number of period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This scoring will play key role in approval  of the loan process and the worthiness to receive </a:t>
            </a:r>
            <a:r>
              <a:rPr lang="en-US" b="1" dirty="0" smtClean="0"/>
              <a:t>credit</a:t>
            </a:r>
            <a:r>
              <a:rPr lang="en-US" dirty="0" smtClean="0"/>
              <a:t>.  Lenders use </a:t>
            </a:r>
            <a:r>
              <a:rPr lang="en-US" b="1" dirty="0" smtClean="0"/>
              <a:t>the scores</a:t>
            </a:r>
            <a:r>
              <a:rPr lang="en-US" dirty="0" smtClean="0"/>
              <a:t> to help determine the risk involved in making a loan, the terms of the loan and the interest rate.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xmlns="" val="730013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8832740" cy="719259"/>
          </a:xfrm>
        </p:spPr>
        <p:txBody>
          <a:bodyPr/>
          <a:lstStyle/>
          <a:p>
            <a:r>
              <a:rPr lang="en-US" dirty="0" smtClean="0"/>
              <a:t>Problem being Solved</a:t>
            </a:r>
            <a:endParaRPr lang="en-US" dirty="0"/>
          </a:p>
        </p:txBody>
      </p:sp>
      <p:sp>
        <p:nvSpPr>
          <p:cNvPr id="3" name="TextBox 2"/>
          <p:cNvSpPr txBox="1"/>
          <p:nvPr/>
        </p:nvSpPr>
        <p:spPr>
          <a:xfrm>
            <a:off x="1017430" y="1777285"/>
            <a:ext cx="9478851" cy="3970318"/>
          </a:xfrm>
          <a:prstGeom prst="rect">
            <a:avLst/>
          </a:prstGeom>
          <a:noFill/>
        </p:spPr>
        <p:txBody>
          <a:bodyPr wrap="square" rtlCol="0">
            <a:spAutoFit/>
          </a:bodyPr>
          <a:lstStyle/>
          <a:p>
            <a:pPr marL="285750" indent="-285750">
              <a:buFont typeface="Arial" panose="020B0604020202020204" pitchFamily="34" charset="0"/>
              <a:buChar char="•"/>
            </a:pPr>
            <a:r>
              <a:rPr lang="en-US" dirty="0"/>
              <a:t>Free market decision of interest rates which increases competition</a:t>
            </a:r>
          </a:p>
          <a:p>
            <a:pPr marL="285750" indent="-285750">
              <a:buFont typeface="Arial" panose="020B0604020202020204" pitchFamily="34" charset="0"/>
              <a:buChar char="•"/>
            </a:pPr>
            <a:r>
              <a:rPr lang="en-US" dirty="0"/>
              <a:t>amongst lenders</a:t>
            </a:r>
            <a:r>
              <a:rPr lang="en-US" dirty="0" smtClean="0"/>
              <a:t>.</a:t>
            </a:r>
          </a:p>
          <a:p>
            <a:endParaRPr lang="en-US" dirty="0"/>
          </a:p>
          <a:p>
            <a:pPr marL="285750" indent="-285750">
              <a:buFont typeface="Arial" panose="020B0604020202020204" pitchFamily="34" charset="0"/>
              <a:buChar char="•"/>
            </a:pPr>
            <a:r>
              <a:rPr lang="en-US" dirty="0" smtClean="0"/>
              <a:t>All </a:t>
            </a:r>
            <a:r>
              <a:rPr lang="en-US" dirty="0"/>
              <a:t>Transactions </a:t>
            </a:r>
            <a:r>
              <a:rPr lang="en-US" dirty="0" smtClean="0"/>
              <a:t>will be </a:t>
            </a:r>
            <a:r>
              <a:rPr lang="en-US" dirty="0"/>
              <a:t>visible transparently to everyone</a:t>
            </a:r>
            <a:r>
              <a:rPr lang="en-US" dirty="0" smtClean="0"/>
              <a:t>.</a:t>
            </a:r>
          </a:p>
          <a:p>
            <a:endParaRPr lang="en-US" dirty="0"/>
          </a:p>
          <a:p>
            <a:pPr marL="285750" indent="-285750">
              <a:buFont typeface="Arial" panose="020B0604020202020204" pitchFamily="34" charset="0"/>
              <a:buChar char="•"/>
            </a:pPr>
            <a:r>
              <a:rPr lang="en-US" dirty="0" smtClean="0"/>
              <a:t> </a:t>
            </a:r>
            <a:r>
              <a:rPr lang="en-US" dirty="0"/>
              <a:t>No middleman </a:t>
            </a:r>
            <a:r>
              <a:rPr lang="en-US" dirty="0" smtClean="0"/>
              <a:t>will be </a:t>
            </a:r>
            <a:r>
              <a:rPr lang="en-US" dirty="0"/>
              <a:t>required just the borrower and lender</a:t>
            </a:r>
            <a:r>
              <a:rPr lang="en-US" dirty="0" smtClean="0"/>
              <a:t>.</a:t>
            </a:r>
          </a:p>
          <a:p>
            <a:endParaRPr lang="en-US" dirty="0"/>
          </a:p>
          <a:p>
            <a:pPr marL="285750" indent="-285750">
              <a:buFont typeface="Arial" panose="020B0604020202020204" pitchFamily="34" charset="0"/>
              <a:buChar char="•"/>
            </a:pPr>
            <a:r>
              <a:rPr lang="en-US" dirty="0" smtClean="0"/>
              <a:t> </a:t>
            </a:r>
            <a:r>
              <a:rPr lang="en-US" dirty="0"/>
              <a:t>Anyone having access to this platform </a:t>
            </a:r>
            <a:r>
              <a:rPr lang="en-US" dirty="0" smtClean="0"/>
              <a:t>can be </a:t>
            </a:r>
            <a:r>
              <a:rPr lang="en-US" dirty="0"/>
              <a:t>able to borrow from</a:t>
            </a:r>
          </a:p>
          <a:p>
            <a:r>
              <a:rPr lang="en-US" dirty="0" smtClean="0"/>
              <a:t>     remotest </a:t>
            </a:r>
            <a:r>
              <a:rPr lang="en-US" dirty="0"/>
              <a:t>of village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 No limits </a:t>
            </a:r>
            <a:r>
              <a:rPr lang="en-US" dirty="0"/>
              <a:t>on finance and duration of finance</a:t>
            </a:r>
            <a:r>
              <a:rPr lang="en-US" dirty="0" smtClean="0"/>
              <a:t>.</a:t>
            </a:r>
          </a:p>
          <a:p>
            <a:endParaRPr lang="en-US" dirty="0"/>
          </a:p>
          <a:p>
            <a:pPr marL="285750" indent="-285750">
              <a:buFont typeface="Arial" panose="020B0604020202020204" pitchFamily="34" charset="0"/>
              <a:buChar char="•"/>
            </a:pPr>
            <a:r>
              <a:rPr lang="en-US" dirty="0" smtClean="0"/>
              <a:t>Build </a:t>
            </a:r>
            <a:r>
              <a:rPr lang="en-US" dirty="0"/>
              <a:t>the reputations of </a:t>
            </a:r>
            <a:r>
              <a:rPr lang="en-US" dirty="0" smtClean="0"/>
              <a:t>borrowers and </a:t>
            </a:r>
            <a:r>
              <a:rPr lang="en-US" dirty="0"/>
              <a:t>visible to </a:t>
            </a:r>
            <a:r>
              <a:rPr lang="en-US" dirty="0" smtClean="0"/>
              <a:t>lenders based </a:t>
            </a:r>
            <a:r>
              <a:rPr lang="en-US" dirty="0"/>
              <a:t>on past transactions </a:t>
            </a:r>
          </a:p>
        </p:txBody>
      </p:sp>
    </p:spTree>
    <p:extLst>
      <p:ext uri="{BB962C8B-B14F-4D97-AF65-F5344CB8AC3E}">
        <p14:creationId xmlns:p14="http://schemas.microsoft.com/office/powerpoint/2010/main" xmlns="" val="730013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561</TotalTime>
  <Words>576</Words>
  <Application>Microsoft Office PowerPoint</Application>
  <PresentationFormat>Custom</PresentationFormat>
  <Paragraphs>128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Ion</vt:lpstr>
      <vt:lpstr>   Lending Chain                 Deepak Panneerselvam</vt:lpstr>
      <vt:lpstr>Background</vt:lpstr>
      <vt:lpstr>Platform Description</vt:lpstr>
      <vt:lpstr>Features</vt:lpstr>
      <vt:lpstr>Handling Scalability</vt:lpstr>
      <vt:lpstr>Handling Security</vt:lpstr>
      <vt:lpstr>Handling Market Interest Rate</vt:lpstr>
      <vt:lpstr>Handling Reputation Management</vt:lpstr>
      <vt:lpstr>Problem being Solved</vt:lpstr>
      <vt:lpstr>  Platform architecture</vt:lpstr>
      <vt:lpstr>Technology/Tool/Cloud Stack</vt:lpstr>
      <vt:lpstr>Prototype demo </vt:lpstr>
      <vt:lpstr>Challenges and Risk</vt:lpstr>
      <vt:lpstr>Areas of Improvement </vt:lpstr>
      <vt:lpstr>   Thank You</vt:lpstr>
    </vt:vector>
  </TitlesOfParts>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LendingChain</dc:title>
  <dc:creator>Panneerselvam, Deepak (Cognizant)</dc:creator>
  <cp:lastModifiedBy>Windows User</cp:lastModifiedBy>
  <cp:revision>56</cp:revision>
  <dcterms:created xsi:type="dcterms:W3CDTF">2018-04-18T11:50:10Z</dcterms:created>
  <dcterms:modified xsi:type="dcterms:W3CDTF">2018-05-13T16:33:14Z</dcterms:modified>
</cp:coreProperties>
</file>