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4" r:id="rId1"/>
  </p:sldMasterIdLst>
  <p:sldIdLst>
    <p:sldId id="256" r:id="rId2"/>
    <p:sldId id="257" r:id="rId3"/>
    <p:sldId id="273" r:id="rId4"/>
    <p:sldId id="274" r:id="rId5"/>
    <p:sldId id="275" r:id="rId6"/>
    <p:sldId id="266" r:id="rId7"/>
    <p:sldId id="271" r:id="rId8"/>
    <p:sldId id="259" r:id="rId9"/>
    <p:sldId id="284" r:id="rId10"/>
    <p:sldId id="261" r:id="rId11"/>
    <p:sldId id="282" r:id="rId12"/>
    <p:sldId id="281" r:id="rId13"/>
    <p:sldId id="283" r:id="rId14"/>
    <p:sldId id="264" r:id="rId15"/>
    <p:sldId id="277" r:id="rId16"/>
    <p:sldId id="280" r:id="rId17"/>
    <p:sldId id="287" r:id="rId18"/>
    <p:sldId id="28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62" autoAdjust="0"/>
    <p:restoredTop sz="94660"/>
  </p:normalViewPr>
  <p:slideViewPr>
    <p:cSldViewPr snapToGrid="0">
      <p:cViewPr varScale="1">
        <p:scale>
          <a:sx n="74" d="100"/>
          <a:sy n="74"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97D575-192A-8980-CF6F-156FE73196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63264F3E-A081-8590-BB93-AEB2331A1C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A949D44C-27D4-6E93-C1C6-831C7FC6A6A0}"/>
              </a:ext>
            </a:extLst>
          </p:cNvPr>
          <p:cNvSpPr>
            <a:spLocks noGrp="1"/>
          </p:cNvSpPr>
          <p:nvPr>
            <p:ph type="dt" sz="half" idx="10"/>
          </p:nvPr>
        </p:nvSpPr>
        <p:spPr/>
        <p:txBody>
          <a:bodyPr/>
          <a:lstStyle/>
          <a:p>
            <a:fld id="{8C64EB65-6689-4D36-A716-B24CF1A53E26}" type="datetimeFigureOut">
              <a:rPr lang="en-US" smtClean="0"/>
              <a:t>8/19/2024</a:t>
            </a:fld>
            <a:endParaRPr lang="en-US"/>
          </a:p>
        </p:txBody>
      </p:sp>
      <p:sp>
        <p:nvSpPr>
          <p:cNvPr id="5" name="Footer Placeholder 4">
            <a:extLst>
              <a:ext uri="{FF2B5EF4-FFF2-40B4-BE49-F238E27FC236}">
                <a16:creationId xmlns="" xmlns:a16="http://schemas.microsoft.com/office/drawing/2014/main" id="{9ED47B5F-ABD9-36CC-5637-44CB93CF34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333FF6D-C512-2221-9DB1-0960FC5A473F}"/>
              </a:ext>
            </a:extLst>
          </p:cNvPr>
          <p:cNvSpPr>
            <a:spLocks noGrp="1"/>
          </p:cNvSpPr>
          <p:nvPr>
            <p:ph type="sldNum" sz="quarter" idx="12"/>
          </p:nvPr>
        </p:nvSpPr>
        <p:spPr/>
        <p:txBody>
          <a:bodyPr/>
          <a:lstStyle/>
          <a:p>
            <a:fld id="{2CD43EB7-E553-49F7-8069-0268AAEDCF99}" type="slidenum">
              <a:rPr lang="en-US" smtClean="0"/>
              <a:t>‹#›</a:t>
            </a:fld>
            <a:endParaRPr lang="en-US"/>
          </a:p>
        </p:txBody>
      </p:sp>
    </p:spTree>
    <p:extLst>
      <p:ext uri="{BB962C8B-B14F-4D97-AF65-F5344CB8AC3E}">
        <p14:creationId xmlns:p14="http://schemas.microsoft.com/office/powerpoint/2010/main" val="2401915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9D0A8B-CBE8-AA1D-F696-A592F53398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8148D441-3576-DEA5-CAD4-B024869895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E6FE80E-CC01-4FD2-D57C-086C88BAD7A7}"/>
              </a:ext>
            </a:extLst>
          </p:cNvPr>
          <p:cNvSpPr>
            <a:spLocks noGrp="1"/>
          </p:cNvSpPr>
          <p:nvPr>
            <p:ph type="dt" sz="half" idx="10"/>
          </p:nvPr>
        </p:nvSpPr>
        <p:spPr/>
        <p:txBody>
          <a:bodyPr/>
          <a:lstStyle/>
          <a:p>
            <a:fld id="{8C64EB65-6689-4D36-A716-B24CF1A53E26}" type="datetimeFigureOut">
              <a:rPr lang="en-US" smtClean="0"/>
              <a:t>8/19/2024</a:t>
            </a:fld>
            <a:endParaRPr lang="en-US"/>
          </a:p>
        </p:txBody>
      </p:sp>
      <p:sp>
        <p:nvSpPr>
          <p:cNvPr id="5" name="Footer Placeholder 4">
            <a:extLst>
              <a:ext uri="{FF2B5EF4-FFF2-40B4-BE49-F238E27FC236}">
                <a16:creationId xmlns="" xmlns:a16="http://schemas.microsoft.com/office/drawing/2014/main" id="{20EAB249-10FF-B436-456D-41CD345809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48AEF5E-83BD-2D28-3D3E-FF1A5C99E3D2}"/>
              </a:ext>
            </a:extLst>
          </p:cNvPr>
          <p:cNvSpPr>
            <a:spLocks noGrp="1"/>
          </p:cNvSpPr>
          <p:nvPr>
            <p:ph type="sldNum" sz="quarter" idx="12"/>
          </p:nvPr>
        </p:nvSpPr>
        <p:spPr/>
        <p:txBody>
          <a:bodyPr/>
          <a:lstStyle/>
          <a:p>
            <a:fld id="{2CD43EB7-E553-49F7-8069-0268AAEDCF99}" type="slidenum">
              <a:rPr lang="en-US" smtClean="0"/>
              <a:t>‹#›</a:t>
            </a:fld>
            <a:endParaRPr lang="en-US"/>
          </a:p>
        </p:txBody>
      </p:sp>
    </p:spTree>
    <p:extLst>
      <p:ext uri="{BB962C8B-B14F-4D97-AF65-F5344CB8AC3E}">
        <p14:creationId xmlns:p14="http://schemas.microsoft.com/office/powerpoint/2010/main" val="1636163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CFB29E55-C11C-63D9-207A-FB8E79BD32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00C0A5AA-832A-BE7B-5881-FE0EA42898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13AA4A7-250B-BE7C-8F0C-B9B38C9F06C6}"/>
              </a:ext>
            </a:extLst>
          </p:cNvPr>
          <p:cNvSpPr>
            <a:spLocks noGrp="1"/>
          </p:cNvSpPr>
          <p:nvPr>
            <p:ph type="dt" sz="half" idx="10"/>
          </p:nvPr>
        </p:nvSpPr>
        <p:spPr/>
        <p:txBody>
          <a:bodyPr/>
          <a:lstStyle/>
          <a:p>
            <a:fld id="{8C64EB65-6689-4D36-A716-B24CF1A53E26}" type="datetimeFigureOut">
              <a:rPr lang="en-US" smtClean="0"/>
              <a:t>8/19/2024</a:t>
            </a:fld>
            <a:endParaRPr lang="en-US"/>
          </a:p>
        </p:txBody>
      </p:sp>
      <p:sp>
        <p:nvSpPr>
          <p:cNvPr id="5" name="Footer Placeholder 4">
            <a:extLst>
              <a:ext uri="{FF2B5EF4-FFF2-40B4-BE49-F238E27FC236}">
                <a16:creationId xmlns="" xmlns:a16="http://schemas.microsoft.com/office/drawing/2014/main" id="{AE880EFE-D269-BFEF-161E-644F86EED6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13882D6-E4E5-050B-F17A-8CD3861F9BD7}"/>
              </a:ext>
            </a:extLst>
          </p:cNvPr>
          <p:cNvSpPr>
            <a:spLocks noGrp="1"/>
          </p:cNvSpPr>
          <p:nvPr>
            <p:ph type="sldNum" sz="quarter" idx="12"/>
          </p:nvPr>
        </p:nvSpPr>
        <p:spPr/>
        <p:txBody>
          <a:bodyPr/>
          <a:lstStyle/>
          <a:p>
            <a:fld id="{2CD43EB7-E553-49F7-8069-0268AAEDCF99}" type="slidenum">
              <a:rPr lang="en-US" smtClean="0"/>
              <a:t>‹#›</a:t>
            </a:fld>
            <a:endParaRPr lang="en-US"/>
          </a:p>
        </p:txBody>
      </p:sp>
    </p:spTree>
    <p:extLst>
      <p:ext uri="{BB962C8B-B14F-4D97-AF65-F5344CB8AC3E}">
        <p14:creationId xmlns:p14="http://schemas.microsoft.com/office/powerpoint/2010/main" val="854803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277628-13E0-B456-87F0-9DDC3976FA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F7BFD9E7-7096-533B-0E08-166E59B129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2225ECA-BE88-8D14-1DF1-240080CA327E}"/>
              </a:ext>
            </a:extLst>
          </p:cNvPr>
          <p:cNvSpPr>
            <a:spLocks noGrp="1"/>
          </p:cNvSpPr>
          <p:nvPr>
            <p:ph type="dt" sz="half" idx="10"/>
          </p:nvPr>
        </p:nvSpPr>
        <p:spPr/>
        <p:txBody>
          <a:bodyPr/>
          <a:lstStyle/>
          <a:p>
            <a:fld id="{8C64EB65-6689-4D36-A716-B24CF1A53E26}" type="datetimeFigureOut">
              <a:rPr lang="en-US" smtClean="0"/>
              <a:t>8/19/2024</a:t>
            </a:fld>
            <a:endParaRPr lang="en-US"/>
          </a:p>
        </p:txBody>
      </p:sp>
      <p:sp>
        <p:nvSpPr>
          <p:cNvPr id="5" name="Footer Placeholder 4">
            <a:extLst>
              <a:ext uri="{FF2B5EF4-FFF2-40B4-BE49-F238E27FC236}">
                <a16:creationId xmlns="" xmlns:a16="http://schemas.microsoft.com/office/drawing/2014/main" id="{1F1BEB3F-9A6B-D592-81AB-15A3693B0D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6C6E296-2FC0-0ED0-53BF-C02DD4D589BE}"/>
              </a:ext>
            </a:extLst>
          </p:cNvPr>
          <p:cNvSpPr>
            <a:spLocks noGrp="1"/>
          </p:cNvSpPr>
          <p:nvPr>
            <p:ph type="sldNum" sz="quarter" idx="12"/>
          </p:nvPr>
        </p:nvSpPr>
        <p:spPr/>
        <p:txBody>
          <a:bodyPr/>
          <a:lstStyle/>
          <a:p>
            <a:fld id="{2CD43EB7-E553-49F7-8069-0268AAEDCF99}" type="slidenum">
              <a:rPr lang="en-US" smtClean="0"/>
              <a:t>‹#›</a:t>
            </a:fld>
            <a:endParaRPr lang="en-US"/>
          </a:p>
        </p:txBody>
      </p:sp>
    </p:spTree>
    <p:extLst>
      <p:ext uri="{BB962C8B-B14F-4D97-AF65-F5344CB8AC3E}">
        <p14:creationId xmlns:p14="http://schemas.microsoft.com/office/powerpoint/2010/main" val="1046575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7AD02F-1677-1339-D1E5-D04068F2B5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2E3964AB-FE7D-9879-351C-79FD445136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19B1A7BF-E6D6-DADC-237D-10EACFBCF3A4}"/>
              </a:ext>
            </a:extLst>
          </p:cNvPr>
          <p:cNvSpPr>
            <a:spLocks noGrp="1"/>
          </p:cNvSpPr>
          <p:nvPr>
            <p:ph type="dt" sz="half" idx="10"/>
          </p:nvPr>
        </p:nvSpPr>
        <p:spPr/>
        <p:txBody>
          <a:bodyPr/>
          <a:lstStyle/>
          <a:p>
            <a:fld id="{8C64EB65-6689-4D36-A716-B24CF1A53E26}" type="datetimeFigureOut">
              <a:rPr lang="en-US" smtClean="0"/>
              <a:t>8/19/2024</a:t>
            </a:fld>
            <a:endParaRPr lang="en-US"/>
          </a:p>
        </p:txBody>
      </p:sp>
      <p:sp>
        <p:nvSpPr>
          <p:cNvPr id="5" name="Footer Placeholder 4">
            <a:extLst>
              <a:ext uri="{FF2B5EF4-FFF2-40B4-BE49-F238E27FC236}">
                <a16:creationId xmlns="" xmlns:a16="http://schemas.microsoft.com/office/drawing/2014/main" id="{0FE9FA34-E4EE-DEC8-689B-305BFC3D67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F266FE4-06CA-98B9-795B-6601BA8498F6}"/>
              </a:ext>
            </a:extLst>
          </p:cNvPr>
          <p:cNvSpPr>
            <a:spLocks noGrp="1"/>
          </p:cNvSpPr>
          <p:nvPr>
            <p:ph type="sldNum" sz="quarter" idx="12"/>
          </p:nvPr>
        </p:nvSpPr>
        <p:spPr/>
        <p:txBody>
          <a:bodyPr/>
          <a:lstStyle/>
          <a:p>
            <a:fld id="{2CD43EB7-E553-49F7-8069-0268AAEDCF99}" type="slidenum">
              <a:rPr lang="en-US" smtClean="0"/>
              <a:t>‹#›</a:t>
            </a:fld>
            <a:endParaRPr lang="en-US"/>
          </a:p>
        </p:txBody>
      </p:sp>
    </p:spTree>
    <p:extLst>
      <p:ext uri="{BB962C8B-B14F-4D97-AF65-F5344CB8AC3E}">
        <p14:creationId xmlns:p14="http://schemas.microsoft.com/office/powerpoint/2010/main" val="3827681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ADC895-BA73-4A61-3E79-62D100B09E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1EE54082-5DC2-3010-427C-2EE8D2FDAE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B7DF3422-C77A-55CF-D2DB-6BCCA8E100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D67250E4-18C8-1F07-4138-B1A8CE4971AF}"/>
              </a:ext>
            </a:extLst>
          </p:cNvPr>
          <p:cNvSpPr>
            <a:spLocks noGrp="1"/>
          </p:cNvSpPr>
          <p:nvPr>
            <p:ph type="dt" sz="half" idx="10"/>
          </p:nvPr>
        </p:nvSpPr>
        <p:spPr/>
        <p:txBody>
          <a:bodyPr/>
          <a:lstStyle/>
          <a:p>
            <a:fld id="{8C64EB65-6689-4D36-A716-B24CF1A53E26}" type="datetimeFigureOut">
              <a:rPr lang="en-US" smtClean="0"/>
              <a:t>8/19/2024</a:t>
            </a:fld>
            <a:endParaRPr lang="en-US"/>
          </a:p>
        </p:txBody>
      </p:sp>
      <p:sp>
        <p:nvSpPr>
          <p:cNvPr id="6" name="Footer Placeholder 5">
            <a:extLst>
              <a:ext uri="{FF2B5EF4-FFF2-40B4-BE49-F238E27FC236}">
                <a16:creationId xmlns="" xmlns:a16="http://schemas.microsoft.com/office/drawing/2014/main" id="{92554200-4F9B-7FE4-4B97-216B33E3B8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3C07D226-F50D-56F2-5889-249C375C6956}"/>
              </a:ext>
            </a:extLst>
          </p:cNvPr>
          <p:cNvSpPr>
            <a:spLocks noGrp="1"/>
          </p:cNvSpPr>
          <p:nvPr>
            <p:ph type="sldNum" sz="quarter" idx="12"/>
          </p:nvPr>
        </p:nvSpPr>
        <p:spPr/>
        <p:txBody>
          <a:bodyPr/>
          <a:lstStyle/>
          <a:p>
            <a:fld id="{2CD43EB7-E553-49F7-8069-0268AAEDCF99}" type="slidenum">
              <a:rPr lang="en-US" smtClean="0"/>
              <a:t>‹#›</a:t>
            </a:fld>
            <a:endParaRPr lang="en-US"/>
          </a:p>
        </p:txBody>
      </p:sp>
    </p:spTree>
    <p:extLst>
      <p:ext uri="{BB962C8B-B14F-4D97-AF65-F5344CB8AC3E}">
        <p14:creationId xmlns:p14="http://schemas.microsoft.com/office/powerpoint/2010/main" val="2131369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6FE536-B9A0-4E11-4F2B-4FDD0691A3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85C632E2-65F2-A366-2E52-615B39CDE9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6D1A5C7B-0C3C-E1A4-3894-5C795C6B7A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044B6AD0-FED4-4150-7EF2-5F2230A134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C1034597-3123-DFCC-C15D-2B7A1F6689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0CA4B845-9A6E-F8ED-C2B9-BA2D69642AC2}"/>
              </a:ext>
            </a:extLst>
          </p:cNvPr>
          <p:cNvSpPr>
            <a:spLocks noGrp="1"/>
          </p:cNvSpPr>
          <p:nvPr>
            <p:ph type="dt" sz="half" idx="10"/>
          </p:nvPr>
        </p:nvSpPr>
        <p:spPr/>
        <p:txBody>
          <a:bodyPr/>
          <a:lstStyle/>
          <a:p>
            <a:fld id="{8C64EB65-6689-4D36-A716-B24CF1A53E26}" type="datetimeFigureOut">
              <a:rPr lang="en-US" smtClean="0"/>
              <a:t>8/19/2024</a:t>
            </a:fld>
            <a:endParaRPr lang="en-US"/>
          </a:p>
        </p:txBody>
      </p:sp>
      <p:sp>
        <p:nvSpPr>
          <p:cNvPr id="8" name="Footer Placeholder 7">
            <a:extLst>
              <a:ext uri="{FF2B5EF4-FFF2-40B4-BE49-F238E27FC236}">
                <a16:creationId xmlns="" xmlns:a16="http://schemas.microsoft.com/office/drawing/2014/main" id="{70C385B4-A506-4D53-46EA-DEA1B87ADF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2D35A5BE-AF56-7300-1FAD-33B8F565C742}"/>
              </a:ext>
            </a:extLst>
          </p:cNvPr>
          <p:cNvSpPr>
            <a:spLocks noGrp="1"/>
          </p:cNvSpPr>
          <p:nvPr>
            <p:ph type="sldNum" sz="quarter" idx="12"/>
          </p:nvPr>
        </p:nvSpPr>
        <p:spPr/>
        <p:txBody>
          <a:bodyPr/>
          <a:lstStyle/>
          <a:p>
            <a:fld id="{2CD43EB7-E553-49F7-8069-0268AAEDCF99}" type="slidenum">
              <a:rPr lang="en-US" smtClean="0"/>
              <a:t>‹#›</a:t>
            </a:fld>
            <a:endParaRPr lang="en-US"/>
          </a:p>
        </p:txBody>
      </p:sp>
    </p:spTree>
    <p:extLst>
      <p:ext uri="{BB962C8B-B14F-4D97-AF65-F5344CB8AC3E}">
        <p14:creationId xmlns:p14="http://schemas.microsoft.com/office/powerpoint/2010/main" val="3344920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B63249-784D-3622-1DE8-A55B93348F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C8E5F381-6025-0A7A-AD90-DD49DFB197C8}"/>
              </a:ext>
            </a:extLst>
          </p:cNvPr>
          <p:cNvSpPr>
            <a:spLocks noGrp="1"/>
          </p:cNvSpPr>
          <p:nvPr>
            <p:ph type="dt" sz="half" idx="10"/>
          </p:nvPr>
        </p:nvSpPr>
        <p:spPr/>
        <p:txBody>
          <a:bodyPr/>
          <a:lstStyle/>
          <a:p>
            <a:fld id="{8C64EB65-6689-4D36-A716-B24CF1A53E26}" type="datetimeFigureOut">
              <a:rPr lang="en-US" smtClean="0"/>
              <a:t>8/19/2024</a:t>
            </a:fld>
            <a:endParaRPr lang="en-US"/>
          </a:p>
        </p:txBody>
      </p:sp>
      <p:sp>
        <p:nvSpPr>
          <p:cNvPr id="4" name="Footer Placeholder 3">
            <a:extLst>
              <a:ext uri="{FF2B5EF4-FFF2-40B4-BE49-F238E27FC236}">
                <a16:creationId xmlns="" xmlns:a16="http://schemas.microsoft.com/office/drawing/2014/main" id="{94746DA8-FAEB-7B55-974D-87141EB348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DFCF8F4E-3A64-5EB9-A2C7-1615D3CFEE82}"/>
              </a:ext>
            </a:extLst>
          </p:cNvPr>
          <p:cNvSpPr>
            <a:spLocks noGrp="1"/>
          </p:cNvSpPr>
          <p:nvPr>
            <p:ph type="sldNum" sz="quarter" idx="12"/>
          </p:nvPr>
        </p:nvSpPr>
        <p:spPr/>
        <p:txBody>
          <a:bodyPr/>
          <a:lstStyle/>
          <a:p>
            <a:fld id="{2CD43EB7-E553-49F7-8069-0268AAEDCF99}" type="slidenum">
              <a:rPr lang="en-US" smtClean="0"/>
              <a:t>‹#›</a:t>
            </a:fld>
            <a:endParaRPr lang="en-US"/>
          </a:p>
        </p:txBody>
      </p:sp>
    </p:spTree>
    <p:extLst>
      <p:ext uri="{BB962C8B-B14F-4D97-AF65-F5344CB8AC3E}">
        <p14:creationId xmlns:p14="http://schemas.microsoft.com/office/powerpoint/2010/main" val="3003029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29139C40-A4BA-A483-E35F-A3B90ADFCB1C}"/>
              </a:ext>
            </a:extLst>
          </p:cNvPr>
          <p:cNvSpPr>
            <a:spLocks noGrp="1"/>
          </p:cNvSpPr>
          <p:nvPr>
            <p:ph type="dt" sz="half" idx="10"/>
          </p:nvPr>
        </p:nvSpPr>
        <p:spPr/>
        <p:txBody>
          <a:bodyPr/>
          <a:lstStyle/>
          <a:p>
            <a:fld id="{8C64EB65-6689-4D36-A716-B24CF1A53E26}" type="datetimeFigureOut">
              <a:rPr lang="en-US" smtClean="0"/>
              <a:t>8/19/2024</a:t>
            </a:fld>
            <a:endParaRPr lang="en-US"/>
          </a:p>
        </p:txBody>
      </p:sp>
      <p:sp>
        <p:nvSpPr>
          <p:cNvPr id="3" name="Footer Placeholder 2">
            <a:extLst>
              <a:ext uri="{FF2B5EF4-FFF2-40B4-BE49-F238E27FC236}">
                <a16:creationId xmlns="" xmlns:a16="http://schemas.microsoft.com/office/drawing/2014/main" id="{541607D8-021A-2D11-F50E-7D51C90B85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33803BCF-4079-3661-6D88-0AEB3FD93132}"/>
              </a:ext>
            </a:extLst>
          </p:cNvPr>
          <p:cNvSpPr>
            <a:spLocks noGrp="1"/>
          </p:cNvSpPr>
          <p:nvPr>
            <p:ph type="sldNum" sz="quarter" idx="12"/>
          </p:nvPr>
        </p:nvSpPr>
        <p:spPr/>
        <p:txBody>
          <a:bodyPr/>
          <a:lstStyle/>
          <a:p>
            <a:fld id="{2CD43EB7-E553-49F7-8069-0268AAEDCF99}" type="slidenum">
              <a:rPr lang="en-US" smtClean="0"/>
              <a:t>‹#›</a:t>
            </a:fld>
            <a:endParaRPr lang="en-US"/>
          </a:p>
        </p:txBody>
      </p:sp>
    </p:spTree>
    <p:extLst>
      <p:ext uri="{BB962C8B-B14F-4D97-AF65-F5344CB8AC3E}">
        <p14:creationId xmlns:p14="http://schemas.microsoft.com/office/powerpoint/2010/main" val="3104205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F4EE3E-BB73-D28F-1ECF-4DDC4AD27B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D5677FC4-6A91-DE79-C625-1D5791189D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8EBE1F25-BF5D-472F-4CC4-03CEC0AF7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F48F483-506A-CCF7-B87C-F4AEFA37904D}"/>
              </a:ext>
            </a:extLst>
          </p:cNvPr>
          <p:cNvSpPr>
            <a:spLocks noGrp="1"/>
          </p:cNvSpPr>
          <p:nvPr>
            <p:ph type="dt" sz="half" idx="10"/>
          </p:nvPr>
        </p:nvSpPr>
        <p:spPr/>
        <p:txBody>
          <a:bodyPr/>
          <a:lstStyle/>
          <a:p>
            <a:fld id="{8C64EB65-6689-4D36-A716-B24CF1A53E26}" type="datetimeFigureOut">
              <a:rPr lang="en-US" smtClean="0"/>
              <a:t>8/19/2024</a:t>
            </a:fld>
            <a:endParaRPr lang="en-US"/>
          </a:p>
        </p:txBody>
      </p:sp>
      <p:sp>
        <p:nvSpPr>
          <p:cNvPr id="6" name="Footer Placeholder 5">
            <a:extLst>
              <a:ext uri="{FF2B5EF4-FFF2-40B4-BE49-F238E27FC236}">
                <a16:creationId xmlns="" xmlns:a16="http://schemas.microsoft.com/office/drawing/2014/main" id="{ED8FD27A-FAA9-6A81-7320-D6020A8372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BA352E1-1899-88C2-CD74-C11C36F6D786}"/>
              </a:ext>
            </a:extLst>
          </p:cNvPr>
          <p:cNvSpPr>
            <a:spLocks noGrp="1"/>
          </p:cNvSpPr>
          <p:nvPr>
            <p:ph type="sldNum" sz="quarter" idx="12"/>
          </p:nvPr>
        </p:nvSpPr>
        <p:spPr/>
        <p:txBody>
          <a:bodyPr/>
          <a:lstStyle/>
          <a:p>
            <a:fld id="{2CD43EB7-E553-49F7-8069-0268AAEDCF99}" type="slidenum">
              <a:rPr lang="en-US" smtClean="0"/>
              <a:t>‹#›</a:t>
            </a:fld>
            <a:endParaRPr lang="en-US"/>
          </a:p>
        </p:txBody>
      </p:sp>
    </p:spTree>
    <p:extLst>
      <p:ext uri="{BB962C8B-B14F-4D97-AF65-F5344CB8AC3E}">
        <p14:creationId xmlns:p14="http://schemas.microsoft.com/office/powerpoint/2010/main" val="3970781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009AEF-279A-25AF-65E9-2F8DDAC8DB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0092A087-889D-2523-CDFE-8CBE9AE82D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6C7DF6E1-BB2F-249A-9B4E-CDCE42FCDF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346464C-CA4D-1E70-306D-45751E3CC70B}"/>
              </a:ext>
            </a:extLst>
          </p:cNvPr>
          <p:cNvSpPr>
            <a:spLocks noGrp="1"/>
          </p:cNvSpPr>
          <p:nvPr>
            <p:ph type="dt" sz="half" idx="10"/>
          </p:nvPr>
        </p:nvSpPr>
        <p:spPr/>
        <p:txBody>
          <a:bodyPr/>
          <a:lstStyle/>
          <a:p>
            <a:fld id="{8C64EB65-6689-4D36-A716-B24CF1A53E26}" type="datetimeFigureOut">
              <a:rPr lang="en-US" smtClean="0"/>
              <a:t>8/19/2024</a:t>
            </a:fld>
            <a:endParaRPr lang="en-US"/>
          </a:p>
        </p:txBody>
      </p:sp>
      <p:sp>
        <p:nvSpPr>
          <p:cNvPr id="6" name="Footer Placeholder 5">
            <a:extLst>
              <a:ext uri="{FF2B5EF4-FFF2-40B4-BE49-F238E27FC236}">
                <a16:creationId xmlns="" xmlns:a16="http://schemas.microsoft.com/office/drawing/2014/main" id="{35D0A79B-FE2B-BD1C-81A3-1487CC7FFF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35605A3D-F62E-FA26-7163-456A1F95463B}"/>
              </a:ext>
            </a:extLst>
          </p:cNvPr>
          <p:cNvSpPr>
            <a:spLocks noGrp="1"/>
          </p:cNvSpPr>
          <p:nvPr>
            <p:ph type="sldNum" sz="quarter" idx="12"/>
          </p:nvPr>
        </p:nvSpPr>
        <p:spPr/>
        <p:txBody>
          <a:bodyPr/>
          <a:lstStyle/>
          <a:p>
            <a:fld id="{2CD43EB7-E553-49F7-8069-0268AAEDCF99}" type="slidenum">
              <a:rPr lang="en-US" smtClean="0"/>
              <a:t>‹#›</a:t>
            </a:fld>
            <a:endParaRPr lang="en-US"/>
          </a:p>
        </p:txBody>
      </p:sp>
    </p:spTree>
    <p:extLst>
      <p:ext uri="{BB962C8B-B14F-4D97-AF65-F5344CB8AC3E}">
        <p14:creationId xmlns:p14="http://schemas.microsoft.com/office/powerpoint/2010/main" val="1608180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D98EE2EA-5B6B-D2F3-9820-06E10743C7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85F2850E-E617-7BD0-0D02-C59629659F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2D3613A-F392-F748-F1BA-57ED58FE7A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64EB65-6689-4D36-A716-B24CF1A53E26}" type="datetimeFigureOut">
              <a:rPr lang="en-US" smtClean="0"/>
              <a:t>8/19/2024</a:t>
            </a:fld>
            <a:endParaRPr lang="en-US"/>
          </a:p>
        </p:txBody>
      </p:sp>
      <p:sp>
        <p:nvSpPr>
          <p:cNvPr id="5" name="Footer Placeholder 4">
            <a:extLst>
              <a:ext uri="{FF2B5EF4-FFF2-40B4-BE49-F238E27FC236}">
                <a16:creationId xmlns="" xmlns:a16="http://schemas.microsoft.com/office/drawing/2014/main" id="{81DC08A0-0C1C-7F7C-FFB3-1DD033FD22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4DB34720-B55B-D21B-3ADD-924E0B4522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D43EB7-E553-49F7-8069-0268AAEDCF99}" type="slidenum">
              <a:rPr lang="en-US" smtClean="0"/>
              <a:t>‹#›</a:t>
            </a:fld>
            <a:endParaRPr lang="en-US"/>
          </a:p>
        </p:txBody>
      </p:sp>
    </p:spTree>
    <p:extLst>
      <p:ext uri="{BB962C8B-B14F-4D97-AF65-F5344CB8AC3E}">
        <p14:creationId xmlns:p14="http://schemas.microsoft.com/office/powerpoint/2010/main" val="1540395154"/>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04E02C-12B2-F598-F3DC-656C27D8DB9E}"/>
              </a:ext>
            </a:extLst>
          </p:cNvPr>
          <p:cNvSpPr>
            <a:spLocks noGrp="1"/>
          </p:cNvSpPr>
          <p:nvPr>
            <p:ph type="ctrTitle"/>
          </p:nvPr>
        </p:nvSpPr>
        <p:spPr>
          <a:xfrm>
            <a:off x="1524000" y="1122363"/>
            <a:ext cx="8848725" cy="2133600"/>
          </a:xfrm>
        </p:spPr>
        <p:txBody>
          <a:bodyPr>
            <a:normAutofit/>
          </a:bodyPr>
          <a:lstStyle/>
          <a:p>
            <a:r>
              <a:rPr lang="en-US" sz="2800" b="1" dirty="0" err="1">
                <a:solidFill>
                  <a:srgbClr val="C00000"/>
                </a:solidFill>
                <a:latin typeface="Times New Roman" panose="02020603050405020304" pitchFamily="18" charset="0"/>
                <a:ea typeface="Times New Roman" panose="02020603050405020304" pitchFamily="18" charset="0"/>
              </a:rPr>
              <a:t>RetinoAI</a:t>
            </a:r>
            <a:r>
              <a:rPr lang="en-US" sz="2800" b="1" dirty="0">
                <a:solidFill>
                  <a:srgbClr val="C00000"/>
                </a:solidFill>
                <a:latin typeface="Times New Roman" panose="02020603050405020304" pitchFamily="18" charset="0"/>
                <a:ea typeface="Times New Roman" panose="02020603050405020304" pitchFamily="18" charset="0"/>
              </a:rPr>
              <a:t>: Advanced Diabetic Retinopathy </a:t>
            </a:r>
            <a:r>
              <a:rPr lang="en-US" sz="2800" b="1" dirty="0" smtClean="0">
                <a:solidFill>
                  <a:srgbClr val="C00000"/>
                </a:solidFill>
                <a:latin typeface="Times New Roman" panose="02020603050405020304" pitchFamily="18" charset="0"/>
                <a:ea typeface="Times New Roman" panose="02020603050405020304" pitchFamily="18" charset="0"/>
              </a:rPr>
              <a:t>Staging</a:t>
            </a:r>
            <a:br>
              <a:rPr lang="en-US" sz="2800" b="1" dirty="0" smtClean="0">
                <a:solidFill>
                  <a:srgbClr val="C00000"/>
                </a:solidFill>
                <a:latin typeface="Times New Roman" panose="02020603050405020304" pitchFamily="18" charset="0"/>
                <a:ea typeface="Times New Roman" panose="02020603050405020304" pitchFamily="18" charset="0"/>
              </a:rPr>
            </a:br>
            <a:r>
              <a:rPr lang="en-US" sz="2800" b="1" dirty="0" smtClean="0">
                <a:solidFill>
                  <a:srgbClr val="C00000"/>
                </a:solidFill>
                <a:latin typeface="Times New Roman" panose="02020603050405020304" pitchFamily="18" charset="0"/>
                <a:ea typeface="Times New Roman" panose="02020603050405020304" pitchFamily="18" charset="0"/>
              </a:rPr>
              <a:t>DEEP </a:t>
            </a:r>
            <a:r>
              <a:rPr lang="en-US" sz="2800" b="1" dirty="0">
                <a:solidFill>
                  <a:srgbClr val="C00000"/>
                </a:solidFill>
                <a:effectLst/>
                <a:latin typeface="Times New Roman" panose="02020603050405020304" pitchFamily="18" charset="0"/>
                <a:ea typeface="Times New Roman" panose="02020603050405020304" pitchFamily="18" charset="0"/>
              </a:rPr>
              <a:t>LEARNING APPROACH FOR PREDICTION   OF DIABETIC RETINOPATHY</a:t>
            </a:r>
            <a:r>
              <a:rPr lang="en-US" sz="2800" dirty="0">
                <a:effectLst/>
                <a:latin typeface="Arial" panose="020B0604020202020204" pitchFamily="34" charset="0"/>
                <a:ea typeface="Arial" panose="020B0604020202020204" pitchFamily="34" charset="0"/>
              </a:rPr>
              <a:t/>
            </a:r>
            <a:br>
              <a:rPr lang="en-US" sz="2800" dirty="0">
                <a:effectLst/>
                <a:latin typeface="Arial" panose="020B0604020202020204" pitchFamily="34" charset="0"/>
                <a:ea typeface="Arial" panose="020B0604020202020204" pitchFamily="34" charset="0"/>
              </a:rPr>
            </a:br>
            <a:endParaRPr lang="en-US" sz="2800" dirty="0"/>
          </a:p>
        </p:txBody>
      </p:sp>
      <p:sp>
        <p:nvSpPr>
          <p:cNvPr id="3" name="Subtitle 2">
            <a:extLst>
              <a:ext uri="{FF2B5EF4-FFF2-40B4-BE49-F238E27FC236}">
                <a16:creationId xmlns="" xmlns:a16="http://schemas.microsoft.com/office/drawing/2014/main" id="{15E84231-FE5B-D4BC-F808-E3547C44BC56}"/>
              </a:ext>
            </a:extLst>
          </p:cNvPr>
          <p:cNvSpPr>
            <a:spLocks noGrp="1"/>
          </p:cNvSpPr>
          <p:nvPr>
            <p:ph type="subTitle" idx="1"/>
          </p:nvPr>
        </p:nvSpPr>
        <p:spPr/>
        <p:txBody>
          <a:bodyPr>
            <a:normAutofit/>
          </a:bodyPr>
          <a:lstStyle/>
          <a:p>
            <a:r>
              <a:rPr lang="en-US" dirty="0" err="1"/>
              <a:t>Alokam</a:t>
            </a:r>
            <a:r>
              <a:rPr lang="en-US" dirty="0"/>
              <a:t> Gnaneswara Sai - 319106410005</a:t>
            </a:r>
          </a:p>
          <a:p>
            <a:r>
              <a:rPr lang="en-US" dirty="0" err="1"/>
              <a:t>Balaram</a:t>
            </a:r>
            <a:r>
              <a:rPr lang="en-US" dirty="0"/>
              <a:t> </a:t>
            </a:r>
            <a:r>
              <a:rPr lang="en-US" dirty="0" err="1"/>
              <a:t>Mahanthi</a:t>
            </a:r>
            <a:r>
              <a:rPr lang="en-US" dirty="0"/>
              <a:t> Deepak Patnaik-319106410006</a:t>
            </a:r>
          </a:p>
          <a:p>
            <a:r>
              <a:rPr lang="en-US" dirty="0" err="1"/>
              <a:t>Betha</a:t>
            </a:r>
            <a:r>
              <a:rPr lang="en-US" dirty="0"/>
              <a:t> Madhuri-319106410007</a:t>
            </a:r>
          </a:p>
        </p:txBody>
      </p:sp>
    </p:spTree>
    <p:extLst>
      <p:ext uri="{BB962C8B-B14F-4D97-AF65-F5344CB8AC3E}">
        <p14:creationId xmlns:p14="http://schemas.microsoft.com/office/powerpoint/2010/main" val="31838749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C5C11B-E31F-B4AB-8E70-64ABF8565FFE}"/>
              </a:ext>
            </a:extLst>
          </p:cNvPr>
          <p:cNvSpPr>
            <a:spLocks noGrp="1"/>
          </p:cNvSpPr>
          <p:nvPr>
            <p:ph type="ctrTitle"/>
          </p:nvPr>
        </p:nvSpPr>
        <p:spPr>
          <a:xfrm>
            <a:off x="-2105025" y="-1106487"/>
            <a:ext cx="9201150" cy="1916112"/>
          </a:xfrm>
        </p:spPr>
        <p:txBody>
          <a:bodyPr>
            <a:normAutofit/>
          </a:bodyPr>
          <a:lstStyle/>
          <a:p>
            <a:r>
              <a:rPr lang="en-US" sz="2800" b="1" dirty="0">
                <a:solidFill>
                  <a:srgbClr val="C00000"/>
                </a:solidFill>
              </a:rPr>
              <a:t>8.ARCHITECTURE</a:t>
            </a:r>
          </a:p>
        </p:txBody>
      </p:sp>
      <p:pic>
        <p:nvPicPr>
          <p:cNvPr id="5" name="Picture 4">
            <a:extLst>
              <a:ext uri="{FF2B5EF4-FFF2-40B4-BE49-F238E27FC236}">
                <a16:creationId xmlns="" xmlns:a16="http://schemas.microsoft.com/office/drawing/2014/main" id="{A257D863-3021-7958-5471-6310DC70E9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962025"/>
            <a:ext cx="9324975" cy="5362575"/>
          </a:xfrm>
          <a:prstGeom prst="rect">
            <a:avLst/>
          </a:prstGeom>
        </p:spPr>
      </p:pic>
    </p:spTree>
    <p:extLst>
      <p:ext uri="{BB962C8B-B14F-4D97-AF65-F5344CB8AC3E}">
        <p14:creationId xmlns:p14="http://schemas.microsoft.com/office/powerpoint/2010/main" val="14879931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095"/>
          </a:xfrm>
        </p:spPr>
        <p:txBody>
          <a:bodyPr>
            <a:normAutofit/>
          </a:bodyPr>
          <a:lstStyle/>
          <a:p>
            <a:r>
              <a:rPr lang="en-IN" sz="2800" dirty="0">
                <a:solidFill>
                  <a:srgbClr val="C00000"/>
                </a:solidFill>
                <a:latin typeface="Times New Roman" panose="02020603050405020304" pitchFamily="18" charset="0"/>
                <a:cs typeface="Times New Roman" panose="02020603050405020304" pitchFamily="18" charset="0"/>
              </a:rPr>
              <a:t>9.Conceptual Terms</a:t>
            </a:r>
          </a:p>
        </p:txBody>
      </p:sp>
      <p:sp>
        <p:nvSpPr>
          <p:cNvPr id="3" name="Content Placeholder 2"/>
          <p:cNvSpPr>
            <a:spLocks noGrp="1"/>
          </p:cNvSpPr>
          <p:nvPr>
            <p:ph idx="1"/>
          </p:nvPr>
        </p:nvSpPr>
        <p:spPr>
          <a:xfrm>
            <a:off x="838200" y="1098650"/>
            <a:ext cx="10515600" cy="5394225"/>
          </a:xfrm>
        </p:spPr>
        <p:txBody>
          <a:bodyPr>
            <a:normAutofit/>
          </a:bodyPr>
          <a:lstStyle/>
          <a:p>
            <a:pPr marL="457200" indent="-457200">
              <a:buAutoNum type="arabicPeriod"/>
            </a:pPr>
            <a:r>
              <a:rPr lang="en-IN" sz="2400" dirty="0">
                <a:solidFill>
                  <a:srgbClr val="C00000"/>
                </a:solidFill>
                <a:latin typeface="Times New Roman" panose="02020603050405020304" pitchFamily="18" charset="0"/>
                <a:cs typeface="Times New Roman" panose="02020603050405020304" pitchFamily="18" charset="0"/>
              </a:rPr>
              <a:t>Convolutional Neural Network(CNN):  </a:t>
            </a:r>
          </a:p>
          <a:p>
            <a:pPr marL="0" indent="0">
              <a:buNone/>
            </a:pPr>
            <a:endParaRPr lang="en-IN" sz="2400" dirty="0">
              <a:solidFill>
                <a:srgbClr val="C00000"/>
              </a:solidFill>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838200" y="1503915"/>
            <a:ext cx="10906125"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just"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 Convolutional Neural Network (CNN) is a deep learning model commonly used for image and video recognition, </a:t>
            </a:r>
          </a:p>
          <a:p>
            <a:pPr lvl="0" algn="just"/>
            <a:r>
              <a:rPr kumimoji="0" 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classification</a:t>
            </a:r>
            <a:r>
              <a:rPr kumimoji="0" lang="en-US" sz="1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lang="en-US" sz="1600" dirty="0"/>
              <a:t>CNNs are particularly effective at identifying and classifying images because they can learn and recognize complex visual patterns and features, such as edges, textures, and shapes, by applying a series of convolutional and pooling layers. This makes them well-suited for tasks such as image </a:t>
            </a:r>
            <a:r>
              <a:rPr lang="en-US" sz="1600" dirty="0" smtClean="0"/>
              <a:t>recognition. </a:t>
            </a:r>
            <a:r>
              <a:rPr kumimoji="0" 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The </a:t>
            </a: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basic building blocks of a CNN are convolutional layers, pooling layers, and fully connected layers.</a:t>
            </a:r>
          </a:p>
          <a:p>
            <a:pPr marR="0" lvl="0" algn="just"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lang="en-US" u="sng" dirty="0">
                <a:latin typeface="Times New Roman" panose="02020603050405020304" pitchFamily="18" charset="0"/>
                <a:cs typeface="Times New Roman" panose="02020603050405020304" pitchFamily="18" charset="0"/>
              </a:rPr>
              <a:t>1.Convolutional layers: </a:t>
            </a: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Convolutional layers apply a set of filters to the input image, which extract local features from the image. Each filter slides over the input image and performs a dot product between its weights and the </a:t>
            </a:r>
          </a:p>
          <a:p>
            <a:pPr marR="0" lvl="0" algn="just"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corresponding region of the input image. This operation produces a feature map that highlights the presence </a:t>
            </a:r>
          </a:p>
          <a:p>
            <a:pPr marR="0" lvl="0" algn="just"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of a specific feature in the input image.</a:t>
            </a:r>
          </a:p>
          <a:p>
            <a:pPr marR="0" lvl="0" algn="just"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lang="en-US" u="sng" dirty="0">
                <a:latin typeface="Times New Roman" panose="02020603050405020304" pitchFamily="18" charset="0"/>
                <a:cs typeface="Times New Roman" panose="02020603050405020304" pitchFamily="18" charset="0"/>
              </a:rPr>
              <a:t>2.Pooling layers: </a:t>
            </a: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Pooling layers are used to </a:t>
            </a:r>
            <a:r>
              <a:rPr kumimoji="0" 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downsample</a:t>
            </a: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the feature maps obtained from the convolutional layers.</a:t>
            </a:r>
          </a:p>
          <a:p>
            <a:pPr marR="0" lvl="0" algn="just"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They reduce the spatial size of the feature maps and make the network more computationally efficient, while also</a:t>
            </a:r>
          </a:p>
          <a:p>
            <a:pPr marR="0" lvl="0" algn="just"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making the learned features more robust to small variations in the input image.</a:t>
            </a:r>
          </a:p>
          <a:p>
            <a:pPr marR="0" lvl="0" algn="just"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lang="en-US" u="sng" dirty="0">
                <a:latin typeface="Times New Roman" panose="02020603050405020304" pitchFamily="18" charset="0"/>
                <a:cs typeface="Times New Roman" panose="02020603050405020304" pitchFamily="18" charset="0"/>
              </a:rPr>
              <a:t>3.Fully Connected Layer: </a:t>
            </a: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Finally, fully connected layers are used to classify the image based on the features learned </a:t>
            </a:r>
          </a:p>
          <a:p>
            <a:pPr marR="0" lvl="0" algn="just"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by the previous layers. These layers take the flattened feature maps as input and apply a set of weights to produce </a:t>
            </a:r>
          </a:p>
          <a:p>
            <a:pPr marR="0" lvl="0" algn="just"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final classification.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208984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6700"/>
          </a:xfrm>
        </p:spPr>
        <p:txBody>
          <a:bodyPr>
            <a:normAutofit/>
          </a:bodyPr>
          <a:lstStyle/>
          <a:p>
            <a:r>
              <a:rPr lang="en-IN" sz="2800" dirty="0">
                <a:solidFill>
                  <a:schemeClr val="accent1">
                    <a:lumMod val="60000"/>
                    <a:lumOff val="40000"/>
                  </a:schemeClr>
                </a:solidFill>
                <a:latin typeface="+mn-lt"/>
              </a:rPr>
              <a:t>9.Conceptual Terms(cont..)</a:t>
            </a:r>
          </a:p>
        </p:txBody>
      </p:sp>
      <p:sp>
        <p:nvSpPr>
          <p:cNvPr id="3" name="Content Placeholder 2"/>
          <p:cNvSpPr>
            <a:spLocks noGrp="1"/>
          </p:cNvSpPr>
          <p:nvPr>
            <p:ph idx="1"/>
          </p:nvPr>
        </p:nvSpPr>
        <p:spPr>
          <a:xfrm>
            <a:off x="838200" y="1249251"/>
            <a:ext cx="10515600" cy="4927712"/>
          </a:xfrm>
        </p:spPr>
        <p:txBody>
          <a:bodyPr>
            <a:normAutofit/>
          </a:bodyPr>
          <a:lstStyle/>
          <a:p>
            <a:pPr marL="0" indent="0">
              <a:buNone/>
            </a:pPr>
            <a:r>
              <a:rPr lang="en-IN" sz="2400" dirty="0">
                <a:solidFill>
                  <a:srgbClr val="C00000"/>
                </a:solidFill>
              </a:rPr>
              <a:t>2</a:t>
            </a:r>
            <a:r>
              <a:rPr lang="en-IN" sz="2400" dirty="0">
                <a:solidFill>
                  <a:srgbClr val="C00000"/>
                </a:solidFill>
                <a:latin typeface="Times New Roman" panose="02020603050405020304" pitchFamily="18" charset="0"/>
                <a:cs typeface="Times New Roman" panose="02020603050405020304" pitchFamily="18" charset="0"/>
              </a:rPr>
              <a:t>.Transfer learning:</a:t>
            </a:r>
          </a:p>
          <a:p>
            <a:pPr marL="0" indent="0" algn="just">
              <a:buNone/>
            </a:pPr>
            <a:r>
              <a:rPr lang="en-US" sz="1800" dirty="0">
                <a:latin typeface="Times New Roman" panose="02020603050405020304" pitchFamily="18" charset="0"/>
                <a:cs typeface="Times New Roman" panose="02020603050405020304" pitchFamily="18" charset="0"/>
              </a:rPr>
              <a:t>It is a machine learning technique, that involves using a pre-trained model on a large dataset for a </a:t>
            </a:r>
            <a:r>
              <a:rPr lang="en-US" sz="1800" dirty="0" err="1">
                <a:latin typeface="Times New Roman" panose="02020603050405020304" pitchFamily="18" charset="0"/>
                <a:cs typeface="Times New Roman" panose="02020603050405020304" pitchFamily="18" charset="0"/>
              </a:rPr>
              <a:t>new,similar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task.It</a:t>
            </a:r>
            <a:r>
              <a:rPr lang="en-US" sz="1800" dirty="0">
                <a:latin typeface="Times New Roman" panose="02020603050405020304" pitchFamily="18" charset="0"/>
                <a:cs typeface="Times New Roman" panose="02020603050405020304" pitchFamily="18" charset="0"/>
              </a:rPr>
              <a:t> involves taking a neural network ,that has already been trained on a large dataset ,such as IMAGENET and reusing its learned features and weights to solve a different problem.</a:t>
            </a:r>
          </a:p>
          <a:p>
            <a:pPr algn="just"/>
            <a:r>
              <a:rPr lang="en-US" sz="1800" dirty="0">
                <a:latin typeface="Times New Roman" panose="02020603050405020304" pitchFamily="18" charset="0"/>
                <a:cs typeface="Times New Roman" panose="02020603050405020304" pitchFamily="18" charset="0"/>
              </a:rPr>
              <a:t>The idea behind transfer learning is that learned features and weights of pre-Trained model can be useful for a new task ,as they have already been trained on a large dataset.</a:t>
            </a:r>
          </a:p>
          <a:p>
            <a:pPr algn="just"/>
            <a:r>
              <a:rPr lang="en-US" sz="1800" dirty="0">
                <a:latin typeface="Times New Roman" panose="02020603050405020304" pitchFamily="18" charset="0"/>
                <a:cs typeface="Times New Roman" panose="02020603050405020304" pitchFamily="18" charset="0"/>
              </a:rPr>
              <a:t>Rather than training a new model from </a:t>
            </a:r>
            <a:r>
              <a:rPr lang="en-US" sz="1800" dirty="0" err="1">
                <a:latin typeface="Times New Roman" panose="02020603050405020304" pitchFamily="18" charset="0"/>
                <a:cs typeface="Times New Roman" panose="02020603050405020304" pitchFamily="18" charset="0"/>
              </a:rPr>
              <a:t>scratch,transfer</a:t>
            </a:r>
            <a:r>
              <a:rPr lang="en-US" sz="1800" dirty="0">
                <a:latin typeface="Times New Roman" panose="02020603050405020304" pitchFamily="18" charset="0"/>
                <a:cs typeface="Times New Roman" panose="02020603050405020304" pitchFamily="18" charset="0"/>
              </a:rPr>
              <a:t> learning enables us to leverage the power of a pre-trained model and fine tune it for a specific </a:t>
            </a:r>
            <a:r>
              <a:rPr lang="en-US" sz="1800" dirty="0" err="1">
                <a:latin typeface="Times New Roman" panose="02020603050405020304" pitchFamily="18" charset="0"/>
                <a:cs typeface="Times New Roman" panose="02020603050405020304" pitchFamily="18" charset="0"/>
              </a:rPr>
              <a:t>task,to</a:t>
            </a:r>
            <a:r>
              <a:rPr lang="en-US" sz="1800" dirty="0">
                <a:latin typeface="Times New Roman" panose="02020603050405020304" pitchFamily="18" charset="0"/>
                <a:cs typeface="Times New Roman" panose="02020603050405020304" pitchFamily="18" charset="0"/>
              </a:rPr>
              <a:t> reduce the amount of training data and time required for the new model to achieve high accuracy.</a:t>
            </a:r>
          </a:p>
          <a:p>
            <a:pPr marL="0" indent="0" algn="just">
              <a:buNone/>
            </a:pPr>
            <a:r>
              <a:rPr lang="en-US" sz="2400" dirty="0">
                <a:solidFill>
                  <a:srgbClr val="C00000"/>
                </a:solidFill>
                <a:latin typeface="Times New Roman" panose="02020603050405020304" pitchFamily="18" charset="0"/>
                <a:cs typeface="Times New Roman" panose="02020603050405020304" pitchFamily="18" charset="0"/>
              </a:rPr>
              <a:t>3.ResNet-50:</a:t>
            </a:r>
          </a:p>
          <a:p>
            <a:pPr marL="0" indent="0" algn="just">
              <a:buNone/>
            </a:pPr>
            <a:r>
              <a:rPr lang="en-US" sz="1800" dirty="0">
                <a:latin typeface="Times New Roman" panose="02020603050405020304" pitchFamily="18" charset="0"/>
                <a:cs typeface="Times New Roman" panose="02020603050405020304" pitchFamily="18" charset="0"/>
              </a:rPr>
              <a:t>ResNet-50 is a deep convolutional neural network </a:t>
            </a:r>
            <a:r>
              <a:rPr lang="en-US" sz="1800" dirty="0" err="1">
                <a:latin typeface="Times New Roman" panose="02020603050405020304" pitchFamily="18" charset="0"/>
                <a:cs typeface="Times New Roman" panose="02020603050405020304" pitchFamily="18" charset="0"/>
              </a:rPr>
              <a:t>architecture,that</a:t>
            </a:r>
            <a:r>
              <a:rPr lang="en-US" sz="1800" dirty="0">
                <a:latin typeface="Times New Roman" panose="02020603050405020304" pitchFamily="18" charset="0"/>
                <a:cs typeface="Times New Roman" panose="02020603050405020304" pitchFamily="18" charset="0"/>
              </a:rPr>
              <a:t> was introduced in 2015 by researchers at Microsoft Research.</a:t>
            </a:r>
          </a:p>
          <a:p>
            <a:pPr algn="just"/>
            <a:r>
              <a:rPr lang="en-US" sz="1800" dirty="0">
                <a:latin typeface="Times New Roman" panose="02020603050405020304" pitchFamily="18" charset="0"/>
                <a:cs typeface="Times New Roman" panose="02020603050405020304" pitchFamily="18" charset="0"/>
              </a:rPr>
              <a:t>It was designed to address the problem of vanishing gradients that occur in very deep neural </a:t>
            </a:r>
            <a:r>
              <a:rPr lang="en-US" sz="1800" dirty="0" err="1">
                <a:latin typeface="Times New Roman" panose="02020603050405020304" pitchFamily="18" charset="0"/>
                <a:cs typeface="Times New Roman" panose="02020603050405020304" pitchFamily="18" charset="0"/>
              </a:rPr>
              <a:t>networks.It</a:t>
            </a:r>
            <a:r>
              <a:rPr lang="en-US" sz="1800" dirty="0">
                <a:latin typeface="Times New Roman" panose="02020603050405020304" pitchFamily="18" charset="0"/>
                <a:cs typeface="Times New Roman" panose="02020603050405020304" pitchFamily="18" charset="0"/>
              </a:rPr>
              <a:t> consists of 50 layers and uses residual connections ,to enable the gradient to flow more easily through the network during training.</a:t>
            </a:r>
            <a:endParaRPr lang="en-IN" sz="1800" dirty="0">
              <a:latin typeface="Times New Roman" panose="02020603050405020304" pitchFamily="18" charset="0"/>
              <a:cs typeface="Times New Roman" panose="02020603050405020304" pitchFamily="18" charset="0"/>
            </a:endParaRPr>
          </a:p>
          <a:p>
            <a:pPr marL="0" indent="0">
              <a:buNone/>
            </a:pPr>
            <a:endParaRPr lang="en-US" dirty="0">
              <a:solidFill>
                <a:srgbClr val="C00000"/>
              </a:solidFill>
            </a:endParaRPr>
          </a:p>
          <a:p>
            <a:endParaRPr lang="en-IN" sz="2000" dirty="0"/>
          </a:p>
        </p:txBody>
      </p:sp>
    </p:spTree>
    <p:extLst>
      <p:ext uri="{BB962C8B-B14F-4D97-AF65-F5344CB8AC3E}">
        <p14:creationId xmlns:p14="http://schemas.microsoft.com/office/powerpoint/2010/main" val="2285336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1037"/>
            <a:ext cx="10515600" cy="157163"/>
          </a:xfrm>
        </p:spPr>
        <p:txBody>
          <a:bodyPr>
            <a:normAutofit fontScale="90000"/>
          </a:bodyPr>
          <a:lstStyle/>
          <a:p>
            <a:r>
              <a:rPr lang="en-IN" sz="2800" dirty="0">
                <a:solidFill>
                  <a:schemeClr val="accent1">
                    <a:lumMod val="60000"/>
                    <a:lumOff val="40000"/>
                  </a:schemeClr>
                </a:solidFill>
                <a:latin typeface="+mn-lt"/>
              </a:rPr>
              <a:t>9.Conceptual Terms(cont..)</a:t>
            </a:r>
            <a:br>
              <a:rPr lang="en-IN" sz="2800" dirty="0">
                <a:solidFill>
                  <a:schemeClr val="accent1">
                    <a:lumMod val="60000"/>
                    <a:lumOff val="40000"/>
                  </a:schemeClr>
                </a:solidFill>
                <a:latin typeface="+mn-lt"/>
              </a:rPr>
            </a:br>
            <a:endParaRPr lang="en-IN" sz="2800" dirty="0">
              <a:solidFill>
                <a:schemeClr val="accent1">
                  <a:lumMod val="60000"/>
                  <a:lumOff val="40000"/>
                </a:schemeClr>
              </a:solidFill>
              <a:latin typeface="+mn-lt"/>
            </a:endParaRPr>
          </a:p>
        </p:txBody>
      </p:sp>
      <p:sp>
        <p:nvSpPr>
          <p:cNvPr id="3" name="Content Placeholder 2"/>
          <p:cNvSpPr>
            <a:spLocks noGrp="1"/>
          </p:cNvSpPr>
          <p:nvPr>
            <p:ph idx="1"/>
          </p:nvPr>
        </p:nvSpPr>
        <p:spPr>
          <a:xfrm>
            <a:off x="838200" y="838200"/>
            <a:ext cx="10515600" cy="5717146"/>
          </a:xfrm>
        </p:spPr>
        <p:txBody>
          <a:bodyPr>
            <a:normAutofit fontScale="85000" lnSpcReduction="20000"/>
          </a:bodyPr>
          <a:lstStyle/>
          <a:p>
            <a:pPr marL="0" indent="0">
              <a:buNone/>
            </a:pPr>
            <a:r>
              <a:rPr lang="en-IN" dirty="0">
                <a:solidFill>
                  <a:srgbClr val="C00000"/>
                </a:solidFill>
                <a:latin typeface="Times New Roman" panose="02020603050405020304" pitchFamily="18" charset="0"/>
                <a:cs typeface="Times New Roman" panose="02020603050405020304" pitchFamily="18" charset="0"/>
              </a:rPr>
              <a:t>4.Deep Learning</a:t>
            </a:r>
            <a:r>
              <a:rPr lang="en-IN" sz="2200" dirty="0">
                <a:solidFill>
                  <a:srgbClr val="C00000"/>
                </a:solidFill>
                <a:latin typeface="Times New Roman" panose="02020603050405020304" pitchFamily="18" charset="0"/>
                <a:cs typeface="Times New Roman" panose="02020603050405020304" pitchFamily="18" charset="0"/>
              </a:rPr>
              <a:t>: </a:t>
            </a:r>
          </a:p>
          <a:p>
            <a:pPr marL="0" indent="0">
              <a:lnSpc>
                <a:spcPct val="100000"/>
              </a:lnSpc>
              <a:buNone/>
            </a:pPr>
            <a:r>
              <a:rPr lang="en-US" sz="2200" dirty="0">
                <a:latin typeface="Times New Roman" panose="02020603050405020304" pitchFamily="18" charset="0"/>
                <a:cs typeface="Times New Roman" panose="02020603050405020304" pitchFamily="18" charset="0"/>
              </a:rPr>
              <a:t>Deep Learning is a subfield of machine learning ,that is inspired by the structure and function of human brain. It involves training artificial neural networks that are composed of many layers of interconnected nodes or neurons, to preform many such tasks such as image recognition. Deep learning models learn by analyzing large amounts of data, and extract features from them.</a:t>
            </a:r>
          </a:p>
          <a:p>
            <a:pPr marL="0" indent="0">
              <a:buNone/>
            </a:pPr>
            <a:endParaRPr lang="en-IN" dirty="0">
              <a:solidFill>
                <a:srgbClr val="C00000"/>
              </a:solidFill>
              <a:latin typeface="Times New Roman" panose="02020603050405020304" pitchFamily="18" charset="0"/>
              <a:cs typeface="Times New Roman" panose="02020603050405020304" pitchFamily="18" charset="0"/>
            </a:endParaRPr>
          </a:p>
          <a:p>
            <a:pPr marL="0" indent="0">
              <a:buNone/>
            </a:pPr>
            <a:r>
              <a:rPr lang="en-IN" dirty="0">
                <a:solidFill>
                  <a:srgbClr val="C00000"/>
                </a:solidFill>
                <a:latin typeface="Times New Roman" panose="02020603050405020304" pitchFamily="18" charset="0"/>
                <a:cs typeface="Times New Roman" panose="02020603050405020304" pitchFamily="18" charset="0"/>
              </a:rPr>
              <a:t>5.Gaussian Blur: </a:t>
            </a:r>
          </a:p>
          <a:p>
            <a:pPr marL="0" indent="0">
              <a:lnSpc>
                <a:spcPct val="110000"/>
              </a:lnSpc>
              <a:buNone/>
            </a:pPr>
            <a:r>
              <a:rPr lang="en-US" sz="2200" dirty="0">
                <a:latin typeface="Times New Roman" panose="02020603050405020304" pitchFamily="18" charset="0"/>
                <a:cs typeface="Times New Roman" panose="02020603050405020304" pitchFamily="18" charset="0"/>
              </a:rPr>
              <a:t>Gaussian blur is a type of image filtering technique that is commonly used to reduce image noise and smooth out an image. It works by applying a Gaussian function to each pixel in the image, which results in a weighted average of the neighboring pixels.</a:t>
            </a:r>
          </a:p>
          <a:p>
            <a:pPr>
              <a:lnSpc>
                <a:spcPct val="110000"/>
              </a:lnSpc>
            </a:pPr>
            <a:r>
              <a:rPr lang="en-US" sz="2200" dirty="0">
                <a:latin typeface="Times New Roman" panose="02020603050405020304" pitchFamily="18" charset="0"/>
                <a:cs typeface="Times New Roman" panose="02020603050405020304" pitchFamily="18" charset="0"/>
              </a:rPr>
              <a:t>The amount of blur applied to an image is determined by the size of the Gaussian kernel used. The kernel is a matrix </a:t>
            </a:r>
            <a:r>
              <a:rPr lang="en-US" sz="2200" dirty="0" smtClean="0">
                <a:latin typeface="Times New Roman" panose="02020603050405020304" pitchFamily="18" charset="0"/>
                <a:cs typeface="Times New Roman" panose="02020603050405020304" pitchFamily="18" charset="0"/>
              </a:rPr>
              <a:t>that is convolved with the image to produce the blurred output, </a:t>
            </a:r>
            <a:r>
              <a:rPr lang="en-US" sz="2200" dirty="0">
                <a:latin typeface="Times New Roman" panose="02020603050405020304" pitchFamily="18" charset="0"/>
                <a:cs typeface="Times New Roman" panose="02020603050405020304" pitchFamily="18" charset="0"/>
              </a:rPr>
              <a:t>with larger kernels resulting in more blur. The standard deviation of the Gaussian function also affects the amount of blur, with higher standard deviations resulting in more smoothing</a:t>
            </a:r>
            <a:r>
              <a:rPr lang="en-US" sz="2200" dirty="0" smtClean="0">
                <a:latin typeface="Times New Roman" panose="02020603050405020304" pitchFamily="18" charset="0"/>
                <a:cs typeface="Times New Roman" panose="02020603050405020304" pitchFamily="18" charset="0"/>
              </a:rPr>
              <a:t>.</a:t>
            </a:r>
          </a:p>
          <a:p>
            <a:pPr>
              <a:lnSpc>
                <a:spcPct val="110000"/>
              </a:lnSpc>
            </a:pPr>
            <a:r>
              <a:rPr lang="en-US" sz="2400" dirty="0"/>
              <a:t>In a Gaussian blur, the pixels nearest the </a:t>
            </a:r>
            <a:r>
              <a:rPr lang="en-US" sz="2400" dirty="0" err="1"/>
              <a:t>centre</a:t>
            </a:r>
            <a:r>
              <a:rPr lang="en-US" sz="2400" dirty="0"/>
              <a:t> of the kernel are given more weight than those far away from the </a:t>
            </a:r>
            <a:r>
              <a:rPr lang="en-US" sz="2400" dirty="0" err="1"/>
              <a:t>centre</a:t>
            </a:r>
            <a:r>
              <a:rPr lang="en-US" sz="2400" dirty="0"/>
              <a:t>. The rate at which this weight diminishes is determined by a Gaussian function, hence the name Gaussian blur.</a:t>
            </a:r>
            <a:br>
              <a:rPr lang="en-US" sz="2400" dirty="0"/>
            </a:br>
            <a:endParaRPr lang="en-IN" sz="2400" dirty="0">
              <a:solidFill>
                <a:srgbClr val="C00000"/>
              </a:solidFill>
            </a:endParaRPr>
          </a:p>
          <a:p>
            <a:pPr marL="0" indent="0">
              <a:buNone/>
            </a:pPr>
            <a:endParaRPr lang="en-IN" dirty="0">
              <a:solidFill>
                <a:srgbClr val="C00000"/>
              </a:solidFill>
            </a:endParaRPr>
          </a:p>
        </p:txBody>
      </p:sp>
    </p:spTree>
    <p:extLst>
      <p:ext uri="{BB962C8B-B14F-4D97-AF65-F5344CB8AC3E}">
        <p14:creationId xmlns:p14="http://schemas.microsoft.com/office/powerpoint/2010/main" val="10986555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C3A709E8-74B2-AD92-7A02-E711449DFCAF}"/>
              </a:ext>
            </a:extLst>
          </p:cNvPr>
          <p:cNvSpPr>
            <a:spLocks noGrp="1"/>
          </p:cNvSpPr>
          <p:nvPr>
            <p:ph type="subTitle" idx="1"/>
          </p:nvPr>
        </p:nvSpPr>
        <p:spPr>
          <a:xfrm>
            <a:off x="697832" y="296562"/>
            <a:ext cx="11034822" cy="6451967"/>
          </a:xfrm>
        </p:spPr>
        <p:txBody>
          <a:bodyPr>
            <a:normAutofit/>
          </a:bodyPr>
          <a:lstStyle/>
          <a:p>
            <a:pPr algn="just">
              <a:lnSpc>
                <a:spcPct val="100000"/>
              </a:lnSpc>
            </a:pPr>
            <a:r>
              <a:rPr lang="en-IN" sz="2800" dirty="0">
                <a:solidFill>
                  <a:srgbClr val="C00000"/>
                </a:solidFill>
                <a:latin typeface="Times New Roman" panose="02020603050405020304" pitchFamily="18" charset="0"/>
                <a:cs typeface="Times New Roman" panose="02020603050405020304" pitchFamily="18" charset="0"/>
              </a:rPr>
              <a:t>10.MODEL BUILDING</a:t>
            </a:r>
            <a:endParaRPr lang="en-US" sz="2800" b="1" u="none" strike="noStrik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00000"/>
              </a:lnSpc>
              <a:buFont typeface="Arial" panose="020B0604020202020204" pitchFamily="34" charset="0"/>
              <a:buChar char="•"/>
            </a:pPr>
            <a:r>
              <a:rPr lang="en-US" sz="18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Steps in model building:</a:t>
            </a:r>
          </a:p>
          <a:p>
            <a:pPr algn="just">
              <a:lnSpc>
                <a:spcPct val="100000"/>
              </a:lnSpc>
            </a:pPr>
            <a:r>
              <a:rPr lang="en-US" sz="1800" u="none" strike="noStrike"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1.Load data.</a:t>
            </a:r>
          </a:p>
          <a:p>
            <a:pPr algn="just">
              <a:lnSpc>
                <a:spcPct val="100000"/>
              </a:lnSpc>
            </a:pPr>
            <a:r>
              <a:rPr lang="en-US" sz="18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2.Define model.						</a:t>
            </a:r>
          </a:p>
          <a:p>
            <a:pPr algn="just">
              <a:lnSpc>
                <a:spcPct val="100000"/>
              </a:lnSpc>
            </a:pPr>
            <a:r>
              <a:rPr lang="en-US" sz="1800" u="none" strike="noStrike"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3.Model Compilation..</a:t>
            </a:r>
          </a:p>
          <a:p>
            <a:pPr algn="just">
              <a:lnSpc>
                <a:spcPct val="100000"/>
              </a:lnSpc>
            </a:pPr>
            <a:r>
              <a:rPr lang="en-US" sz="18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4.Model Training .</a:t>
            </a:r>
          </a:p>
          <a:p>
            <a:pPr algn="just">
              <a:lnSpc>
                <a:spcPct val="100000"/>
              </a:lnSpc>
            </a:pPr>
            <a:r>
              <a:rPr lang="en-US" sz="1800" u="none" strike="noStrike"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5.Making Predictions.				</a:t>
            </a:r>
            <a:r>
              <a:rPr lang="en-US" sz="1800" dirty="0"/>
              <a:t>Fig - Class Distribution</a:t>
            </a:r>
            <a:endParaRPr lang="en-US" sz="1800" u="none" strike="noStrike"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0000"/>
              </a:lnSpc>
            </a:pPr>
            <a:r>
              <a:rPr lang="en-US" sz="18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6.Model Evaluation.</a:t>
            </a:r>
          </a:p>
          <a:p>
            <a:pPr algn="just">
              <a:lnSpc>
                <a:spcPct val="100000"/>
              </a:lnSpc>
            </a:pPr>
            <a:r>
              <a:rPr lang="en-US" sz="1800" b="1"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Step-1:Load Data: </a:t>
            </a:r>
            <a:r>
              <a:rPr lang="en-US" sz="18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We have collected data from o</a:t>
            </a:r>
            <a:r>
              <a:rPr lang="en-IN" sz="1800" dirty="0"/>
              <a:t>pen dataset from </a:t>
            </a:r>
            <a:r>
              <a:rPr lang="en-IN" sz="1800" dirty="0" err="1"/>
              <a:t>Kaggle</a:t>
            </a:r>
            <a:r>
              <a:rPr lang="en-IN" sz="1800" dirty="0"/>
              <a:t> Diabetic Retinopathy Detection Challenge</a:t>
            </a:r>
            <a:r>
              <a:rPr lang="en-US" sz="1800" dirty="0"/>
              <a:t> APTOS 2019 dataset</a:t>
            </a:r>
            <a:r>
              <a:rPr lang="en-IN" sz="1800" dirty="0"/>
              <a:t> .</a:t>
            </a:r>
            <a:r>
              <a:rPr lang="en-US" sz="18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The full dataset consists of 18590 fundus photographs, which are divided into 3662 training, 1928 validation, and 13000 testing images by organizers of </a:t>
            </a:r>
            <a:r>
              <a:rPr lang="en-US" sz="1800" dirty="0" err="1">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Kaggle</a:t>
            </a:r>
            <a:r>
              <a:rPr lang="en-US" sz="18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competition, each photography is of different resolution.</a:t>
            </a:r>
          </a:p>
          <a:p>
            <a:pPr algn="just">
              <a:lnSpc>
                <a:spcPct val="100000"/>
              </a:lnSpc>
            </a:pPr>
            <a:r>
              <a:rPr lang="en-US" sz="18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We then visualized the Class Distribution of given dataset and observed that the dataset                is more skewed towards class 0(No DR).To overcome this imbalance and increase diversity of    the dataset ,we introduced </a:t>
            </a:r>
            <a:r>
              <a:rPr lang="en-US" sz="1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‘Data Augmentation’.</a:t>
            </a:r>
          </a:p>
        </p:txBody>
      </p:sp>
      <p:pic>
        <p:nvPicPr>
          <p:cNvPr id="4" name="image30.png"/>
          <p:cNvPicPr/>
          <p:nvPr/>
        </p:nvPicPr>
        <p:blipFill>
          <a:blip r:embed="rId2"/>
          <a:srcRect/>
          <a:stretch>
            <a:fillRect/>
          </a:stretch>
        </p:blipFill>
        <p:spPr>
          <a:xfrm>
            <a:off x="4457700" y="685801"/>
            <a:ext cx="6421961" cy="2743200"/>
          </a:xfrm>
          <a:prstGeom prst="rect">
            <a:avLst/>
          </a:prstGeom>
          <a:ln/>
        </p:spPr>
      </p:pic>
    </p:spTree>
    <p:extLst>
      <p:ext uri="{BB962C8B-B14F-4D97-AF65-F5344CB8AC3E}">
        <p14:creationId xmlns:p14="http://schemas.microsoft.com/office/powerpoint/2010/main" val="31513996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276" y="356192"/>
            <a:ext cx="10515600" cy="703821"/>
          </a:xfrm>
        </p:spPr>
        <p:txBody>
          <a:bodyPr>
            <a:normAutofit/>
          </a:bodyPr>
          <a:lstStyle/>
          <a:p>
            <a:r>
              <a:rPr lang="en-IN" sz="2800" dirty="0">
                <a:solidFill>
                  <a:schemeClr val="accent1">
                    <a:lumMod val="60000"/>
                    <a:lumOff val="40000"/>
                  </a:schemeClr>
                </a:solidFill>
                <a:latin typeface="Times New Roman" panose="02020603050405020304" pitchFamily="18" charset="0"/>
                <a:cs typeface="Times New Roman" panose="02020603050405020304" pitchFamily="18" charset="0"/>
              </a:rPr>
              <a:t>10.Model Building(cont..)</a:t>
            </a:r>
          </a:p>
        </p:txBody>
      </p:sp>
      <p:sp>
        <p:nvSpPr>
          <p:cNvPr id="3" name="Content Placeholder 2"/>
          <p:cNvSpPr>
            <a:spLocks noGrp="1"/>
          </p:cNvSpPr>
          <p:nvPr>
            <p:ph idx="1"/>
          </p:nvPr>
        </p:nvSpPr>
        <p:spPr/>
        <p:txBody>
          <a:bodyPr/>
          <a:lstStyle/>
          <a:p>
            <a:endParaRPr lang="en-IN" dirty="0"/>
          </a:p>
          <a:p>
            <a:endParaRPr lang="en-IN" dirty="0"/>
          </a:p>
        </p:txBody>
      </p:sp>
      <p:sp>
        <p:nvSpPr>
          <p:cNvPr id="4" name="Rectangle 3"/>
          <p:cNvSpPr/>
          <p:nvPr/>
        </p:nvSpPr>
        <p:spPr>
          <a:xfrm>
            <a:off x="838199" y="1234919"/>
            <a:ext cx="32025990" cy="5615640"/>
          </a:xfrm>
          <a:prstGeom prst="rect">
            <a:avLst/>
          </a:prstGeom>
        </p:spPr>
        <p:txBody>
          <a:bodyPr wrap="square">
            <a:spAutoFit/>
          </a:bodyPr>
          <a:lstStyle/>
          <a:p>
            <a:pPr lvl="0" fontAlgn="base">
              <a:lnSpc>
                <a:spcPct val="120000"/>
              </a:lnSpc>
              <a:spcAft>
                <a:spcPts val="800"/>
              </a:spcAft>
              <a:buClr>
                <a:srgbClr val="000000"/>
              </a:buClr>
              <a:buSzPts val="1200"/>
            </a:pPr>
            <a:r>
              <a:rPr lang="en-US" b="1"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Data preprocessing: </a:t>
            </a:r>
            <a:r>
              <a:rPr lang="en-US"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We used few image processing techniques to pre-process the image before it is fed into our model. </a:t>
            </a:r>
          </a:p>
          <a:p>
            <a:pPr lvl="0" fontAlgn="base">
              <a:lnSpc>
                <a:spcPct val="120000"/>
              </a:lnSpc>
              <a:spcAft>
                <a:spcPts val="800"/>
              </a:spcAft>
              <a:buClr>
                <a:srgbClr val="000000"/>
              </a:buClr>
              <a:buSzPts val="1200"/>
            </a:pPr>
            <a:r>
              <a:rPr lang="en-US"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We</a:t>
            </a:r>
            <a:r>
              <a:rPr lang="en-US" b="1"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then observed that -The features are more visible in case of gray-scale image, rather than colored image.</a:t>
            </a:r>
          </a:p>
          <a:p>
            <a:pPr lvl="0" fontAlgn="base">
              <a:lnSpc>
                <a:spcPct val="120000"/>
              </a:lnSpc>
              <a:spcAft>
                <a:spcPts val="800"/>
              </a:spcAft>
              <a:buClr>
                <a:srgbClr val="000000"/>
              </a:buClr>
              <a:buSzPts val="1200"/>
            </a:pPr>
            <a:r>
              <a:rPr lang="en-US" dirty="0" err="1">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So,we</a:t>
            </a:r>
            <a:r>
              <a:rPr lang="en-US"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converted the colored images into gray-scale image.</a:t>
            </a:r>
          </a:p>
          <a:p>
            <a:pPr lvl="0" fontAlgn="base">
              <a:lnSpc>
                <a:spcPct val="120000"/>
              </a:lnSpc>
              <a:spcAft>
                <a:spcPts val="800"/>
              </a:spcAft>
              <a:buClr>
                <a:srgbClr val="000000"/>
              </a:buClr>
              <a:buSzPts val="1200"/>
            </a:pPr>
            <a:endParaRPr lang="en-US"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endParaRPr>
          </a:p>
          <a:p>
            <a:pPr lvl="0" fontAlgn="base">
              <a:lnSpc>
                <a:spcPct val="120000"/>
              </a:lnSpc>
              <a:spcAft>
                <a:spcPts val="800"/>
              </a:spcAft>
              <a:buClr>
                <a:srgbClr val="000000"/>
              </a:buClr>
              <a:buSzPts val="1200"/>
            </a:pPr>
            <a:endParaRPr lang="en-US"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endParaRPr>
          </a:p>
          <a:p>
            <a:pPr lvl="0" fontAlgn="base">
              <a:lnSpc>
                <a:spcPct val="120000"/>
              </a:lnSpc>
              <a:spcAft>
                <a:spcPts val="800"/>
              </a:spcAft>
              <a:buClr>
                <a:srgbClr val="000000"/>
              </a:buClr>
              <a:buSzPts val="1200"/>
            </a:pPr>
            <a:endParaRPr lang="en-US"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endParaRPr>
          </a:p>
          <a:p>
            <a:pPr lvl="0" fontAlgn="base">
              <a:lnSpc>
                <a:spcPct val="120000"/>
              </a:lnSpc>
              <a:spcAft>
                <a:spcPts val="800"/>
              </a:spcAft>
              <a:buClr>
                <a:srgbClr val="000000"/>
              </a:buClr>
              <a:buSzPts val="1200"/>
            </a:pPr>
            <a:r>
              <a:rPr lang="en-US"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Fig. Colored fundus image                  Fig. Gray-scale image</a:t>
            </a:r>
          </a:p>
          <a:p>
            <a:pPr fontAlgn="base">
              <a:lnSpc>
                <a:spcPct val="120000"/>
              </a:lnSpc>
              <a:spcAft>
                <a:spcPts val="800"/>
              </a:spcAft>
              <a:buClr>
                <a:srgbClr val="000000"/>
              </a:buClr>
              <a:buSzPts val="1200"/>
            </a:pPr>
            <a:r>
              <a:rPr lang="en-IN" sz="1800" dirty="0" err="1">
                <a:latin typeface="Times New Roman" panose="02020603050405020304" pitchFamily="18" charset="0"/>
                <a:cs typeface="Times New Roman" panose="02020603050405020304" pitchFamily="18" charset="0"/>
              </a:rPr>
              <a:t>Also,we</a:t>
            </a:r>
            <a:r>
              <a:rPr lang="en-IN" sz="1800" dirty="0">
                <a:latin typeface="Times New Roman" panose="02020603050405020304" pitchFamily="18" charset="0"/>
                <a:cs typeface="Times New Roman" panose="02020603050405020304" pitchFamily="18" charset="0"/>
              </a:rPr>
              <a:t> used Gaussian Blur Concept to blur the image and extract only required essential </a:t>
            </a:r>
            <a:r>
              <a:rPr lang="en-IN" sz="1800" dirty="0" err="1">
                <a:latin typeface="Times New Roman" panose="02020603050405020304" pitchFamily="18" charset="0"/>
                <a:cs typeface="Times New Roman" panose="02020603050405020304" pitchFamily="18" charset="0"/>
              </a:rPr>
              <a:t>features,rather</a:t>
            </a:r>
            <a:r>
              <a:rPr lang="en-IN" sz="1800" dirty="0">
                <a:latin typeface="Times New Roman" panose="02020603050405020304" pitchFamily="18" charset="0"/>
                <a:cs typeface="Times New Roman" panose="02020603050405020304" pitchFamily="18" charset="0"/>
              </a:rPr>
              <a:t> than other </a:t>
            </a:r>
          </a:p>
          <a:p>
            <a:pPr fontAlgn="base">
              <a:lnSpc>
                <a:spcPct val="120000"/>
              </a:lnSpc>
              <a:spcAft>
                <a:spcPts val="800"/>
              </a:spcAft>
              <a:buClr>
                <a:srgbClr val="000000"/>
              </a:buClr>
              <a:buSzPts val="1200"/>
            </a:pPr>
            <a:r>
              <a:rPr lang="en-IN" sz="1800" dirty="0">
                <a:latin typeface="Times New Roman" panose="02020603050405020304" pitchFamily="18" charset="0"/>
                <a:cs typeface="Times New Roman" panose="02020603050405020304" pitchFamily="18" charset="0"/>
              </a:rPr>
              <a:t>noise in the </a:t>
            </a:r>
            <a:r>
              <a:rPr lang="en-IN" sz="1800" dirty="0" err="1">
                <a:latin typeface="Times New Roman" panose="02020603050405020304" pitchFamily="18" charset="0"/>
                <a:cs typeface="Times New Roman" panose="02020603050405020304" pitchFamily="18" charset="0"/>
              </a:rPr>
              <a:t>data.So,we</a:t>
            </a:r>
            <a:r>
              <a:rPr lang="en-IN" sz="1800" dirty="0">
                <a:latin typeface="Times New Roman" panose="02020603050405020304" pitchFamily="18" charset="0"/>
                <a:cs typeface="Times New Roman" panose="02020603050405020304" pitchFamily="18" charset="0"/>
              </a:rPr>
              <a:t> used Gaussian blur to every given image and to focus on the central eye fundus than other </a:t>
            </a:r>
          </a:p>
          <a:p>
            <a:pPr fontAlgn="base">
              <a:lnSpc>
                <a:spcPct val="120000"/>
              </a:lnSpc>
              <a:spcAft>
                <a:spcPts val="800"/>
              </a:spcAft>
              <a:buClr>
                <a:srgbClr val="000000"/>
              </a:buClr>
              <a:buSzPts val="1200"/>
            </a:pPr>
            <a:r>
              <a:rPr lang="en-IN" sz="1800" dirty="0">
                <a:latin typeface="Times New Roman" panose="02020603050405020304" pitchFamily="18" charset="0"/>
                <a:cs typeface="Times New Roman" panose="02020603050405020304" pitchFamily="18" charset="0"/>
              </a:rPr>
              <a:t>surroundings in it, we cropped given images circularly and resized it. </a:t>
            </a:r>
          </a:p>
          <a:p>
            <a:pPr lvl="0" fontAlgn="base">
              <a:lnSpc>
                <a:spcPct val="120000"/>
              </a:lnSpc>
              <a:spcAft>
                <a:spcPts val="800"/>
              </a:spcAft>
              <a:buClr>
                <a:srgbClr val="000000"/>
              </a:buClr>
              <a:buSzPts val="1200"/>
            </a:pPr>
            <a:r>
              <a:rPr lang="en-US"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a:t>
            </a:r>
          </a:p>
          <a:p>
            <a:pPr lvl="0" fontAlgn="base">
              <a:lnSpc>
                <a:spcPct val="120000"/>
              </a:lnSpc>
              <a:spcAft>
                <a:spcPts val="800"/>
              </a:spcAft>
              <a:buClr>
                <a:srgbClr val="000000"/>
              </a:buClr>
              <a:buSzPts val="1200"/>
            </a:pPr>
            <a:endParaRPr lang="en-US"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lvl="0" indent="-285750" fontAlgn="base">
              <a:lnSpc>
                <a:spcPct val="120000"/>
              </a:lnSpc>
              <a:spcAft>
                <a:spcPts val="800"/>
              </a:spcAft>
              <a:buClr>
                <a:srgbClr val="000000"/>
              </a:buClr>
              <a:buSzPts val="1200"/>
              <a:buFont typeface="Arial" panose="020B0604020202020204" pitchFamily="34" charset="0"/>
              <a:buChar char="•"/>
            </a:pPr>
            <a:endParaRPr lang="en-US"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AutoShape 2" descr="data:image/png;base64,iVBORw0KGgoAAAANSUhEUgAAAoAAAAHgCAIAAAC6s0uzAAAACXBIWXMAAAAnAAAAJwEqCZFPAAEAAElEQVR42uz93a9l+9adhT39Y4y5au9zXlsgC4EFxBAFQowcgQP5kJNAElACQrmK8g8jQUQgiSGYYAKSjY3B2C8+Z+9ac4zeW8vFKJNcRLmyg3i9nquSSrVqzTnmx2i/3nprwX/T/BPwv/6H//F//J/9nh/zdjhyZ2q4BoAaNEpSp8xBGvAlQSZERrxLEVmo0X4KZ5N0gtBk5oarYoFNQxsmI0WG2ZUiE6hgQmtwD/kK773u3KUjkMk0MyLsM5y9xAFZHkeKBMQG86pve8z7vvs62lg3WVudjUCjGBfVjZrZvRw78mdm69XdHXBX5KDPa2IzKivGGZEbS9W5kMpAlSJOGIgsMxTZh6bx3UAENoQwsf1mgLMyAoLxeEgaUtzYRMMAXQFFKErM7sV98773d7/XTMeGi6g+v9UffDt/87O6r0pCOdBkdV29Wuv+hKruiKxjwnnD56c+v98SZx6k7H1F08dqZl2UyOw59g6/3BnB8+TBbe/MeW/PlWl+PnW8hujtSUPk9anffeK7u9SrCVbNcbjvV4vUUee3bpr3fDKZBT0CLXZm0JULOUkqRs+LEWsIlXfhXjbArdceGt3FsbrbPYE2ojJaGTfPY7E0W8FWWWLpaFpAAWQm48zKFa+iwDXXda8Y1Uq6nVnn63zfV+WusI4E+cqI6hrz8mZUd0qC3hTcM/Z2JgSKWLvNrY2bME72hjvUn0f8/O1bdUp8ZqQjorqPGs89e4tdlterMqBE5JVoYSVIkxFBr52+t+XN3HFFbW86InPNxYp6RS6fvl1RmdwiLCqbnhitELMkrfF7GOK+L1YszqLdOgBBmQ6y/Xpl1H1GZbcbvLtVJ7vrq45cR231ne+dSk9Al0JttJmSmWrmKN1bY+SquAD2pHosI3LHxE1lYZo9mup6s9R6vRtVPdy9Ea/25lww17csN1HgqEhVspJZdvfIUmQelfLm2rGTPbtVuQg1NxV3YCaCUq845HvZ2CSZeN7Fir2KzFp5RUmvPGE/O5Ls5O5urWeAULCGsW6Sw8yR97eP6C4yFU48m1Jd44xUy7vUMVw13d1XvMv4HZ25OeswW+HsI50z6j4n9qPqQl6tuWvRMfosVVEJZp2u6IQkbyRnpqLP6x7vkGcHzBzbKlTadOVtXemXqqJ6Fi+NiJRxHbCOicxjE43JzayYBHhlA84I2auJROLMTODQLuG0ZWWUlzv3mtv/yef1b/77/Bf/5d+Br7/kiy+++OKLL774/zvx3+D//Q/Bv/zbP/Vn/5fk33f9rfc9b15nbTKXPCKu3YqMkSSdNAAjGpxpIEmlbxmptyh3KrB1AJayDyeWB4G5fUDUitDmiyNqrblXovOg2YDNQC/pPasjOk6UitEuDHQM1ZXJxK0gJjFRAd3DHFBViXMlnGXcKEXZu3O1lqPJkRAWgz6UaJ9/7S4yGmiUhVID3J1AXaEkcxEbGZO5Z35Ecd9iN3lRIzLSURSxpdEmlQK6kOWlrOntOPJGQJOkJAmE23S4i1c0rUvX737H7z+53pmh27mbZ3777W/n20d8HN1lxIK9UcpIgm23w6VOZnQ6B2QNfc/M5ZmRMfWqI4/IvaCHg/QRV5dTQbYCjRQcGREGeb2ajqM+sLne2s/l7nFkUvZ6FfUrUc7j1PniSGTOJsJWNC8lqlkvk7Gq8DKPIh3wbMCjX43fwgN2aMlddWU7HWE7pOg851gxefkM1JtxCEoJikzDKt1ebYnXkdFiNHuZvPhANFsZ8WijvEaxHCXPLoZV50FYK8pguS/JLttnZ5IBFbNMR1eRuVKwlURiMLWTjGLX4/ZEb55nKuayNDS5O7akTHJzKrKrxFbIdRLARI5NuDvz9qY6w7N7ZDk04ZFzPtR63qoZb9iNWpnNjIKb0gZIL31MXtf7mk3d59zaTSKjM1lsgrVupwPFddoiXkd35gHd53EgBNnFNRIR7UpSm8HY14jFvKgwNxtRWpJIiHI0sDesw6q43UsXAmqVJcVomtLQWnKvol0Nn0kSJRMEpvo5NGlF2VFi8pq5UudHRfVBzeoekVQmohH5HPTREJsZmuGXojdKJrcVKPESFWhIe4GkMGZ7vREUiWeQV9pwx5E9UpI0nUpyVLLlcE7NitPNMHnpUB/lo8pBVLoJRIZmgn5za0L2Gb25r63tsTVbiqVOW3HmimM6UeJh2IKFg1AmFUytp5cSu+OKyGM95Xwn5W6nV+ppuFc03YRTE9yoSTkTNpKYQ6EOYJdyHpGUyHnett6kiCTSUp15OBYrlNXFMWiW8mYfhK5Qdr+uGtYgNWnNPf/l777/3/4K/95f/Dv2JfilgL/44osvvvji7xkFXPDneP2L/+w/+if/9O/fil9nRr52mGWBhjKzgsQJUYUSEmu5x4/+PZierMgrLqkUx6vc6TerqU4yaUA499MmspUFoAwIjfZWm85yz2ShJB3pD+Uut4ewHSRcRiZhszvp2I7Ysm5CbnrJTCVjgsO+ESQ6qMhKEJvl3Qg8XvZ1M6MNyvDez7roPKqJrM0r9TrqiLxvMBtS0cp2RnmTJLrn3a+KTYTQMgVORBSVrOkr72vopFPFGbFDzXtRVW+ks3oXM/IARJ8V1cB6fL/3+6/56xtusTX14uDnM/74T/z2W/nk101QbUSTdm7erfGvnuqujwPYy3XPxnMj7BLj5T2sAF7ZUUG4lXUWvHMSOivUQ9zkerm30xAFMKuZXWbo6coO6lPcozorP+bjw9F0UMhtqbmcxFSEMyRab12xmZFga1iCore2yBnlzY8jDjvIXgYxYSpag2wyXIQn5Migu+kGdsbNydnoE6uWrcBGQVMMFbm9z2PzhMKcWFgV5IGcAu2gXGnQR0dM0x62boa4XcsWTnC0zQHx6Jau0VWPeIvTNYjsGC2bY92M33n2Rx1LbjWSTURmKZcseGslz7IL22Mixrqqi/DZH+f5lmq4vm/H1CuJKOc1q93o7qbNDTuYTRiLoDfqWu/MXjFjjSIqXr5XryG6ZsP2gCNUmbWv6Hw9h0bCdGWN7ou36lvEx8+cB1EuBdaF8DnawnRbMVpwsKGslF0Kg6pwVDThLdtxpMvh25opYJ+PI7YMkThx7s6r4n3cTFdhkYxopXIz3E101pvLo+q8xohqB5xq5UWqu5Ncz/0GinYT1AZUnFt9M4fx8/zTm2OEjJas1TJVR623MsCRlqQp1EMp3+BUZJPps0TkZuxgYskWJMRgUimM7pqP41tffutCbKYKOj9ciB0WCzXZZ7YYMwia3dD2pq0gnQI2FeSZyeS7aarMO/b5bAaVNPYeUZdJUGxSWaHC4bnV2YXWQexBCSNNFrDj56eQRUHdqYa+coCkWzl57UW7A6oj24VuK4IjEZ3E+I3OzOMup7Z6UnfRztDsffs/+f2v//q/z9/4r/5OfhV+KeAvvvjiiy+++HtDAf+TnP+bf+wf+cf/R9+Pj/qued/veWsvSnQzRODRPto1M7I873s331EvB6kKgCE6CbboTQ2Uj4xKj3jnRFRtRpqmH/EpLthHVYeDSq8q9JGtQ9/XvhvfuwqdWQTpml2FkDnidE6U1mfFHE6dWteaHEdMDRJdh9Kpx7+p033h3iCUpSg25h498wV3S3HCeOVkVHDQlDpxscJmZ1MfHM6WctKdkcor5VB9dL6RI3Ah3cA4wL2Xpu6PyjpfB9wlYGjbwWz6pWbjXkMujjYv7syq7Fk+39fvf9H9bu4OeuLTnd+6fv45fvrWZ58jZUHph6I8nnu6u4hQ3nPNwlZ/lEsxYC+rZeB9j65OZUZGcLRd4CWM9whHvTJjXcR67iAucX2aiYKKlZlNVV7OM/L8mI+j6JvdyCODDFSsdX/+eCGE/M3sB5pbn61SC1nEWxmpEtt6DWUmpKCdjARt1NnI4KuEfXaENGKlIRudndVZ9C1FSItGTt04VXlysakjiwqQFiV9KH2uxrl59ER4VYRU9niVqztVI31kzR2L40AZK0p55RbgLXwAUZFtcIa8FfVRm+vvNwao1RJNjtZJP4b4jmdKxyIbIlWudCWK/r6/cmHOsXZqNnYpU0XkTXFUVWQEHWTyZka37+AmaDoNO+/3xPVu3WkmGlmskjOLwTfB6qjtrmhWZHHWwXHnHknYn0vJ1ZA5FDOH1td9tenjPIvIqVzieTBNBgHBgW7PGzVnrbAXciuyOfcjj63v3MjsughMVN0S5h1eU1tVJ4fkxdNRs1QJY3rD5e0lwO1dVx3vJtbMc5rXFVG1sryNo+AjV3XfZW8vu+P2WVEVvkq5rO+IoqZ8OI4N3WZ2kx25M6r6CCdxuYsLx0S41HTA7ttrMgnwGcFAGvZiW1ninSpVqXmZXggin4OCqyevmbV2f9NlwezsuLN1kAGeo6OPUqJN1z0ippXbaLZhsjoDQbFERSHYRWJ3Hxd0QUTeM7i6NtPuWq+WzGZckUTdeRORQTsGEo1jw/is8M22Fbl31jWkMsrPi4BKi0CVRLB/+3nIaCILtqeG5lRCLLvZn8d9UvzVX373b/xH/MW/9Hf+2/BLAX/xxRdffPHFH3UF/PfBvxB/4s/889/+4B99C+DZjjMzM3zzwUEU9+qeFM+tUJGXLuQcUW7XZEhRwbyC6N6c3MJE6D0p1KiJo8poyKMJYU1zTj/ewKgtHI5RuPx6rK/3asGPTqA6+lnS1K48hA/LUZERkRW4iOXWlY/X03RlZKBh11Q0RB2oa8bp6PHGhVhZ6SMaB8+67fjeOfaeHH10UzoSyNt5Ler6cJxnUmKHRy62FQGGwZv7TTCy4sdkMnruMY6XQ+uqzj4gMzbL6FRNokZqT5GzXGL6rf3l9/7lF839yqpliH0dx2//oD9ePs+qzGo2VTGHcQhq3CgYrmLmSvTce3Ympdl77mYiI6kVy0gLxNpyJ/lK6E8eGzB5X7zfgT3sAUWE7e2B7njEW770SlRKjgoKr3l775ljoSt3R+XtLCbe7FGZxG444XjWsUXWWx7UVGVwjaATQZgwRN4Tq62u0DorKlKkrR3CSbp7XX7flKLhLBSGkeoCE0cUfO6KSZxGQcq5MLMer/fzvbzzmVMPpritolLVvZZXPHNma3tfy54Rzz6sgo/0q1n8ao6DjoMOwrcJU1QHE2tNLKbp+7rwHH1ORHeh2Cy856feqI3DgoIZqtV95OZ9qa69fMusthiSiezKzPIc75f/YOP6/ac+v3O/O00+4+pA3gF3qacJqo/os7fD0FQs7qkKqUzs6JSusLwZndTsyqqGiYp4vMBr+YecqoR0vE09+xLYYypiIELlqNjIc6VXaUPlrEiqha7PGRCdzgyLyQrLYW67yEt3PWdV7uViF6ofD722u5S6KfsbwN5vbTzLupxVAbcWP4cOGtTVraLMIIcjpny8l1aS0XU7AOTDdcfmbZ5B+CvUbSXf9zCanTTJt3wFkgaYaB3uxBl9O5YBrnHSLns5CHqBsPWIsz3KCmT1XQTeWMmoRvI+v85C0kdHRJm4KzfDijO63vfte62CCzLyrOwsX/PuPXmtNuBssmqGeynT5jNohzC7tJ5PuDTd5J2DJ3g+No+o54+1obDWURzbmSutKBl7g2pa7SH6iGvtooh4jgVUpVy5HbF2ebXzuHTu2//xf3X9X/8f/Je//l35TvxSwF988cUXX3zxR1cBH/A/4ec/+0/9wd//p9Qf2Upay3je930sCRs8MTPb0cZGUGEbLl3cVTWV0bCLs7NPbYQ/MR0VEZ3lHHuHGiuV1WEmVBE6O6m9rh1XuX5Y7diucHoExA3cfR6pEOYSaa75LKqKjgjSHWOH9OrcJw6rBODn6dyZVXBm64mdyT1FuTcWcUXhzfWa3qOCyU8FVTXMvPEd2kwyzqqIaEf4rHiG1/ZGEFH7w6Oa6cSDJDeRm3t2EW+oZVmH29auKzjOzTmJdCUhIEhi5Ts2lubm++f71191XcJJp43Tv/3on3+ub0dATQS9R6pilj6MxGXlFBFRU5VkKEMM11ycWAabI8/odzmOauV8fs79OSkqekvM6u1r+vPech19nEckvnd3ii71lUWdOjorfSsyO9BOXMMJ5Bs1FLP53DxPrFXOjdwA66SzqzOomx2y+ghiIQ93Fd688HUvWBEOo4WKLIgVE9Gh0gUQZ5YkL4+c2cgO4bnuW1IrdA1zB4pPed5dvmMZNPztJKzQ2jiS7iQ6jUhiiw1SaMiTVufsFbf8/5bAxkl3bkUu7R5ma/vKLiL0UU3x6owzz4YiY27r/TkV3Xk4AyRUzXpYznqxQ8UmK5uYfVGOlWuacbasdjrn5V7X5+59e+5deeSFfnLrNjdGF4p20CmU3/qjPzI/PuOmgy7uLVFmqajO4PK7lSkt7AW4inWksiUlU69BsC+nmcWxO11NuIl1OraqF7x364jYCi3cIlulPua8axyKeva/Y2zW5tiqiAtTykI7tRRa0jBCUIe68j7O/szhPo5YMGVCcI5DEBsgI9VAswUGJRW5EU6HhFy/vvdU0pPS2fmcsGzvc+ywTLlVjYYqWILnfCSh0NBLeg1B6tCcdW7pfa1xVTzvZ2gCst97vZY4a64ZoqmjXBH14prR7VF2XUxnJGV2S6cPXTwnhBprpm+Yt3ujcjZ00FEqEoLuyIV7iCUXuHXQHAYKN6k6FVfIEKjwVuSWCnahaXpsIgpfNkCEjHFG3LZ3miM7osqOe+/ZDZTKzs7mtoCjmmS8RxyUKzxk7J0i4rgjg7XfRGWWuZr6m/P+C3/t/X/682j/bn0zfingL7744osvvvgjqoD/Gc7/xZ/6k//gP/H+rM/r7vOoj28rrM00y+yIBSY51MgTP+JcXGo3YiXey960t7uyaNfWm8X0B2TNNPeUVwcZtUlElgvZOerICNBGtIjZGzviWxDUZWbp2U2OKBf3eKWXHcYRO3RTxdWdW1sEkfJk7U8dr37RvN/391947tJyG2dWdgiMTSxFRC2T5K59zUY7+ljIcTFirh3PsVSffeio1/Q4Kohak9esn18meJ91VJZ/3D6+73em43XUx+vgY7+Pfv194H12bBuJdJhyxZV5sgHvwu/Z71PfL39+7r5JvzJP7Gx+8zO/fdVPPyV93+/ypuo+AUauUcywcPxEppvjxKoVaBo8K7lyB6jqOCYhPawz+RzN+n7X53tnlqs7uzOHS64xzj1+6p/Ox2I7gbvDSLvznffF7LzfO5es3op6ZkPTYzbolyqzCft5dWW+1Oszoov6MJgQ21Vn8KjQzSl6HR4XC9C1cSxV7LOBGWdVN1veVY6vjXs8F7fZ9/ve8xbX7KyJyNNHZLhmAHwN1GPzBzNbnKQuCULiIFA+K8zrm8nu9qFd6ozQ3jeKjORDq1rZGjK6I4TshY6IymzWOwRbzc1B1fnuet79Zo5XH3tO4eMwRUWQx6Sluzq2nJvvSfwuObOlJT+g8Gc47t2154qFT+FppNAOZBxP3PFZXhHU68XHz3pFHkcTc99zXeEg2PPo4QnJmqgEEFX2k1EWmwZqHxv3+NoxUa87NoPT/ZiaBxpe8ciz3a6in085x2Ycg0picjQ04XZlo7hi2Ew1EOdaKyl1QmY8PvnnEEqEIyh50CvOPKLZnFK+rSxyyExUV6x3DoMjM8C6QicMkSr6OTk6iiZ35lNXVVelOPua0jWX7obK7qBgYsmOttVY8pwUmI5LWNyi5VDQJllWPOcodEV1LZdJOVI87g+Wtjv3cQg8Kd8QkE8sA9FPEBkkMWbWPXzQs5LuYqdrZ7nvwoCTyOSCmy1zuJwWpKKTeDURcd6xvq1+V/BcpmiYurzbcdR5ds51jyfqb1/HndpnFRkUjoxQkmRCtlL32GrHnVaHqSgh6lZJ78x4POCdERxOw0CtJiWyjvaIA7H85fnlX/8P+St/5e/il+OXAv7iiy+++OKLP3IK+E/Cv/rzP/7f/3NcP//NX/+whj4/5nU8eZ0E4HJo0K64E8K9QVGuVblYX6xNBIZ4Zgcd1U+yTpU2PaKyMkMxzw4kE8y805XZZ7mMNwRTLrXrmZa8WTte8r7ce4T41F2ONg52xzLJQcNCTVFHdPXYwYE8/Qztal9VE5/ff3/fn+dR1c9WLuYI11MvtFfIs3EV8URbb/UNB107O+8nZ6k7ra2J/Tj7/MlVjzd8pSIbwgky3rXPziaTXXk67pn2Rx7VtTOWmd2jjsadS8kbz5LfE1r7+Yt+/R6///7JNNHtukC5ffYf/EF9+8ZPnedLj6y/ryckOHZrK0g3TE05h9LMSVVG1sDKJazVET7Ob/WM601pnpEpq/cnv75339WRhnvmLSKrf46f20dXhY4yDdmI9+f7es/nd75/zrhXxEiGOLOdub0vai7W4Cn0ZDqbDCKORqOOU5knEeEoZUqoKwkVKjLzhwl7XFl7RFMTcbq2AjWe907e97FT9+omtYPUiVqoH9dt6Jx9z5g7igbvwa4QCp/VeW7ctRtT1DcfdPadpbNexBwRVT+p37mjimwLeo9rtPfbbNYL4jGtbj6vtgrW8t7jjXXfu/M5Pbksorro69h2ZyLWQ2jmGW93thlZ8Nhjq5pPbTjC1XhQZ1fbtTKeegTwqlTVPDLxdEbmNpxnncdUs3fPOkcZVGe8lJ0QuSXHxZ0mQhE50NpRUGnUXT8GcOuydvkxemYtiPQTPE4QNlrbty1lVncQVe1dynGDlsxlEyu6IuMDU8wuICsi7no2bSN78tlQAC2PcePoeKL6gjfTZYCNAaprCfs59GJ3KuuOWLQTGXSyCuRijy5HBGbDlRdrv4g9xlkK5W1YcA5suBhyiFI0jps5ZjNqT6B3N0ci5M3IZu1GYefElTSpzEt1ytHadHJobmf8rBKbzss72d1kVRi/d3YWR2VWNiCFcp+chnXx42RPXT0L7jzMDBvqSk8St3M3pjyxvTBV3oigCMtKq/qYgG+vroPh3mFHTfPB4yEIt3wdke6WdY1al/JnJ7cWEeXEGiUV1cgr3BvykRC7dJge6CVm6ucMhJf1FARFyVkokDjE1vVffV7/1n96/4W/+HfxK/JLAX/xxRdffPHFHyEF/DP87/lH/8f/0vH6E3/jD/+WP6++dy0fZ358tEtzZVjEPnub9xrTHRXFkLWKXXJKtRlSLZBZMbHaXE9M1xGkg2hwx8ygPtL6MTGyI4x4Rsu7YdlHU81Ey+mZZWqz6ogEzT3baxGqzNVZtcO7jeQzO/KIUpNV2p1ZiiOKBGF85Tri1aWMGjstMt85DDXxxlKsXMvRqjhBb90zMUvD8ao+S0i3LL2Kn7rrp4L6/UUk1cOw5I9lUL2P7Iy66/0j0XW2dUY1Bl2ddBZlKhYc9wlt/Xrpd7/q97/k3BFEuRU9O6+u3/6mfvtz1k+q3MympszK0jDM5KwolLIznEU5eA94X3HmKz9C486cZJ54qcolN8wsI/36t/b9hqu7nvvp3qipu4PjjNc3n930m9m5aoZff53v37mumWlldV+xWdHKnDEcCjBizsis66ZLhRfu2aWKipgfQbtHdhefYfnKNW7CNrs6QdWup/JorikmoLoXEm0S+iHE8BQVgyPoho2ceiKPqMXnoEDd6ROUHZEfP36XhAxLqz2/vbpOspYc7IpMIeU6yjje8ThGA+xu5pq3k3B5DQfnk5FLDMxlM7FjJ6EPszOz9LNJed1vvSMWozxTKxwck24DsY5Kt2tDTrxWRdEeT28ssYM1ViWVlV2lnvsNFYReH3284pV0GStyzAlaGpeZfRurmKfQG1LNFhV13e/kcaQTY5qb6h/hXFFlKGJ33p7OagevqaxHsOed836qtYjOXj49yROC5e7I4+Dy7gzFUh0JSg+bWw7wbnFGBpjIm9nxEVTyuZS9EVWVIRbbRBXXqAkOug8Hc4OHyHYQO0/S9P1YyXd+ZC7lWZW1/DAUp99ai4w4j9qYMQzleGNmbpqgXVPXrGOrMv+2hnOh7KfoPPbpNhfa97OWkXR3REHkezbdxOxUBdtbInnN9R5I6IIKFmEtywZ9dm4uEU+P8edKjoxhIjmH629vgCQ+eI4kK5+3wcQaPyeemQlbEZjJG5cnZQrH1ovN3uyOsDMAyUkBl68n8quLmw2VygwQNsRSJiMYVJ2VPhw35o7lrqGP2AAbVzhmEe5uTVDOa6iAftLuWLSxpzjVf+Xzb/0b/yH/6V/7UsBffPHFF1988aWA/3/zZzn+tX/yH/mTf3Y++/d/8w+1v2e0KPr1Or5V1hUXKwH0YRWesMwPu2KgLEY5EnuFq44YCJ9GRBIDKStHHVC+qKLXq9he+tVYKRlDGa4RbmJKTyPmNjUIe1w9GR91897LelqGfLLcc41UnHFE9X50Buok6sdWmYX1dDNxBk7lBoWoUG7eusDHctO+R6zvG6kIfcRZrU/9ypxejqNfr46cxjd1zWot5avbPWd1hKq0i+8fuVtCleEJCsgnxCuDPPkW6dKjHWCKriPJe2f86/7hr/XLL6DWxpDp7NPnB7/5bfz0E6+PUq+Ad66jdjHq23NUIo9Gsb0pkyElrXRmkzvQTUdBiXmFSgp0o7n2/cn3e+fqXsqeiF8nr9XHWR/f4tvhfFKaBKPff79+vfT5K+i8Vp4wcexUQfUlMh1R/er62O6KVKdIGBU9hZoSq/wcefAwO33l7tornNFaDFHLplC7Owg8fk3LcclZkcGcbpV6E3SH1+SukDJF55qCjKiMUkUfLzrvj45sqHxl1tngUMOKuYdfL+Wt8/gAOZOaflqu0aydlejITCQjcnxVtNa3iCNqHVpH2ShntNC5Ka9NU7BBKzvZk4nSvbnFzWg8E5p+v2XlBGE3+4bak1rv5lZ1UOPRbG4lLMSQM+/26+MjLbr88RHnt/N1qDwxDuIudvOHrTp2EqsTWSpyt1d7zzuWrg8fgonIzMqoahlJ2xyZ+cTQXSKbVJLv0Y0Pu2sDSzlYoofR1BmVqTwn8cVK1eqsUJR4Kp91VD8LuX97dXZX86NyOztII+EignIZtDh39ez3T7U8sbgrjK/oyjy2JsZnTwQ18XYbvT/ziHK/yUFnVCbuZIhdZq6DI9ObsXIpNzHjIWlnefcxv1Ct/ZGVRnH2i/RO4qENblgr86QCe6Ud2y7Tqay+7FnjJ3/v2MBh13UYxzns3MHSRZ6nmZkrTBU30kTtEV0iMsjKK97XHbu0M7kE7JM6FhE8cV3RH1uaUdLH8STaNWG0gc98fdZ133NMg3eCNN6ig+nGnUR0RYdEXMTK/nEeItbZr7t/1Wfh7pisICpqke/ZenoAplxkBXpeIYPrCAaCqoJYU0JJC01d3ECeuen93f3+d/9z/u2/gL4U8BdffPHFF198KeD/L/z98H/8+X/wz/9vP/kTn3/z1+vzb3D/sjvxXr+O6G/5ekm+co93eWdL9epjevbe4Ky+KjJJZWqkS2giRJ+AQ0rnxlrBkcF4oSV1hoIIOyd3xXOiX8Rddx/0xNiy1Y0CwCTbQbr3cJlrIauWnTWfHVVzjO7J977OOo6UgOp29lZVsMb3ZNO5olaxEjW2Aj6mwBfSpRxzvaUR5iOg2loclPt4HWecFUdU5MwT5qzVjLfI6OiPIzhQoili4akpPhIfxOCNQZGcR2+x3TXpzSjmG87M9zW/+/384S/+vCr2EJuTdWSdzvP4zc/17fRPP5HEY0+XmeEamkgqe6QLzVJBkUJ1y2EIQVXSvKKXXovO64gYx/2Zv//1mksapaupWe7RpyfaJD/XcXzwc7Mx39/5/kW//yX1Zj2GrCajjOkJZ0IEzeuoj1d+fPNvvlU0kbou5R2JiT7PcM4Sl32tda/dFbHrS2+vIjqJSwg0Lj+Nr7vGdmSKjDkwwT0hmfRL2rAWzm4VcCVkk3A0kK+jj0M0GX7i3JbeRb4ziGo0IcjzNrEzy5CCvaahO/pVkWPjDdRHQCzJqjIZcQC19/2cIPFKRZ0OeSQhB7GZpewIF7PGYmHRuUXcGp4kOao+1/c1M+pIl/rIgKPkTSoIL/jekSExM16HyIvRpXYnSetkfmr69ZxqkbSyftip4wnstmJgdGdkk47Yp2V3Nu7ZmWLjqDxb3WTTkdPjPYDGi8bcAXJQH8ww4x4Obw1XkEUYa9GAm3o3GxBKN+GuUkSVqfAUaCAfGbLLFiWPiqB7mt6I0by2q1cJTosVk9JyltlKFGGyIpTMkpBMujfxbZ7saXeFdQfhqZ2gXLVLbZBAGIUU1GgVqWp+7G2cDskAw+SQeRqFh7Yqchl3U+ye4ai4w1IN7yaIzD0bh5fgneSmYksb2WpdE7onOfRct87Lm/s0Il2Qqm49Hgs99oCzuAa57h9eG7UzYN66wehoZaU01hndmxePCZ/XxDAJrtkgI/o4ccwdzCSZMxOXcD5j5IyM8pTPjjoIfiQfVnD73tmnlthwr87CMcnaUXEuXaEdyZsRlwmX87F8BPhs3AMnLgeELwcD+OV0TNb3gvf4L/9y/1v/MX/1P/9SwF988cUXX3zxpYD/P/nniP/Dn/6n/vT/OvTbX/+zv/HLX//P7ut3pd17zER3/fwhvrHWzs4eTcJWlSczRW/6yOBGMLeiRTdXfe/JcY2qnB0dr/k+N2MiI9OKwN1ZecegKPXlNerYzkLxHrrKIfLHDaPTPMa+iuoOB7KEtMm9rSXO7OPKe+4pZzegfXNbLD+/zuM37b72fYejIk2CL3uuqHeEfLNrtLWzZcdRJnAF4IwPZ89HHsfHRKl1REHEPa6yYvZm7nyPanVUfZxHf3Rwr6jkhpzD6dXg2CCKg7Pr7SXoVz/z2/31un75XXz+LmZ7bHmvrY9+nb/p4/z8+SXa6ao4DgLuo1A81uFIV3VUMMx1+/GbFzu2I9IQJba3x3MGZ/rj3HfF++3v331PMA5vs/fdt1hXdOXxDqqUFcJ7XfF5+33HKKWLzUQENut2nh9n99HHx/vsOpo+dLZfHS6tdF9nAswtoqanHXgEFfRdO1ZkVk7EbcdcPrpD9uKnBOfJ0/WOxstufnT3R07rSZ61mV3by+CjVZgMZeWwj488N6nsUFDr1o50ZwYUJcjZWOYZzksXdkSbyB5ifNdudJYiMsoxYbuIfEKauw4rpPE9gVqtlzaeab37sr0O1N3VNGafLcp0pFnNzpBVnTuCKQYi1v7c+Za8uvPYIp1JotX1FFXlpupH/Y17PDE84vqXd+hmdmL0mz4+fnKkqptK3JXqVjwzVtk6xBovkVlK/+hdDdmv8efujqgtQ7hCqpLR0VkfKXHludq+96k+6zyuini6cfBErJJdDXtHuGCtCZ/PMDxro5pji8lKs94S2fBDjHpf5Lb28Sc3RTHRHUdrYq/d991rmj6Pkm/72lWRhCJPgoJ1ghAntTX0EvJkKDvjJlbFGpbYcBvN5vgx2z9udxGHWaEf/nwXGVQHmNEylj0sVUdkR63RbtazHR2xTp4yJLI8HZBxb8yqUdZJML4a4Z44Zp1F9+JdeRw4IQOZJzpe9955Vx9JQVdFrPA6iNtCRKbCnpjlKb1OklfAaBfaVnlQpiFanWJRbPhYgOoah6gJxWSb+97IHQY3mHC0vv0wWqciTAQ59bQLb/8Iu6p735V1E1oqcNXBYqAHWQqapCJxVqPoxjMmJot9ZvQTbXr1e95//j/X//n//qWAv/jiiy+++OJLAQP/MPxrf+yf+B/+S79+/LH9vO/Pee8V78/8/B47O7joj48+PiZNTDv2KRbdXeqpOdk2HR3hW7vyZpxN92MYTSarFEGF3nY7Fule6Ei6KFoZN9NJUKJAzBA5aKeiXIRj01XErOjBNEdFqULMM1Arnl1b3uucn44q8pNx0Zs7LPBKHUXUuXKxI2l7PfendurtmcvtyC4FdXKvklN+x86LVxxdpQ5enaqI3g4qTHnNocicXy7f93o+lCj4aOexL+ryAS/nPn2c1YXfEXKdr07F2/IrQzCXf/llf/0d981OTFhRH92/+enob5xH1ZGZt7Q7uZbvYSqO+mh1ZT5FMorVk1f84oCOcIuVXLjYg4jE2Ikcn7e+/xKsXzlnxnfx6/d7Nj6OOjqzbd/f770/ua4aAm1ODUbdGZtzDzld6frpOE6Og28/xcdHZgKhnB6qu9qXh5VU+rG6WEUrLV88M7vGSW8s9g0Cs0/r58ART1voKnJbkLWPdCLcZCQDFp3V597mWnznK3LbO7PjV0YeRBxvyVqSom7+61ziIqZI1raplLzqI4xDu/pRyPqZQB33iDu7OTI5Qr4PZzSVNcTyPZJry5MxKiKLew1btWzW0wNEP9MucjJLG+yR9yhVrzwzl+PaWd/v99xX7Pqn6uOMs2PrzmkImid9bpNL9laXjHZBadjS7f28nd+Haee2/RHRHx/1sc+WfXvP8+UOwcwzhowhIUxnof3kiWk/pDcTuc5DWX0P08OMRx2ZVJ21cWiAZa2nSrmcu2O0a/wiWrm593hNVzs7TcZKC5JWY7GdHd/Crz7jFBlvbknaLB8R5bpeU9FHHKM1MrCPwGXeq6L6A568KlUcDOiOVBTaXLSZvXQj5wCaLfduVwVly4+RdxhvKPQi7ibkVq70mOFj6jiCjrGL6oPV6Arq2fAICW7PcB6ZZQptMz6LOUabcqVvZjI+1LFsRV6Oz5nTEG5rMyuZjWfjvD2XGKFwQBSwpp7ziMjPusP9o53usWF/btQ0img7vI57fdQYKlO2HSaTIJ1aLWDT0T+C85YpGhJVJA2bdobBM7u+rViCrE5wmO6Dw2FbLb1jHUUhJdZJLBU3OVpcRau2opoY1hYRi5t1WHOY+eiAGqIoqLWY+7TziKy5gr/0u1//7b/IX/o7NAz+UsBffPHFF1988d9OBfw/56f/1Z/5R/7EP/UrbRP3fJ/PYXpu1jM3w77oj5+Oft0aO9pekuvedCJEuqrCW0u5pLjZpavzlTMbU2iNV1sUiUy5Iy/Is9iS5U+c1Yba7W6IkWavuM/KzY6qZDE5qfe1bB2ZZxFHcnB8bNfxKs/O+xffn8IsVNWZ4bR2wpUZykVugytz3rA39+z13fbHzRVvVxxxyvu500t7iaKD1xnV7sh5Rt/NT9/O4spMUh75mSE5Aq6wp5/m2OI6kjjqGU15gyiV+uAsZQArOdiOgdf7jr/1q3/3u53PUgURZ/HRr9/+pvJjTubI3gqFL+3IaYXbVLc7JsgwiiQ4ECfwujXX9X7tR72uzL5n2lTpIH/Uwb6H6W8dg//WdY2ye8OH1zO+bmn61/ct1WibV79oD+RFsieHz96P7v65+ryPzo8+48zImVsJWY9fNxiHNPZ9U+sjjj1XKJ9tPfU400OSxT3rbRTCjsWgp/dF957Lr4ikWWVUZBTuZ1iaMhNkybDJeUsrUW2eIwjh7oj0exGVnlpi9vkrVXfnrFzEKil19OZYRiV217uR/fQyY9NDYCdZ7sru0ymY76MVR+ZIWu1WlEV8OBYdiztsS11e86PyOsqmnwdtQURG1WvXID7n1uboDld0vKLsjIRUpUgF6amNmDW3w6iCDELoqcfVO3x/eic7Vavj6I+PpLVP/02eSRRjAY7UUjIZrkfVLQOrZasel2vF5ZvJOtLJ3jMXRsG5u7V1vMieiLPQu2C5jXyd21lnZTo9uuOODTuftF/ItrnYdECxPiuyec483n5bEVNDVIrseOrItVkeotwdR/UtkWLt0QZVqNDRx9ZqGLspatldyT6vOLO0uMLjyTtLkCbbFdcI7yubWswq5Q1TGQsoQ5QxrK/q7AyBFbTQk0YgyQMQczndeTj7YlqZrwhihrmn0tmVIpHmhNDeKiKxVuMKnjokJN8TT2R8J6NxWltndUesb4fi6Xtmd37kdddCNQwVlca5iGhyN3Z3Dp3ZTZLs5cDK93ONuFk2grMqNsc2JjY6mtyMdHGPShmVdmbLO75T4KXY6KGqu3eJporQ3va9FMdkQbIZLDVeiO6MkJ03QEa0V5tTmzFEZSKaCIKejtoaX/5l5s//9e//1p//kWP2pYC/+OKLL7744u8lBfwPwf/uj/13/8y/cOVv5/v35Z4Iql+7n99/nfgkzD1EfOOlP/YiPsI59xbTy1WbOhfd5th67mMXLNX6SWwNHutfZUhPseWRW3HTr62uWOyn5HdycxknoYqmKnxrxZKMcFS1hWqLezDGHUSHX0f8/DM/ffu2df/yuznPj3h9/v5zr1/8eqSLdnVW97NWSM0+ltlFkyPuEYbtd/zOVx9x5JFof/lkLls6D14fVdVH1scZH6+6tdeStWc7nqFbc61juoisKHT7cy7N3e+R7oOIb9/On37KiruidOKUNRIF9iSVwXXvL7/417fnne2kY3Zf3b/5+PkP/jjnx3svPuXQM1m85iqM6XwGlqWNue885jy/cbSLvdIVUZhnPO7a2NLxBu9cq/uilgMBb+verpJDv/8+71/6PZIUOrrCljaSVlFX1M9018c3jo/4OKrL55F1cqTQahefu7u7auM46GGMFc6JrBpIBKldzWry7FaqsocblWP15uye2iBvjzYdDlWlSKOeJBROf0Dls2479/oibMrPjb2eaffFuirmoyK6bodB6cpl7ZsQhsnoJCn7b5cKz3rGVa0Otqxr1poJ/Mw5L7E7TJ/nvF64D5d37Wd9N+qsrl3GUMpNzWYrI6ZDE41DcUd2beggp7EvL/M0JY0xR/b4sD/v1eed4TzgRfojlZOEuDEQ1Q1esAgpszL51I2yyeq9x5f7c6/P31GT3Tiv9nm+jj4eSXUYMnG5n5IwwjO7b6xQknV5NDFzlZvuzndhOcZINYqDcJKNpLfiOZBg6fiIJvruPAgSaym2ut9ar9dUllKzJipZxtlJJSukio5Yyb+yp46oFx5r4kf/bNwozHPy5cmoqsB7tx7vvJYE1UYe2DiGm6FFDJJYqDg7skfkkLdkZ0elnDvXc/hX+hgn/jwzng41rZOxsyo3WePaisjA/vRdoh7ntIZkUmyxk2bsH23kQcNtDSzb2R8ZldorkLFiECjkylqkW3qqmLV2DnouXUS53seWKn+Uc3F3QEAPk28q2JSPJ+Af2ARUU+QmbxGrLF55RHLrfvIQc3urjBsmc8uY1IYr6p7rSWBzu/NMyCrdviPKgXTcgqu849KxJy3zBOWZDrCyZD0Je88+uAiKa+8cn9VxxMLnfHK9+giXD7XYIKqLZmMs2Ore0edJkf2XP3/3b/4H/JW/+qWAv/jiiy+++OLvHQX8z/Hzv/hn/oE/+afHfeu6Pj+TifRt5v05Pd+y0b33Os4nkrPPF92LPMSlSQO9Txhn0KFbvna92U9qkF3ODXnjSTp9NcO1A1SpSSZJdZ2eWJY1+SN2BhPj3XV5D7KO+AQ2gg5sGQ6Syu125PZjCB7+4OOnn37ey7/7/R8eO41Y6IzsOnN29lItMwITe9/Svs/H0hjePpqs9/r6HBmrq5IjP1of5Y+Pzo/VwOZaHZydHCoeX2QMYhNGrsXSzkQs90xS7u7qb+erznf3O8g70Yihoit03fr17V++R6mWuaePqPMj/thvXz//BvOehevo01d6FOV6734QRlXCym7n/pjI0yKTjrqGGZdxSFjhIPy773G/fUivo0h/Duzeb7/v/fz0fcUmT1hW+SBSDgdHd/60vznzp5/Pn3/y8Yquu8TIzLEZnntuVPtkNleX8t28TLV3x9cSGcvt2NrOCtXNNlV6bwIReT7FMLOCySoruHWzefSZhRRPkHdXPt2/9BVk1YaxYkWC4iR2oGTTe7C7iRf6xqV7M4bjxT4p3Y8A3qTKGeCaiNQimFk8Z0B3TqRmMWFLipRHu3Lmq+p1Mu3ZLcetesKx4nUCTJpwLDtJ2UHIwxLOCPmpgqpqCGLDhEu6IebZvmbWH+Vr7/FWRMfJR93RY4c25okfiyLYYZREFaZ2hGDed++RHWom/ev9vn4Vn1FRRR6tjxd1quu1RKW74vWyiZlTuj51t2LRetFH5dOpE0aKGMW92pl7Lt/nbn5kxTFVUScHRTLjGSDYrRAdC2CUFTqA7uqJPRcPqxyWiAwlcrd5LCjjmYOuPJbt+rE6i8Vbqn4KhroUpJ0b41CT4dJ7ScWz00pF22jImrjY/BQklVlkRsqfSZJd8Rj36ybWdy2qnlhvdqoklCRZLXvTx2wSYzbug4B+VLe863HmKlmHXanqDNLq1V1AWc80WU3S4pCreyt+PzvL+rmsce8ylUCt5MRZG3FUpTzetDN/xG5nOCKdpKacHoZnNYLuqA2ku6NhIvCT9SUcCUS9VwGkM7vdu3d3rnRBSKU6YKnz5p3TTj4KLa3ItpIRWrOiJl3OiCHP2l5JI2Jp5+dMXKYiq8gZF/QHqgOllkNE5wAIicozcm/fE8Jpn3H0rlrtVKNOIZNjJqP+cL//+b/M/+UvfCngL7744osvvvgjr4D/AfiX/tif+qf/p3v+fbdmSvme8c2GsiK9vjQXO+C1ePWRZ8KMdHbRxfYkm4OWjNeZz628fc1w8I2s7OvpMWEVkc+drczjkwzv5/Tn0lUfR2ZcDflxjmaulCes0NmVriH0NC1pU6VESbsm1oMZXsFmvqKnFIuL5pmTzT26l3QXuEbrbJbdrftJTbprb5qeHJimz2KWnRyNw0RFdiQf55A0dLUEmUfOeUoJE4/tGXqZ9Ks7EpLPt3yb+9MM62WDyuo9k+6KCsq3VJxZaPcPf7l///soKiMEh1/fvun1wXl0Hs89cGXeFRx98iH2movrqmdbr2ICDRRZ1u7eG8lJa+YWrwaYmfnlivl0s6+CqHve1+49+b7jvhe9aMdEzgZ1p4OjjuP8+ePnn/zHfxu/+ePOGm5rpKuc6529gaqIDS15cm59slrIQgtqMm9mtSxVayoU4fRGFVsxq9gcpqArI5C1a7tys14ncVX1MvYNsQGT3Xm4LCL35ja1WqYCdVaG1fiJaRvCCRRMacYh95lHthiezcmI0d162cfWju7QQXThilGv7VjE88sFHlPk8UiJsQqfHH3cQVAp3vf2UFn0ZKxoZdHk7t7JqrCKjM6qEeNN9giHwT2EVmFFyRLjYCTtJap4VZ8ZdRDFfTsSvDMeHz/Cg4vEO4BbPwpeL7RcbEVRyfu9n5/2VBCtrTo/vsXxMh1aDqiDOLlVOLU3RhMapWJjyk3GlTNy43HofuTSxlAVUemnHlhY7MYZdZz3kUdWRUFo7ttURlN4heXYuaf3UGdHZPmj3wo+pxBIH12VfN+5bsiu2jIZRVdmvvUZc2atIu73lOrjeOkQwXB7C4aIDqrc24KbWdLcXVXT62WqOiM0yw4gTmXmNUkOu73tfsLG6Br2qMoK3lyxdh+Lc9jpsDNmi6jgcWXo3Soinop1TyHVkSq4ruI8mjv1HTO12kpSZUB7y+RGYlowmoqqGDjCNZtRzh/ByVzss0mfbNdPm7vsfF6V0f2qpEuz96qGnMtFURdBZiYRWaNlx9HiUJuZk6o+199rY7qizL5FiRSDHVtG+GxQbBbgdEM47WLiKefeb35t8vQaySLW+RrlNWqvIyq1s+AlOqpg2B2fr4PTDU/P8ZGv7wJrrVeg2PKxm/WsOcC7pi66IfeXa/7S765/5//J3/ibXwr4iy+++OKLL/6oKuB/lj/4V/6Z/84//Gf++s3++ntrFpdjmdl5Ve7NSKkL3uoCODppdadJ9l5tZ9VRW5oFO3Bukq8ImoGYqHvuI7PPsvc9U0tkVw5PBcrqfauyqDhSQVb8GAE9PcJnAY5+/LIddgdOxCVVOoy8GdUDsRRsTTbfOvOV369LVwhqjz5+3KfscwMVx1jFasvL/Z5r1uvuphOPLy5VaqXMDNV8vOKVZx8ZXWbKUVUdt2FjpSPCT6qRxhkNU+HQNVHPJRodWt3fdW3qFsWZfDv7dUJpU8rZ5fOz5vvWndapRuccR398Iw9ej12xHktuRUTWHHRn+fW+Zny/iMDjubXOQCSZszPbnZlS5N6XV/p8u1WRZM730cJ9MTe/forNn16dNTPMgvt1fPz8x/rbH+S3j/j4MNaPi2zfu3YvoOL+bKK6o36EvL6fMbs8w9NFFe1dtC371c3BeGdNKujMekKHMrl6ysnmKGPaMVFD00mmh+jg6H5b9/JyHlnr26bJTw3qOhBFhWdC3MwPQ3UYHxVYio017AgnZ3f1MaS1kXW4ua97xxq9+OiP+1JoT5WsK6W7s5QHCVrPzCQVvfey0wXdWRmE5c1FHNm85zM2u/IphdmRg9scwe2r1pEdWYGUM0s5q9txzZB7LsIOe6zrTXLS+4o9jtOdoasU6pAn5+Mq+UcwnBZXdlX1gvvibbOxGaT6eWd+3vb11MW+CV717eNnbV+r8yeYeLcjSFJjzeieRAe5x8H7NrflXFHktsbEfSq0nlsDeaCFmiares+Yao6uqSjZRtEpFP74Fl6/b4wsS+BIUh3eOcZUJo6OMGc359NP5XsgilI+02jfsWeFkhALedThZsZpKTIR6zNrTo2TVSr71H37IIyH2K2TDZKDe3evjSxlJ6RHRcZqXwXmTfazvh0xwXoVHI9vJlTfqrNXP7w0NCVe5KVBoXFUhD0nL2W0wX56wvMxCqd/mWtMDEKHc0hacWS5DwK9PVDtoOspRKrFs4JeXKZE0k8mYGddsboNcSY0awbN6HkfVxSUW+GLzXG/akJynpsZMCWcc61Fd09sLHcV3N4pb1SlOjMeL/yj/LEnPKRtbxsyljQ/Ug6jzEaNr9piDsJ7jvaOPW1wLTbTGsjMV2YEU87tXfreOGwMubdcz5JIihTqMvQG69A9+lv3/R/8df17/xH7pYC/+OKLL7744o+UAv4t/MvxD/25f+Xbb/7B+d31/fPTM2pAmYRMUPY7dmaj7lzPeokPd/2cT0mmhicSytRw1z5tLZkdvCKUd23OE+LzpIzU00tCrIXW54bS+URiiUjIJMO5MuyZucqto0bEVonV6qSPDqh79VaSjLeIQFUDrKKzf/qon35imfcno/DlZ65S7q2t1GhiNvr1Xs3tmWZ3LYiKvsz39+1P7VQ33UVxxCLOo/KDszl7I0KVLJg+nmxUu2qZn6BTq/PNsJQp9eS1I29/30WxlHdCEUedp4/Mg7nX79vfv6/3BW+mPr6d52/4+Fbr+wyRSTQxDSKKqPKsRUsLgYh0U4uUlnG44NKcAucy78/UzH09YyM+ve+tV8U11/Wr5qqzi+6kf93p7Z9+4qffxh/7Tfz027M+3ntzX+EhmMA3Ec4suslIzcwmVlY6dv3W1LXRdXpVFEeh3TXMs8M9sVqoO1zQJo9w9QrPBk46K+hUp25ISyb62Hm2w5/eY1Vyka3uCh9YG5vQrg2CrL1n1lQKH1vt2IrhO0m7iC4HmIgu1ns9DyRlc48gj8p3mAkq88kyZqhnItjaqIguZ8Vw79vaJruCx/RMMUTCcfb6PffT2BMBWc5+eobqM6aIpJ8RZVJVS+t+K2hXhzwMrjCw17z12a+ofh3Z7tju1BGX9t55+oo04RivEJ0H5dkJss8Pc++160xyPcZv6r5Hn8GA6uzsU99O6hVqELIbhaGxeF+q6ffIoze5duKEyqb1vvMe3XtGRcUdEB5Xo/XwrV7udzbnRx/4yLxThtX2DzuFRaN3zFPxyz2EGS9Ry5V3tpqMza1KsWcj2xtQFc9eBc1HvN4ei7q9ra3KdT5j50FPZH35aVebEWtXRioUuWDioGDvvRni6RTrgCqanmtUmyQI2NsERzTNbccuvu3lqOYY92hKm10EScw8jUmVC/HEIUeUJ2CWdtVHbHjmup1J68fGsLAVEVH2/SPY+fbZffTwpEQHjg2/PuNXbtiKNAqbKUP7WYYe10IRRJdGsvOHHlQHwenxmzlcmUF5GzprTu3mPJvyKtfeG7bxosxssUd6rfbpOLo8O92LX5t7y0myt71+jDvoVqCKwtEYesbb00SwaQsmbM5wFba26RlfTFluTrqiLE88uejH0y/dhKI0Ez9+sm9ixtOxS/zV7/vv/If8tf/iSwF/8cUXX3zxxR8NBfxPkv/qP/ZP//f+3B86/bvr8/p1czpKL9jIm2snIp2juUszc9FtyOb1+oDDk+tPBzq6usNoFE/Wqu2gKhecfYh7RZOxJfNWOVe6U4f6qDC8O2opW88qWACRSQHKuwRFQT6hywjXuKHvawOTVZp6ikHIhaN10Ocrj2OG/f2Np04Hgak7hnoiZPFIYjVzgfrzM8a75FPqWc6IKvh2RH9UvNbyakod5Yo4KiocTx8M4Y0siQhojjr6GXAdL80178teH5HuGXkuYtB4PZezXYpqUmh2rs9IevAnavztFX/wm9fHSbYhRs8accYxP/Gxx9zX514dKpiMyuZsLb4XpqJ126fbeXtWd133Xpf95lsHp3+9eP8q/P37+PtnXu+zkzObAoKjfvNz/PYP4uOj6JEjxx/ROitT8l2OoiLnrduLC1YzJ/dBOhkRWQA3W+RTojz/dejta2eNM8pnlkqMhORER8luEf10TmdYI6qGF1ZwV5jIi7uG0hGdle8EGrnXEKzvM1OdmuVqaRpUkdHKi4VoMntnyYXkyGMpXzN6U2mTHcUzP8vap3V6HNRJqJFBgWfcK5tt9DZeIDoJuYolj2qh0MTZdNzvxhvYMYeDYFzeBXdHB+AbkmOkey5EV8scCakVt9gZ3zRZR2cbqIixY7cbd70HXI7xNpXdE5vWhSSe3dh6bMmzquyMg9jfXdf3X3auOIIOOvPjPPabscrn+dG33r5gTcc+4Wqzc/vzvfe8WH908Aqs3QAPOBQac4q1Ipqfu6ruNJ1Zlc9nWcESeMgo0ijQIsesT02GiaZD46w5Bznu6y4tQKRaqsquH/NG6sBXRoDt57Ojw7SySoPqPrrJExP37WsniePAae1zuNJPNLiyF69WZkYdnWei8gbycBfJTpIuRWTR02GsZ1YJ4U0iI7tUT83yREXCFZH4mEBwyfVEOptkJgSTc2Y3jNFUo1r5OY2cndPduUHcT1i+6D6QvJxHmHlr7+06WCumu1o5eacOjybHtapKUsA6g4MDynPH7DJyZOVTMmYFZBYQs4Gr9zGT308DV9gO9i5mk9WRSYe1WKcbBYRKy0V1kLnKLsWdd9+eUkZpAhLpMbSkeHwMDU3QT2od2WGy4Gk9viDneRWtzx2UnWe8wjtJqeI5jbUIdjKcTqJyDlXl/s3357/71/bf+QtPJP2XAv7iiy+++OKL/5Yq4IB/mX/wX/yf/fT3/2P6hZl7bbz7fnOUMhiu0MttdOVdYq9P8RnQ6s32T0dH8f9i7396rVu37T6otd77M8Z8373PPfdey7FMwBIRSsQfIUtGFKhBwQYkg0UBRIGPwNdAJDUKFPk+yFKEFETsQpwgIiwT/7vnnL3fNcd4em+NwlgniE9wHGm18rvXnmuuMaee/vTW2o+bQFeECwhSaPc3Uk8Dyu1BZhLo7qycg0Zy93AqC9txTWczKqN0TBhg3ECa3DiYYNxSYFDDqFJuAkNEkkgDPZc2klxhI0eomgQmmQNEgYoZFBERE8qWACeAnoZqYku35nBy374+iMaK2uzZbbrIb7VQEUbPvM48jpXfPWp9gAlUHKE0xiEZQGQmiGwAqfX95df3lWdcuvev2zcQhEKCjMvju6Xc6rsBRbfhbqE3MIXAq1a9/O3M9dMkECRQHY+ReAKVNYYhP7m+HKFiPHtQRxqMmxlOzlAwx6np95tohHfPXHe1PNavF953+F6VyJyAj3W+/py//Znfv8XD6zXqzCwS6IKRVISkgT1U26gepycIZd/jwysKoKV5emrbDSGzzoUbT1AZnhk3VHvTkwVEIctZgdRCOCHII48DVVG5evykaEOYUPkmehcGCfBZEWEQnOXDe65IuozOFBS3p2DPED41Pe4khpWZq2RuCVIiACj0eczNGqBWwu5kdgKD9zXYz3LQACON8N7joYGVWlmIGgxsz5Tz/Bad7o8Bz4tvNFWOBox0KVjV3mgnaDcHjSTkCiiwYCCAvXd2Ex4BufwiVmGjgNxP6lODKsXTOz3hRC1YMXMzYVUfUQPORhtmFp1xS/DHnv3huSaBOOo4jjrnIMBR9WXkBIwwcmiXCEe/7/YuJUKNWnXGWgF6MPeNHx/HLRCTsb8FswgnvCuqFiPoUDYmekPFQ6BmCvgvt5FyyJonPp2KyUj0bOQabA+naZgmBrSSNCg/oW8PhsJRKwpRRuJAmTZGKE1DZ88EHAmFPOFAQPLmpCMiQ9Y4MGxjYIMzk5CTBQwTYBrBSUTnDaBxts0Bnj9msmgHiCQud4Nl5AxTjJLQLSp5MAoh23DPAGueCwuVF4g5oM/nDo3JG2UPxiw2NpABvlAodG9pSRj3ZCfIeDzbI/vZNRMZiRAcRc7BmKMxcU0Ymu0crBeQ1IiIRg62PYslJ82GC5oA0AIacEcULcYDOTMeWFZER0pTocBIfK5kgmWDyCw4SEVe82C7A2LZ282JyqxYrkzswa8jOooBKwyu5KbYByzOAEijEohkkp+cecyTJLbIOMHJK9CcaM//8w/3f/iP8M//8DUBf+lLX/rSl770X8UJ+N8C/hfHf+vv/P18/eWPH++5etAA0u42oAtRI8Ue/tEGjLv3ZdoGM7heWWsWlK4Hupj5GFDDAMhEwlffNBIwIARmDILHCmK8Z3zfq98E+ttxnD/h2fcKMx4OIrzHe1hCcqIgFFy5Qvm+mkC1phwH+zJePBD7xbwp27IP0gBzNSJDkcI8PmzZ2HDbuAiwEkBed+8PXNs9ciTK9/AFn08B7+J6TQkZucrHilx5dffGUQ0uIQ1udRGLrkJG3lQ5DOSwSBZg/fxa+c2/7vn4tXUzI8ezn6XvXbru9/vWvT7NzNKxju/f4vwWeUQVwTyX4qFKLTc3tM5gx73f0AUPKmDyhtPgjNkDuNkylIjG8Nmtefh+433n7bsn5DCTGqGJcy0ep3/+aX37M60azHOIzUQc0cIGvs3RDeHmgFuup+UsjiMaEtzLOUFkYE2JiaN1b/d7AlgAohnZZI+2uhhnu9F6rTxPCnqOlU7VgKy2/rBvtxaTC5UwF1yYfaYnkc0LG4pMVFYIbTQVxjOAtBkwEcM7jUEA5Y5BiPfy8SoNlAxQG5oGFBV2WWbMUA8YyUg3VJNo7jBkOGyH2jGeHDxN5Q5HrmB91oCpYWrsqgqN5Bu5COSgu2oNfAoTbpSEVs8ggcgFDqwTJBIVPbcvvOcTrl3kcQCRQOy5wQGSAYEtVxQwAFKQy+PZWiHldJDMRTCMxt6yAhVMWfMe7/fwzgFDeFUe32q95lleDhWIe0DTNt1QZD4zZ0euxEK6C7d23OipFm69qedLYzhAVrLCcHotYhnevhfhNA3DbIIASYW6m81KItzGGBqGHUwMIycyQWumNYjIIplAdKpHmqgBgMFke3Uxn4qxAG6gPbWyeoFkYe3cYBIo09ttXRM2/HzpDiqPKXTf3veLRtYwZ/SElcNNcCUUcRs542epHSUw5HYDO1xQhYfEmGFMGFmmucdEHXia1jiBcMtEncnB1haQgCMQwRbmcygboDKSSD59hc7dSKqhSISPhqWOgAArS3R4pKRBIPnHInXBQcKCsaCewCxk5p6eTXy2eZFTTD0+hkxMkJl7Rq6pwfbRDmIeShUxqICQFgYDSxgmi5kmlcbwAHVoT++pDE6jx+OuWhVewI7ZIiJKgMSw/NxWJXCNkKoKH4g4AMV4lA4cTXi2hRhUwguseb+dJqge/Lo//m//DP/4n3xNwF/60pe+9KUv/VdrAv7b+LO/+9//m//N/+77+I6/uu69Z26XARIxlMvporF7owYEhn3fjf0SwrML6/UdVeG8preb9HoxUY4c4QwCc2/BTGQGEXl3CxMDhQtYoz3T8QBAiIUDh4Br6ADVqcFMI/o0kgcygFDY2UIiD0O+Gpjn9xVUKOSFWVkySGbFAF5Rk7EH6s0mI4gWagp7QI5ENDTaPbOtqQCdWc/6wZtABc8zq1js9nqKl/JVwB1wxECFtGfc9TpTuT0vg8tTJUN/XA7HyLIjmQGahj0c91B4s8GP+33/EuoQA5q58qdvx7ffItbx/QXURZ+DOo47ovPzZ6pbuGLzAG4DBxDPWbX1+3t/fPjuIgn4dCGGwSMz/P74wNXnBYCB7CgE4ljiOqrq57NqTbgTbTgy1Og7yogS8gB6txJ9z63rtc4Xfrr3W6HIjKSOw1EEAq1BNDRjNO9RN1oRDPg+4nggpjKSa6Xz9Tw++6HEAi60HZcyYMVAjPYkbQMMRqZc6u5116uWI3umpxGMBzClJrAVg2rcxqBWINM5JfDOd0ychUmiTmSFMPcPBIjcMqClNNwem9V4CGAIo4Ahm0hlzTTz+ShuCw50ROg4NOExgELyQSpXQN0QvJB2FdWQGFLfVRmZMhRPlhIQMiMAf9qN9313bpwSIIWxFo6VOmy9LTyPAxABKTjhvkfC6oyC0POkWIWHyROUWTZmJEyEPbOQAn7c8/GebhMZ0BH5+n7GIbWyYMyhcubg+WQ3YgLrQHbM2xtOswrquTFUVLehFqpCASey4rEDQEFkekAhMpR66rviGTKiJchL6IClxSclATSmYdtj1PAEVuHBWLXaM6NM1phgki0xMjoaw7Jl3DN9DfrMcmLkOVauA85pPHVXvqfdhHPQ9dnBh2QTpTgUcoNRXoBgj3RVhwMJKrBhihEJ3LpSABIxWU9NwuTMoDKjcqTURrcKnnouoYwiDvjJ6jbqGjWRjheGzOdrRQiVEYNRJjmVy70jM4MWOe7uSeQN4/HGNBFpNSdY4RzPEIkswjEtSFBhPSts2EHhCAAxJYxmI6tNKUOIIPNpszIyem6bGKAMFBFVMW5xtjtQ7lxg5Tmr5SsGUSVamh4UchUw3UCLwWzc01FVmRwAQ4yrMGXvmnksQUgYfLb56BkaVcmlhtKILJC732oQa9KOpkrTUbmtFc7Ij/v9j//Z/of/+LlJ/ZqAv/SlL33pS1/6N3wC/i3wD/K/8Xf+p+v1l9d7Z6PLEPuathlpwDFFMIs9W3vSsao+5q59jNDq98aL/Pk1q2ozuqee/QZrGQjDAJZrl2vGN4YYQkFMFjJaAd+10RNAJ0CUILDWYQDzGYXDBnDHCURFmx4rFfSnrxqywyWNThSzPBjfoJBIhQCnEq8oOpsNzXBEL8w4ZOLyvfBnrn7fV1+GDtRzhBFQZA8CCY8redIy1SLqtQIJWanFY52v3dHTywC8K5FVBIqVhgBxCioQNJuD3g8ylYinwcZrd1yX+q37mp7UzN4DH+erXt/i+yvWN+QCIpIoR4Ru7RGgp4HIElIaK1HD+uj3/THvO+cqtoKqECOe4+CZod5Xny6+vrHOqOhxwDZLi1mZmqgHWeLupo6OXSjAsPBggcHOjUFioVLVx0B4+pljhQd+apQN7L7jswq6Sokahe9OarImIiPOCH3o3R3ViwFhGl4wohDMwY2G0zHWzDweAyHX9oRw5KcJAfNwcKqyKd2ot6gbiQF26YWqpsswSXQ/sF2BabAzQiwZ1cVVyDY2MI+XFMqxFyExYhtALOPzRma8MQEXSom+utDKTFWmWLFBVWJD95SsFyKIbfWAhihmcWhOGWZSNF05oxxNPmCYWlvTEidUevb3oT6AXAAmdO5UG+bnJjATKwNVwzstaIWZpWRfDQskGkBjO8io7iwAMUZGXpi9sbeud8/QQgUKc6bXK5mFCHvTkADU3S4gK+pVzjsGjSgGoQC24tI11wBZR7oeFHeE73EwovQJnc3QMAAhBwPuVSUT7TEL6NCqBUy3owm4JFHbJlgLIHYt3JjxqwBDnTOT+LSb1Io2ACUFPDhZhtUwCjXU7j0D+mw3MBVjY9WBrAi0FQNEbr3RYOaRGMAMGjMbSGGewqwpGAMHPn821FjPlVtuMYd338rPT/Yy8EyMBISJSWQiJ4G5ATmDDvyYgXGiCCDgeJqokMzxoIE4EcQ8ifzBZ6lVZ4LxM3B0v3tPZE6EDbQCEzXdGFSymCIGholkKpDQbuDx98QkM5CdgBqQIu6ZtMnD6NuZg0L2ev4LGIhEz+2JjCLuiAcYrmDRMDnCt5VZgPG+YU3EYmJ63/NZs0YKUKISgQXFCPkgj4zNSTBaWoygBESOnutRAqkjgahbUodKFEYBokA/hRChb0jXB1S/6v5H//z6h/8xtL8m4C996Utf+tKX/k2egP89xP/q3/lv/7v/I+DnP/z+170/BkZUBXx1TyMghpkuPGUzN+aIYAD77vfHuF933CnloW/rlUdJUjuGlYECm8agbdRas04Z8MTsHgSiDQJEJAg06Ce+FyPMoEe1sjIZepUycIvZcMxMNaPy7kE7jW7nt4VVtKcliEYyhHCpMniPs9EziKrlLNzoGQemfMIY9t1azloLqbt71EZAiaIob1VHFge4xFShurRX1VNz3Mzn6PVTss64NFf3AcSnpy+PI1+Lv/3Nwm/vj+u6f4/3D9xvGGnc7KiICqBs9+zsW73fH29fO9Nw6H339Pnt9fr5N2T4qIxTd25O4unnShLUfBA4iyQy8GPyvffvf+nrQ/2OVNDK1FpxZCSrIKP33JeOqvXt208//zyuTvCGEJI97Sf0unBm+cbty1YOtNaRKQRGBqgwdzIrayqc0VBc6JTRjMgGAsXE6WI5wQ6HGlA/k5yIKMc2CGA0o37C3+QaOCNw3CMekwRBJmICo4YFpCtnKDwvCRVTQc/GGLGGxjBdw/kjRUZHqduVa8YDbw+UyGiYjWBXpDAmiKyazJm7HMUSRDRlcWKOCGraywmOAGJ4AZGbfnsIoFGRR3Ug8vye9WN2vacxzTyUUiO7F457aSbGA+YJZlakhRsqlEfu4WwYoCaj/7iXHgS6C8oKFJXMGwRsXHzKiiZXPKOsT1ef6B51FZ95JjoxuENsY/euKYYAFQ4X+jY1Vbnhbu7wdc+8py4AiMARef5EroDhqEYTSAPJqnW88lg5M+ns/AU/xDyz+vro+yqlVxzOxGrp6rdDCdADylXVCaAtICIDR2k0u9HDcBLF8mNvB3ApMISQAL2yTNpg45p2rXJhlDXPXnIPK3Ouu4tpPq3LBoV0T8KoEig8TmhoGwOpY4yBolOw3RWR1SwkC24JqWrEdrMjyyyQ3grqaAAxAXOmsZGRk4+Pwa6NxrQyAmBH1gxcE4yHHb0uClvlbgCQUeY9AhgclCqIKW5PEEanayZQtbsxILQQMHPBaDkNNcQOOIwZujIqwhYmXGxcoQBWEgNsbwiJuTzJVwDwHWawkmSiATg6uo1rQ1NHdZSM2hZHi1AG+HkRllaztm80iEgGEqgex+teqglHVNzTsWM4CEakjbFT/TrrLukKN1fUhsEb8Bg5jPQuGomZshcrKvdTNjcXPglWAEKBtoc+Ue1oSKPMyjTV7Z3D46h7+v/1y4//8D/Bf/EvvybgL33pS1/60pf+zZyA/wf4i//Z3/kb/7X/3geO+/oAGGP40livTD4hud1wVnCVFffgsV+WZvRGD98XBAXiWPj+DVGy8J7JzXABLn6mNfNwxPFaQOnu6cvjWEzZMdjZdDjSGHY/iFC4FkNQINOT1J0QMNNMhCOQ0jRsFYWCVRXJZ+awjWkGAxFBwGhA0KrhwC148QDQ6JFq1lpwdl9I+7WAIxp+Xx4zsRDuvb0xHoNUZp1RRD2LHzHiIUmeK+o0ZDVuE0x4aGfFOvDt8N/8/pvf/nX8sv/wz/+F/+qvuDcrn0pR3bCauIVQETN5ef/u1/v+tZI5vd3xSnx75ev75HpFZETLg6k4tgLQC6sPE9zq6ca+8Ier96++Oj1UI5DrjHqpigUcwI3em4x8nf7N8S2/J2q6WzP3BSESykxUzjyLwUJGUgE4EoUCz1VY93U/FUqRJbgx2ZpWEJEAIgMdclXx+PQNUkxMBVBJuHs+fkBiFGodsaaFu2duE8TzYipvI3NSmj6c6r5mCPQCUAeqAGXpp+P100/rw//6r/4V8f6GcJUj79lFpdwxeKypyCm6hauRXKDaw05PICziSK9oBwXqYaQyApfgwJK3BgAj11GhIkjdalxzPw1LGbmUuEeaCeex4vh+NG60ND0j6DB5o896Gc1mVjwPBgaZTCMCR/rNCzBQ0zlo7ZDLFAAM1LfkDWLiW3CdQHIPEoocTY3TJolVSNLRCAu59xtTKwt87q54P/vnNCAJD5AHwhMcNhfolLBwo3WHhvu9fUUlWCD8ShyvjEVxODpq/Y0//+lv/ds/ff/r+S/3v/7P//OP3/0Xoa5XAYV39/VWNCLomKfqeNRWJIKgawZIVYSekrd0rqiI+bjlrYwD2QF2bAzhEjghDLIVRDpQ1RzE9ABEhgfu/UQwVEwkSs7gyAleMaN4cqgngDgm2m7NY89emQng8vvzOcceLOHWdTxjaxG2DHGCTNnyAK7o9OF1jlFGBu/Ynp6E6NlTyIpiyDTM3RtIVBR2TCKjJh/UedvJHOvupxgOmTeRZuppXjCR1vSLpQMApuUJEOPIB3XFIV6bHWY9UROjcWHCGYiANZYUCGiiiiIUNnp6YlbAmQYCira695lgZQeAeW+/99bkNxw//6YQmBGsIQK1TWAoF4gAJoWnkTkjM6tHF5xZYTuG7QiJhR1GA2PmACmiHRUOn3dS04k0pgDigg/wstFTK2tqNJLjiDMCGneN2tFSwkyyIq9aKQCyZyGbsKZgrEJQAe3Gv9y//Ef/1P/xf/I1AX/pS1/60pe+9G/aBPx38bf+53/3N9/+nX/dF9+39nQYuhHBVAO5ourguPf2s3NtTSEJMgzUfns24LhnM/I84vhmqO976EDSGsA0qyoyg1754HNuDLrz4Q1lZgdopJ+zdaLTBJ6GacdkOea6B1Mmwo2GcFSKuAn0KlvoIBThxtgJZFBEIiyqx0dURBLDuAykjo5ACLpHkYoHs6KHrRJacGYB/b4GKCmBGllxm92TZyxEDNbrZKC1LViaUMbBSSeO9RMWhcHuzl0BHIvMjcG3qnwp4yW+3xf2XT/XWT9dnv710vXWvaO7RzM358Ldft9XTra5At9f8f23SFCAMEBALADRg2wgB3df+81745pIYRStcqAO/+Zb/fzzQO++vi9xo99tiue3Wqv49CPFoAxrJoyoUCHEAPH0H0f2AqG63AFWHlN66/ZNNjLmyAomw62mZBzgoLMqcGppIlzQu3OaVenw9LgyoMwgGnjsvfXEQvstI9YJoD0eszKhZi4hGw50oj7dy1ORoMYdcikV1InAaqCh2g0phWc8+bwGwJNCtpuIGCMyJoKJAyQwlejpmQxRBCyBIJl6SMHdgOIloKxA5Lynuw+6mFcIENVIJCKn2lISYtsFRzIwLlQEEfuW4+EH1y2digqlM2oJcc0M9nFL3SbcuNlHagy+G9MW5kUcZ2aBYJYDQPBDGAEWpiKKbBAptKIfnI+QYSAQMejokV473rhWLT0V0vq8poEdJloN8pWnqn+95v323EiV4kcKPOqnI7NmFGvhteLnn49e+vjQ9SHeBiaiJmIZ4kiOOqSe6FBZCMUkwBt2+hzcAQApcKbX53dbIi1iUDBAmNM94QQyGSNhhDYqz3NaBjRuMcKHMtDdIwYqxETqlY9nH2hQtABYQQWisoy+WsJBR8ZMj5Uk1jGIeg8gJ9Ix3Q0UnajLnhGw0X7K1KLq6bOD3QIwfN47I2BlAfA9hkIMcqq5I59/dy53YKTywZxtdIM9CiCEjjiAkDuINCZhCY+7gnGHQgJCZm08ddpPWn0KRcDRo89X0Zz98ITsW3PEgxgKSQk6hjodM73LRD5V/Auw/Q5G1tlwYR7aXE1kvnq933uohUAGlmNGbcFhuOV6LvowEQXAY42UiQVhqEwNwwNKCiCiMYKLcSLn2fcj2ywqO3ZtzCAL1FSkI0IwnFk3M6DRvUft6sFDgw7gOCwhQSeUDT1x58XM6SnYhRn8Yb//7/+f+z/6/48Ff03AX/rSl770pS/96SZgAv9L/Hv/k7+H3/7X3zehiXdfaDjeV8+p887EhUOM6q3PdFg5J52Ng+S6bOhSfwD7+MG26udXrO+jnKtVOFpGu6RVsRYzJwOR6I7u2dsFrIhMVKU9GiWqM7ZMPxwdAwJCmJ1X3yCOI8GMZsDTPdkPfpZiB0P5jAbotXmRucIddNu6CbNz+064+AqUs4d2MCOjAOKeZqPisd9ixjRqzxOXrAigxjPMShwr1EaPpQmGvWpl1TCdoYChDGAiCOBZijgyEBZ8+Y/Ho7PWt1cycFvs4JqiKdy+//Bj//iBj1/944PXdc2ugGKUcb5q5QJyPyzQESxJ9iS6nM/S1FChomAoUStP/+ZV335zo+/74txcFkY/4Feu+oZVuVYKCsIGq+HzmXYjbiEkYlxrIlIdil1JOA0M5+mKppnZ8XSAa2wMFgFk1zxAqIqgrObce6or1nEcrRoNaLTYUnUQzroG1eP7MgWLzKfnmYXqsma0Q0+40lOoeZqIaNg9VQiUiQTmfCgrT5vPmtll9AzTiIJtosyemrYKS0MCj5NBTiIdA10FzMrt0R12JDtCpgqHgUKTZWjanbTRt0c0YAFylFegUMdZd2rft28SrCVnzQy7jvPJ0ftuBILncdbxOnz7175uK9brNHNf968f7+wTCZA3NJfm7uXazIQRWhWDOYUjmBm7dI9l1ExEuuiAIjYC85EbmIpKJPqWnC7DAu65V+YKtmWPB8o8JgAR6k/EVCtYWKnoq/f7A+87sOObkdF1olbk+WCEAvFcrBmz9Djj48xjD664VsBtdihVqUBKCU3HUMW3GjKERA2QmKgUTMFuOILldM/eTyFWlGOgquhRAtl6g0DGszUvGjpNMrsBIg+IvQEba4oP/7pn37JZlgYbs8BAqFtFOp/UdCeOFQXeo9DTzu2eBggjyIh4eru67zKQxjJwsJKAK2hgFNsjIGi04KhaN+0BBBbcMWOUs0C0hoG6bblzRXczfejBpoOBrbZLGdnCgAyUw7iNU6/ODfc0HagibeS4Y0iQ0LFnEiMqPMHsQCB6GsDgAMkAML4iDa6ZhDTYoQy0/ogLC0ZHYPQUm8HoRLJ8dWDuI+OhRU3m0NMo0jnaimaWscqYz0SzyhwwEcRsNWC6otVnxuDpP9BjgAdjRrYFJ+r5yCywSoNnoG0ooorp20+jHjEzDgiV6kSq2v3cU6zHaEJnLqyCn2d23uj/7Hc//uE/wu9/9zUBf+lLX/rSl770p52A/wz4X+d/53/49/v86+9f9/YOzY7J0ZApTKPpFMSBEURlDWEbwcoajQvc8P1jdHG327NOHEd+z/JCT1vN8bgsrcjXqpUW76vRnTYNH5wioGIEYiqsz8WviUpaUBhIDUCOwXb0BZgdYNoOKVtdmFjOTJKEDQFBFnI87u7eAo4gs5CJG42pQFcu1mG/H2Pw039z5MIJTIQn6cvshnsvLBzL8AgzE2OEyWWaIeg4i+eLq2KjR5HSuAGQlQlQCCTx9PuWS+hWL9UKohDhVQK0W0J6PDvua//rX/aPH0tjPpuq23ObWEfUVNMJIoNbvcxmrrzKSGUHL6Xt4ToCiP3bn+Iv//x4feO133/4ndEU/NEA6nWudbiy84UGz0FVMW3zaRieUEuylhsoYExOxp5Lzuo41zE1sT33TeeZyTViXsJcl4GqrEShpmarq1edObAbZFuijo369f0DcikrmUWzAY01ne00xDGIyvpe1fBwskjLgzANsiJzEh7MgEJKQE8oIxwFBve4uqq6czgJrEw/rtHJEPrZew+wexFB3BhkHuAYkBGBUbuxmKjIcjdjcrtdKIDocjXGcoNXCwjKHqoQENFVETiUAeqZrlItQSgFz8XMVgPjIxf+WIuMqkp0tN9oC7tn0FOZAQ+Ae+b+2Nc2wGSehQiVK6sCjmwBwHpW2MjOochn2eapx1EwYLNj56qI510Udqe0ITjgQYEoyupGPMltopDKp85IZo7Zt99373dnY5UdOCqw4lisV4abop/spwBsurLEDGH4uHIHtRLJp0hqDA+GGDWAQLXsQeqI5TveFFaUiUAa0902Dpw6Hq9HXH1DUVEzokNAsCOV8IgdKaDoMshCXdNo5z1zqCY8qmAUbyVa2DNQFsQAwuHUszxlp2F4NP0s3YkDIMuBmwNEbBwACoACFp/8NrRgIVG08bjOjSgUbXEmZVRI9k4AsFgwwhEloxvygOliYTBGI48azcCAobLIJOYGGGXhiMBow/BUpLNhRJfEMdKeNclia2710y5IlIlxewq5FPuQAYxuRIwi7QGSecWFYWUYkXQbe5qgGRkCM8FxRljJe5zCAdVCwzNpgIaJt1SRmT17l1bmS7ZjkK1tCdXBPJC67kLeyNascLNgPpxsGgUkSxgDjSgoeWDjmkaqCGbmjIFRXjOmTkFoR8CVzolhRYromUAi53i6ztRIa/Qv7usf/hP8p//vrwn4S1/60pe+9KU/1QT8bwP/4C/+3b/99/r88/2H/UPveOEAtXc/sAhnbmhamqq+i4GDgWRExm0isg+y7Y9f5/3RvT8Tpd9e6zjDKQNjPxxQA6OpxMk/giPBNu6Gek4EiyxUAM6ABAlDrwVltZ+m5IwigXx3+x1xHjt+hZKMt2FBW5Hh5SMfCFK4OUp7aEwkQ1Yh90G6NNGpA5EFhyYMmCoIeN8RUEWgWBgjUxSQsMFBUOXV7UYPlZkxlVV8MeLUAuAAwtOs9JqrNXeE1I6CyKgXLD3Nw3bKq4AjpqsbwgYsMtD4eL/ff8Av3d0zV77q1WC0JUZ0gJENe/Q0C2Vg2d49ADsVII6s1LHiOPnTkcwnR+q+fbiY05vXFecZ64zjRJBxsIgbcAEjQlA4UEcnGTht9Xzsj5yBWQUosDGGMbGyskCogKwezYAR1fDcgNjjyjQeeg2TT0+vo171BL7jcjxInw5V205nU0jjnrFguCIQASECIV1pgKsjCGh6kQwEu7vWmcMB3M1MJLzicEG9IcTkGINxMB/oqWrCbl1CIhATRE7OAVFjn4+FG7o7PvEvFRnYou6BjZwUMg4RCTbGRneocOnOhpXriYnmquWtRuuJAQBjJFGP5+D1LRiShrFOVlXfUCWLKEJJtN++fv/LRhfgQAns8W6h7c5MofYRdVahMHLODLhcUT2QFchAojWjJyRZwMCm1CkMHgs6AkDTHS4rUdVhSA9I2J5kJAp5zWMO5dM5ZQNtqbM3Wg1R97PcrGKg+FpZVc4uIHifmWRG3oB11zZgnoFIi2jncAqz7f0GVMFkCbCBPQ3AWRwkhilCRFYsQSP4eW+fHrbx0/wcLqwN3qUKpAB+VqcncI/UAhAwaiGRb4wuFDITU9e7hV3BQG01gSomwMY7QySB1QBGG5NYrzqY93QA6N3gMiYdiGm1msGILFHRqMysMbOBHi476cjY0ECwA1ioLUgjIEJAKdBzE15ciEN89yYeSFGlPUXc4EGEcbNlhOuIVJa80RONjrktgAUk05CcesqrZ9rGVBQKXIeAGeQWrQSHaHQih8qIEA33PcmmSRxgoNWY4JPfyAL8NNbBrOUwmgBKnnJFjKRGGSOMEDGVgJaoNHuc1qwnbX3bmYYGGxcRhzlCZU4ygrTAQGejcyXF8VOL1z7Inc8nYMLZQMk7YE2YqoosxRsy5YwAMHf6BMhCXFaNKgVqoZivf9n/6v/6n80/+U+/JuAvfelLX/rSl/4kE/D//i//1t/+H6f+/N1vYMId45mYSLAQo5aI46GHkjIBxJHJvAJ3RQzQO/ebvd1veyui8MLxaqbd5JzDWjGB3orAA36RdGfB0DSklzaKcZ4tOjHuQDxOM61gPVDZiIDLDMTMjFuZUdWtbuc8W4d0KiLzQBf6npLcaMFeLFYBT6EpzKgZGDozY6V8RyMOh2kflkZOADUI3ZseVmAtCNWuuDviKW5lM6Bp5lEVhXzIHliuS6OK70HLsxF7eqHWSwF8q7OOfu/5dSs26ilSSshusTVqvX/odx/6+CvA385vO6BWuMc9gXzmc2k7ApVmHTmmudaTZSXvV5xx+nWojrR7X7Ocw3GrN2F/Azt4TzQqQucZqyJXVD0BxCr2w1LKWXVgVqtHHULfuzELBaDTiTjgAO5VePA4yRIUiUBEAvPu1nvjfv//ErcVqCMYQo9VD2YmC1e3REUlgvEcLD1IxMrw1T/cCZwsGl0NxHzONNGpp8hKYWV6mOkHh8wTQLgOZeBiFiozgSsE+7ITkUjOpHsicgdmjyblsYfhCrcocUXyqTtCwI3ZlyESE3cIcoqfRkh4BOqsnAfPi54nTMo4O3pCbhQjC8PAjZGr3NEhovnKI74t+93XrMgINrwyWbBnBts7J6IOA3vfErYK3ZKmZ2FlVRy2ZrcHLkxiLVTWEdXSJSzApQlDaeC8Gde80ZnAUemC/ewEJwOfl0kRH/PuvUuvOLnnnR3PXpFZVRoZ+4x4fnyuteLYgSFfm/3xsX//y/bHTD8km1nOqjijj8LrOLDCYaOjV2Rd3NzlHEQkelKeIISwp8atTnEWM6tno3AIu2VHjAKoDKKuYNCoRM+4yySsqyGQJwrkY1CH8DgJnt1tkGULUEMFe6ItYc5Jl5jlUYsIqHg2Omx53FiVXgCCk0BvuafIqEAAQbS3pgZtexGD55ImhUmQAMb7s7i4soAlurtjcOSC1dOG5sShvNuRs5CYMBzdXWhXTCL0pKIHdhUBEN6DbBZr0mweReXGnM1bdhuYvvE87YIjsRgEeuwGgxExPbafG061fQydGJRQ8A5lZ2t6gNQLlHpXViwPnn8GzBS4KoyOVmZuGq1CKJdooSMwAwyMmhwMLDr8dAVMTzpZwLQRsOGc5+4yuXVLDcwRxTwBenaBOOaeivEfIyoP+Dw+QWqEMwApO+ZoAK15bh49SibFEqCY6Mx75ohaq2ElInjsAUrGPna9sf8f/+LjawL+0pe+9KUvfelPMQH/X/63/877+Og7ejs5yh1GqBxZUFUcrxDvu0e9MO69y0QlYuCsAVq3U7s9uOS52eBx5PfvXC/vbu+CDA3BrEB8ZrVsgySMbgHhda6q3CIEqOnJNMHrSByVDWgYEeSYeO9mw4VgApSIwGwYMTXJK5yRJzkz3obMVkLzLYzEk5iLrGRkStwH1uunivP94/f9fifUGgRQlSj0PAfGIAQOnFUMOlAdz6kYOPZRWMxEXz3ujIynu7SRomGl4zcvilsdRbWJ8d1TTRwetofovLvvjfcbv/v93jdGk50rokKN5SFYDH1f9e23eH0LMG6OZLQCPpD1DVit5vfwETyPc+J+735f0Z42Pq5emz/hrCP/sK+PH2Dkt59qveZYIAd9Zj27sfPIabViXvF9qsfqtq8csQfgVaUjo5+Y9hRwCJNoo4kzM1R6IrBqkFN5oOYpKnpvhIZ5oFbarVZPGgOGj9YwugJj3G0MuxyhYgIGCVXesyL32tc0eoWBzHXMxo6uMg8YXAO3LnOx0vAxcA3QxArEQNlRhyRD81T/INOBS9Ma+GGzJhnBECbSAs/BygQvKS/xMeTeZCINRzxXSY6cJIwSGMhBX9t7RxaO9Tz2CUNdK1cuqPfeF3FCyBrbmBUvoyRFEcJ4zzOoRgDTGJw4Xbh19y2Z4Br5qb8Cych1As8I0jx5REWEhYnoVgQ/uwGKy7F9ow0Al5GDSlS4wX4C6415BlyX29A2yFgoWzNWv3GAk+YQDwU8WEgHtq7Cea7K173HvXNP3xv7F83biAoiiDj6KJ5MLmcC0aUAcuKxv04LGQmYOUQJ2bs5yoJso4zpcTnJB/pEOD8nvhyPlRMD4GEb1WAZGzNCIfMAxPHjs25UHFrI0LZnm4NItPUUiFUeONqax3FSRhDK5uTD3plg93aSCIBtR8+CcZBZ0evmDrtKYni0B82Qp8RDNYWKaMzenj0r6sgJbuS6O7oVE13tGGhN+BAQWaSejDDajJ5ghCWiEIIStlOQaAZ71LVOZligAqG2205oZATVAcSKeAIpgP9YY+WeS8j45LAnYhlODp0GNNOAQWcAzVuDHh9kRPmIVDR6bBIFZ0eH95GrIjtaivrjfDsqlYhtldyYVCkgWc3DwoNyOhA4Z/dgYmGB3r6EJEBCiMf9H/SRZ67WzCjvuUlXnIghGJnMgWo7BpP2kIOMmbFhPr8/IzMIPr9iCId7aB98miIZ8VwdpLtXxlX9NQF/6Utf+tKXvvSnmID/z/+7v9wfwKxIeWaiNCRijKO0FqogyB14MpDhY4Wg3s1+wKjPGIL77feH5CwmFl+LFUpicGPyc+QFw4xKYIBG7MFCRDc4lTmQEb0IcBUQyEYLQhjjRKHoXN0K3RXZtff74vx0LOCTZKF0TIz11CKVk8FxGz2EUZk1AF0GANaze/kGeDV2Aaux+x7sXCe8ksbMCIAz1oraaBSm8NN8u/omgFcIByqqAxjmoN2DOodEf26SDWvDWVw4rpCQobm7K3AfFsj3Xb/88v7lF+9LP4RzzpWMyhvz7tPjyuDCTz/lt5/627l+PivXfu+ZgfrmpdNoYnxwsWr8xDPDyMje3f51y3+oF/N4zXvuH/dCFZY5Os94HRHp8ngqK8QHmGP7BqMyrunM1wwWoNLyeq29cV/72DMSQgkP6IHKYSyhA7nWvTKQFDgTDzUHE1C4uj7BSHzfI9n4NP4OUwMmzIZTwDGEIX5WP9v5PM2RCBwVikCgSCE/wMKUbXYnq7PxtAgN4LPxmIeVRDGIkVyBlYQ9pAFUDqnt3t2NIYnVUAJMhIaxBrKQST6LcM71jMuYqIK3tbYfP+fEQJWDzok4QyS66VrEPjLVFXUs1Krtvq65NxbXt9fx/aV66Zf31UKrr+3qIksGjOv+gW33Kh6TTTCqB+19DsNutzVYySwkD+RdUw0E9TQQtdjtxFRVFT6H/urVuXvB6AIA6pMWPEAhkwBuuAZhAe4e2oliuzVzsFCpumJ7nkC/19Oyzuq9B5NHpYKD2d3Y2eOrZz5cc+SrZ/q78Gffzvw+kw2UB4XjgeI8I8zYR8YAPS37KTGqqMo0hwaIjZ6p+HxgrtbTBch1nFkGZwt3zzEJ5u3WZmCOdARETNZ4Smn0zISOrmoqLEmFRGbvlscmiBmckVnT00IeCWjGGkcp20QF8j4m26xKrNagWZ6um5lP0XIGVOmKuVEYCx6wO6efiutuNwRXIHEihLZhZCMLxRrAMwr6VXV1M2qz2QaiEMJo2lnjgSJSmBTOyOFMIZEYdKO760Cu8x4Y/cJBsHX3TOTTNsbPPnAwgxgT0wZUh5qhKQBsMzLjnT2XARQWqwTPdAJIPJ/4mhI6DNleMcjiwEjAPJTomVADwwBRMIyjnxcyY7gKRgXQbg23MsAIt4fGEaXcBI3ugaNECFYznavgMhVwJ4ziODGjBJBV2cPuRgPowHO5M+SRx0yDc+Y5ow0fggODPpxDPLcw90vH1wT8pS996Utf+tKfYgL+P/yDvxF7B13kOgFyW+0QXJNMeqwMY0OTcRS0Kq4ZeWKOKiZNFDTvX8edG91er1f85jdkjTfQb7TvWQYKkYXJ4CCWIhSNCWXH2JNbN8OVWWYTk1kxcVATj1n0k1ny7ql0FO9A6TDugjH0YBxDIp/jcHOy09ANH0fVEz4+Kobdg3z4kgKqRUx3zgmAwd3ARJyqEDCIM1eDTxE2wDgiLnWKVXx9S2b3NGYGCUwqgJpQIwIkniN4UMojUZ5utBI9kid6a/q+f+jXP9SPt6QIxFGRrBncDpWPWq9v9Wc/x8+/qdf329zXRbQBv2Jy+Zr++MG+TiJQgnsFjqNU6On9K3r3dPxUh+v96xtXHyi8XnEW2pM4K/r2lSZQiWgGgBhHmgXkYHxZQVRloPYYWyAGEeB4J4pVVWDde5BdrG6beweKrPFg2HQm8jlvAhSS8aR4gX3PBtYRZ9QNhoHt0cC2oRmwnZkZYj1+hAsqs4QOtsRUptnsEqISsEZgXQJwIMTnVPt8DIgCDqTOsZFClG2xCzhzuTFj7J5tS7PlYpoLkQtCBXTb2TN0InP0a7gJFo5KNmcbMxg/tCNw1Rw3dMjTs+U4EKsezq1gBQD6N7V+/lY8tKL+7LW+/3zgp/uf/u6v/tk/5b4zgolowQ5Cg/a+u4WJrKOh3ubkSuRCl7xjrk6vqpkxeNbROeLnG2GO5+lBLrWBSSYzIGu33OBDeIazCKIFdwfggsdqwhUPqDdcKMPzBDmNpgGXA+H2xg5VklfmSebgyl4mZBSyx5Kujv5oDMZK+TwWoGIfZ1QlzmK2O/30xAHMDlHG098tOoI9fABOiMzVbrtjUgnis4U7GYqIDUH+LAiXf0zPoIYZ+cfA5kSWStJohveRhY4YdDGIANLzNnBHuV2EU4EEGUCPxjCHwa14KQgwDDPTSYqILGBT24EbcCsRUQIypmQa/dzbNdBS30ROegMQ2QPgxHFlqwY1y5U8whmtq+bZ8EdixmkirJ3G02M8UwhgRcHpbmAis2803gFXLoA35UAysBJoyXWFEken1UZWo08gFSw3/N6DBjNFyF2KqvzIy3uvLlbujmIOn3VqBw6lxnvpBIRtVCrfFCpfQ8nG5HiW99MEB8VWRcYCQCkngP2UQjsNmRiHXYBK+3lasEEjqzelquTuvRKlhZZDswIMl582/w2lITA2WZjbt1tZ5wViIxsVYDltEP08MQGq6VKmsJNTPovPxVPfnq8J+Etf+tKXvvSlP8UE/H/63/zN/X5wP6iDYF4z0puiM4ODjqwAAsECAhbYyomuuSs9RDp33/71uMEngvf9dXz/GYvx4Bs39ue5TQTCMQAQwwgjpJAmBpHDMIqOmJsGKDwI4cKJEtLwEECV4ZinD9USA9V0jw+gjsgyKw1Nt34ko8jMElOthqLiiAIQq/SbF8+fcfn94w/+8fuH7QkLDy0kj0KlNEel0BnHJbd8BCNwFDQ7htIgbBQzjc6MAkbemvu2lCFm5qu6ElhA3Xu3bvSd72t+91d4/6GnC4hlFMvJiURAQLz48/f6m3+9/uKvre/fcPvj4w+JYbJH++PC9PT0xzt3i21G5YGfCq8DVetW//7HR/9aC+dac2t+HTCP1wvnd2Ym3KOLjYj1btdANd6wKpxRu417lt1GBpUw0qN4vc7zRObThD3dFFQYaNixg/WM6AMZxaxS5NMEBNsz2CYaVa91YMIBSQqR4JagewAiQcgGpjkrK/X07ygAWDYzCvGgfwnArEF7DwRkgAIObcFyTYJkGzE4Mo8VSu8wjGGUEe0LsyrAQDrb857uP4YBJ1LoAAPPyEsqhJESFVb3lo1i89k127ubWplmZksVB6k8gXFm4bmZCUD3JefNclY9KVrciZ+yfvMNfGGj/urjx+//xf0MXd9ecKBR1kyj9/YGHmuqcE2G83w+DoEtoNv3MIrhJLgsKZDHqmfon6tsF7FzpnvP8dQ5A5WJAWYeTM1jI92Jz34pG2FmpGNaPS6P6U+ilOBW0oBHLGLgHgFKgUegqgGNYpSdg1GIT5N7u3/5qN7oG6cTOas6iGOdP30zUu1ihGM0FVOs/RRvbVwh1tRZmNWwUS+k+xoPHeb80WQQiJmT51S3O53PB3qc8LUGiBIxSBLJZM17T+pk7Ey2cE0X8IpTxPje3VAEVpUfbvoI4WJWKlsDdDFFZ2oM4SaDqOQnoq675QCiDCGtQSbBzKjA4PEY1MZOSyrbV0/wUCBDxHEGzWvmuRZUNRKhJZjuLIb5ZJktp2ZFDBR5gBrYcgerDU3IyBAjjMwxQJGViJTE9pYVhEYVIDhcAgDcjegCzNw9n6RiQ7LUzzBeMagFHmphIRz6GKgjVhLNfob2BoQIu+wDwYl2dz3WZ1xR8CD7O2qAmXzqvrF4ZPHN7fvpYLRTCkQ7vJSCutzjMuMmDgVKQnuQPmJJMOcJGhAPFZgNpIEGoQ4AgiIaN+fM6rKJBaVjVoBZN8xRhpvZmPKq5Ya/JuAvfelLX/rSl/4UE/B/8A9+u7dSBHhUnoeD3y74vbsatXqlol4IQRPDVenkD/W+Y1GVvgdzwTc4uUHAmTpfeSwGdsAi8Uc0Bhi3BuNKHAoh76dgKVDEQSsl+74ZkREQgDBG40zOkVXrKciVOu/nlOVBWs2eLtTrPFADOBAH4sIMRoMCAMgFOlFOBnxU/8W3189/Vu/9y8ePvKD9xn0djTcQ5zpeJ5GzW4FpIqYi7FIxTry07m51S21pHXVgNd2YODOvmP3Wj1s9R2R8C2W18A4hULXY07/83r/7w/vH7wjDKOBFwBxOHXXEieMbfvNT/Pmfnz/9bBzX9Pz4cLQbYKL7RsOIF9YE3h/Xxy8a1M9nvY7IY1/dH2/rxonIql9uAMe3l14/BxeBxy8aiRxvNwzqcABoABFQCqg/YjsSAwB3TlaefokAGmO9e0IQ8swa9Hvf7sSgkIkC7kG7QFahMkDskfVsCzURPOLsGsEHDIA9DgtK5IYhAAvlwh1xCLrbIQQGPjJjoJZCDWUUjbDuFTJqUC0AgybkZ2gT4Gc7HDqVjMyChIAmEjYdW5qNBgL3M58OqhFeQnUkDgTMpwY3kRm8Dexx20yhekbaGAQDATCjUAkEQ/G8o1m+Gz0KPLTdnqCBYB4LEfnza/32zxCv89f+8X7n9d77I0Azk6meXZtHGJ0KvHWXcA96a24RWTVhR61O9zQ2AnUE8LmEHzjFKSVXGVc4RAlxbxSJbEzeM9GFQueUIdjDdNQSmN0TaFnwQmQjrE25KlRdDllS7nC0BGTEgIjPca8Ao3GBfq6fMMmFWKRhI2B8SPdW3/ANawNcAKOOM9aaWIzIKBfmvnp8IqYFTCKQiSPCAQItBSrAnmtD6ZeXQOuPuPHK1HBLIIUCrsiGCgqIHdMdEYqAFcbITsfYEM48u54U8GD2REAnkoLCq58WcA9NxGEITnIOaKAFZIIQQq0UEEjE2nsMMERBKsadGTMcAeWTn1PY3uJ9YG2ZggEkXCAwwOmAnrQsCCRp8HnbhbQHFIZMwM+fYBDJkegwPEYBOLDlxHyPFRkz2NJMszZ4Ap/bdxEbgk/CmHnW+YwwULmQnn5a5dHTEGI9VoNoD4yZTIxgmAoDzaimyIwoTu9OA5kD+KwwPLPhGqwU+2gR2s9fu0KNSIRtdfu5w+oxkk0YDKOQQSD4fP5nVBMouvD2hGGowEIhkLGAHrhnY5i18DClV4537/E0kZlMdAUiFsIEBW3P4VdV7hkbXPk1AX/pS1/60pe+9KeYgP/9v/uXK1ExjQRRRWYCo3HgDEYcSkyCjZYMPdbBmCBioIZg5H2vaCDuLa6osxJ5c4wEcnD704+ch6eGVx2VzB7MRqVMP80kPWOTLEmpcsrYCya+HWdGXPDn4YhIk89lvYFpZGalowQZXsmjcTMgFlucURHoQikCmMQsIAqKM9DhxHCHd7cGkQzOsV6v16Fj7qvnSuBaSTAsbAkRZDgVCATQhnAuFk9gI+cavN/dPUdVpAuQc9Qfb14/5vd/+Lh/n47ICZbMBzsTkTy/rd/8nH/tL/L7n8U6et/RCE9/ulUXiGvvfV3wPW6E0J3tuRsB1MqM3NebHzyz6uSvxnYcq77/ZupEAPcGMECSGHR0gTk9RgpTQcFPbi+PzMIMjZyny6r46Z1VP6hlAUBGNmZaVqNVRNLqUQWPVZHbLeNhzzajjCkCrKhE9AF0ozWIEvIAoAYgpGLU8/iknz4jykJFtEEGZESeFdn3BdWN0YPRjU88SaheAcAdsJjhI+yKaR9Cc9NMviLfKTIOBQazhfsG3MiRALxUgegYKsvBtPTMKESeILm3fQPPvhMKoifunTnODJ5O7FA5auMOBkjlhOvQMcBbd4+ZNkS4WK8TFlkhzFFUoC+PYYGYFqh8ZUW6Z2YnMHu2unwPiFUAmQAqOxs/nLFQpsiccu5nrw0AiKdA3O5umBHd7XHwKektqZVZltG14vkgomkO0kOmj6k/9r4J9QwKlRDKs2GTIUBhk25xqyom+u6ikGRVRaK1IRbrIT4zbMzHzJ68P3p/DPfhYOUkuhjrtV4/F6o1G3fMFEIgIx44cwjXzLVwZGIIAaMQBDGKbeWQUQ7A3W/bj5l+NaANJFEfUCaikMYeVQ8BMAgagZazNXSCGwhIsQI7gbfC8JFEpNQxhApCpITOClRsNVUeHCitWwKQaZZsDJYmMFKpXDmaVD7Epw5ee9gZMcWYAQHrtlJwVb8ygtFYnz6GHIzaQWQC40YPojIlj4TZILIWIo+bsHNmDliYQwpCFNBEOp8vgCTqoWJrJESLgiN6OwygRSBTjGjFsz6NBydXEOLysgeDO3cBngVkZXVt46YORhjO8ES7I1BYgpHT8GpMoXp1Dwx1Ix2RyKjpQEi11Y44xvcewJLj5GNN0QzgOBizYOB2uydxroytmx1ZeRgbA+72Aor5gLwiaz23LGCr0Qnt0TjGFRGBJ8/iQxa7ifTKNAl/0ZC+9KUvfelLX/qTTMD/x7//2xVAx0xEJuMq1ADCPnJVIhGQlBDicZSSgEdTESoKxn3ffcGqkSZ81GsthHc68EQb0SfQj3UUz9qQcGIFkO0p3QnAJUbEfbAaR6Uag2YwkAK9UI/7jB2KUrfkFqaZSB7jMuhygCpEVKdroluVrEwT19wFCFaimEpEyshUPZlcMGMtOHHd6L1gnGWUUqFksAVU+Uihfe8UwWRVWlpRrO53ZTSPvoV+u+HQ8/9UX+9fPvzjl+wPtFiZWAfbVOYqLr2O4+ff4NuB10+ogh4mZo8rEvyzY/3Fb17H9/2v3r/+y7/Sr78T3kEsYO/d18xH9+oTw4hZiQyPOPF6/RyvnyaBZxtxjyyfSIQuqHcAuSrBabOZL89RniGgBeHp895xj+YB1xIyLLUrQdK9p58Nkoh2A6NI6DjieGVoLDRiFYIg1c9OCswMuDBTNfPEJfUJZZ7pChQKiFZbiEksI5U47L7vzoiMg6kZnSCLToCwJMmqS7dackVWQEcgAsYACUSGjtK+QVTDAVNiVDDFy3aPC0ej2xoImRmVQQoodIGBBxbUuHDHKBLAZHsGnR1D7O4ThYrJKAjdGxpUkkxnBEPmyKtQHbbGA3RXhgqKADKwq2bfRFcT5TtBoK75zDxWMTNaJDitvm8rqgoAUhgz6W3wJFQJlHuclzpdXHxKpoACmGqO2oPHrXkABVyfeGLmADkAir6N3nOMB8q1AOgos9ag824ARjxF2NMEI90Ae9L50IpbfRystRDZY46cz5DRtMnohzc17oCEHM977+vXfG8mUASSi7nKx4ICELLA0nKKFiAzWAkPpd222hgF0wKDeQCBdD1/5dK0RhVhBf30XJfQC7D5lKQha6TW7RGz4Dy0dLrVvQ1VFY7EWBtbD6ALg+7KF5bdw1AIUUs9cGoycm7vg0DFAUSF0BjEClkwMIcZl+52H0iKg2hQmGhlReUxQE1HCAE524bobGDyuZ/oaEgY9cpEsqHzHlcWorOROcFy4poB7NsIEaEkpxHJBzVM9zgQfrDJeq43NAHLBDKWEIoZ79lKfD4HB4hMLBazo7vnwb9Ti5UbmypLlAN4MEPhjYJATUUO5Mj0bgYRzzgZT6uCG4Glgm15dTtmBCFDz5UFQYQ/aeqFUUGTkh6vBhfWuLORfN351GjDXOFOTNs9Rq6ZPr0ySthZANqoC2Ml26ASr2PhPMTobgG1a6ORqAG/JuAvfelLX/rSl/4UE/B/8Pf/LT9ZWohYGVNQooDqwjPkUJNCGGT66CxfYHQRILrVuo1d6tlkOb8fr+PnljvGT3pTCEcU3BgoisCCJfVzhx4ZcfdApWABQKzCPItF+nWsXN5voI1uUZV4WmPso7uHCkhAuIJVqx+v9TcsltVNE+HKaWL0isrFe9DAmdjumWHG2egqVCECuwllRiqAmKoEFE65mjvcPSw+9loX8CA9pbuHlYm4Q6meud0w3Nfo/cMfv0xftlbG8SwVO8I+4ozfvNZf+6l++stY37AoC4z5ULuBsuSQCk5ivO6WrmsNJmnm9kz7unZ/UPIrCxHvS/Kq3+C33/Lbz4hoiG9035hB4cwivEN0gokdTgxwBpDdA24DnpSAChDBCPV7INwYs8wU5hZamm42kVl8wtlRiAxWIpOaTKLSubotTd2xMUXP6jNfg8mkI3U7AAzmujf8rQqNK3chMhOYiTAG96eteRUMM6Co0TDWaYy9OYuRXd3NRLhRUEXXUSNg20+7T0HYeHagjADGegK/Y3h6CppVwk0HKgpVkwz48UZ4AKKN2Z29Celzxo68ewoVZVF2DHAEb29tQIxEZQGManRWMVbfrruh6TEIgBlJTJdTZKyj4z1XzNwJIrLV9dn6kwBZcD5F2jPd0VmsKKpAoPfkBB6kciCPJJ5rliu8CzXFti0qJ+1CArh0e4ddE/fSgcAG4AbZ8Qlc5uAWViTXldGaTAYQqIYKQWCohz/7bE0fy8SAwFO1PiQrFh9TPgxGOluth83qp2isCuEBdut9+91GP7/QQyVqWIU6gseJfGEqE0jNilOl3e5xAqtIjGE7HcS1uBL8lX3I/VxwBLATADwDHYrYkgdBfI/oBf6XSGfDq9Cke56vrXBiSkHG0FtOxgP6JUA+7QoXGDYZAx3GDByOGS+MEoPKOJZ6KVS+0KmatYD388oSM+E30F1Gl7jozIqxfZGpijJAA7jhZKUA6I0eFZwYI9jTbNRaefqpWA8iAy0jeAm5F1IJEbaoeHwYCARTnm4EVbkG2NPHQG14YlU0iURgrm52YZ6Ai9YBBhtujDcWCLiB5xoGRRCWBeS4AROMQqA8NhRA4LFOwwGQgTaNAxQlYNDIVWDvTSEM5OMfSeGJXEiSM9hp5yK0ULnu2RYBTE8srxkgnUuNmM0AlJ3AEwFAVgXb3Y0nqE3xuWAb7bSRWCBWOoXJodNh6msC/tKXvvSlL33pT7ID/nu/jQIUGTXE0YhEvgBoBCkJW28oggfOUN0JPosckNPNN3vi0Aj8CBfzW8XriESPu0BW2gCBUdtp8HAHs9lAMAxNK8wibhBAps7nXIwFhOfm/5e9v9mxZFuy9bBhw2y6r8zcP6eKJARBAB9BDTUEgQ02JOHyPo2a6kkNAgLUEi4l6BXJhuqi6tTZO2O5T7Mx1PA4fASeTgzsRmIDkVi5YoXHtGlm34dCEqalI8EEgHtmz8DITAbgsFQHJmRX4UhG8RNVLAxMPv09AzlLtY12U7EBk8V5HQUanxDkFjCKx+n6TOAGZRi0opRxxLd6vdGNtsbvGyGuBLL3yC103lffP/3XD96t0b2cr3h1lgedtVZ9+xF/+Uv9+BXrG3491++/Zr7++ONDP/+cj49Rm12B8eju6XZhHQf+flqMj573n/f+MxZeec5A74sW66WbH0e/vn/vYy2eaXh6GU9nF1kFaaBWUHHLmA3MkRl8jun4bEKxIb67/UYgjHkwyopSUKKmBckxk/AzCDknHAwyI7RQKB5BMO94q0Gb4IPj5bOdKCamPY/16GOm5ohSZacLyInRoKgiVWgLHcxA7OuC4eIa5NyTcFQw8Xo0sIAS7cZdJMGhi75Q7slyDGAAM2Uh1MgbC0FxhJ1iZMFUTLs5maiMEaaAJjw5Aai/86wDPX31BM4bE+kIEq2xHTElKEwkEXc/u7+z0az4jrz7GfKnK3OHwlm5Pdf7inKdr+PGuF0IuGcCSKNREQNYyEhVt9GqTBQCUUUHmnDPvDsaxzKfGgyB7IwIWIgayDAwTmkEgNgtBwBMIMkIAqqqqO4RdhlqPJxoQ47oTHju6aMK48GUM8EYIDVojJQkCnjAc97KhaI12CMUioDYeLYqp63pgFELRmPU6gaN1+KmLkGje/e+UMrkhqL0ioyIPpNrAYn9tO6pjCGhRCALpRxN7zeA13FOtPJx+SBdHIiNFpoj4wBYxUrges/WrHocz34UWQ0nIoQrg3BsPXLcB8s2jsRQgeeLSldOzip1Kpp4Nq0fQPcKUrgw+5WBqqsTCIzPVUBD0ngjzbmQMKaRnvMh6YOtTABP5xlew7LNgWASxD3wzGRk7lSMMOMjK57h58dINoCRaETh+T/oNpMFYyBGhpHISXhGaVAQPA5EItEZ61ECoedGZ+YzPHHuvNzQ51fDwp0JByYScoITjVCI/ly2eOjxfpy/DM+uCSQjYBammdijR8BnzIqXU9JsBVCLBq8GGgfQhwZIZaBTIMfIzkRPYgYMBzsQHEQuywTg2Y8cLBNcBdmalkHhwEIaMKJGbTEK0yqDOWvlgImc+GJBf+UrX/nKV77yD6mA//v/9r84v+OsvOPtnoUDR60iw8Q05KZ8DO5Unrly6e3uFo3vgQz39r3DwDZGVa9cGcVhSh1YUw9oZ8AkqUwgM2SoNTPGllcdOzVuX/WK43VA0Xtu3weeEWj4iMjTbkBuMwYtAKxQLNm4hkicZWQ8qtmn9cSoyUCH40PjQjGJ9KijI5F54OcNwEeCyWKiALxlM1gswT17hsABqwFUZ9ZR3xE3NyT57ytwGXtFlrGt69Jf/6aPj+PdQuuYUAbi2EaQx/f69Xv+86/z7UfmChvfq/5Xf1n/1X/l+KX/7a3//K/zb/829x/Y760GcgixK4TJ4fjavN5+X07U+k7J1xtTeP2IWi1h2pCn58Di+dCAGoHjeJHgYdxbqMgZx761QJZpp/n3HT56GsBIDez5yff3o14Tcr5lbWHv6gafczbW/fCLBioFcmVUIoOvZFZrZHPH1riyegY3EokVcJ8rubgTHgiWR320r1S0WVEB1FO2pfLZSx7j0HWru4rwDPCUNUCVH8twq0eGQvmAmJ415hg8h2ZQRxRLbGzMTN2eHhJDYZAXgArShSFO5nDmyGrgNgDsEQajBkHELSMiIyOrIbYK4EImPHiKIQ9nJAwUFb7hqgOh81i//po89N784+d9/cQ2bGnmR7zqjJ538bjR+2JYHiAmaChu49ULdT+8p7WQ6Oe+wsB0jtHd5+qMVYlJWyDKaquQrNDoDb3wtD9jZMMlYTDuBMgSCcbqHMx+2s45I+RTai8RFtETn6Vc4MhUY3wH0w6Pq9A9QKKi7Jm0B6gKVzIGb++HCfVJSH7gTTOcwXRDk2etdaKaPRl5eT42Pv78aEULgSwVI8ITEFXBQTgD8IsLWR2pTJCw3XCbGUz285TwABG0PWiEkRuOzXNx8nqW4wMBbLs6IkXMg1oLkMBoJwDhSriyPv8dvCFGtaXQAUYRRqMjYC+/p7GRPO4gJyIzPul0QQLCiymMuhuJiGcf+B6OMsZZcEwZxPOV4XZIUXkjNcPA5H4Qxcky3npq4tHCykpP09zuLT0vOTKmXYmEIBklFoDEVZFelLvnsOapEg3YhWghCDdGDSBUjAYMFDM4nx3qB6Vl79Rzy1ZQd4BIx6Nw5iMVKGPQMRZiEnik8p6GmeQU0fdS5LeceOP9rQEiRxi0g8CjKdYRgUg+N0ENe6Jq5+CdK+ycoe1C1qjzRrKGU5HOnv6swiG4QnqofyjymjsjrqMdKK/EHeKkemRVIl9lBlD1VQF/5Stf+cpXvvKPqID/b//Nb+t7HWcuAuzumcGBkxm14DH0jCnCFYnH2/LYNBCVfaHfN8X3xI6KM6vm4BZm4YyzjjUHx/C8zfvxAwHOgzOV26gZ1AleoWccL8dRztbPYsZKezw500CYwJiu5GRaE3atMgu3gRuo5dwYQig+i3q5qu0bwQXcqG6sqMXpaiv7mcR+pJ/yGBnrda5rvecW8ShA0A05SgnytTzAnsczqWQUotEWyLa0Nyf88f7486+9r2pUZYEFBSbrrG+/8pdf9euP/vENxYKie8t6GE15vL6dPFOI9/W+/viZH1cY2fvnvF04CxDuP2/uO15xRvVuyT6O8/vvrB/amI+rZ9dM5/bu0OSBYDnr6FSFDAfsaShKiUScFWhiAPRVkSh6d49ikAe7IPpQglFICbqv2XYP3nPPBqYyM8u3L39kgt+ORLmWLAYr2aK2FL2qUsI0Eg1N1MLqAOyseDrcM52MCs6zYAekNNSzQO4eGZDpiYEf/GsqwC4hz2yLcAvFzEBvAcesYde4kybCngqEDyZu3IlEbE+AeSs2HArEANJEOaOQWYOJmQx3pq2+MQCEBIa0B4YiYRWxLXTUyswBzioM4InxwyKz0ZxIViw7O1Q/6ji/72v6jw3fiDqNe6ycWEcBvmb2n2mBGtjIxhALrdaV8ezjRmSGwwEXbgA7eEvZyK56fW9e5VmRQZizmyMhBEQ4emAYyG2htaocN0EnA2kGvGEbMZM1QMaGa7gOD66cV3zr3Z47MyIKjU67iKyaLRsBJrvd8vIEIOAwLLtKORVpdU94PzulAQF9324s1ip37XRFIQLdUMfG49DCyQPFhmzcGO2JTo/H6pGDy4yQJM5CgGcPXGZCIJEdZgaxBK2Ao+RJTNb5DAq0rQgWxKpd2BfCyQBhpTRFs323JeHkYaA+9Vy3ADqrAtH02bF7/70IlUGaT2t1PN2uAdNxKJh9uaEjs4gbhlgSDSTU7Ok8mVLLGOhEIibg8UUIcTTOW8BcDI2YcQwUEIqCC8kk6bttCdPL6TqHF3YygBwZHGiCB0De7rvncDbIScSQN1RkiYKfW5CGjFzbHu30mocqCA5QQD3r0LvbFDrAGDo1Ty3ds7BMBOVQgBoQvNM9WQ9tCrOFnp2hfOxOqpX0oo1pG/GuxgZU0/dBVKHBIm5v7xWDNL00g00UwQSCLVH8Oy0ubiTYxLBCw5gqPrcCFGUhMyYDUhhZ8rCyLsP3aEehueqTuv+Vr3zlK1/5ylf+l66A/y//u99eVd+/1/dX5tkz73RkLHSxnHDkZPk5ECpMc2iw8UyM7h0fQMcEOvJ8rXz1WqgCaAiJ+cFS9M89c3HvOFBHtTRJNpBVFZqRzXss+xkaS/RZViZHAfbQUkQ0nPlsYz7eSgCVZXhQfV/wROCssjAwohARRez/efWLGcEzTeDd09NGIrAYVazieVTTg9lvp1LgmRWlggQBxWx1RDgMxQitBpE7+n3Pu+f9V++fud8aOYA6XkCp1nrxl1O//sJffquogRouhMMaYwURU5UTzNTH+x17YhdiNdrTu3nteV+OmwfyeAG1f14LeK1v+PY7XmfV0d3XHx83dmmEqVts3Wg/ADA4IjMrhE5E4kAJ2I8GU+iX4qCJeAstyFgLUQWqMLem27FfTrCsbt0QAumHFrM13k/Rgozgytd55grwf+4n7lBUHszHoTPnrIANdwaEshFRtUSl8FZ7pgdy6oGxPWLWhIGEGdCk/EyeYz7qCDCUleG/7wiWZlwRzIxMCyA6QrNfVp0FuJXvfdFglAIyMGPa8RTKFdOoEh4Skk4A4FSMLcwoy4VETwdgHA1FIz85RQjUdlq9MmYFkHBnzwzVZGaeMeVEvyq+vc7XkbUwFX/e+48/cd8/LbzyHPje97QxMZZb3/T65S8vfr///OPnn38Vh1EMxJmZZzSm76aOrIhwW3scPZ6nwKrI9iSAmkDBNRBalvMApgZ2XGE3AruqxsTKgmkFNxotTRB5HoHwHQUjexI9sZEACq4MwPNQqgZ8uvIEDwjhBsIRCdPdk04GDMDeA2tkIAqBVmdHMr+/JgoOwLk7Zw8GkTG+Zzi7X0i84nPRvYSqPfc0rYI49j1vKEfR24EFQx2CUCPNMgdgFFm5bttC8hHqzBhpDOFKvlgo40ABjnHkIBegxBQwQjMShtwSop0JnFIUncGIPWi3e7PDmVkJgIPMmHh8vrfQFMWyIvmMrZRSd7fkUsDNOmrVPfP3OeDAM5+MDqUYHT0bg0ggKskNC10rvDEBoljOwVXDjaOxIeMhKyccG6iGovk5yXBPwlMZJQh2ZeJuA9CMACzxMTPtKvSdumFdmeYqgG5uYoBvCjKgvD0aFaIebtZ6uv+ANZpIZOfsT7BikrFltDNCK+GJByHeHWCbSRBtUGCYbrQ30AhXcMgGoQYRAKduQ/AIqVgkMoB81FLOPVogJvoMGvNwwAVQKC6kG9PzCOUJ0EALOVhBZGxbE9mT/uoBf+UrX/nKV77yj6mA/7f/fNS8it++r9cvE3g20AQ7VImpAww4HQjfGR6nJ0KZ6zkcT3/cvicBfTvP79/P49Vl/XJWHu/33e+rAO+972YBFWdVZBGpfW8IoQIMV39uCD7KpSwkMFEOibfBaVShIvRJk+akUCwVHLkNaYxOpBjAUTVAa1AGIhQ4kMyodPfcjUHGM9OZF+J4HTxLE3N7cB8gg4DbcEwCMIeMI4nNQfe9F2FeV3ffR7d+/qH3x7rulN7QEfQoMxcqf/vx7bff67e/9K+/1PdvGt4f7+v60/DyM8AKAB1SPNuC0/ednDPyGs298/3GtXtNfT+BwLV9rvr2y2t9E7JXpezrmn1FE8keeSGF7lE31XJ7MGhgmHjkVsdi5XKvd2sKRy267+jVBWAjUESCwBmYXMAz3x6FeW4g3Jh3l7ph3z13M2ZhoSpeR/1Y7OyZDqysbcc03LjCGQTyeDb6jERNDNip2oc4nVM4tMFpeVCBIXJOBIJTeMazawPww7jpM6ofTwsCRuTjPK3xBSKQm0hFIIG93Qw+39r9HGNtYKCcR/UTLVThZPX0hzdrZTwzwaydD9O5kGA4PBASpQKzBe7hY58JWJyJGjgjUGNmTLanZlbCkYY5NGH6V+K//Bb/9JcfP/5Sf/DP/+lf3v/yr3V94MwS2tMRYKubl/C5lT1uQ4FAr0ThyJXM0Rjco8dPFZjpoR2BgLuis2q6iI7qAO2aAIDPT4jVXUYVO7KQHgyHkQI/J5wbnCbDVRVsaNBI47KgGqEEUy0vhgMObIsbZjjxoJgDQ5NFoKMbJqKq2Hg/LqQ9mFtuRORagRSMI1ZE7Oy9W+JSPSQ2cd7duDLsA6NKBjIpKiBvRB55KKDQp3JrxCEBbo06NILwjqc4AmGi8IzytmhaNNHRa56ViwZmMZN1vFZyKm+j7oKDYWWg3b1RsYJLEJ8ucT6cdO7J1gh9qJjIIj4vG9V4gGL6bHjbigze20R3qA1NHBl1WK5M+I0OVA5HcvPpaiM00LuvbH/Ll4uDzjrveTYsQHegnBjNIJHADBwHDrxw9/PBwDMdNAaESDDUFoxBp47IdD3W9iYesB1iyOcPBAs9UHcF62Dr3kYYniisSRiKIZMBRaCnACN3DwgyNxA5hROD7c4Bc5gUFit0S7sRc7DU05ME5K5nTXsIobXJKEAyYCKMcIIb3dJMISIyXqF8qHXhTzsb0CVsWnocUGFWlUvT7+yKLKBbUAJmhGBCqMJl5CASrMT+6gF/5Stf+cpXvvIPqYD/r//7746sOs6F7+nMdMZ4hybprIgoIOpwMWEBKW8MmOsa641xw4AiCdEro5jIOdJLq05HxFHu+7put1lgBooANa6ZhJ2AE02NBD2YVAcEnMjGTDaz9OklzVmdGZ+s6jOmy4W4YDcG7+TKI4Nh4L59IKoK1aOAHAcs93u8zwAzDZgrzpcjw5Pv6Q/ddRxH8rCFMDXvSaw4txqKndaRHPTPn/jb33D9DdcVvX0PAGUeiIEqIoA8z/Mv/8x/+guPX3Q+uOpVWVD0u/W++7qmOp+lU3iSwbSnw36P9n3jzwJeseh29yD5yzceP+o8BWoCLUwj9oG6GuFWaAp9eXsO4LXVozbUEpueZ8gYIB/FLvTpSvKCRroBa5KLIrkOFpGJiASRfKypYXh0F7I5hqbRHW/lFW3jW/A8WVyXxs1igB0PwFXa7ULygIV0rcSwd8O9eDww3QY0rEJO2tNuhIGcYPYeIsPCyoocTMsJlIhUdgQwTw/sMftCIaYqygagGmypC1TSpucx7RQiih2oYBhtISKr0MYohTs2yqwCOI0YkFhhZEJla6YhWOgtpngUVBwRjCyLk1EdA3T2OYn2rkZoGbanaq1h1R0HzuPVpXdf+2Pu5rkOy3Eja114T0sdvc0hUkdGRLxeWYXXKyOxr+nptnvCcDck3NeFSQJMrIzUiNwDG1I4kTZQ93MXZcAKcHHxGECKZWPu/YCKBCamx5+r1X6WhFXkO9DTBS7iWx2iHkWT4XAxj4EsAa32bYdYKXvV2jRgJZnH60b3z8H25Z7Aq4qrCIkyYMH3cBJk8KlKYoWRc02O2K0YfD8LNTuAHQhF0nIiiVDunrHzc3d3wY5GhlBSkp3q0aPgNWueVm6PkQNojzqfnqfdsjFVKTDPM88XVAMN9eKio1vw5xIFosIBjFuBvQaqM4pBbIWFBUBMd+dIZSoJKrYwOQCOzY55njQPr56aoN2UXBV5LA86GR2+7+luK1ceTCEoyzMYTKInM1fMLtCv7Q0NiCDgfOjcBsIb7TTxOZJRD5lsTj5XjhuNjNgxbRE8sxA7pp5fFeCR8cybRzwXTuFgWnhjunuxKpKIgR2t54ZQKLoVyLrdmGHyeW2btosTQpeBBIVOTJioTCjazRsGRsoc2IFQJcC45VQFRZjCjbwwoWQE0ecykjME0KyURt0hDwJxsEYNxQQqlYHBegCFGoWRGaCFsOYZWMG8VFsA8PqqgL/yla985Stf+UdUwP/3/+bHfZPJAr6fyRcqnUZbA+YUEqCSFdyFBPrRao6dTX76fgBGHV6BZ0sS48LMmMJ62C1qN7KCidtzqI6DWsJQmlFPZzswqExEER3JzB1AVEIyupUReSAi3dTc6TvSXssgroCMI5hLobmFwJkI4BnT7SNUDET9uTd6DfuoCkYVo4TCu7svJ+JbFQo2F9TRMoCa8lxvDMDOO6/7+vnv/cfP82N3dETEURwD4AyYhyqy/Ov39fu39dtvieO6bXQeBTzsYSI5QF4KdVboXDoqeuK6fP8x7/fWnVnHWXqr7369vuH7L/qWWTWL3sLd07ARaomBzL2j8DRAJT9+zmoN7QxeUl9o3B42FDhYojudRlLthFMRwNgOBbeI6bBfkVXxqlK8pWqihFrF1YCvd+x2mzQUu+BGMQQwM8Z4FEMGRp1cxjT2DLK/MUSIVUjDwWIQ0Ow2W0U46QSmejDqUVRB7kLOKMFVZXQY06Exc2V0FgbZuKddRmZGdSuMimcoNXoajhol0XOPfTJ/AixS5BUoKBPUWz6eQ2smLMks0GXYrXvIB+eEGSORGDhBQbdqGHUjDqPKhD0PeiekBbNAvqSZlgE160jWAInwoypr3GzWue659GeBgmZ2ujnp54VUIQPB+lZxrsycS3n1szsQkd1zvT+kO+BUTzozSvUot5yTqAA8kCwJW6iJyFetwcic+Hvvd64uV51A5QY4709g0nRhIR010wlUQoP24MxS8p6bgM2ZMq7zUR8NWVR0N4CpMjmJ7EFMif0ejJCIhaylCGbpYTrtNsYWPlngYzoQiDQQj0a6+3NVNA+B9OCKgWeNjDJjkIiQt2ZWrgoClxAIwohAAzau7iNeWZB7OpxxBIGefnzS8+65tt892jrmYJLRLCzEOk8cQjobPV2ViRlhcCoGaCBZ8EwIBypgB+6YDduUfQjhNMAMayoLgfHeY2AtwB4nK2PU05GZkd5AjiJ56b77AR6AsB2OisT2ZoNkQ3TRE6gOB6Bryu6l8slfsnHlNdgH3A4Ku5FAEc2U5hhHq4twITAtBJB0Y2LKkXBVGL7GaWjFwYQE5+zHiaU8ssqPLNfbU2kNukNpgQgbEExXYD5lfi6s9gYjXMnnmT8EwQUBvjp2NTozJrLRHhWPqqufXe5gZLeQXD2TTUSA6HYMgKgq52AER4cBEqYdKyYnx7YRjOQbQGvFwWDbmmgKMxkGEaiMRxL41QP+yle+8pWvfOUfUgH/P/8P/4wjqIfz4bNynTIaSqiGhYTGQGXSYahTFgrQAZJ66yaCla+zDszdNpRFLrx1339Km+eqLHyvOk9PWFszDp9Ngtr3n71zAVVVFRWQwUDnMBOTwDDbjYFvgZtHZLAjOl2Os3JQHcqsaHqgPSBsAKh6TBwQE8Dsy7OLcdQLlYjFeaxHzQTAhp9Fx3nBhZFtVhPv+2dv9Yf2hb/94f6I6Z2uXJUImHsgV6w6Xny9jr98x/nbncQoPZvPNmTorIpl29dAdz9ilVgN3MuE9L758XNqf0Oq1R9vrPr262/+9kIdQLa67n5kmBcHShMQKALY4+5Ie2b7GAhi52S2KgTgakHIERaIo59myyOHNTAy3Ssr6jH4qHdZc/foFrXAKjbg4yDmQGiwB9Ot9ucUasNooV3IdYT59ETZ2OjHAVKo09huRiHcFS8de03YDeUAlX7cPjf7vrvfGVyLKXRYhmEIYWgxqqJKbo2JBISDcQvakO3Q2FQKdSZiCbk9EYDNADxjZSCiDEYSxicYGo4jMgo7hmWp0SW1HRVEaiL7DstGDiYNZpyFBkYs1l79HmCjoutAFLcMzQlKJUCkw+09N+DiYGGSqOPk2bfxzPfPPPbVnrfFKBWrG2PZ44WFzJmLEWH+EvHr96jar6rff//lx3+5/n/443/8H/e//Vt+7AvvKTEyZgwGFMyDqRYLx50/r/dgfAJFkAuF56Il7QlNSw4iASJAmrXRk8hAubqBEEnHIJxCNAcwO1Ako7HZRB2t9u5EHOVnCN18LjmwBXc+KtaCVlWyixlc9oZnI3vguw9FLZjZsWc6yRVnTonRfXtwO+5xKl5rre9Geg/e94Xxo7p+oXi6PRwAyUhBcjNSSAB29wigiQyFaUQgI5TgxMA7pobxliXcXe9946dhM/R0So86jnPWyp0SwMGSBgG6cwHg+GGpHWsF8ZRVIwpqDaYeKDSBCCRCMZq9BDCe28Mt9TwAJ1e0HEZCj6LomfPwIpHYgCdHF1iRVOO9B/RAhSrT0QAqCy7pNpAUwZtSFwAqRBM/ZwOr0kRAHOC1hZCTCjwfTwBMCBhyCSgAqR5yA0EBN1sz9CuZWY0WyY0G2eoYIgiyZ+ynVy89KmZQBp+/s9BhzqtxVb0BU2d/wtehaU8OEhBxAHEwUNy8Zz8rHajINLIwdCLu7Rzq5dZwOFmNyU4ci/mn3x4UxgRAUZUHe7X7xbjsyThGEYQIhdE64nOihcJXBfyVr3zlK1/5yj+iAv7v/9tfPdOdiArGGTHZBzgPXoiUAKiQiVzUeSSXa8WxXIn36P3vALK+DYPMRsRje5mRXYOMz3FbVFYWCzIcSpCGKgDg6slMMo404irkxWUC6Niffhv4GKsBD2CtQpELNGKlV4UDNxDGIOVHaAtlC21nqsKTk22OXYVcWK9hPh0eOuUL3TJQUSwYt82Y1dWNvT/ifc0ff9vXT/cdxlNobemQDpqM41X88Rv+N//rH//1f/367b8Y4/0v//bx13+rj3f03oVAsUp79t54XJZmpToadv+8wu8sVi1uf9w/F1/H8QPHS0e6iL1HOxEJw+izQjW6nzlKIBaygVt7PeVGMiFMq7cHSSuESXlYlYORa6YXDnjkoYAijRgVcpDOQRkR4845UYG+5vbdDqzGVDlZlW50DwJCVjrxlG3EHs/+JCOjYhL2BhhzAs6Y5QA0xTZSPHPG7U5UtUKy4qqIVQB4Jjv0yZhCI+bEHKvEuqfVXZtEodiA9Kwxau+72xGvqqy6QSNim5Bgc6LTDI+ZZomLHLyJ0goboSBcDnzWOt0G8DpXdr7R3aqgRqXPyVKmURrbMJqoXFPOACucuLbdzzo7EQv29huKcS3jGUdHHVz3Q/s5Xitf/ed79wf7Nhs8ggtK44b2o23lY/YG6qMHe5+Ib69VR59Hrdfxwf65df+50YBXISN7K2CFo8ojAH1D0BHPiIBRUeeJPZ/1i3qshntFoQC4PfbDbUpAIEZKBGhM0dFtR2ViNOYUpAADctgVyvYc6R4gYujQ6O97zjlYFXkOK/cAiLHRiyjGNnrwrK5GRAJgNJDMEgYNleHQlQPBbrSuWDj4glcbMY1SomT2NNOIpYA3BspTxSrZMC+ocN9yIQJZXF0bc41z4VRpBrLQYMTDz7/lawcG7dntGAQy+7aTh40IpxL3o4OKgHfGlFFwR+BECcVKGoVBZKJhTMAT7hk4OnkuVmbe6tYIE5MG5GSiQg2ge6byRCEHDjSr1AKeOhizWa5ZbSuREW58Wn15HsK1B6FgSG6D3RkMMBuAothES0qwMttwY4CNNUDhzpAGYHHx0emmwmqQN0IKfMqCiYIRLRcRQ0eaOX09UuJAAqvth8cMaAChNAUIAyZoI4CsYI9aDXCBAHqk1GKFCpSzA/TWJg4RGDGDNSHAOc4Nnc/tXT9Uq6HKIPjcb4VnMl0MgC0VEiw9TjYrMUdUl3crI8fI8Bj5KYvqrwr4K1/5yle+8pV/RAX8//g/ft8XpjGTSLyKr/PEd6BhOUMDPuOEqaEkAMHxuwa/rN++/Zg9192qVccLPF7GPT8Fc1sFDSqZkYaLulfl9rSNdgUZIPMeFLbPVTMJzCkPw51BJCGP046Ia2wo20pkoVZZHQ9r5JcDwbwS9+jegllMprPmQRHNDDq1IaDOJu/CGbVcopVRbV2XBK/E1GQIHkzsLTV+vvnvH/rzXy/Oj/PHG3Mw8aHWO6WqinOdv/xSr1/9l2/H77/pdTaq3nj/8aH7TTQHQAHdaTQcgczzwTOndN/z80LsxJoe2Os4j9cvOF59BBL9oK/FmHvDo4eLrFo4KstoQYCJ6t1PmdyMhFLLgLsmu/Hsg44F8jgPrqX3vPfP8AVkBu4coCDgQNWqyMbk9ZztBysrEBs7AKF1AT46HsSNq0LjMHM9ve+EmygQMgTc87w00x0TYzACgEjyhiUctEewCximzschDc6MnRUvve7bd18VxCu4ztS4rwCusLIOpYrMxHTvbU+pt+b4rOHSFRZ0TYcPFgJACLC9YrKwE2pTNYAxxUQEQn0Esdh+Bhg5MMYDEtJI+ByIHbPK+UqnosuDB4trII5CbU8KgEUSCAif1mIFJh6GLNB4bDwFO6u7NZXnPYCuCrAwo0oi2QKkFHHwxn439pWcCF4lHOfB1wB5dWNgY/nIUPumUhkFAJwoS3r4RSJKubDQcrESvCgOaJiDR6csmAaQLdmOyNtYIKLLiKp7LFhdBPLZzk5h3NwlthMx4IGAoGXOzOyRCeLheRFCNbV2Dka7UaxgBz4V3IlclUh60MKKp87Ythoo1FA3ZB0DzVbdyEfNRcbi6HZnBKBHcfO89eMcBlVSg07ImVCUHYiePavpisYEUga9Ohrhw5FFlbrx8SegBpNMY672nmkbt9CILIAoAXRPRkbBAAu7B4jVCWywDxDho7K+MTN7I7Dz0Ajgd2Sju0A9qiAAGI1ENQrDsBYPJoAHl1BCMCxEzsrS6EakI8Jqw7qk6OERjOdtBpcqWc17BFZCcakDTiR0Z1CA/VSKHDzUK+n55wmQSBEKcAjg2PRoUkxi0JHkkEbHmAFgtwnX54LuCKEkIH0uBkh5x6rdxo1kRhKrIUFh52QEDZDdNL1AYQAJaAAoysUHhrBx71YiggkGVK9yJ67r86MOu6eKSAjFZDd4IUuZccv54L6cqOjw4eAYmQ8wi90IBthuREXC5vqqgL/yla985Stf+UdUwP/pP/zT1fd1776XqxIu5rezXt+GFduGQn9HJQFWX8Cxjloxfe3YR2YmjJ7X93r95pYkSBwNFKl81QLdaDirptPCeGLQHs/9SiISiSggS/QUsjGJAc6taLsCOMwoRpDbM9hnDcbXU4CKm4iuB82SVcmawZU3gUJiEHfj4dzSqOVjjZ/9SU0B+/Nmvw2OtgWN1XNd88fH/vnvqaHLOVNOuGYqkCrFiW+v8/fv+P4jzu/Jw5hJRAQbGAlqIIXaQPVOCuVAjRodbn/ciKlEXLNba/3C1ze9zvSDiG4zBlPpHjciAAzyIctETu9JnLU2MEQA2NsaP40oIpxAzNhHREvdq+N9+MWaA45vK9N9+76r1d334XRVYt6NmPN1dmIm3M+mZyDCUDhwNZ5lTKCYZqIiHI0O241NL6GaEzTGmGgDxjNw3H7GLCNk42nvJ/Lp5qfGRCCCmTSA2uoQagXSRkA2MzDQWADASORUV8bROYPe/ZzEn4a9tyOi7CvnnHSgDS38QPXDUZvZJw4fHjW8JlLsFdOj7CDPYgPdGqLEAhbSGxsdFeXCqHFjVQEXkVdOX5VIsIPhfuY1RyC08ljAByYH05h2UQjRoQ6HXfMIeBROYM7XCXReg8juPQpHrqg6HqBxbu8ZQQBwjTzrVcgDUA9gxGPoSkSISLF6JhMAUs8UsIVB5oqnuZV2C5kI9AD+7KdSz2hpaxxZmFXZFdH2RAsJ9DgyCqhwPzOxeeuGkM44ccRMyzPgvpB6VpABzGKtVSZCdo+BjVgQDyhqWjClSDgR5xmIDqGFSMieZ5hfolK2QqRaHKfgAGbfuWut9AKQdkwggMJkQOXx4C4w15pJeWSTwMoAeg80McYCCtn1INoS095VFTj77vl42z1EITLTn7cgwp4oo6rAAH1jMHxhIVvaI47MZyAf08gRcCdETDMc5YG+v5KVmbwgNrl0hjKz4ZnZg5kqpH0LrIjMldBEB6YdDfeMgEIhkgbyOnSMNbv5et1s3ExVJHYoUa09cy3TpYzjTp2T44bQAlBgwo++6WIn3QZy+Sdou4AI75HFQCRG8cl+yMUigpA18MJgchvtBXSgu/N5lg0DzYRQXUACjRr5cQ8pYsVx1mw0XFebnkS45F5V9cauT4D9BAZ1BCOcqundOYtpP+7i6YaQBT6IP6BQnVAmJGfmZWYrBv0w8s/A5HwYiXrRYEmwjMZUmDA6PvHaEcjO+aqAv/KVr3zlK1/5R1TA/6//8z+J3c2565L42BvB1+Ivv7cWMJVJYzGS1cxOAwWo5w29C3r+dBzH8f2H1uKMugsE4n4OsRXpI4b77pjbkCvZmTFDUA9ViKuBI/J45L69u3lWDnE8q5pVD5/n4ENIfbycn7LHsdRQLMhW1LFJASWmn6E2tIEAq8il4vh2AjgweuA5fuahH79vCx/v/vPf+m9/8H0JrjqPorqzOwFl5evM4xt//I5fv3cmIpGTgdhDIBLJnAps7GkxiQyE6Qhh2/d1v3/WEcB0q1wZR76OqZq1iCwzrPFNGBlk7XpgtTEC0hNIAdMdWi4M243qHIasQTAnopiGoH3NBpoIIqHpqz3OnHAMydTMuYHCBJCVZAoadVg9wqucuToK3NmBALK7gT4ATXjshALFALIxdfv5LmHL4wRkVIStyQZh1qAQQroUECmop4/hFMdIK8k61X6GFaIiCZL9yI1pABJUszJzcKFx1JrSboRmCsJoVwEZCoR8KUvDFRwQUD/k4QCsQQK2KqmJfiRLK04BhSaiqzoT16OU6r5LUFEIaNNQrhJgOGOY6KHNgISGj15UTwYiB5/NVMhAsNEUIcPpJMJ4SOvRaJQpFLMqdCayoKkNXvjZDZkcEYhkgM88aD59Wm+PmtR98+k7J+QHN6ZEKaQmEz1DV6l4BuKGKDQDTArPfQ4u55QTUTHeAMD67GRqQD+kqWhgrOrDCWvLAxCjSiGUTsCdB+a+u26LLmafCSWohxSHbbhZINcNyEO4JsJCGJXOowJI3YFEtux74GE8jTw/ZiYF4RbBh0Qm6bre864Cjlcqs+JVweR9r3u7eZOsiDeaqAMhJNxbk2CN2pZUZ8IpufzcBaAxLLwS3vi4RQSMA2i7NeIwMjLd6EFcHdn1KgxVzeLRdWswiU/C/UFTLWXzSo5bl9hESG32iewK4UXnVFRVBmiou8OsBbAcMAwMfVTIAScaal2xV6CYimgDfAZ0dKTpqal7N4JaQ0eCrqjOO4ROepDGRIeroxOfyDwOG5RZCYZkCaxCkkbfTapEQSg0uK0FwLE1mTiqenh7CkFzh2JsTorsgJEzkxYC1vM3L1RzPGaPPitt2EdzEwHlnlkyF4hQ+0JjZWRUBKZSmeNO6FPQDjy7NnI6bHeAEXqbcBUhN1wKAfeZBBhAqZJ9EW2xq5IMuOXoAIekNOSoDy0gQN35tQf8la985Stf+co/pAL+H/5P/zRQJlv46PvnfWSvBXwvHN+8XjgKGlVmrqhSJbOeDV6839fPP6T3t2NhsGevH9/j9Z0VcXnvbg+OjKrMQ5epHs2UaNLMG6P2gcw1V3Zf1lXHgTPCqDsjlQsu3skDCfgOsbJqIQW1dncuVBaB9+z7spuVrywxb/K4aqY7lcnYHNxZR1bhaScYJB4cStOCSI7ZRv/x7/HHX/3Xv/XHu/sdR56xvMEetnGAx+v48dv85bcfP35dsd7WAA61ZQ8TRbTcNS9FPvaoLB/Vt4COn/e1/0RMAgPnZBQJisw4ooqrImLvPdSKel4oFEpHFnpGwyEDmLFnQlzQsTjA5JWxIpvgW+/rfUD1KpwLBf6cm10AL713f867frKpaBJUJmJnz9s9UcwMsHAAkXdL8HGlC2GxNFFe4Ib2XW3ZWzCK6JMEam50m2VWoGNzJ/z0ceMWrY5GriOwvcNxDOBpUg6HIUyRsp71WDjPwIThuB0M2bUo7w7gSJCyuWcXl1Q2UGzcZc4zcN1EYEykARQ8AoloQOWMSc/cHMTxkL/BqEw2JhAeBwBMgp2ze0JHJvWocSdAGkAMym6o28araiKY0UrSxh2gWNoALiCzGAlEvvf4nYFAqWoqoopH6dr2VBuanUYGCDZkt1tA3gQMR/imoApXxrlyJ+6xgX0pNtZSskKQHtNtC6kw/NS4XMb5Ilca1x5AYBmytRoedEILB4httWmgyEgkNpyMktUtjjooNkWRqzWgCyPYjPa2E3gq55DClCP4oM1WcNLlfCgAz3x7peqyeuTRsZjruOLzSurI0mDgpkNlIMhGQ7SVhsp4GsOojtrRe7/9cQRiVVYpaCCr0Lxv+fPpAi3Cq2daInFYHA+cRLcVrAp4egCT7ZEDI05JVUSd4dp7LnWQhSGyhOkZT9pDwJNRbztXAckj3LaCFQd1A2iZqi60kkLrrWbLloPwPFPTIIoVSMVzi0WAWcUKRLpWSJ+kBCilGwJCBJgk2bolIosjqe5qisGnxdtohOcVP/SteePeXet1Z2tm0gH2w9gDYIUBsAjXwy1HU31P3r1wxnp1tgZAKQRKcy1XVczDl9ZyGtFjurWefQMEqpStIESNOQ+p35/PdGCi0v0Ch8zstjuyYtoXfWwua6b7QJGVzy8lI4sgwOh2BaJwW9FEzYz3MMSKcNoBNeQJrAk8bO7MJiLrADAhuNFQaIEwUDTuW91+TFuRAQ+D9VUBf+UrX/nKV77yD6mA/8M/BxHaJP607j+OHhAicFT9eHF9Q6BeGTw3oIhjLVSN4Gn8+Z73H5vXioIjiv7+y/l6od1u7LlWr6d8S+KiLENGYiWmAQyqEgnFRTeaF+ksRkEmQAazgIP7OWkimgbMk4Q1z17VQDH7uW9HFBPMYWfeMWmkDO8yUYXnOLZpxqcq6dHD0qhjvK9//Vv/y7/h/afchJ+9Z+3OrBdrvVa+fuSP3+bXH+frB4O7woZ6zu4eNTvjOS4qMjJCfI6F7ntwdfV1HZ3M2jl998qTJyamkJmLy8zW4JUv8M8A4PSoQFeM4NnqUsKKtmdQOWvl+cKgC8fkvq/uD+Dveo5vq/LQHu03MIi6R+yrOsCa0V6oZIzhT+cMhmPwaUEW+RxraxLAjfveSJx5ZqyeLbTPiiG6u7dkIRhYnch6HLhsGU/PiBC8+k6cqBTaM5ORQfieO9tDJwsCejIwBpCuCMAYkY/DGSGHeBxkoPN2GxcwMcRRBVEYERMTFsBueoQADjuiXBCheymzUGdOzkcP7pTx2HHJYzSVAFCVMzBk8KAYnvAIehg9E3GcJixwkHhsqa20ppxuIaRDIqi/Q3wSxSAqbRuKZHd7CjFVOM7zfGEB9j29t3Ae39a3jPLP6/rP//Ku92sYVvfGg1aKSgxMBYDISlsaY/fG5+G+EOiQEHxmz7fC9OotUTyDWeCikwDCzOgZtRKKgo9EAxceXpcFabsClciMhgZlydhQKp7x1koMMFscCe0AwEBVJQpsTM9FicFMe6LxsJKGKleYjGbQo52qOlRELlxodJbT1DQgVMCFQWsoiAajGlDLmsAcPFX5DA9Lkt2Nnn0gzl9P1OM/czegVanWVCQXQbghpeDGaHcBZDJiqmdP4TSzoZam1dFMvB69r0GW0Ak23d05RSA9sxLhLXn6AJLnjt1bgVoo0AIGkdZggAQQmCoY6KcnjQHs0XQi3QP3zHYGw1lRVe1qBB6ZNwhBB3IiGuqnwgOPAkLDuXZoA9XwU8SBzACQY4NahsdmcqE65D2ChQOQYmATVMCP7ndeARo9HkRleNxwOHDmuqXdnY6VVWwTtyBFBVXjmZCBQJW7Fw8l7t0cIELY6ZjKxvPqciBA8KQzayFMYOc9nZokMBOTlTnQBt1QADPKh4MQiSkYEfShhnQzjcYAsScjkRnPfeEYiHTfdGUy0Ve0OwhkroEVEzZgKAYJBiYIPD/+jq8e8Fe+8pWvfOUr/5AK+P/7H38nPs/O7b6v+fMnrRVZtfDLma/XvVj5gDYjM6LqOSq0vGPUF/ojy+dVXaVj5fcXuCyxa6trOt0N9es8GhsTkrvcjcSRJJ7TcDbCHlgAnylJFhSDI1kpBrEAKbsCgdjISTmKD/qkWIO9NdPLm92DrOIAafhTNJwtQr2Mbg+eQgizltJ6f+Cvf/XffsbPWxRfCwD3zCCMqu/89jp+/fV8/YrXyVV3YpJ9b3nKZNGBaON9qVCvAwkFq90/r3tu7dvsKiyeuHc7Kk+PJtBCFZI1TqzEyYxqAAHsNhyYaRJ6SEKtrXKyzFqOCcCG2d0gzjrD3tdPQ30QAKijDzxLzmb23tlLMRBvRE9EAOXEwP5ehcCtPrREhO55fCMDQoMYjIFENrISTFg9htGzp+eliXW86ujh7vERz3epmL49vpEZStWUEo3BHWXX+bSDMKLDwq6JOj4nvSEMyhDYCYAFC0Z09SjDwQFy4MI6FjAthlqDNkkU4WkPPkvQCCSetiwUUq/MWVAPBLZqRgkNEGAmgoWM7u3uWFWIB5QejFVNY0bOu4dMMh79MYXYM9umT1BwI5hAOqYwveklZmaMr5SRKwFCfznX77+/5vx4v/HHz/54X5j1+4/Xj+/f89v86/23f/2fFD8PHBOP1hilxKBxFeJBTa3IAdhbCeTaGAjByqE9jKmRD86wBnDvpayik2cCjBtjdQoBjrlHcVAo6BNuViR4j9OdMfM68o57WgBXAA8JDYqWK2Ys4BZmQGPVkevhRw/aGWgILpQ6VDyNi9IW3FWrBtjd2MPPIdaugPWMCahSORV5IKVPOfFhdO8HS909tBKJ8BQS2SOjwt5y3FcCYUXSBHA2BvAJIGsiHKYhzGXk4CVLI+QYCUxOcg09iqMJ7e67sdc6Mw5UVknaO1CoaOwAjIAYAUdMd2plEQsX77mR4AygTiiYFIRsQp7IeTEHdpdRWB3E7sGGZGcBQHDgFvre2vHc0CBX5r0YKxOFjElkgyClge2amnxWsXcCg2XAJjFAZVWg3b214YWCMJ4Dx73mGdBoTbcOVlQFKCg0oUJdCexNTSRraCS6byIVQZN+HoJxy4eEojiYvA0FKhTqNfCqDXcjBMOBR8oVaIMYRCpBDQwNQKwAnMZIqWMj5raNqmfpGxUYt4UkBBbV1jnH4LlroINjyh5tE9OzAp3bKrAicDrcJsfo8tkLrc97RKOipuEQVQB0CCmahHl9TUF/5Stf+cpXvvKPqYD/03/4/VPNCCNyD//8aL8Rzyrwq16/MGKYWIV3DpCrBvDZCQ0cDbw/HF2Iq3VkIk8wdPK1Xmbt9/T0Whkn2QZauz2DQVclU4LhzAG6vdYkgKm/25OAofLMqOjRYDIwsKhiAimCGBGHS27e1pbccDdd3dPTrqiDKypWkR0N14ws1+WJOwx9vK+fH/h4D8QAgbSyOY31WuePH/Hte/7yl/Xt7OADZhGfhbOh3GrDtYVSzdoxTQlBoMbzcVu7TkTWlqNRKByruLZxzca+IlgZubIUW/3MFWJVN9033AEmHgUro4rBgEfbjWxguhM4F7MaDQ3cR7Pv+3365aJSFSF7ekbdPo/zkB6DVMIXAkH4aRMOVuh1cKCZnlnOkZtKoIGKrHFbA2QyZjYciLQzQh9763ZjjtMrGTwSgcJ4CsfjaW5M+PJ0ISfm7uzE4RcI5QcuyjwjIgPpRkqk+jFoDfi4Wh0OslEp7d0aFFDZz0BoJjCrMW6gWjCxHuBZFjpUnYHOyoty3zHE070FUNUQOjAL7Apmsb3jRgPJmOjHhoscTAlJjDx8WEAElKYxsxPXeN5Rka8zKqO5H54QGvc0URVgOnqiiKg0BnMkFOhu73xa0d9fC8DPrfdIjUEj6F5wHCUXYtSGDMltF5BgGje2+lwVuVrwHgaQLAAYpYXwwB1jvJhR6LMY4J6ebuFciW0MDCkgJhpgLAorIrIrgKq2e7onEpkC1UUjuCsb9b5G21wTxhmIh0zFoq2E444WZmWuTs1NWOnAAqKnvaXqDK6se2XYaySpERGZQFscEBnIx3QEowtuBoQxaE9MTk6FhShAatPD976sWVPfvh1eYzv84LoTmkW2hIN39Axyf1ZfCsGYYBhGrERrW9ibEUibUbkmQ9gKnF4tB5XBMJIB+Q2ZOMBnwOCx/NrKqZEQA8RzLaKMCSTACXdOP0vSAVa+98Mj3pGgFnFm3a2eybe7b/QeNx6m1FpcL5iOKdQYdEYrCAB/YB+Vx3FopBRgXOiYeqiImYFoM26RiHE/gL7JgLm7S1pkF4hbOCAyK551dlOR7X4PXii6ETYHyjbieTQoPn3EAyO2twZHhABmTs482/MTBifncwo6gBaQzxOqO5+fzWc7GIFcdRnGlLEijWFkZfXsw6EX9qQ3InmvWztKKc0DlasswTfmQcAjg593tQFS0dOHVwW2O8KFbKP7RriqkKWJGOKFT/T7GIP4qoC/8pWvfOUrX/lHVMD/n//uuwNAPjbGbn3s8ZTsI/B6Hb/9OOq4kciw7HRgVRg9DeyqpfH7Pf0RUIo48zy/93Gwo20vZFUVuwClrq3+eQxoKqsZZCIaF+jYGATTDANqF3QelUQZHC9mUtOGsla8HqwRHIpOj6ffgIByJQ70PfG+67rvuYlyMdehhU9sEnMJP9U1oXfvP/82f36k2jGRiY7cIog8Xt9/re+/4Pdvx/cXK3FDDYC9UqPcnr43xhrSWa90sJTSZXbf3C1sYFyoZP45fV38/tKP34gD1/afV1hiz1F5LNa5AWMQoNpAhtVhwQyAStQBdowcM6oJ5zTQQEA1YaT19OGetykgteYgVmLGrcgOF4OIHGOuC9w58EocVcEej6fi+dpCdxTK8CdnBzMcttBrVU2CdmASxW/Y0xDe1+4rihUViKqko8MjRT/ri+LKcUbhqVv4bqQi0mm0tJFE2s/IbC8gsrbhW4MqVJVQb6NatfBAoz1q73k2r5/ud9kTAGxFKaLK0ODOzkdD2jLwnGwf5PmKgLkXTrKmpjVLZXbjnmtx1iqch4C5egan1WU43RBxAINJIIyOgB+GrZ7rHvX0oI4iyEA0pud21yqsFMIZWTyuaRsWBhtOgAt1fsPgw/e6cPcFDpW2YaXASj8sIyA6DmEsp0K0MfUsGtejMGoGGCeAAWEabwzanEEgX6exIGPwmFhRM4/oWV1AGzORRixXRT8FQQKRx55uMaMj4kwI4WHnPZfuXYLOVXki0oN3TuYUszem9+nHGYOnnZ92MyLDFq6Bp1tTca5Vzrlmh3HWRFQiH6iZFSi02rYsgiI+ZTrGWTEINz2tFHAi0tme2c7euDdwq6hjTRWESJ6rJnLbcNfAhmISGWop6vnhk5MRyi3AWB5Pd3jQriieizFyLxiRyJ5Yci5w8HHPhBlYDKOLxo4OY8/9jQRDLDEKdzvQpQefFnjekqMWa9oi6h6kpzKtamHi8oBlJBW+t/1BRPZ1nU6+/DncwIGmYSOtOFYeeU2kgQY1fj7NQhBMhB2SdxoRdiA2lR8zD38+UUww5tHqhZmR7YEOAUxNZAC3NwLVBJrIzYGQOJCQm0MGiYGzjVaADSJ6xplrbAIBezBWjhlmEru6t+LZa1fBquAk3AOcik71inBtJCwOYVQpAzb1OYYwA1NEe45n2FnjzrEiU7GI5xdFkxCiAegAVvMP7PXpzk57wDESBiPPpIEZdQYyzq8K+Ctf+cpXvvKVf0QF/P/+j78rms6QC3HNvD/c1zmBTFTy91/yPKKqYWR52GA+e2Qwl2Xpve/3nTWJHOHMI17nnCvph9lkOhJAouXIUCaBYxkpTd1bapAgmYuuuy9iNzPOFWcweK14VWbOfbeIVbWIOzuiEqtlqRMDIUUUQ+lu9Zi3jyJeNfF2k4j0c8xR77nbf/2Yn3/45x+AKflg3fV5u//bL8eP34/XD5xA5QkaqcxeRBbsfKvlvHc8skhGiI6ZQMF7o/eFfQ02X8EG/rztqfoWr7OigMBgUwOSqDp4Lle+r+6+TuLbwm7ce3vuQPHbGY1WY7YTOBaVdUl9y1JZtYjCiPks4W0BLEakK5RIATdmtwoYzNPBjUgsQje6IA6YKVgF9iCXUb5uVRCpVAI1vcHIMAKR1SGg4QNRW291CDHDaGTUWcDZGjYI3J86zg10rPRZMYGeCD4rto/9JzCgAzQZABpqCrvCtK5oOCPArMefi5PmAp2ACDpooOdZwoMeV/ID0mYZXbIQAIUZAMriowkt4+77hqvWURUwgETGLWs3wXMdyMb0CHq2eYmeaUeoMj0zQMHKIHiANyF5PgtjpFMBx6RGkW7kDE4UEpkDBSw0XlXffzni277uvm+gA5kM9J6xA5/m4C30ZjRcjaEhpQT3s8kL5SCyKijMwpVORHY8EGNgaXv0jufNVrfA8/VoYYhQbw6YiKqIMpx7mgEIuCmISdSugDIanPeVXbUyKkrjyQs9DQWYZtTrIMJoI0YcKysxOD13gJ3ojsNRJbGTcU3ut2ZoT2K4aCpR1+wAqupABmYQCMASPt8rxB3NXBCREpDb/W6gy5HH+Wle7p6cAHwl9owHujPtghCoAyvTOe2u+N4xIzBGXUwipCmlOFOAnV0TbYf25HW7NOvlJCAG81k6mVg2GvuFxyWlQjnfPTYs0aie3b0xhVQW0JyubRX8ifpGDgYROBSgACBjJqeBmswGgPR0OY4KV7uPqwMTjduauRFGJoIAN1RmRI07zxVdHd2YHKyDB9fd0/S5wg3B6Qgm9/uekDMiApk5u5uTT2P2GRFHPV3sAKCx7EI8U+W5TjihaSNiOh98FxpzTuLyRVEZngkQoP1s0sRy5TJwz0YLZolpt+EwYuiE5BGs4sODUELOmMDYD7B/ooGqWX6mg2IjgRGcBohUNPCsuAysrEiViO4W4kD6wmB3gRH0pOlAzWrgfkhvhMtLYXSitMCNO/A1Bf2Vr3zlK1/5yj+kAv5P//HHMzIoD8cJvrt//jSnEPk9cXzr85fiYif6s5H5kUFGbQAyZmbj/bE5FVlgLB7fv8frhbt2X61GgURWRoOVOA/YTUwDinMcC+5AWhiNCzH0EKwFP40B57csIo4yQtGeyEzCAJ0VY/ZEyImOY9639x/IqOPFY2Xne+wMMAb2vgDFv93Xv//n/vnXksFITxkYhzNr1S+/rl/+gvVqrsoDiExcMw7ECZgQpNEMtz+50khM9zHcnB7D1XPPn2Yv+f1z+/Z5HHGcmQdW3gJXVfuZS7w5/hxIh7NnTzYgTOEhpmTfBiE90l8yC3OPNI1uMQ6k1jpQdzxc2OdGIKAsDmARQPru3U0ygcdbBIY6rnZgDhYPUrp7kw5WcunZodbcglQCXE4iBhOdGQ//VZKVOYGgeloNbTLitaKOnGjPtNlTKMH5QK4E0P3AmBnZ3VCghs/qpZKAKoRdCBmKfHpLwFnoFcg0Uao10yNkIxlI3HZr4DziVF0JtxhRwgedFWAB3QNEVk/kRDKbuy2YS4j8FA7ffRNIHMEpJGvdMT32jjQQezodpZw9k0ghYTm0HhfxY/MKSM9/tjCIBAaj5jKyWoHCgkO+C/X92zpf5qqd835ffVXluXtjK/iIq4coxnCys+/Jh4prUA8pehueqgcKfBBvz4wzCTyQMSnJyd4TuGvCCa3wWYWCFGLfNnYmONEwAXYpiVAkInSYA+yERjmorR0zlUjkDGSooUDkqgVHByowkBKxInNheyLP1p8FLMcGLwudFbXx0TsggImIFUYSttCAFWUMnMlSNmckg9E7y0SYNZOcUYbGxAYo8XYfUBzMWc/9jYlSJBwPOhvd2J+E76hcCxXTyG3kI58G4khPaAZI5dh6OnxwMWow18ddvV5H8gAiRu5RZMrGDMNHUpUW0jHPQDUqVYO++572Z1u1tzo1fKVJK8upCFdVZ1AYGJ60xDACuBMvcHSHnI1AWJrCyXVVuFwXYtC3dV9COxGGZWsoOFGxijmYXcjQo9ZtAvvRR9cw09UQSivJKBjRyEG7wVMedst+r8xkAqNeMASPp8gAbbeREQyLxtwzmbn0vBiRTHEeQ1kgItK4Vx9OXTDi2XnQwPGAr+62WBXqphJJJi5pOqyJcKMSUaAwREx+Mt/ajOp0SC5w87AEP9NNTRQ46oYX8lGzlXIZRgzsADKWiVv7k+W9Qgugal6q69xZwIbQCFYf+VUBf+UrX/nKV77yj6iA/4f/+OvTaZPncBbj577ef2TvCtio14vff/C3g6q7B3ats1gA36OCEEb39ccf9k2xksCBX34cvy3FUlvdcqOGUUwKRCSB22B7dAfr0KEElwhXFnp2qoOFiiqwCw11h7SI41ioRswyjSjkAB4qk6vDeze6H/7T/5+9f9nVZG2ePCFzc38i3pWZ+zt0dXVxEEJiwgUwRa0edVULJLgkxowQJWgJCRD3xQQhNV1dRf0Pe2fmG/G4mzGI/PoS+CbLBnu4c+U6ZXiY2c9wHEwg8UwHqVuCrt2//+P9+z/W9zfdFG0iBfHMqo+v69s3fP0t1kcaW8Kz9hq/nhBJJ6p/3h171UqeUGy1EjUA2tP73tDu6mO9CtX/8E/v94+Dx6rEWVVHpN2/xlRB3+WsSk0o54EHASoVGaY3lNKE7CqRaBs7f/XQosHB9czabtEHSw2NAA4C1+U0Uawi/DCZVQ+weoCEBPsA7h4YBqd4KIVEgq9AgZEUNVaCKzzsWx37A/XK6vFPXydXmLuijLuHI1hUMrMybo3BNvLZxxVuDSMYvz6Yx5Alk0EBQqOSueYSMDnD9EP5uYOtKUCrKkPT7FSaBUZER7utROZjOY0ivQNNB/B0Y8FEJ2oKW3p+HtQQhr0ylaGA2geiikroGYUlpHCPsVlBZnX0tsbAqHcw8llrzlg6yUB7NCEIFgnAqYL2qB6TNROB6W4jN4S7Q2fQBJmVgaCeenKu45rW1mN1Y/TEfsNZxYk+isgisaEt9AVBlawXEHd2YNaICUw8nhyQ2t77bTUAgHUeT8oWWdKQDsYAto1VEdPKRAQNyVEAw8jpDN2g0HQ10BsEo5wRt2/Osz8syOnMKFFVNAIzY1aRD/1tyFCVQHb3bubgthiIdEfCkQjBWTl4V0ciB5IsO0uNShxyY6bhygeYh56yHUzhRmtl/C3bjyg6oZEH0ZVZg3vP3bupExEVjETXBJGw78lIYDYSCHtFQPFek0PbGnMLIWYpORMTT0sjPDndZz4krrxD2ALwBavLCMTI98a7R0gIGGHzKTPLe6jIPLB4kjUK9AaZzPFMAsyjeWOngVbEA22K9gOVT8xUmh2/KqmEpbyA6cDfttZ/WZRdBtp9ZG1dfQvXUZGRF4yOVM5itjuwAKOvyjqYSj9nuiJGebIGDUfDeD5Iphh6YuqjHIAcDgQQLIzeLYc+IJTTEVmXmFZOTzmUBgagGHDC0jQhGSs+nEbNrdkNKJ+0R4uFeAFBA4wyACsA4lk646/fDjODdhuICkcBk3N3QwcSBJ6hrshyeBBZBid0ile1gQjAQlRdGG4DJ4PmHs6hJD8v4E996lOf+tSn/i4X8P/pX/+JTqyhHKjgvPf8/M6+ZKMSax3nB16vWhWIPZrkmtp0Msru3NGoH9fP+wcOBg6Q+Xqt9YGz0P3E+lbOno2zFl4diqrDqdnePRE8V1QmY9wwc4ZoRN7FQEW5JuCWtlZwnTxLkdhNwolAOGMAD3A590ULr+WVeBVQ0+zejY3p+nHf//iP+Pn79A75AKKxNbXOLx9/4pdv+tPXOl9AqSUAIgomIAQaLlhs4eopoF5OEsvaYezZTZ974vrjOvfrt99S9fP77+v79+hGJtYrq3qxq/LkDeSNvKavHd1OPUikCD4BxqMtwJYDWCwWRwYmHz4vqZujac0DxQUDAdl7DFcuzNVFeKICk51xItE96BjD4cuR00SmE0Sw3VGILLxHseM83BnhcrgWUe/RkRFR9q/4X6F6phAbrgRjuRvecT2OZITTd7c21soqhukZZ0FNVsOWilgLHiYCbD0Dt24ETuTVg6hkTNwYtqsSOe4xrLEApY5JZr0rk7MYLMbFadOImSw1JCQyCEzYCBhoTUQ5cc3lzopTQKKB+jUE/OsnxkUgovGkOwe+0ITD4Qba0bPKRUrs7ohwBoJMQr7LJbGJ1RpdmNU8gJuBRWxJU3sCM5VcB3HobvYATsYcJUz0VKsBB7uOsD0dJ2rBfUzDEEbPJZOvo44DwXnY1Wm0ZowCYEz03rjGNsEjEmllZAOFCDBzWhinca9kcdVpx7zvN+4CapXTr4nbVGnkVMSPDW6MnMCrqg6J0p4GbvtAVcykryvkF2uO0OUGKoL2nVO1ogrNvu/cG6dRxVh5uTXXNABm4XHkEW05kAfZeY/Rg4TYwhSyECzu1rSzsJkcVAThWwE5S9lUgbduiAVw0fZ9ry71PbEB+swKBjjTShcyIrdnAqcTnolya1q5AW657wBex0rWxigIokZnYMi7FUCbiUAM4r9faEMPetRIR0ITM4YvxL4y0YuOVQgllPUUlq8THAbstIQjE4Mbop7fGQ7gqVwAg0IpB3JwPEHQqVaOBmFEgNw9JQfiLDxvSwZqsEF7MACi2376HOY4rNjqaqlqhujO0lE8KoWMiKktT/VCJWBAwK+XFIiGOamMwlNhMIwICNZEFnwgYgGOaCJHg4lAOvF8MByU0bIOQqCtQDpmWzNkYqbHKCQQhcy8prgjEiWY0zRVGBgTmZhQ78AORJeNFQCN1YhIAxMDjO1AHUicjOHVT1DHiFEmj+Bjtz/jUjGZWKj9eQF/6lOf+tSnPvX3uID/z//Fn5GcvKGsAmF1/Njx/kk3K8xVx+HzC16vMXo6zjjXGY6f14aRG4xhaqTMHUlHTpyowlnZM0MIWMgU8bieEa/DDPw0pvNAYbUyJNM4i16O3Z56br+i1wvJyPHsFVEZDSDKtDiGV35kYi73tW/Peq0zj47owKgj+valf77944d//85++xl9VFfjVM3Hl/X1t/rrX/L1J5MDV5aveXujI5AGJg3MktmqhmwDfRaOAp2tme737b7E5m/nujH3ldvZwEGsKiDFbSgXMtsMGYPpMW5A2RooWThPrleeGY37voGuxF1QIx7IMTLa07e6YaNn9p5yrXVm4W/uMhssdGUEMjxG77EcFc2IS8c0WrI7IhOTQCO7AQ+BA896yXL0dfmZIAWyEwSRzp6MvHFhiApwrOd+RUQ5utVUONHj657eReVxRh6uGmfWPGjnNhyqRBUbgUlkrBmhuxEmeqAxu28DWFkwEINMM4j07gGOV0xipuwuYaMrUxu756zkKjmAZwSUIBCCjXBtNO663J7Ew4ouojr20YPEBUzyeJydmchnm3qu0tERD95cDgLnQRfvJjE3upCJuiB7pxDxYMiUYEMPdtzDeQ5UG3N/e71++8uZv817PG9nckL73dTa0zMmBTm8XA/4HNpPFhShLD9gNAgmUSsSzoxVZxamNp4stGMPrnFYCMqjqawEhXDAjatQ7WAcEQDx0KYPA9n3DOGYSq6phvKZwd63Z/cgzszFyKMgP4tk9tx7e5ARceRoshC5BGp+aGNNBpcPBy0Ou6ATkGJHOBHz7NMKgykgMwfw2wzqgPCMH8UIgTQBTXYOwjA9WTJikIHw9BgZGDQRso84pwbtUVDJczn23toj3VKIm5lHFYJQX2AgU0f47hKKh7KvEUAo+hoIRyWrwRhn2pGqMpxR9bPhiZELSnpmPEAcyOBcKo3Ycu8A7ClUgJsoBBgOzAA0KoLJ24VQjAcuqjJtvIXsUkyCY6kNTpUDAWRiwp7o4usnE3pc2mpfGiOLAjkZwHgdxWfrfMiI51+L5/dPYO3aM7EBTducX1X+GWOPe2Mx17HE7/U+64jmjq5IIG0J5ChoYxR0o/y8dYoKYdUUmakdKUPeFRrbg5lVTFfPdO84USxIak0DK/IZhrrfCE4uV1argB6Nn+wyVqHkNN6YSB/i06pxuw4qIEieiiQoJDw5jgwJA9XTuUDYdo0upJnS+wBVSXc4wExCijQmspGZ1+cF/KlPfepTn/rU3+MC/rf/+s9PPZRAQoGE4pb+ePf8KDmQWB+vby9/fKATHtWD92Q5SwvPuIhw60Zdx1HoHCJfxzpeD6XTB4p1aZZNA413TawzEbQZAtADHFQuH5W3sTE5pyFCvwgqRlYF8DyVYQobACpmrcnkZe2Le+OjJldWYSC3sHX3/vF9/ukP/vFjfKO4zLwRQh3JP32tP/8n+PoXItVvBNd5INceoQdPzA7EBCj2bD2bJcjkvCozeXf/8V14zwmvkpHvncCRX4FSN0qcY2+hsNZLYaQxuNW8ERZWBlODrqlw5MLQOcD8wsugMBrvaVePsOXAtsYKHIyAETMTxdwDPzG993T1Wec97hTbYsBA6hRSuEZwAwBzsg4Mm20YMFoEEHSuudrzBONhKOScYhqQQ0g9TurMg6rpMQIQVKrL0R5PY0smogSsRGQqwagiik9JMUI2E8Rbww5Gj5/oZgr5ay5agAc5xXogvMYwDpR6nIIJYohkpqEJw6AizEqsVYqrNdMAHKgnlz+ep0TbGBGk2cEoFG/fdfPmNTCCC3VEIY/2G9NI3n1YU2yssEksTDqVJURz5PwbhivSmGlQqPUMmCZaHDe6G9CSfBx4fWTEGziQnL7VBqbW15H3qKIaWx7NKfgAIm90TkCYW7+a0k/OspTKbAxmDuZrJWLuHO0KsHhnYVgYGdKvmutiPG1luvCk3wUlaAOKqmlsOgSxkWBENfjed99VBEsBRaCAZO6wQhRv9L6UfZCRdFZpTeNCFwSBAyy9cF4IH+DIIKaniKonpDr3oIxAluD0TFvRKwLMiV9ru2igb6SEUDgR3eEDJQTbg2umeRaf330KU2Y0fCRz50wjfv38A9UGtj0ThwvICTxpDEZErOdbU4DdD7UMLdztYVVWLDxcYxi4B2AUo1YSmI1pmFpRgHYNEKvJjdYeyfChFEcDZ2IxgGzEQ2e25QloGMAig+GcHA06WlM5tZLg3L6wHRNZhVRBDyvtJwgcyRsw7hhUBsIuGCVMjRtVRfBxagMedQM8RhpgAxCTjelAZYUCrdngvlobmILvpxeOaIfQ9WKRQ0JMpxwtFcAKZKAxRWS9UI4LKGa+NZV5GDcGb0uDIxFEMwapEXaGss5fTYMn+dxCe45IJGAOdj6vwBbDSBzAeFbHe5TCnoGhVfwbyapTB0oj5X1kLdR79jRKiQRrhhVGazPigM3wDQ3gqKf4c065MPB40ELx8wL+1Kc+9alPfervcQH/X/9Xf32QST1SylLN4cDP6/7+g9d7cuLja318YX2LOpPPPuyFyEOABpohzqx29rxRYlLIWVFfP6oqaHfszOhBPDWrqECwrLohYRaRijca5Lepd0hKlgFEMlNdqKhpOWvcKZcjTsQq5YGn99rvvrqzEFVnYuHeVjem8f37/NMf/vE73FhRrvopoPn6ln/5a375E74exSOMHQ+j1vH4rLLUc42vBh0rEw+amDsxFTV2Xz0XSq/zwFa8byO5vmVlpzzPfGQDaaArMICQgZhuNwKVRB12oXEBKFUxW3M3Gj5R5zEArt17UHjyerqnJKo1z4M3AxjJxQSiZwYadIIBs3Ni4heJFhxOK/NVa2A30D01JgIJZSpGPQBXxLOugzjHRk+FO9XDAagY2OrpSgA5gxxA3XxC2cMsdtwjcHR3qTGNxagF5iAK69cQ6MoH38osjHBAIACPjIlVQIWRCNuYeRcKWb84NJ4n/50IgKMpTVapKMXV/Zg8EQU+21W0aiXaY04jB0gkIEiBh19uY54FmPj1ishR4WEYjrb1zHwxlqLSdkx53iOoJhZsqBN4KvIP12jBdrUrA6h+X02E4PZggijWzSwuFUiTgMZ+Po4TP66+36iMSXp05CH1Qq2Ccu5GwnsEEaRK6GBnAxQMDZQRWY1IeWxnEOU1r0l7OvGUQqHH2PYkWI+HmmxBLSB4wNrRzzZqcl7K6Z67N+AzK5c4fLLpABmit1BCCqNJO1B7Jn5tMDOrGohEWTlsqw8dDMgUb/Uux1nHBEkpJufcz6uLCeAOVlJg37eoOopc6NC915NqrYSB6YRtgIGOMZ93eMFny4ookCsbDtc64GxfeOoS+417hMmMyjNH1xqbxRzJNjIrhcFIiWD7PX1sYGGesO6gkp1CEiwqqMeLNpGGPDPZOSEXzjgmhUFLQHiSWWbv7oUeNzMYy8EBCk8iuSIWMPBO1cD3KPII0pD1lmgwOAiUo4DkA0zne6DBi3BhAIjmgLGQLZfwvBxpUCH8oqkj0YOjpa2eG+g8j0K52WkSL6d+vvu+JxnGA3pvbAFMggSCu5XQ+NyYbLRUEJjAMBCpg0UwDyO6pwIuEEVpxNhQNIvVarduBYBZwITFAkAFEaLzwQ3q6bXMk00gh3437EQNJk/GhOFZcJIyBTgC2G1FHPMUmq0juuzB+cYVqCMWggvoagPohZqB0Aqm+DjFJJz05wX8qU996lOf+tTf4wL+v/9v/3T3RJ+RjV84IBv984rff8R9J3Qm8fXbfPna315rsHe7m4Fq0gJyMv0BhtiYMgojcMCP11GvRqMcVZD64ZlkxCrTMfmgQp4GVscgwsPGvIBCjrDVVYqTPqoGWKCY190Yr8SXDxwvQvv3H/v6zqw8v8QrjDQ597v7j/nn3/H7T/Zj3fZrmqPjfOHj2+vPf47Xt14HstAaxuFA5lDoPXZ2jrWJRJGJboxRzDIwee1xO3AROa53F1Z8/YjjA/IdXW14BsbKNN9X38DLUAngNEod2TiLOoZRwWvLcAaOSm1d98QBBlR0EG5fG9s9w+6cuHhUxtG4p0Uwks/Tnog9nj3dNliP2UmAmTETHgtGD7MnkViggwnA3ROKIvKZCwbEedymNCoQSeSg8X6o3vDIBsLPBGg53K2qNHehB2Wtce/e1xWeqOaXc9WXeD6VIwE8C0mSMOAOeH6gczSuIwigKCLMc4gnX90zHOZRiMmAOM+EMp2O52PPRqgrkZlz/6ot9hGIjKSVaButHMNpPcOu9wObbicmXGE8HGpEBjNZFyQLI548EOWHQhwNaM+JBNA9s/LMmqv3gbjtitMx754FggPh5Bpu29deLVfq63Jkwuo7MyvLg35g7Ws9xq/c2XRISQIsejC2IgEGNryzJnKhCvG1pv/48T1v0yNsQaxEZDgyawIITkY6W7Mq9TSrQ4CBMJINh/Pxh69+shHxrKlaYRGKAQK7Mhy2RRyISCKVOIdAT6cxYzvshFjH0exRNBDTZ0Rk2zWV0D61TMB/m1WW4+k3UwkWsqvbE31kXCv99vKUPYoNTEUa+Ux2wZ6RfSLGTXgYozwaff36Bj30XIX49dKDMYQbhB/sHC75vpsbWREZyWo7ElJDuSaQARjoQWvqUsx0D8o8V0QmeEEB0pJhhisChXZ6xoPiGSu2LjbNDtNOe2bST/0beaQmPQo7A8i5EsUjhXky/XiofAoQgZC7tRfXJHqzL2UgaVYDyVkqJGcLNaCZa+x6h6WLWsNMDcFtAViAfTwLyA+uflK4ORZ9K/LhTgOB6EA66sa7b0sVqCJWARw5pjMqKmtruweGwmS0OB650HG1ouOoWNVok4HSQWEZkQCHuLqJX/vf8miHVYE+cJBQQRFjuF2IiZ0DZCAv4SBrIG0MEMWaMaKpflbjRBrhMiI4DT+RgJORhRmWp8PIgKoFKwtd1CxcA0sBJrkqTHT3dBQhOVifF/CnPvWpT33qU3+PC/i//tf/wtXPhCLUTICm16X7fevnz5f3Id1fzvztt/z4Ohm4cuIGfDA1YIUyu3TymI0/4q7C0Rr98fH6OI/fGjmMB8SykE9rE4lfqd0AlO7unlrpVZOxetg9AMDOWkWFBZdjo2tcqRH5elXyTrk70Kg4lKhozA03UO/r/eMP/NN3+H14aQZwBaoWv3ytr1/i/IL1sg9AEZHgiDObCVCTeQ6R1O49hpVFILSqdu/+iVC+jtq4f7wPgR8f8fHyUUKMOh3zltHRWINtYNrlefKwmUGCxKX2lB5DATvjyQI/ONY4V6Lcu/vStb3buwEvckePMxQJRD6sLo6QHfP8TfVM4zSkgFURB2tiArtnbATqCEapYXT68URiMCh9wVJjqztj1VFFBQaIBqUaoVO9uwcTZkZFlg2P5A0WMjMC3cGtGU2qRgzKNO7umcrX+co6ZmXDaZ1jBdoBwAPfxgzsVTNP75fAgcQxqrTy6h/lQpkxN5J2TQliloIPosbTSMUkMvfcEIRXFlJ3SROAGSJMhwbKlE3oQD3DxXnXjX1wEa1QgLHz/bcFXwNew8STb4RsBFFug3ci7781cotBoZ/9UYABiUD7viaHeRBHjjrhHjHwGP5hyyZ5MOPwT+m6CaNwJ55H77wxt4w7SHg6Bjw6otJH8SYLKGHfCsst2FGTky68MpvVGRORBjP9NCwxUUDw4S6zqYinPtm7NZuJAm0bkEZElaLWinM39u7aEt0vvIwGdI1WZpYRfBhbYShSqH5i6vSWKGYAqzcGzhoFKpAbDswhkE4pDwth4Wog0uEludi68YCsdaAiolCz2zWx4dF4Ep4VzLwbxrwE0NNRAztc1KidGQ6o0jxCcjPqpt6XersyKlHYw3AcMzLqeTPkGwXE4cb03VD3ju5K1sfpqkFZHSOshAt+gsENOGUgTciDmcq/gbEq0W5EiiPLwRDgAoxwUYlsuqUaFHJiGuIwmIjcnlsDg12BfngNZ/YQxWxEwq2BFOiqI1FYeE9jZzhwYoPeCiHUZqdSxhFLBJFzoud9XZkhG0R2NRBu2RgISDMALCIJGXAn0Cg8mHNr5ll9i8lICdIMkQXK6GlY6KEHYbWJIBZeUGnhwE9d91uYOhJBRZULkVaDsVyYfv6DzGzufutErfKGAbKUIB7+oUuVtm/BUEs5XIkEkhDhAJEYZGLHjDqDbfaTWoEOK1xNPOVvH3roaj3jPUkpBX9ewJ/61Kc+9alP/X0u4H/zG2NFxfaenud5mgDQP//AzzdHONeKwmvF6+P4+rVqtRT3mF04WXUfgVXj8NyaH+WbxsyseJGn1gLSqYTvcINnMhiK1rHyGY+UIxBrVSYRd7fGgXEwistgu2M6jax4omunHYzC7A3sgxXHmgo9myez9f4533/g9x/TbydOBI0O1cfH6+tfji9fok4jbpBVUjaAFh/IT4yRXRnMhB+CpxpgpfZc31HOtSz0tQuxvn6t40N+LvoeCNlrP3OpGMHQPaJnIfOOdwVJzrytJWU/XppIxwQWfOQz38SqELvvueXd3m9clySwivTzvAyowCB98t6cCxnJwxnvMdx6DZmh8n4Who1ACKlBslfIDwm2G52crBXIFASYz+2Oevq/MxrVUYVqDC731UAXSVZDnaykH6t0LImkLIYk9GNNhSBzjBFeiaMU6RXLCyZnGiMkEGwBg8Z37yqdVRw54FzovHAjq4buqfm1K+Qc2JLKegqHKBDUGAlkarCn03j608N01qqIcXe3uyZUqUQB8vBOACJCyARzhNIdODYiN4COxKBIF3pIi6iJ7vG4u5GTdXADkhITuZgAhO7rnkEl1+sJdNOXVvfkcx6hy2cwh7q7CXx5HVf3+wKAmjEaVcEMTrP7XhLQDCKefn/pLETpNjSJef7O3cYe4zZRGapiFSMM44znU3pryF59TMvOjJSmY5guGRYMKe8NuZ/UbAVrra66OSFHY+dEI2EYpp9hYjkYwzOPSW3JVqTjOUT4fONQkgf5uGuBMBBsR3ZgVOg62KHBYDJQADY187yU2DFoVCWYM+rpU08zOlyNqtWloEDAnM2WYPFpiRaA5sw8r6Gcpzh1/PR9vx2OQIldFhMJoGpiHl52O4KZ0PRDlsINtHq60T6rqoLM7c5MSo2Eh3BEA6tJTzzrXIpeOBFw30EEUZUOAFmah/6+AfgYbmhjVqaBAtnemEBiGj269qTrtTJf3ZDGR6KN6JrwEWDhlmqyKyKUFtF2Acfjb7cHzoqaHGCe/WE8+9HPYLFTGrSB4FFPmUC60YRSaFayBJlGonb1Lyoznv40ObztA6gMhRtWTzgiDiGeF2ODfjanO4AOYu15Fxpyrfxl7YppLCQrWTfGNyBnABHP/JOBWYnn3xPPDRTSMyNZsf6WhYIdmFT+2oVa9fyGT4xhEE+4hvZux7FScPQ9QXO1OpSMQ7jbkcAzf44IZwSw45MF/alPfepTn/rU3+UC/rf/+jcaAlNAEiGgUy8t3n398ce137VwIFDHq771ceJV8e0Vx8vXvrzJ9cr4lWHG3L6hORF770Ier297LWTmzIIbsz14HUDFqnUuX/t6KFNR6ZnEEgRJ6CeSCyQotIAoZudMz4mjHBm7N1sV8MmohUoK993v6wd+/tG/f8/pmsHxgJrA11p/+uvrt3+B42WtxhBwo1tPIhU2jNQMo+qoL9mZ01Ag2ug9nCpnN95toI6P/PpNVW42Oi51v0M2NOQpZkEKwgFcTF8dl20gJuFgRKUbM8p8nqcKduuaspzA1J6qildFVPd9f2/psTlDMHtzU7BWnHXiQmN81grCfWkwlhoQlYgEOmNK0fJTI9SiQBKCaePZA91xh7KUxGgbeZiKLqUmGnj2eBPFS9uKCGURkdtmT3sqDiYCY6EQ/SsB6EQygCgjwoXAUfj4OjxBJoBLjauQ0G0ZyjdafUsEBumVKxHPyksy0xEzYbyRQsQYmGpd6gZwoA4SeTBgo3F3y/sJuQ4DGZmZ48F4LAzbAJSsSDJ6pLkLgDIrTPaBuDEaAEekCm0BoB632QQ4nHEeoUjB3fjlHc3Y7jANWmR2hpKLHCSFmBmYGGYh8sY8qzt1tRJVS933TGxO6CiqpUIhNSbEJC5298ZeFWeVs+4WVpDA5XaLUbVgc+a2Hv9bRzBYSUyV0fdumAj4sbYFsIljgzVygs9yj/GzIRCtzMQyoHR1dE/TKBSBVcDDiwfHyKhK9OgXyw6ogwCfI3LYldEDdKOe2dg1RMmAOu/uIwIAs2OrQ/GAu5uEdsrz69DJmTsHkemIZKLi1g3DRj2lgMd77bt2rhU+iF8vKlCA6VtDEaKge6u7CifLtSR4e55zKsAFPhNeoQNWmDNitHc6faN3A6OlzIpYXiuFuxvtDMeBCqLRl/yw2WwGanhjdyFzAbQnEqVMRO9W7xwP6CIKmAgHB0rz8vjGS6uWIwf0tj0MsahI9FCImxuIAxNiYz2TxxAiz1weX+rQpDBiIhJ+KuZ990DBKlptLRxdA810tx5asiuYCYwnMo8+SQitJ5oBoEDfrXJlbHNuGYZXljjIZAPRaOhZ8c6ZHKCDZ+Xkxr53p6baA3WZebLqKSjEZi+hgCYsJDiEQMHUhhQ4wbIHVsSB7F+h/4YA0eWIMLQGEG6SLriJBqgaDzIXVZAUqObMNkAC6s7nuzQLqVBWRecbUw22JvF5AX/qU5/61Kc+9Xe5gP+P/+VfHThIUMBNkXhWGmMP/tjz4zt6HyCY+Ppb/eXP+O3FXApgOwaRaI6qmJkbe96DK1c+oJHj65d6fRGgbu9+gMV+xcHjIRJD2OhnyjYql5ce/4eP04Few0oBkVFXN9qLh6nizKQvtlDss6h8K2appvuf/+h/+Edff1RG0UQcGzgRf/rz+uu/zPPbrKPy6JHfd2uilZh4vJ90DQGYCGYmJzbuLTpeC6z+vmNfdXycX74CdRUcYYB7YzpHU0ixoVnKYRkwLho/W+0IRGXd6EvaNzjx5XzGZJCFCb8yZgSzGxRInx/r4yuZ93Xl933120TK07OAMjQ98nSx2A1Y0A0KeLKu9EhopmLsjJhst8f1ClRoQ4ECucGZGyO4ElHV4TQHhFCeSWDsCSROAE//2FAWVewxup+yMaGAnzMGdeYz+tnIhzUTfc0sv4yjTpzk17O8+u2tbQwGGASQzocfBU/Phl0iSEYYAdMcZOKsX6dbDGbCWCNjdnoSqwcDh3eiEDPZUD7E65OFxAMj2o6Sha4MVMq4LxUSVSrzXY43UtEHMMqRDgsFodLPZ62MAazGoQF6AkbpKXGPMYrDmKzWzHMsVzKCSAczNY6edk8gK41QRY2VGBQyjca70SqyrCnaE1i+G/QMMhGNJp4Y+hhOoEaBwxlt9wydCDnTeshGncopmLMCyELkhoykf/YFBMw4iTFi0hnxLDVnINwzaoA5RBkPcKoFoGp3ZLkA9YO8CiIDyI4oAJ5ARhgOTsLTy7/WftOIDMMoREwiL4/f+RKisIHemEZkMGacES0jAjNDHVgASm7fMQ/cKb3R6mIeSYl3iQCTTzIcaxUqbdHGTMLbkNA9Vt2WEMfKYMPFgXKeD10xA4TBShkp+Ln9hMHlXfAKYs8NxeOZnjUIaigd6xTkUN4gINRwkoXxVYpitlxTzR6PkQggYjA/98aucuQis6GVNW1HJyoSuf3AjAdIZntmkBaTqdiGNhLTdDIU6HESpZxUumaUHk9PuByT5QEiHn/3aF8Zk0kmDA4ITCtaB9RlMfpSuUEdPIYYRkbleBTodsUMIpLtYGPGYbEUmDMWYDhuNpBgaDQ7gJq4nI6ZzKz62pz9c2YEBORnzrlOZAI8Ap3A5OPKRztjBpiGHrxcA5WrY9AHEAtW3nPbjswjA5oLWZPj6ZhkFhMxo0RPYk7nILsbgYwRq5XPb8mEuuxI5uTk7GmjlPRE/s1a/tSnPvWpT33qU/9/9oD/y9+K/LU35F3T9eBccPzRvd+Ye76/01GVfB38+DpfX3mscIwbTFedR0HuvuPI1f2jNljcBPI4z/7zx4Hl9933jxjjqATmyMd+BdqGE6EaQzBziuvppQLxMFWPWokJbcqq4lry6L4FkdnHkhMN1Nvj/vG9f/9n3O/CHW0iihmvc71+w5/+lB9fcSSwACQGt/5Zd0kEmQeKuQEBpThgwNd7QvXnLxWnf1739z/85fhSvwncAQEJOBVM39O9Fa6KA7jH7Ijqwekdg66WC9GCGwNkIlKN1RgjMXgFXpVTg8Q1dk/bRa2qPNndfQmTe3oAzyCrBy2bwaQAdDEkbGA1INzP1iwsuQ4pDOYowpkjtGaGp1ExAezZ4zIex4VYnKe4bED4NZ8L9VQYyBymsheI8oRbgx8uV+Yg+kIY5eb0lAdUFprV4rMo9UGuUwLoAmBt0yQEjfwW0rkmcFTf8zi44XCsADOloJdC9QL97Ku4C3VkmtPt2YvgRKMFwerKmjQ0NttcVZChbgTg6Mg59roFkJSGiAIL98dRUfw5+v424amOKYKgpWd7SgMgnx0eYD/zUBFJoXsG8ewJCUb0WomMmCULO4S2XEd4zFo5vqANfwCVsVHhfL64Fjb2NJIgAypvz1zv2t+ycmBBGK4s4ArYRWOHV5SJJtKa2FkLLAhU9vvy/QaUjGACgazKzODV2q0jnBk5uvXcGWFRBfY8dLXosUYFVQaWZe72gp/hq0hUlKurf+HgO9zt6Sl7rWBFBwdMSSGiGlpxrJfPjEgQvnvuS90QQhOgW0Ol2r9Q3cCz3yUTGjmO8l1WAyDTPRtXOGEHxcrRQ76OYCdDbRGBzOQ9voUCDm1qP3RiRkWssNMIZFf0jN0B48quneZybMLbE1oVVUuF6Jm22vC072Bl1YBFQHIpsp74xfPmIANdsZywNrLDsg48qOsZK2BCstzP1xQRRGWC7Xl88RMFxEB+OiWGB+NIG+EY5ckZ9cF1QRBGAODnhUxMOB3p3SNUhp0Pwy8V5juEYEozqg2HrnAxszFUueLXz5UvTGXlU3odRgCmA+i7G0SJHYEKugWBpScS/yTcn1/HJZkaMJqH0b1n+avryvYqgcfUj/ft3c5Bz3oVuroQ4YrFZ4jeaCjRgfBgZM8gQukzMgBVhJARUzYRir5sDDKj0pp5DHqsqGdGjpgeTHmhfxEAOvFM/xIDW4FBDIJA2YH04BcF4/MC/tSnPvWpT33q73EB/9f/5rfUeKIjyQXqwHRdjBfyuOf9/t7XH6E7i4jA63UcvwELSBJNrNeKSjDvp0c3g2Py4yzgGptY63XUawB3461BOxiJXc8TtBVBZHnIPJBSC7zH1qzZd82qRCFWKRKUAscDEuUNHlMvgWHCM3P1z9/1D//c1w+GREXozPqo1/nla//lL5Vfe4BaiFA9M7bSL17zBBJAJhBxG5rNbB5VZ+Bn4x4y6/jmYw3zHfjC4Lg1zclWUhqtKROKJxk7gEaaPTkYRi1kVDfNAIl7eA8b3cDX9dT4VCzl3yZVPNsTysIzVquWewZ+HiPrAnpie2wBa1UafakhJrkooDUpZ+v2rpmufB53gVyrEphs/wrExgs1hUCg3dkdVUA12kYISO/OiU6A+WQH2sPA0dkeIZEDIJXz8GXgBNz3NCLS2I7RMxn6OpkLgzv7QBLRe3C3wOUYGAVcN1q2Js2VHDbyicZORIRVwEaUTh/3wBACCQztMvrmiEk8vWASTY+6lEkyscHdrQFNjQv2wYahKCtzArkIIlq+ZsZRfF7kdMvSYcCUQAcyJN/oSmCbLKV4aTQJiCgWxsIgYoEBvi32c0BLMCoBWBNEyR1iPPd1NkLnqt2+d2LY3TJQGRkBV7QAzEICk8SGUEXHnQCMqPITNYYBRjx5T8jnbexrsh2pgBFdyC7QwZWAMIQKIaHRYpDlsMeFaOy75tUlPEGG4EOW9/aCD1LmM/tVcGMDZSCgI9AuRdUBo0eSwYiEz0IdBxc8TEYVBvvnPb0hB4YItbQbRpdKYMNWxCQ8IH8NeWcgLTVsRAFqbDvSRyEky2QKFAQ0RT5QfKLp3kbvzc4gmQcOIhuQGvCamHTtMAG5CYOikc+JF5Upwj0gPICM6+5pFFYePgwsOp5N9hlNWkAAQYPFDqB5SRohsWg4HOy4MZSqTmJYVj+wsUFNrhNZO0ZMaGrDI291b0TUWbEqL9wWq+namnR2hmBqqtEenMerIYnO7r7Dz8wwVklAiHFSAQ3bwgb6eaHZAR4AFiZocXr/muMGwAoKnBqk10R2D80bneRTHSnQDUKF7IgOCSpxADAMQx1gkQ2ZxIjmAwx7XqZe1hvkzRAYyFQGZwWEGQMBRwZ2bsMDehTgCjxcBaKSPQ/7O2HYoemCBU9F3YlnZBypUIglDMaYh1MuoBCiG+FCnlFjGM+QlMaBKC1Qn2tIn/rUpz71qU/9XS7g/9t/9VezZu5um6uYlc2JLLrmB/aPP2b/8HUDWsE8Mo6vdR44Xs4lkIuoKnMw40ZNxkY3ZszS60SdZB0frM63d2/JYlSCDwg2Cjkew6ladQO4dj5Tixm5fcVdIE7mqgjdeS/kYHBU1Yt5aHdjdDd/fL//+If++YOYWi+2Fco/ffn4+O347Uus14iNwMpC1HYvZhUaGJi+u5NOauTZjW+RYMytt3Euvl6ZJ6Jit2MM4BW5jpmQ7N1DGQm41ANBwvuSTS9F1qvCT8UzdO0bXQ320gVASOEsMNFGcjk3J5gRlVvZ+/2YBgDafr8DDquDGcxdI6CVEVqQocKzHgvWwZxbc79hgZPOQsCzKWYwMMATNsR2R1TOQGBZGrJ+PZBHVmAzt/otcYrRR6a9prV1AxllGIgAry0mCDSJLBh1jb2betLRbL4aHdCXynVE1UZ6hvf2dNhoeYSZcPQ2jyAOHCUG+/GyUuevR1TUnFWq9Hh74p5Bo1wP3nkBt+/oWVgmbfY8biFCSsYlD6MQLRGKfTg16gSGLDLYPW0gI+FhlohpJUq4rYxYDo2FsR6eMhGm3SMYR9SUwbHciYDTAUX/oowhgA2Qx1PJ5r53AFuZQWHTmAqjv/DrzblvAYTkmecCBh+/zkAriEhoPAyPp+FcVVWPG+17mxJJrErQsfFkt90A1MnNipwacJ/0ipczgHk3Z8aYX4tFz1C0nsBnRRnsFbHDC0ucGZ/hlU++AwA5gpVgRgxmYHgxiJQG+ts+9uLhMo5N6Wt9W1/wc/b1x+xdAz9YdWjgaIhGxUt1I7a1ltCCGlHw2hP+YH37WPXC29//+Mfj5494iv0AMikIciUqS+1BD8IIjdXRUmoSuV6Qw5FOWffdICsYC7YwQbq4JNz3ZXodpQUyS3iK5TQo3Pd97xbNr+vECkEIbRnKLEZ27kPEdEt4XiRk4PFtBwdGVa3U3IznnoMVGWhYgcKNSmB1oxxcQmO6Q85CRABpw3imj3sc48qZ3HuY4TIm0ZGRDWnry4t93BgGad0z2CBQZQb2DmjSHZGTECISDmDjaPfsnUgEGGunZ8+BfDbIQQQIGzFvP4PTmAiDYeGJUghAgH6aOQ/LATGFGNKXylVHXrAT47uGVbEzdvv7e/o7MyM5LJhcYAYjnpnyscKwM+TGOLHsCtDVADCIQBUDv96x7fY0ksOIG0bE02sPwKLczBlEAIxCpQA3AkDstBAPDfuxlnG3P1nQn/rUpz71qU/9nS7g/8t/9echSIecehYVHQoD0hbWJdwb37/3bAI8j3x9idcpVh0FshF1nNAMHTO5Kl6NV7Hzvq9WnPlCHQYmJoBDUBsBFrWORgFK3ZhGlicUfSgk7Z5AuGRw2V22O9DFiAqvE1+/5tRbrftiv3Ff/fN33V27FV1VB8vB+OvH6y//6Xp9u4dRJViaDpcDjSf9LIlyCY23ehPmizTe1yZqfXmtjxfyuJGYDjsisJJRPZfkg9RY88Z9N6MKSmiDETWWWiy0kaOqVSsy+h7c0AzGZfQAgjTOWFUMoNH5xMKz7449Md29cVYaQLhDV5MJVkQ0XO6UcS5msfIGvJE9mO6AHrxyuxf4ALVrldy9NZ2FTDbVJJHHFde+A+IiAcT0bTZvU5xKMPJOHFO0ooUGRs02EgAnYQFkzQQiADzWpmbEEVkZHFRmT4BPDB7PI6+MHY1fDJw2GMShYjUIYO+J8FGQmQHIi2nKwaogprcS3UNvQKgC+aBb22K4Bg9dhxNMK3KMqEIj7xl0MuJWG4gLTLHwisPIXQ1MPKDYKQTgrqmBTV+InpgRIaYQFHUPDlcVb9wHqEnmJpDkOBHJvKeFWJObgxY7SpDnThWp9gLiTARxvPK9u/cOTTAcxHCM54c46SwNatzwrAABAABJREFUNE0awu4OzfMqpMjuboMBWggAhYpf4WENQDBST2N7GndHHK9Vk1JCIbopNkhI5gER1YE2K7vAek7iVAgJItXPn+4X1t19S3UsRHGcvmc3IpHxTFjLTKBqOVKrjoNz5KpT77n7p7thRTfejRTEbjWjIpEoyXTIYLQCAESFtJLnWedrTczP7/f7jcvoBi0CQYGLTImlNjqy2tg3JM0whJNVJ4YdElCbBExMoAdi1pmFRaQxsUfue7UCh4VbgkBO4hQl9ag3Mp0rjii17uJhdgmM5Yg7f+pCK8V+gSqmWaGdUh/eA3RMYBVKEAxNG4gqFNLyCPvJ5A/PhDFjeCYCsV4NeWuBzk6ExlscsAFBDFeMnde4xAxW/vJYx+jYsqfr2ZBediuatioQcBszYTsTgo0xIoCsBINCSmMoltK152QMsR/6fqMHsB3KTF7eM15YFQikqaLgiF+0qgTVlruQAGcIj8OFoBOjVqt3zJ6BisUqZi3chjKI4vQdgKvQDdXfcGKNLoQGSOHZrBu4Z3IYyfCvF02gwSdUv6Oj4suOGzq6bnSHuBEvJOphZwfSNStLiMHnBfypT33qU5/61N/PA/5f//n7/fYcWWDAKORteSFB7RBuTh/36PvPPVeeyY+P489/ivV1HE9QTM+VMbjRdR5VxCmcMT/dd9frS7Boc7cBYLeQB9dxBs4OiML3nv3T4VV0EShIaOPqqfGzdwssyAPkYC0cx5xHwOqNrfn5o6/v3j9CelXiDoD5qvXlA3/5UvXN67gTiEBGPVu4EHIwaZNuXL37R5yTH2flwh+Dafz2tY5vVoTdFWljccAJ5YOtCmzjuhu3Cu3uwZwUYs25UJmNfe0AKoGYydrXoF0BINA9tiJiZ3gooB3qAcy1j/4iomXgkvm4lgaiFgZbdwI4YoBgnMisEGF4GmkAvrI1E20EfmowUWB5ddgGb5AikSwA01vtVbVeAc4o1WDEhfds9JOe5nOl4njRgefS7bbbRdxSNg3VcVy/9lCehmbbsFdEZ0WjY7LLSA6MySJyIUvj7vaM764IJlLcgKDzYSUdT1+xRRxHuZh4lldagUg9M0MgJqo2EYOcLgPhWwMkWFvtbhKZYbwYO8FGt2RV5UL42tgGhwki78QdIFAJiWpvIzCPB8SHOLXpALYbQ9Icx4SR6+DEFrKbDa3poqqOic5CT4XwHG2X2x0R4UEkYEfl01o3j107kHMPJph7Hv+V2YNAa5pYrzyzoqejx8hGDG6YmQdCzAa0u+ox6yEkNU8IQAAiIWAGGHg7NAoq6HRMZkTURsfKX28BnmxvTJyRz7e4kXyGoQGFPC7agc4AAs2I6NlldPK5jEACoHC84uNY37688PG+frbeCfeP7fetbFVhgPuekZMQSo0uzPRrXs47AIAGBoipzEYNkOl68YhT7+v9vrun8LiPz2ViEU8moJlHGHt7PzS6xnkEVxYemtRj1RKVCGhvNiaZT8CbOF7Kl/94z/7JuXA3SliBqOd7i0Q1AVwaM+pVBaJ59eDMVYWrhYamGQAIZocFMGjvRGgoD+yKYjBTOwLOX+a6QWJDrZYPAcYg2pOFg0syldXPTK8EPq8/ujtRCXVuNKYQATOAA/NYogSUFjIBaLKgHSpX4+7SAo4uTHfjEgtesISuqVo4E5O9mwOnnEmg751QAYaJdMPErMoBJOEZ3CIpSoNpOoBSgCmhABAdjOkg3UoZZT3YgkpfmNHRxuyJNiMqsQ4gB/A4PQS83ZhFH6z7MaV3aFwl1MPPBzBUQpLdmREPQhzZ+O9DHOPdowyWCecACUx5sajotQNhZBAj0Cz5+ryAP/WpT33qU5/6e1zA/4//zZ8VeQ+084h5HgIHM9gQkgU1HD/vef+BfR0VCupPX758/Zc+zxn74Z0a2cKSXoWm80Y5mXHDQ9QZUaNpmIVYK514bpMDFYbhe0Km1KXCswrSMY3SwtF04zpHUVQSr6h1YvHe8h5ff8z+Ebd0P3amverFVd++xJ/+VOtL5OmMhhx3tL2ArId+g92YC/tGCN/qIDXF991nHce3wJrjWFxzggHMbkqCtgupvjtVuRSo3f397n7XVx5VDbSMDLrqtnhNEGsFAgoI3nsC5fR4d7PFuwGECITxwKCzAJUJCmp1C9VwNlZVHp6EDKGSCrdxTAqdSYCORKu7CWgGcGkAtDTQBBI8DRVEjlSBLMZHuY4Vsf+4+vs71I+zOMAxaniMUDRgdGX5CWIOyobjFrOmkJOSd7TRD/QVMdFmBqoBh5g+q57NmOwaalUZve83OiE/nLNRZqF1C+AclYowYka0IjMQOQ5YX1FTV2qIxIG7MTcSM+Qq+hcuyEFAcQOznYhKh843enSnDJYjhaF7OhKFwKCNU2nMnWiHggwRoJ/KLnZyeRhRbXgGCD62WlT/urTQnRHzgLIVFn8dLuJyuh4nTJcbyCzUAEI/jF1kAqpKYPpC4IiUYgsuHi7hijEKQ7iiutDds3Otl3HB4wCAgqtKmB4cTNTc0t1cZsTAT+J2YmBjDyysYfs2yIzgyG3XymLROeF9iOWDxZ1vjAqvCHkjAzdSxNNGP1hEdrljjhnYVVDkly/17ajzK7+9+O3j/PoXXPz5H//pfn/nXLk3fr6v7z+3fxZiBNwj/K36OY7oQozTvcdCoCJ9Rr2O81yIQB43BICj2R23+t3yvQKZK6amL6uHfsbQnp8S9nQZWS8uw124wPM4F/NQzUxPb+2QAkghoSEH5as3bwL5QIexuaqE20+gFpW+3ZFr1SIgkEaN5vmenxFdjNsBWONiUUG4paGrM1IdOlFO9UGBhKY7AapgCDNEOHnpetBanBUGYiLd00LOg5HfP1ecxIJn5vDRozub8byfCCCn7ULMU0cXwASqNd0d1orloz24dzAqwo9pu3vnFFBRbU9ERgawu6FBGC5Nn0YXopOQQCNcZoOY7kE8rxp/wfiedyxXxTNZsAAnNfRoPMx10LC70aXaeJq2bGGseQ96ZSGH5wGtsa3H6uUSIG3mnEjEBNKQRXA1pqSD5XwA7oQqjI7tt5OawKAUEgedJhdgAmIyjoIIejyCULWGIfS7P3vAn/rUpz71qU/9XS7g/8P/8gurzFphrKk1T80uVIZbXeCw9zt/XHXvQOsovc76+JIfZ+Ilo2vYWMBEPqBMxwA7ErjjLWO9vqAaIuB08EVAaq4Mc49gIUwgJ6NCbgGHcxAe97qLlNoYC6zEa/XHoqjd/vmOn/+MuWg9HqkQGUd9PePj2/n1W6wPFwZy0NYa7MLwCQD2vt6uu85VDv1oCvF6xfEl3wva8RF1vnwcTBhuhayA0ERGVqrvbmm/FYPMqjE1CiLJZ7SEAEfa989zC+YbtZ6w3daeiLsh1y3RYe9gODEA7CPiyOkGdJicUWEQKY66kzkIouKcCKfTdQdwTR6O41XH4Va95+pd97V/GWQtod2FOSbvRa6q7Tsjv3ysP33Ru/v9nh8/+75gLCUS8I1frgcDOpC4IAxOvOKLjKtmuolkgBh45obbI8cKOkZCRzETClSsg0UEZLID3RO2pPBh33HtMcCUChOD7vGZqEXkUywcD5AERxuHC7ED05MWB87pwmKmMYkMPqXCAQyiI4y4h3urkFmzYqeyn/9xhv/2yO1EB9GMgAnCYjR2aGXsiktOdSFek532zC/frTISnOktvCc6VqkZfoqSiZqcdOKYcQM5EzY9NwTUgXqy4zODBIqJQAz5cuu636hihTz5Ux1ykhU1D7AM+St0ztCzLoYhnIwPwsClNXK5c2HLikAgEd0sTHBAWInH/pPcpHKIYFgdg8LBBHh7XEZE5qoqWlqFjLnDt9Y0gDAJ/Qi4WK8jEbM7L6gnz8zXmnX4o+rbl9e3j1lHvOP+8VNz597oG3/M++dPXO9AGIES8hkOHqIhU7gAE+WIRhTwtfD6ij99HH/9bf2rf/Xx8VfM3O8Lt+b32//4j9d/+IefedVvX1/z0b///OOPf2S/XyY31LexpwJYnFABiy5kFr/U8ddvH/XX/tH7n36f/cNWXNi4NU4bAIxxSxB1QHqAAYbhGIwNKCUQE4tZSAQDgOUWwxjwWR9LeBLHkfCv/AEmRHvD6F+2cGDlilbnaEUMfAkXCAPolIHVzIcNNwEXMK7WoLqMezLgwEIOsuvW7ugyxNeB3YnD7HBP8wh8542JzK9YwNzPfnZSCuqXM2xCAzdihFIVMtMotMcx47ayVU8c+lcbGJ3zhOEzKkaQupBDtAZABBFqFOFwjO2YhUI87MR7shxAZ8kTspkMIWT0tKFIAjUDKUNXtElUhUhk2BEAkaLJmyg38ADC8CxWI5U3/BRnBIUFh4GbZiPIDApkbDUykRFvWKosYCEGaBMTGdnZKOXnBfypT33qU5/61N/lAv7f/S++HsnjCJWloAyCB5iDybPY513v6tD32/uf92xW1fE6Pr7V8SKiKztZDWYCfrKpwiWO6vAG9pWoCcM0yIiq2ufC4OnUEh4EZttV4IV3genQUazo9GQtBbJzd0C1Dn85YF678X775489b8ALCtiBfC2+Po4//6XqNSw/eyBtHcDKfDaG9sb7J15Yf3m9eu0ff+i+wBe/vIADt0QlD3w5cazMihiUw9MDRjKzrb63HyRsUUrdGzlUqARHr6yqbHX3lvnDwGALmERgcPXmPRwJUVmKREa2pyEGGZQ6hwit56JW7b6nOUziGsI8KrWKDk3LRgVxpGQIoGqljUvbd1nxYqyXN+b95tbcdwNwjqMgUkj2K6oSAvb0yheOlvC+kLuC3Tn27glNJhBVWXRqNkLIRFndjeCEbkCAnQBmD4aZiGIWMsizzqWG4NmKEd0okc8n1eM7nwts5HLm14lCBmh3M8OdVSv80LwaSeC+p2e32bAq0CBTZUIQ8nAofDtcWtYRNYE2kJ6eAgFI1L0RPsAxXQJYwAALRFCtAdGaUyYSVHe7D1R3q3gajojE9PQ4x091G5UIhTgjlapwZOnN99XPstGgUxHPgmmUw5WHNvzzzpQSHVVt+mLmLkARDdoINxooJMLPRYUFG5ChIB5b6vnCwJih3CfIheeiMsDsioW44UIGBgyHaHCi/exUhQTADRCCGt4KoMBfVDJWkgjfvqACs+ECM5RgnB5ttM7j+O0LVff7xlyVc1R5EeC84autWz2+9xQP4QbYCiLBq3ZixfM1R4oFZibDYhE8WOUv9L/6y8f/+F/99u2vcfPHf/MP7//wH+f3f+jrzX1fvmdNrZPHx/r6pxN1//PPvv7Aj7v7bd0mWauUAnQufjvrP/3Tx7d/uT6+JhAVr8b+h9//6Z/+fe+LW1ffwB0z3g/2N8Mz9i8yXAII3fa+YWQIe/dMZzDSiQgYuaEVWSwgMtDtMAD5WV17wsiZGDwFVBoVJuDWBgqMxAai6e55ENUKAmg0vPwrh5vABQyefIPVAwsV1UmMZlAGfTMyz/w+yjnHOxFjk2CVoHAPdLiijgsbPQB7xEmeUBiS5CMhDOZAMqHxtWcmCsk0IJoQYHQ2qfDDjzJg/LJ6k8+SU6Aa5byfmWWIQQDRGjPrKbOLA9ZK5w7RAuRB+BnKyrL7Z0/PzOYLVWuQKGQQztsX7MzKiVlIAbS6PQkCEbkReDAZklkGYj+B/wEeALnnSfZXKMZyzjBRPFgKc6YkMeDPC/hTn/rUpz71qb/PBfy//8/Z749itkPRrfvFL3jpIFwzSnP2GzVB6B50Y1B51JcPfP2CLwdQRKmvJ5JYlbmq0e9Xr/WKtu9eClTpF2PTKBQiHDGogeTRhGFgFZlxM5mFgY7gCrrvaMA10zCqeC62e18/+me935gtdCArj1qI11d8fKnXeeZ5SfvgqdXu8XQ1eud1Yan+/FGx9M9vve96fePrC1bt3jGmgUid4FkYaqYKOBOIhiFyAG3QWECo3lRLL0xmaA657TtRDEbPIG5iq+8GjGPhbfcFMZrW9g2chYwWFhWNAk3MIa2IiNB2I+8WzFychZ+tdhCxogPbBiarqg6x4AdPCuzHthWgX9ZZqz227x7LK5GgncCWfuFirkQySykTMu4Grk11sCbRb7gjF9aRqyrD0317INzOdA1EbRkORLmFRD3bnq6BK5g4lFOvF1w/ezCa1DGbewTdVAEUmw3EwhpnAkYqYh/OQVXUnjtwP2jlcIC4bE1rL8PTjY4MrHrh2InGrHEIArAGSAaRznE7PBmpajjcaSGqs0rYas2utUSpg7eHheqcB/Mbg3ymaCIJsPC0ETFXz9XQqlqgkeO8rxn2iawCFY3hc2ZpnhlkdgDuwFSceQB6bLCIYSwwee0GGkAAFMGFiLFCT8tAKDhqJE6htN0xhUDlPGNZmpADc5AyFIJ57/FkLJBABAI8iwMgCxFVmcb05fF4KXbve/oMGg5Gtt8/39+5v379OI6l1q2LeEjLU8daoQ7YoUilKo6FaLUj6ykJR4nJBjVSo91UPRjlh4YWHXaBG9PMQqGt18k66ssXVOA/++3LX//Vq9e///0ffOr4H/4n/+Kv/6P17/s//H/+3/3+fvzef/zH/67vPwITos7CX799/PVP5/GB73fj5+tm/9Mf33//j8CgTisiM8+j/vTC/+R/8OV//j/76+t/WviXX/GfvVDf8e/+4//3//n7f/v/uv+bf/fHv/tv279/AXu23MfuC23mgUXEJAN65scEYYtGvHswQuJLLa7p1n6PvBCsBIBgT2qePSeQVW3TiHBBY4ANOVCOhKUxcxQtV4+zgcpGbwvDQCUOpoAbk2IAmmkbYPEJ57IvoR/oeKwFS3fI6UBlGzO/sg1VWOxbAHAZA6HBJDCBDsAR3oyJQSD10I/xTJijzAawcEzg1/BUNBjGdCumkOwBhqjO1CCfu//BcRlsO7GJSnAM6oiadtfMAImCMUFZ29SDx78rMnA+OfN2U66W3DvtLytwljNbCjgJa+AimNV7A1cwlw49Re0Amj4eYqEZuTrG04VjDo0Iq4YHKKqrFFrN9iRyVp/z6rrnfX9ewJ/61Kc+9alP/T0u4H/7b/4kZGCkmT5aGFwA4Dz7efyNjrxpvAPA7mk5E8dHfXv5fK0qyClFASgfh15MOPf7Qtd65e23UF4DB2TgNFGFONCtxdI4psdwJFxrraOa2MkLgtv3O7TzOAt1ZxkCdvXlffd9je/8WC8QKGVhHXW+xEKizgNkq1Fgt68/dqqOY31Z6+37+xuDqI/58pUrKymE2vHeA6BS9f9j7892NGmzLD3s2cNrZp+7x/BPOdbAqiZVTUotQDrRDRCUBPKydNAgBAHSVUmCDig2B3VXkV1VmVmZ+U8Rf0S4u5m9e9CBRfESOk98nQTgMSDwfWYG2+/a61ktUn5bZSx60WJnHn305kPXU1PPbr1Kh7KiJMqUcipaqlPCGF1xRvReVmgQzTwSUqwUBRXgKLqthbhMXKvRULjG/eK51IwzQsBcPdWDdOH+1dB17o/zfMJrpHWnOupLUBXqJ30Fiim1VHHCurIjUltKNdm7fZOtLDqjW+gW1bF2dVQKYZgkncHjHrGH11g3803MNSssRa8un27JnNXDdarWzGyymgDXGSqqvdRQR8KFNnUpAllEiYu2M7MJkUyUCRGqNdonWlaaKlaOmg/KD0usJbiKl4tcctJRyaSMFoMCI8TM1N2ZcTBhDKXdPTrAKmMgYtIZWT6raDBJwnKwFoWVpNKaEmpkagSSc9lya99nV7IkoaRcxppYhrVlJN34536YAnMMO+o0ddLIoLsQw8wrDH1C6TTBVDK6K2Zj7li7pBnHCe1qoWVAt7pMjAO/HEDHzDyJyKxgrJ51WC2CmuhOVCMgJWZdnJVG92VUmtrwwdYrPCy3L7/Y7l7v1X03buNePs6nP/zT4/ffxvH4mZ8O+MrMoFcbVGQ3kNaLJiVZ3caC+xhKnxWaiVlADnczBME1Pxd4uZInbUnmUdUaXkVpdvYQj84Iug2p1dZl6YcH3e7qYdnefKVj6Y8zfv/H9z/8ca55+/LNK7vjuc4PT3LOSaYyinnMfTAeVvvi7n69d7Ss68x693R+eKTKTXGkCSl/WOwXb/hXf/7lw//2F/xnyUPjwvPknz7+9/+/3/y3/5/HT/94P8BNuHb5zY4zvMLVUUOkzKIOJkCKEd4cGd0pqr2K96LJ2eXZWdHZ0nldEyneDcaaHqPdnDqObsc/57qb7HaUbDMDMvPq89WpKlyJYRZH1FtMOyeRER3j2tTfMzS8tFVTcRjBU0eYDXUjC2i68fzMhEJotcj0LMgLoj6tR2Y0Lhb+uTM5s4XUBkwyDQ5rAwZcnbpttElqyHQzQloSVTs5NReGw+FF0n2Os1BttTSh8ZgUvbjL1d8EkURhKuHtIYIdV80WpGASV7DBkRlcnWqZaQRtq/hQQltIMW+hG3cp6TPCyktRTNVbSrJntHTOlnS1CqqG6jRgSNMkaSb8c71CmkhhnR2dIlye9csE/KIXvehFL3rRn2IC/r//F691XO/30WmzNSpEVDPRPqP69Ki2kCq1ikBaLGF4+c3X27os06XMFGQTH8PUM+kMJWwlu+eengZi7ac0jUuWbwzH9SrAqT00ikWGO265KGNBhIieh0mHibgZXX2eucsRXScauGrrwtB12LrJspw6QNDKoS7V+1PMZ4b4w50+3NnHiv0xI3Ws4g/OgnurSoZ1ypnHig4rzFrMXe5czWpmfHpOwnywWJouK5WlnaGNDzGZWVVBpRUUnHPGLok3Pcmzm9PNKq2RYUZKVYoGe0VUR4sL0Aa0DHf15HIjZQmSQJkYSUW0i4v51HZkuIC6fG4+qcrIjg4Q0WUg2Oo3XUeJ5ofz06fHzfGhIBkVmebqUWkd1twNmwtH5zmh21OkiWJ2kynYunhpHHXUYRe0aUH6AvCUdkl+XspORIctpjOv/lwdTaGlYotZ5kkvjANwRkjPOPYnkxjodbBiCy2kmSMtJu7WHZoZIsHsCekXdpWSPKtbxDsSV0fFCW3/jOA5MTytHQzBokqqTN1V9whAXBGttHLzZThCzM6Z15d7Fdpmd3e7cHRaeePix6wgVErdiO4jRcNFJobbQLDua9XhULEmOyg+5wktpHUK2rIIeGSss4uMbrfh2CxSc9mGVEROSWsuslU7npUFUmHupW6VcUbSpkYJ0SYCVl4qTbV4WsmBXmvmom1uXs6Q2GyMW/3V61d/89dv3/71xpc7M3g633/o33z7/Hd//+n732c/ltiSRkW7sAy72yRsxrOcOYpSPhdCm5WIiXh7BpPT+F/wui7NVYLFsLEOYfQRnSd1SPSMKmE52L1kFcFsqsjVn1upsj4MX7YuC0U2dxn2cR4ffjpq92XpFrvqWCHNVr1Fzc6pgElDbr3qghmbhTu1xFPZ3PV41AhpDzG+3ravX+fPv1h+9fWr7c8eeLWTJ6d/mvHbbz/+5vcfHn9/M/XnPPZPfcwkdfUhFl15FnHuHSq6uXvJSZNF9iTcMQwTbVMk8Ry2uMvHI+K5PSkRmhKZNetoYywD1zSltSMsq6z76ueqTufqCdrwWd1natb0MFzdoqvjOpAqUShtSWvLqqA8cAsTRT3zM948z84OdciiWoqEz25sYipWHk4FQaxlKYT0Ukild+wCNjpaM2jaPcDEChZTQSMjLPvAA21a0mhBDmtrTIFRZSGhzl3yDBLWmgAVmLgZhSlHARZRI5qO8haRPFmvW616SqOMVMmI7FrF00TJbI+aGeltZGwGY2vvpLRKRFpa0WpNV5gZvcQQp2Vm10xoxN24zm4Q95DFrvOOq8XAuzotPayzq7OtLeufIeQvetGLXvSiF73oP/QE/P/4L990Tu8hQ6edQEJl01tJEkWktczgDJ6PC8Fq0h1d9+K3e1/v2ke74kI57mXmq3pQtecyx8O91dg/Ps/IhZsBWW2l5iY2XbSvpd3SLhPPpVnG/Xp7VKgijiI28bPatWMeMw/bIy3MrQbqNmygHpuzbOLiscf+sXKm4AzZ3LYhTuwRc3qY26Lb66G3RGvqhWsJrNw8Cw3TotlNTE2jagbZcmcgn4kpGWi5aL1atD3OM869mEtKaopUu+CLYF05o0gZQHV2W5bjcvbMkBntIYfEUbvWupibZdSkuRqUTEaLV0UXqYWUpp3aLmMZFHNxkCVag1P6qt0EzWPmDITVR98t45uv7/7slw/8XINvf/ideixfffmGn63EH3/8zXz/af707tOH75doXSUR0ixE1aMq9JroC3JRw1SPqIqMjC4787BMMxs+WDXq4tPkjP18dte1bUZWdHkKThLGGN6fcT1pIqq+pO7xdEZY9+Ye0UeGJ1qkVoOasqrJIvvn6uToxAIazIcahJFxkgFqWMBwVyQ7oOWzP2PSUlKYatkF40a6zFqRgqRMfPgIyXnumQXiMkwJAulzotm4n62de05WXxMsM+Uz17fiQBZdAxE+A5Bs0rCoR3UVOrssXKGkBMMJZuQVvMV6wSq9ItxLWiekq2l5JS5aHj21JbMxLC9qTyafF7PbTVQ86ItNLU2btlR3aYlZamswWswkr0OX281e382/+erN3/zNl/xVoR/4lDwKLEH8+x/f//f/0w9/+Pfucdd1JlbW2sNFTGZ2e2uVDWZS5ubLeHiwXmOfFhOicnZEX2WqJpJXqtIwOpAOuUp2L8A4/XklO2XvWMSuhGyDBDnDFHENFxpNpDChspsUQ692Jsk2lbwg4M3VgCT0ledA1bJv4veve9f8+JE8bFi9vunPfv5me13vPr2fP9rd7c365mnL8cuvvvjFv3jgP9p4ex5//Lv/5v/507f/08N8rv059+MaDVVaTbstK2plGw9Mzudny3OKXclWOqnZi23LkGXU6/u7r98+vPmFPy7v//H3T9/+9jw/4YVqVeXjaT3L4qKAWS3S1eKkZU8E1OxUicTLtUIwXNon0d7XczSNxnWmV1gxhxKVWdZV46rZpq66OjVHrLoSuCgN7U5pRRJHqbIso5TK1klHCVyJYzE+t0UL7UPMLIuzI9qujYBRoposlh0x03Q5r5b4qmiqUXfTKdWNiqqhdKQQCqJkGnIR80tTWdt2ZlKKMis1RtuCRZaaRqvmjIhy95kh5aYtgFlTChgFe1aESrQnC0OsxGpq0PrZBscQb4IOrjyPqLg21aEC5imGlFwbKViLXOyu1qt3yrxkSTJ6Rp7WS4m+TMAvetGLXvSiF/0J5FWobOEgrbVcS7lmotVdhneJFOa3zPMcrZWaOUl160N2Di9ZFsmyrTy05wwvSOkVh9pl+pPf3d8etn7/OI8PLDezjY6I1gUfi0CXqIh6IyIrLhaibtKmUZPZBwF95pEe4i03X4tc3NR8YEiMNI2sxzqYbXZb8Xs38fPIKt49hagu7tzUl2m3ESMqUkOHJhAuXX3sRaoyA8aFpZqCDIGmUrhO+o8ky9ZOdXmM5JQ+VHoU3TDGvOnYBs15TmldFrMy2SPIRTR8RCKLuD34euspj+8/5Pi4VeCCmEbIkK6QOhczKqdDuFhdK9dseEhUeKsfUddvSBsaAaAV2oWry5h35j+7v/36F86vi7f3/vbXP/9fPVLG68FXN/wvvty/+/Jv3//hv5OTjx//4GEDmaQbJpUVVLq5ibHZ+PJh+/nPFv8qnmK+e79///3T+/dOjbthX9/729fL/Vt76o+/+d387jt19dUzgihIkXSDa206zlh1CT9np0T2+Xz1f4724jkOsjrz6ksRZ8V3iYiS2B0jrD3XTImeAiPM3JAuApF18fKlWjRMsaWzIJm4t3DOdqrRi/gTeR5t1pIhoFZilFo+Z2FEmbQhTO+eKVEtrirIiJ7ESdidC8qAqWhdpU9nYesVeqdELYgQE5RsDVPUTU60VfoiiyM5w1HRpQShkQ4lSkSzVJLR5YKGtArnMinpERHaQCo9akEZEZ1ZLZ4iYy3PKHdUJm0h0k0NoERKTN2U1Ma9vry3X3wZP3u1/fUvv+avC/7ID4o4r0DP+vj49HTEuYRWHOm2LguAStLdNfRa6IbAzere7+5eqWw8HX7sc0ZIi4VJlak0tIWltUllRhtJWbU0NYaKGbh2ZBxt3E0Lz8ToahijFqkkG6G72xM34YwDMPdq+gBLvHKWqLK6p3XX5T2zxOrIUTFDDnj6UcQoeqx6v/nrhzFuBFm67ndn1Yf7uP2LX91e/8u3/M09byfPMYOng09P53yU4bbdRqp52od957kWW5YlWbVEnyPJHr4o7djtfnl4ZYube0bPCC3OydOPP+Wn3OsT62L6ANOcM1M31blknBkTISVbJSu8TnUXBlVozbXcxlmFa0ch05tMmV4D0UNLQ7RV7YisGUqam6LgnEImdMFKu5MtDAhkhaCQgBHi3gXMbhPC9TwgcrHAtbJStFpAhejpZxskMZTobBMLDU3xE3F3t6BM7KxelCVBtDIoUZec1dmHXw1l5UVoRnWkrUYiNjX6sVLFXIY1h5jYEhAZvbbgzFjchlueB4YzGqNJqZauTOyi1KEr4IJwEESsrTaWtJMcapaSF4IMRkS7aV/MK6aadpakmhjaYOaaGhfh8Drns+wWu5jgZmq91YW+fnkHedGLXvSiF73oT+AB/9/+yzcFCu4mIlcH6yy0rlVVFQdCdokQOj4+nnlKiBeuIbYyBuvobZVtcazERFSWK/+GCifPNWLZVi3tvSVzs810SVVVK18xCUlvcFzNXHvzNGunZtS+17mXo13MaM2+t9ykwWMqR2Hig/vV7x68l9yf4vmR/VjOEtUcd+53xk1tpXrW0TIzJ00dgIzVxb18yIoktWd2rRElHutAvWmJRLMIGauYQ3NmKFqzdIaLLWMz78zDa6xq7u1dIkRdVBSgnzNa7agsLJFt9dtNZO0PeXx8N4+nQdLRFTgUKeJiZhnZYu6+OT1jz/YopSaVrIu5C05QFGna6WZWBJKGS4OyuL26W37183X5y6/4Tza+fMInJK6sShc/fjj/zT/9v/7f890/LIusNkTBLitSQub25e3NX/zF9vDzs/XRD+fVG355z/3Ou5/+7t+++82/Y39vr01e391tb+WH+dN338fx8UqjZoWpxmqybKtvWbOPY+8YMkyNMzImEReDuUrsqkdBQT7HBweJVDSRVSDqQxwirnXklkXFzc00o6iGDFWrAkuywUArqpTKQoq1vE0uiLEVQl6tqa7SRc+GjlGjOBTF+XxLJJ2XqZvWN3FCpkWmqoke88JWaVFarSoqXSLVPdusOBWK6hjt4VAFrE51a4uL5+juztRswLCg2rS6qGhV8cX2btmlaRWFcLXw4GzTMWvS4riY/DOzurPL2kyMz1VHrZXU5yXc4Riybb1YfnHz//hnD3/561f8rKhHnpo6cE7pf/j+09//hj9+l+d7apq6qJQK0Sk4YqPV6VMyWgO0eb2NLx787evVX8UexzHJkAiens7nvSLXPJqSa4eXqlZN3PVyu6OvTrHWo6sjHSsvKky1s6Q90RKhQ7koZJ7ZLZ0WmuUssmrM6DIxMRRH5SI1q6hhGcmMznMiut5UEC0X7ftNX7/l6zf+zddvHr6JmXs826tlvHmjPNyx5P744e9+++G3v4lP75Soe9++fPXwZ7+8H1/oD/Hhd7/99OE7ezO2v/j6y/Xn+e37b//w2+PTh4oD77of67/8xc/+k3/1JT8/OT78+MP+4bkf9/z4eOxP/vGpnp8O5udN4yg5zponGZmnVUKdLSaeQcxHOgztIWqXZ04XWkahmA4Nu8bj4oK2hZtkEwEiy1CW5OhCfAR0nZm5ymBAl7ZWX88WpchyzCZHRS9iWEl30JkKhWCoGZFNj8rG2smWkTYtP6+1lHVLO9JFSdCOWLfCeVGo6CYUSlfPDELSJ3jJGD0GtET2iWgYZMUsFRMXrKVlpnerVywkBkhHNRV0QKdgLtDZmCdGlGOMaIsMiajOyi6PXMcN12EiMqYFTSZNRJbhWGrL9bhQhpAijfmkm6psaxlu5lewO/c0aens9tT2plriZQJ+0Yte9KIXvehP4QH3UY6jMmcCrRdtCHN1Q41cojVxGaE1URuPO7UnJ4uv5cQsSxNTFgSncAUJtEqH2x3s/VxPj34zvY0O2W1X70XvWd2l2tyw4VrJuRnu2ogy3Ng4X63ZimQjybQ4ND9pdS2irza1Nyae+WS58/1jIFK26a0f3o71lS33BR1UJpUVU1lFNpHDYsat48w9w0VdZhzapmyqrRmeJeYuknNGdLRgop4zc3ZUd7pIE2u1j2qaW8vQoVJnx9OTmbp1qomrTQmiKS+gx15B6XHujx+7IFOyTToizczbuiqlVEA9ZZXlrMGZeVbTrimrWcw+RPwo61JJjJkBU8Ui62wZ6mt2dAbCnPU0+90+v/j26Zu/lfsvF75aGQcT5vHT+3r/vr/9Sc4P2zrcycV8qNtqZ4fmBo0d7z8d74OPp3QcX/hPv/q+9Of6aR4//HF//rjcLcv9bcio9+fT86fwWsYDRR/TWnKlh/nSzWPMSeW2Ry855nJGIuWLhi8qpo3jrZEqfnQxGcOwyCwrX1aRbMuIJuSqY8pKWrUJyTKpZgZS1R1jdXNqomCUp8UVGaZCwhI37TAzOdNrRniXiKrroBY0Y1boXmX75wMBFRzSOrNnP43DPwOTz7yuEhU1xJxMOzuapITs7DFHMEtURXwShPgwoapRH8gZvUsv1QE4S5AaojgtZvHPXOR5K013xJauEA06Ay2ddLfSWipK5dQSRFLwqXQzkk0rvMq08rxzHwtvbvbLL179+lf61ZtaH1a+fuDXKw+feHa+3fN39be/3f/+H8/377YZFVN0lA5zVN2CQ09Ic6tOmW0CQ/qLZfzq5w9f/jwWx+z0xQ5Zn8943OX7d3P/SJxVdbRWoN5G0qheVGKm1FCQCDSzWNFQiuhDzJZuSVq0vKqyqhR8alTW1Yi8hqaThO/aEOTAsROpoFZf3mz3vJo/ncfTDzxHeW634cyd7lMODcq8p9vZa+ZbecVb/iF++B/+Md6/87lrfO74gtJ72/7iy/G/+etf8L/7gl9OOH/2U/3lP2a/u90/vOGNnedPIWN/tur9SHzE3Zr3D86rO351R+1fjrp7p/upv7378Pvf/PDuB48nMkrQ6EPbVYir6irbTcusCMdNNu7POU+imuV0COuqRokiw3vM4c9AlLSO0bVITdMK1WFuU/LMI8OSqxKsHR2oKnVY+OIaZ2ZU9LkNVzSkYyuXQVdkdpe7twvZGl3P2cs0G4hM3KupsJKiLSinrwx4VFlsp88uImIg11U8hMCRbhPK4mjBs6lDymKVFO8J1kKLCZZkqYmkJgHnVbZ7FiH4ruG9wAKBnKO3NMkOWlVQy+42CUZISJdoGMpt6O41jwpGnygpPdL33sE6dXYPbxHyahlTYXUNDT2p9sxOBXAVCloyjNQokySIBmmizwWRXl4m4Be96EUvetGL/hQe8L/+L14zRLO1ELME0MXaTFoKGFJqVUJV5sE55dx77jYPKsTN3AMRs3F7sIeHuY4tV5GaC4KlNgvLplURPHlHv3Zfb/LIjN70juVOlqUXQqVdx1A3iyHilOupYh2We3788Hy+V90x6u5ubFt3yX54hLOa3Wm9Yl2L2+iValkcdVmHNfPcj/nse/S+R2XoFa/1NDEJIsKRPbOkarijWONSNDFVtbTr6HMKjWRcwCwBVdHRCi4M7wHD3UghNK2oZnFjJVWYTSAzI+jHKXsQdEd249i2WnnOI0cueHl1qASmHaSpi0NVgo/NUufzmcdJdFqzuvmSVJ/piLS1NJHWXeLWEtlYWfsYiHmpibtAs9hisligcwbzlP2M82SGQbl9ZvoO9P626O0sC7Ah67jPszt3eT7nh+eMp77z2y9+Pn759Xr3yr+P9//wu8cffsfzrqJaiUYjlxtb9GLWs6Dn8CGOG9PFCREz3dK6M3rWGY2iQnVrVBWGzb5cViX0clpdKUGbEpycQpxb01BOlRRZ2q5GKd5ejVYdhZTqEuUoQ8pYIisoNFWkjbETx6w8ILS0gthQH+5rS1ogn+FWrVFNzybkuqtMWrpYmrOTY3p0aGDiOEjNalcTLU+fRlfRJRcOKVuatgQ3txIclASwERXDHKGnHXOiCGlqM1PCEExDyBSyLWNpwa0QVQtJtB1vRAYta98J39yP/+zPv/n1f7rx1SMG68Jb5a6YJz+c9bvHf/+P8Zs/xoefat81wqNKrv6a0oSuorSzBNwxCW3ut+2vf/nq61/B3eN8NOm0Zc3F3j8dv/12/+G7Pj6RM6qKXkjPKlOqp/ZQKQxFS8y6kQBNQqOiI1MFXaxkOKZk0ZOwTImrPFZZqksbvFJFZgNmKhiYFSheD7c7vasz49j92GtGdCpdi7itIaSZDEXNfdhwunM/Zp4iuKm1ClI65IsH/6ufv/rrv3zDX73mP77nq4N85l3wGOyPPCnHRu7/8+9+/2//zaf3vz0f8uHPfvHw13+2vfnrb/gX97xKYuf33//d//j027+PH7+bj5+IzNDOw+NANVTyTNNWREuRUASR6krEwoqzdKKAL1gJkUhWZyZljewdEu4mJVMCC0vSh4sH2kFSo0xLkui1F2xa+YnNzpbwIk6GjfaODk1zyxaSjhBIRTE/M68MvV1MOtcZSUhKDROlRVTaAy1qNDZmNZ0eFpK4rNfOx9kBEtma2STQtiQ4buYlOwGdLU5H16TG6UPTkVnVJtEdiEabgygXFz2InYyZhi1gSk6ApgspHANFrnV6iJSoypNqBHcUTjFMFGsUCqMVxGUWXWFqmGaaVJsSJY1IuvtUi+uLyTJVkspqhYG/TMAvetGLXvSiF/0pPGC9IkpmYamSChVSIlWthrbM8OhwWlKkcW1ZRSXMtVK1T03D3a01JY7NpYa0Lj7GYs6ghDKXFdY33Ufk09HH3S8eVvy5Qs8P67b6chu2zmXBnc3MJRfLRcjqYx7Pz6GHMhwPTelpfaos66tXfv928EXmNk/6LO2S9j7n837IPHxQA4TRxbrYeifF6KYbQjg6VdQHhM3WZ4lZJpXDtMDFVEyVij0lY/ZRriujh8X19h9RS+owH42ZWIiZICNbaUEz6USyNSU74rKBb9rrLfbMA++5TInHs9ZzXZfEI62DJMTjGq1CTtWNqdXZ8dRhFZJtWBKxJHi0SSY77arei7cHh3WRi1haLCnFWFkWFchqH7mtY2w0cj7rPiOPrsTk8mskY8ycluQy9+eTZ4wc0mNIfyppsWHpZZK22MNt3G2r+LJr/PQ8nx7XNnzNPUqs1HsVwa5rrXoPJ1Ng+iqy3SQl6J4d5Cfalw3b7N5y9fXVbdxW2vvM8/2n+emDHp9uFaZrXEZ51zRo8KAZtIrvFMJI1RlVNTrNg7Z0Qe2ySBvJM6tqcc0hkSEwIlvTy1Tz1DL3nks/9unhm92WLVVR7ZBD0l2JTKHp0RAtFx0HaTLoKebSVzmSTMmq1Lhm0I6KQU2rltEmVzEWYFCexhpkBC06QW3A1GMnl1quFqldgFovppMKjGuhdGm/RsahAzKssuwkrLFZ05LVx/VtvLrzv/jZl7/+qwf+0nn7yKeCQpQDvv3w3/x37//ufzw+/mjD1i461I0xMifUwNvPmCVC3lZfbqjRNcRoq3/6lD/+006Epm+r6Zh77U9PPB9SEbTDWJTOMD8P2KfVtIWWkY3NnNJd0nSUSGNihoxN2xUTCp3ZJiRrQ4uYNUgbJ8E5VsLson/hDiLVnNeRSuqnp5AZMSXpyCPn6sg62uzEHF2a2iHiXJ6n+ypY0JEMM7xt2d+6/6u/+Nkv/vc/5182D8ID+Ed4JD97jjzN/A0fd/3EU3549bOvF9X38ztb/P7Nl694c/Kp+el5f3f87g/zN3/M3/3heP6ebj2vprAUNSJdegw/ul0WqblfRwQJrSl9WGoWoUNpYo9C1Rzocrx9Sg8XmX5oapi6rbFGhkckpwy1QgfmndVeQkiQdnQsOt1o1Wwr8qBdWERKz4k3ptY9zi44pSJMNTEqs0JdJGprT5teWr0UaTlbT1XVqlQycBl4WMqRFbo7nxPErjpGHVJ9LoVcEYThJ3FeJ0yRIpY1nGy6PRt2a0IsTKuuFDJikm4EmaeCqoybSloWqYnDFGt34SQzsaTFEIfZFQN8tbSloucZVWqhpam0lYraIpZ9cpialUskY5pDUkHjgSZzCdSx7AJTyaIEdfGSzLKXCfhFL3rRi170oj+FB/x//c/vAkL74kqheKeLYAwhmYGpLFgpUrMzy6SKjMl8gnBzGaJNeMuyrLcH3x5YRi2Lr26Lxp2OZUWXjhOPQ3PyieUYanYbUl1RQ2x59Zr7N7neCm006OQw3u3x4zwfR2FPM899FV+2B79/Nba3zgNswQaclGbrTs7Zj0VHxxRPpWxsrHc9bm53dR7n3P1iE0POM+Kk9gZTo69twM6eeZYWgrd6RTBnj3aXhjA8LQiQUaS2mudQ37he2ucQDyH6MDFseCWtIaUwm9nVgLq4RM0M7yxDh3t2zBkZDqEJuEpSXZDl0bH6eHjlen887fPTT3KWUuHtJtWU61JuOwdpbe2qotowPN6s2y9+8Ure5rtPn959e+6feL2Nbx5e3X/Du3j/w7t6+kmX6ECAeRpkxJWAVQwsrBBzkTakrVF55Jyngt4td3dLoWfQw5DVemQenM+ccz7vWFyoKGZnV12AqCRWW+5eO7f+9Jx1rEJGV3dsvnzxSr9+Ja++kFd3Q+821nr69NPv/vD0D785nt6v/DOWu3pKOUakDu04ibBZJ9nuW1rHng1IWi/qENHC5RqTiql5Bi3tQdrlaYmTGJkW0T4zSBm2YDRBVotld3eUqOUShmUVilVzkhVl5yn0laAEIyspa0dktEC3d2WVIWWhIGLZ4u2tqGXTlYItkBLZVCJYL+6IGtH0wCZxkBze3Vc3kjtGXkhaUURcRZNCg5RrF+Cre/nLbx7+5q8eHn4ZeHJ3z1c7B0xnP97/+Phv/v6nf/iHjMdl1Ry6liBgrUNVVn2Off9oEQ15y3H/oKz58akzcqj94vWrt1/l2PrD0zw/EMHM48Pex1Um1jLHmk1nRnSZapWgiRqBRQI4AZRZZ8kCQjWOeipGKd1t2XSWdWeSNFLdOgwVBHWLkGrIxkDF8asaiklFV5z0Lq6Wor7qunFbXAggSudZDctKEczPH6x4uvZtyz9/8/C//k//jP/DW3550idRAHFyONee/VGcxbs9fy8R98/+6R9+98P+W//5w9ff/Dy24Xbz9Pj++fnv//Dpj/+0//Ddvv/YHTpM03SmWiaNiplVzpqil8kNWSkWhmRbzUQ6u4fROxPRvOxz8KY6u0za8TAkpL2lvY/UPjszMhpqAZclF9qTtLrW/U3QkvJWzhnU6bipWXcMqDwj4mq9bWlvwUlPF6Ss9HpsZadhGJ5io7MqwFBcqsKrO71NKulukVydg6vi2zOvg41DupGtLc9MTadbxLLT2kRH6RTJmZaNWDosDPFKqKQApDuuZ0AJWmpOVwFn4zgWWllmM6g+PneMlZdGEWeZq6tkZNRcNSmOz6O5uEg7IWp4KpYBVWZWbSon7oepBAZNSno0We0m4anzhQX9ohe96EUvetGfxAMubwmV8rQzyh0vlbKo4kQdNzPp89pYW4XyohdR0nqB2jNmQ9xc3NE69Unwsfh4q6xqfhvqbF6u2Mg4Fu91u9k4Yj4d8mhbs2hU7HxHfPT1TnhVeLAHH4sP5ecipcfpS/q9jm3BNmEzluZBuF9Zk2jmtOz7Bpe37aQRSfOkLEu7Si77x4/54YkKGTbcJ7TfFjY97zunnMdZz0en+oC19OzebT5phbj2w4Pe7tRx0zgjm4dc9pwdGdkcx4KYrLGA1DYrFx++jjaJ2dLDrVwrKIkCOaPrcUd1u63uPUXPnYoy3VyGLJ+686j20MU2vc2IHJCIWaeDbIXpFuuZUndu2lT2VFQHNu3aZA4JwdQ31jvbQGXg26Z6q/ORd4+hseu4f3h1d4zHkHgOcloHLm1mVHdm9yHiGKp0V5umUtFJi+gr19umd3chd3w856f3Ofblm3F/f+v39uH5Kc9nXMU2vI7qRfGIGcFjmaV09/Fh+qdrs3Ci6kWrxFEfUz/u4d/J3Yg394+3dTxK/fF9PH3o/Uz3MfzUumFSccYUlTwPU0Z7ruXAmRNyGYBVW9U+U/pqbtESZJiWxH4kWHkoGm0gUCJMxNtNTb0zS2UvEOiiyhoVuVvXRg6bdiaTncTx9kIxqgLDkSQZvhZU0bT2WaYqy5Cia7JKBO0GfeFlW0sGltbZoKO0sGpJ902f4uTAxQ/De0PzgtmpdFpF6zNOxNrii+qSq2fSs8Qlv9j46pW9frO+fdWf4km/t7tbHe9/PP5n+fScH5/P736KHz9mzXUTaimpZVFqnc+PPJ8qZD/Ffs6KahxGwNNPsS369vX65Vfbw1uyzo8f54+/zZ/ed+8AIiMoWmBMceYZeSqLeqkVqZonTYtKujUiWZ1oeYzNvYchXbUEp5+FdhFSVlYhZwYmro5idYW84QJGG0Ri5e6VhOye7trRVdc+ehsuLM668HC3bJsenh8/5r4LpFX2oeKapdbCMKGeZxzzWJ/9rX736/yJP9/4ZuX+5Ll5/4l3wrJyE+6dL5W/2OwvsRjrfPX2z/N3f/v9/rv38I29On96/vGHP+THj/H8ccruwpjQTUyYqKd6W6m7p6ZK9+zs1BAThqmMSVXXWt5nZNRJ4eqtrJAlJGm4rqh0kc2MqWi69cRzT+2SodaUn6pRdUbo4T5EbGZpEgRutdpCk3Ppru4+LXxqY453NR5EEI53+yzco5owjcavq9pxbnHOgvJSRyIJk64Vj4zDwtPU2vZZ4g1D0oZe8fBbemcfBI76oi2SnRvSRFYISrVrKGWoBOInJ9bVuFOXLZ5YGFQhGWUUnajHvFq1aQvM6MNFulVQPzMH6+JUlIC4LwrXuVXoTA2yMg+TxbRKGrMuOnIuPcTNM68nRswARlpQnddDrjXlpQ/4RS960Yte9KI/iQf8X//nr9Gs0lCtKlNEtk2kZDoqizqhWW3VDLAhaUh1aLVgHbE/VQQ3cxdEWFgf1nG/6evXur2O+7E83IxRuwYn9+33Y24qLFDNhzN+iPhgjvuaJFykEBoTMik4NA8a9buFxXFhgTfO28EXcJdwTS2GNl44zMku2MKmDMUOjoPDmcHOD3vvp4zy1cO9Aqz16BlREsxilhxBHBl7VamLasZSsjrbzW0Tk6LPM20mzwdB7tGStnAOfHFfblOdbmvR8+hIFJZhp1TMc0aGWYlX13mEBiLmbjNyGJ2WHZLKYmQuzVBrj8AKdTVf2jbJ7tpDulo5qyLKxGZYJtPSpWkRPLzNym3ZVmSNPqWafXLucR7TwrcFGxVmmd2T/SwwdVFOyn0pSod4UyWtlmIqLGhhYsMO4ilO0lTb8ElV4Lh6iKgh6q40kXcuf/b2i6/+o7t/0r/9d//ffPf75hy3bV3vCg3O/vL29utf3N58Gcd4/vHD8f0P+vRB6rh41Al6kBVJq6CNuiCWlGRVhZ4BpxrgdEcls85MVzSHyOwWNQMiApkOioaoNt1iaWUVA0Lpz/jujDYVbVqQckOC6QeTKYKsw4b0bDojq8y9tBQt1TizptAVKYi0VVDaCtnZKaBl6eJaBomIu6VGVquL1oi6ELNY0JSmNmQUy2Iq2ZPGSBlGZhdCUjSWagiWxCqrjxLaNVtLGG65ub3Z+Nkr+frt/avXwhLvnvcfPsTTJx6f7NMxY1cMFcKIhEJLp2LpIJV91hkZ2hi+qvvWVfOtfPH269zlPHd9nHMeGTuURSGQndYYCx5Rp7BgZWISYkbkSW2fXWCpyooI7QRPG5IYZRRXaY14WB7BSFdHPSxNbJI1cVppRRvSrCILFkhAzLtR0spRbUoqusp1KQsTHea2Zh69B5VX8TmJoi0iiwEFrop6qMq9y9d397/+5e31N8i2d7RjD5tx1xFn7LmNlQfh1cLDPW4cj+//+O73fzsfPzw8c378GB/22ae88q/r7uNP7+TxvZ/ToVWe6ahMRVY3tiODmAsZZpEUee2QGBDNPDyamkeVLKszeIo6n9LPsa22rjHLkkpQQuhsaelVnTLt2LNaNaq6qo5qTOjNWVZHVaisxF3pqKSsVBciq0O8W8hZyUUcAxUX/XxOJKpaFIm2oiipKlXapaKFEoEKSpQEeLZGVEct5ra0aCvsSk2lnWqjp2ZJ02rVA2stuFLpFVVwdi73vskKcuwhtAKulxvcs0g0UXVRWpEo0QrV5ayzZmfilu7GIEJaNasM9mgvM6mSCz8f1WpYmlRqRpH4qnLF5NuLdnoIeAF5bZpT9JJSPc/Pp1Yv7yAvetGLXvSiF/0JJuB//X98k64zQ2K4tkkuKr2QVGVubOsqBi4KMroXpZzoipzXyidT4hSeypq7Ve8WX3014e2Dv/7Z+PK13N1MLRxjFCsscEVxj2ZPYuf95AfYHYVF8IYilMOZCYIGasiGNKtzb7w23givnXWCoIoHPTChgmeYxhA2xQpXCq4Aoig1OZKpkESAR8anqJyy+jXOdIZk5qSyR8zsA0sUvBUJQwTaYs+OXmKi3UhHRybeyzZavW2UiNLitFmk6l41s2Zo4xmV0dqtUqFQS5F0H7NIXFYzIUpb1KPcutRMwzJpdzbTm9nY+nnuT580W8mYUZHq65KmM1O7lXSxdBFhMfaZ1wJwJJmdmFkZXd7R5QXaLhKtmiWUNZUKiou6YUgVbSlZHRngmiIXEMqctNrM7SYYc8/zqXp3QXWELwVKM6TavToWlhy91x67DLcvH26/+mb94psR6/H9Dx9/+lYfH/n0mM9nH/35PVoFN2mJ5ELipJyqNcrs4uWaikOTZzGjOkvFq1W6UmmWoLpKrvWHpUKmXOyeQ1ytJZE+q/1qVfWSSaDKGW1VbXjqVQ5TiHeHo6kS2mQtrepMTkJBWyqiuu0aPwIER4sqUUU0ktIaihkZiKllKT0lqtfPfxSC0lTTau1lsTMrjtLPQ+HNhNYOLqh0aZp7D1H1rs4hjtUqtZhvw75+5V+85uF1Do/Cn7t+eq4fP+w//GDHLpE1jzBKcHFWbL0bIfN4li5Ly9ijQoeJq2GpWEl5m7pEhyUmKiaZ0Vhb1mwCUksaRRiNqWcpVFO9aAWn1qi2uE4dEKjP/VMEqW1IlhmmXgSlDaJnTxVxQ00RunUqQS8hXtUVUwtdpOhMFXOVYihtfvn4GYKbIzotLdtRgeyompQPt9SaKCVWqXSYaBtIObjFq/H2yy/87jWf8undh8fc14e7Bx169uT86Qv78pe/etVfPL77eH74Ubr7077bfvf1W1++6nfn/P67c35c3OWIfv/pOD6NtRc81WfUsZT18Cazs4tFtcsNOXtWlGb1NZuVZmsWdYaqskXg9GVPykBNIyhEK0tLNRV8EqRTUzKW1WpLVc/qDDoTOlPrgsx76pBeDKGzr6/GlWbv7Kvi+qgGOnBfTTn7IHLpNd2uuqvhc2bm1EWGGpCTJgemWYfVaOmzp54iWDituQxZujI1zVsroroUtAS6jRzVGNHZuZhJqVldLQYcOns6baIlPbstyCzAzDKbKLzEVK8jhG6NpPtZaXE10bZFhe7Kqo5uFfGqTAEYMxFqtMhqqeTMecxRiiqepra4k2lCllAey0ls5QqtkpNJAPTLBPyiF73oRS960Z9mAv6//J9ei2AthV7sTB9BRFU3OtT9WmB2SN2GJqfTbiZIzxiKm/VxHk/dn3qdy+vN16Vv7usY37y9ffMLt7ewGktjBwU6yKafuV4CZpHwaee74I+Tc2VZ0ICmDFe80SaUWlgWboNvlK+TB0ENJq6gmHAET00668IXcCtcuVzBK3kK1E5tyGRPItlhQgdnMqumkapNSs4+z+crDlh7VBRVOO6oXu9T4ZAmrqMwgux0M5K0VLy0r+hkullLPE6pyEz2rBkpJbNsqOExp8wJ5JkdjSmibHJbt7YRMSWbdMCdNtKoFG21LGZHRS+iLHr0/vxpOCKqNx/qWSijSuKMotXcRGxxKTti59zr7OrS6LQUcF8qSjEtkkjDzWpBzZlFVQdmIi0SnBmYQWtpRZNzaKU77kST0/xq2S1FC21oE8VmltCebUjehoqVdd1s+eL1Nl7NI+PHp/z4NPMQL1/GPGpmqJshcUy/6m2ig7OzUxItMpRSsb6t67pUUPuez2eH1MygFik1L0GltYVZoUhpCkurIGS2oSw72ZlQjoJefB9IYXQpWqOhK4guZ1YytRG/rNO8jlYAKXVoqqpbRYqqOsgtBWkx6bzaUcovXjM9fVUwRMipdcUxubyjSErMF6UiT21hoS5gthKzslWkdJia4OriRZWpp9Zm9fVNf/X1cv+gYtmE+Uj00xnfvd9/+EmeQmJnnk5HoVAVjeDWamKYj4KmLRJaHVTbELM+LcmVPqqatoHSBUIBkU2ZFKaVSre6VF6GahHaVmJVVPiiJVbSqhKgZVrodQJTEH0QqiwlnUyihi8NlIuoWZlnlVQF1bS4cNKuVlReP6HFzCVPa1LdTBJMGoQrDn4htcW8j0auC7Sv1tm+IAkGJu6DsXpLnGfPyEzubH374Lrlp5j7U1CyjKErVMVMs+Hqq5tYqCb40zw/PkvGzPC9tY6ZMwaO5zpsXa/14DNTN1le3/nrL9/u24ff/+GnTz9KRUtad0FlCtZRKbmaqkh3M21KSF+8eirTWzxTInp2VAadkNq6Xf1HLSUO4UKbZSvVs+iUlDOnt51WtrhBuGm1lRCdGlaaoR1hVC00KkKLeEgSbZi5ejfOKdLRifjSXUhLSVOcZ4Oo4iIqVe1K7R0kaguaXo3K3kc0ru5ETce0r8MpSkovHF7RKq0i4OqdRJZcPWJ6sJj7iBnYhYmvKq0zixkgrqZWZmpKUBUL5lOOubuDG+pJBqqRlQm1mkZ7nyVZZlGumiO8Be1oBzFBIJkeSGmNaFzsSnNXx8sW9Ite9KIXvehFfwp5RkK3+eBwkZSoMDC0rNQoa1zGhvWaARo+nMWtGjdZ3RY//Ka2SSzNY42oDd0ilx758ZxtFs7P4eZQ5KQnNA1pEGSTDY00i1NKX+0vwrqwKJ0cQQVu3IwvFt4oD/15pG4hm08Hz8A9r5XXhcJiV8EFusC1KJ2ogBOCONuAnSU57UoM8hy6F/tJDVO1cpgzo2JsSx5pnQoaSkdLpI120e7Zk57X4uh+BI4lOmpdlnBtF4Ms5C46zXeZNEPcdL2tWr2Tsm2cY1brHSudVZnB5HyeIwM3ZEQl53PYbFebVtnV0tpQBmJmeZz47WGxzMPM33yxffH1ePOVsTz9+OPxx+/yh/fzee8mJKTbUSPyqNNw8KosIsKwHpyLVslobRGtRrExaFqLzKjKSm2Rol0KhhIUy2pB54lUqPaZdGSmuiIa5i5WdXZVin4uMToOdS9ZRlifeTJBWZbYTnk+eY7z2B21JPLIKmuV7s4ju64U4HadbKBA3YsvShKzY0dDcbR1kYUuqiHLIbqul+erfFiCFgZZbR4eZU0W0aFGoQ6ziZxXkDDNvLRwrSzoMxNspmopCF5odZTRZZANWYbJwiikFSKZKWqympVZoUhpK1fvtVHNlGu6aVIwnLTukctEpSJNT3EVKzLPRbjwahpUU0eVJ5i6TjMLYY/t20/ovmtzW7Ze8oj4uNdPj7I/RWQfreeclo6l0IC1lmUBWESPluHcRh2BVCzobVtkC6/en2ZOrWQRzSaskEZtKXF0nopVQQmWElZWImH0Jl7WlGY5V6LThBPHyrKkI0sLrT4PTJHB1LZhbnc3lmcqMmrQDVJ4j1rW7iPaK2sLRcKsW+2I03opo7LHk4eR2VfdVLseUbX3yIsYpWdcUDPds4hwj21ZfKkjI0OkpXp9nMd+6LHXOQ+by5OfT4+n3Sw0vLLNpp7xSaV4WOxhsYdXvd21DzuSdx/mfK4ziIOqUsJRhkMaKiKV52u//+qXX/jr5+35ttyWP9i3f/j74+O30mcMteFnYmeJ1KHTs6Qrp8RwGT6GOssxw4OOKpVT9FBkYELHqJ5i5lJRrCVmUmYa9ERcm2wsxWDQiVJMF+Gsc+hdt6ZPaILz896Om9NczXARlUEIbR5NpxKpMhd38JNGz0VUH2N2XCcKIRd3OjSV5LBKb2XQHqARAjFw0aasKkxioknlXq7u0om42LVyL214R5SqU3ill/XSUx8rqNKI+txZhirty009aFMhoqAT6OsXG7Ybhmgn6XelHIRljZGJZFtInZ1GFmqtXZaFdNNSWnodALrSJSy28hzVVSPUbbxMwC960Yte9KIX/Sk84H/9f/4qrlZPKdSlyrPEfHOBdlMxFqlhLqVKn9bWtaFj5M1tG77qOUQ3Ytmznkd/KjtYlHX4xiK6bFutXw1+6XwRSPG553GQAQFJFR+Kb+H7YIJ8ZqewQUNCJ7pyf+NL+Mp4DWtxzRa7cx3q3628gg0MTC6eEaIAw1gNCUyQhIukW0RBUkY7cnJM9uRx8tgXEXrfJUKPMzrOM5TU5ZrHpRqnxuaeRMRxnEsBXXNG7bqIjkVVZBVZrUvahqaedZIt2d3JgeJUF4fS3URGZ2L43kQQKXQHrL2gp4Ka5jVzrroslEV1HJTn4u42VIezsHjexG+D+zsZdx6+f//x/P0PcXwYc+Y8KnZI2ihUrRJQXTQc9aFQMasKNQq/2jMVFc+wbBjYxZOKOLUXG2rG2TWRjpZMIRX30RE9YxFCLSqDq3czd69NhiZF+1o+tsaOeW0Gen89Hr78+W0+PP/2x4/vfk+f3FxERYLZnEREV/iCuOlBdop0A6i1Vka7SLp1ZgSfibDtipaVJZhHfR6tkKm0iZhKuVIHYedl9XZWjkCjWUXF6OpuS3Yhi85GasnLMs2WiAaGqYJWl4eSdRKoSl0hZInI6jQwMVpLUeQyiTGxrKQoNSEdO0o7uwlXE1Ghl7s14kAsMkYV0tlWocmZ7ZsN1VmJmjIophur2OZaVigKN3MZFV3nIbFLdV/J9HZNqSKYmeWmLLS7lJCNiDXcmSyLlFc8YSiDlqrOCFuBzwRtyGGFSRRR3cXaorBDCzc6zqhjimNj5OeuZsUUkSqDlCIisR5+BXBFU6w1yXqwTUY0gWlGU1yf3mwdODIrukKvnGVfI4a02XVOIhRNS7NaI0BOmTC0RlMtZFY26hVETFdENbUXM20QwaxPICVanyPO48yzt1p94dWirx4W287HqHNSweb6y7evf/Xrm2wfj4/yYfLT/vj+h3r+GJKOytXvfO/bw+vqtZ4OevLFtnz9pb15u6zbeqzxDz+9+/f/Lj58F3HmyGUbS+l5AmfKZ8cx9qQLQeyiKHgYq6AhZZxce8olZ1s3g1SBix/uglYyFLu68CCMLLxMjzx7IrYmFnssLMXe9KqCExGlhriSQhuZVwobF0vSDMxTTRrbg0jItCpHfSF77/Bk6cTVGUdYF9pZliXlPpb0o7olFTCzk6ysIl2GKc6SmTGzsWQujsiw1Y4DCSDbIzO0hiyWehAUjNS2UdoVqeYmmVNNIrqm4Zhq04BXonBWeBBjZGa1ipf5BcPTq9U9m/MUaTEvd1IQ1aCJ7FQBd2lJay/MnCShLv7fi170ohe96EUv+g/vAZ9VQxcTUZzTtGs1hUkvXSJ67S1nYcbZeLNID4ub6SZy13mr9c7zjW33D7ndcr+TT++f48PiGZjAjHCvtsOJjS92CirRnTU//y8OgYkkrky9PDCsSccuqo+xLryCN8JD4QbN42RfUOPeeIC1cFBDgEYMNTQYwtpQqECjhhhSqLI06oRyNrVwZxzBTdmSozltc5hTrH76yHnmaNKle12hOp2OM1uxMrWDsA4W59xOy9VHAoF1alrMp0fSsok5qjK7TYYa1pUZQUX6xGCYJqK2pUiYcvVTRoS2jrGI9ZUhQztaozYzfNNXr9evv7p/87NX/Lo4f3j8x4/f/RO//4MEnfQZGYfQszMJmw2k4Muqrn3VA9kFQEoCCV1dmig1dIRac4biLURbFN2tJOZFOmjrpoM6joqARcwX4mpg4ckrAVS0ohKw0Kl0BWRNP7vGYssYZ1COfHV/96u//Iq/fPzmXfz9v338p99EPS32ebPWhVWZLu36ucW3RRKvDK3AQlxnrYkFKQE+il2oappuEzSQoKnW6rqxmEhVRpyUNFLiNIAJ5rJ0SMsUE8+cOy0lI7O9Ea8mirq40VgZVakzOple4u69JC3WZxS0zVpUMcpVI4k+STWqlWmiUJ2BUGSBRGtlVdLSargdBy1FuQp+4XUiXbMW7arORSVHJNEp3T2zTnrvZWN4pTIfo3SqKNLO0seZqTASrhKy62QiSGlfzkAco5Kz6SPWMzorlDEMpRFMvDtmUHWx4+kuhKDrWua4PH+8razajZv6MlQxlKIYWSlVhlGhSoi0uRrRjfuV/46eeUbtuZvqMLfIloy2CiLLF9ATCqdNgcp4WNdxy1lynIyuRQZ2ftrPPJZHwQio0XcIJ0HXZ/c+rFONRbpol2WokPQV3cz0lu4Oq14qZ6ik7s16xhPCoxLdTSWLQTz3YR52ux/J4/jebrLGm1l9xqdTbHHVrrY67+z+4XVM2y1fvX7t261C692x7x/r+RNEa/XSSwvHPE3VrXYN5taaIubq0aVXmxNRhywwPLZR4EdqdJSlczGhNEqENq8SmycQSBBuneli4gkWka3VKiXCiVJ6FkrxGMXZm6q5+BUW0Jholai2S2XaVQA0p3PIsJ55SKmrynDpylL0zjdxAEsq2yRwwaTDySD67KPH1VTfltGLIOhEhSKqxQC0RMtCXTs15GQj03oKlmZ4eVewcIcf0RGicYS76NqQES1d3dJXZZtExCjVUahzdvapQY/M4XRFkh1W7Q2igiXFuIs8ylOqx1g0PD0YLAw9qEJAqrszJqJiKJkvfcAvetGLXvSiF/1JJmBGLVKEiS69tIqvdvUz6swrBunKFcftjRhgYh5qwep+U/1iGW8977fAhck22JYbW356n8dzmllnHOdYn9J245ev+NXBAjkIwYoj+BR8dHYI+4wRnQkLfjXJGG5syUPzsLJABM/CuTEGb4XX4M3CZ/fhKkSxRI3VMEWuRtCBGxwg3BY4scuSTJaklBC2wRshT6ZwOPvB9+f9d8W2pmcdlCmcdn10qZFPWg3raKdj0hk+2oveD1lczTTWqGjFQzEGFo0tssg/V56CdhTJSKxTkr7ifVhA9kQKlnVROD0yS0CPU2hzC7vKPibsH/nwTBT18f27+dMHnp5H0UGou5qZSIo43G+YSWMlRfZaoCmmdPfp1gUzUlt6qLi3ELZoytTumxg+3GLGeQak46JKemv43VZznpV2HgFTMdAQ6bw6RxKDFNrr8uJlzlPGPp8txWzRZdny4/lh/822WYmxLf76jT1Jnuc1JAbgIr00haCm3ZQZhpBOLUhgEzkEZRNCdNmyIsM6jxKtgtKKslSGHnoyVU1AtbUpghK0M5uK8wxXPRzF06wDRTDrDOso0tWkMlfTlsroJDAMaVpCGg9LalELEKciVFtnVaKia+nsclNVhjpVB5O87EYx9IpWejdGY2i2YnRGRkAxpFh8RuAlZ6SqBNaaFmJmd9tYl2W5O2ZMzuVhcUadM56e5nkSKdJrk5mzAzpdRH1V08iyKknKrwpoAhRRXa6usQwzmBqOwEIXmJgYUXSEcPnaWprh1pePHy1h5VZ0oVEhhIjQFtXZaWmYiHTRYzhJxJSarbR6CUEtMyKRic2ZmC82tES1SvP1zV898PbB1rFNqR+f8rv3cz52Tk7PyNY2WxAJbap0ynmE0m50WsCiXlAp0oJExDQxqRbohdm9p+iZkeGZw7tXOylVH8NsWjKhUCtVQ/3jwd9/9xwf+nhmKbm/169voemP7cfZB7OSCI13x8nyzTe3L7/07X49l/zw6dP3P83v3u/vf5zHjyNqILmgOiKqRi6rOLfYW45d517GRc2e2mMVWz1DuqcfFjaKqZKq3mUSMbXAJE51mzenZNkfW1REWdEUNaPiXFJRpUqkzMYkVYyRwxUj50nkUdWiQ3zBw/vMIEs9vBy6esftIBYVA3PDWqWigEUAwTxiLy1NrW7NNmtf3aprtormEqhZjwvT1dXealSLZDRTF8HMI9qrODr0onnj6ZU5K4a6hISGCeJMG5San+pmIdlDAQ2ZcSWKQ5owI2ZO2sW0QzsKRFWQVqSKqnJKg1h6ta3JiJixm83B4IqpDK2uC5bfrZV0W3daSr9MwC960Yte9KIX/Qkk//q/+tItB4hUp8OQOkYprh0mHJY6TDc3W9o4sxTVm69vFt5u/rMH/+qGv154FZCQxMEjfCp+OONbnj7qEqqLLjoYztuNP9/4WWLPJLB/xlF9P/nj5APU9nmKvVO2RhpuuLAZb5WvN26TI6iNV4PXcKf4wCYXBlSKgnSkcMGN1fFCwJWlADAUanJthQJlFyCZ/OdGpm5y5/nk/TM/BR/P8wPPj57XMl63dVJ9IrPnPKzCSSmNDakuWlRboxqfqgVFloS3Gy1ahSk9S2bJjD4jO4xut+xyMLrycrNE5Qr6RlCZqKkUraaHVE9U3Fa3RdWjiyE9O5+PzuqGEj27FXNKk+T6Yau55pUc7a4mrsaYlos51pLdFMNHWVcWtZpjkgHSHdlBzkhLVde+BlttU8uWM2dOXDb0pIoWb2EYpEsrMumOvnxYQc1dTFqi1NRraK8+bpv5Ol301W0bb+Kp5seP/cO7fP7YHC54OxHRURmdDSYu1tLdGYkypp99lqCp28IIOyL2OHSYildk9LmEFIjnwKo7w6kMR5py2cLyOAQKPaoG5hIRlAvtEBkhjjZSRmMtRJ1eKoSwoFaVFxjZVc6efbHDbI2m2tGqDC91p6SsCK0urVz+l1u07RQpSl2rYRtjVlSYiiMJGY5j3lcTbgkB0bGElSo3W372anv1lfx0fHr3ceajrutdjzj2eD4vzLCAmbj1seDhSTtl1Qeo4GwnROeajYOQFqYiaqVNqwZqlpk5WHzBhIi9k8K1o0JNmJzVNL4NDCk8uhsFbYs6TyvaPXHXHtZAtXq1m4cdEUqJYE1KB+LRGYn1ogLEZl6joOi487v7rRnZLHg99YzH6bWdmk/PWfuSniatMEv7dKVUT0ZU47WaDbGaxDyvW1aVdCy8lKJ0oCYZmYW3d/fMRsobhinZ2qiHurnoSblW//Ot3OLmXt17dEXq6Mpr15plxMPmr+/Hq9e33uz7T5++/y7mBzpTG1s8VSPJqOo2MXHHQrJmUxVndUdnBK2rq6mrHIonTUpjIckUNFIrUU2qVaWSbiQ7LD3F2tK5Kn0A4mqak+up7JezrrGxVBCS2kh0XuGSI8pSG1WjBWPfxFEtQlMZCxpaVrQSk+pWj8EIok/VmTHMW/HL/E+58rgmtYpGdaW0aYOKtnWkWFdkkFrWiw2hWqJMK1xKow8IA0RQR1yzIsrotj4SYJCLjZA+W5irb30SWeWX418W1Rdr0Z1J5inTALVEW82qPSNT09VQKjLPluheYmx31YBrhIrxmf11xU76Kjx40Yte9KIXvehF/+En4P/6v/oqiCWbDEEoazWXEkdEh+jiNZqB3vnn7pNhfTP58rb98pV//ca4CxZnUTjpJIAmJj+d/BD1T/X8E3KMZZX0ZV03vr7xZ/B1MCa585x8CL6fvFM+LYSixpbcwVCkuEAxPrgt3BUPzhvnlfJgbMYKWpiigjmjuRKAWqjhjRe6Yo4fcFGmEwz7579VSSzoiRYlXOZkJTWJ5vngp2d+/8jv+/GnILbDsqaCqPdMurVi9pndV/rYtC5zoPc8O4hkuC6rLqNSiNQEVzURPJ6OiMMqNaqrghB3Lzs9NCAIE0Rp/LnCw4fptLjWPV0cCYqWJaQMFQtDAy0SMExcWMyQow8mZtaShFbg4m1I16QmUWdRXqoJRiqp5iLXkHpNzRnWFa6Zsy5skbRKVRO4ES7dxB6BGS0isspSC5YmBpUVUpcZrGFllHP921JtAiZ5W5dxi3XIWJ3RGhlle3HsNaPVu5VO5BRDnrI/7Ec/m9CuKixs1ZwRRXgTlC5j2MpeR07vVKmsyCxv7awpTcuSHpQ7QEdh17daXm3RSUVBV2l8Rs0O7dLIunYIJKZW0xpCmnorFcREzT4X6vaCaUWWZicmG0sf9ezPcl2QVivuWEZXtg5F6SppHDEkMltF3Huo0j1TYjE0x3R3QqIDooZr2NUC3VS4Yd7VKoJZqVcx6+TObtvDsku+/5D/f/b+ZEeSbc3SxL6/2SKiZubNaW4XGZER2VSBKKIIcMQX4IBEkY/FYQEEAb4UCwSRQBWJrGRmREbciHvuPY37cbdGRPbfcCB+klkvkHdia6jWqqqpmqy9uuMpujEpv0IH0kFQWWWlWYoxMtRblXZL8TYxxUWovmHd8kin0SoShzio2RX2j6TLAgFzTez0KBFr7ULBVLKg26Qayt3LyhPXgU5pIhU1k5ScraKoIUlSNrnebOT6UdLeBhruaoi7D6yX4zhnz0WMefa5o6Sr5tAkyHJVU1KvFrMvJ2UuYDWpROMU6yEDq86Mljz7CifMRnLa4kNGh6RVu3hagkh6S1gblntEFUoLPVQUoSw7jW1sxhbHPOLZjDGsH9bx1de+vrPHPB4fI15e1lhvb/3+rT7L/umn2B/NxE+jj5Yptsi0fnqM8yXJ4uoVtKJc8OhQbCgpGVngU86Mi4FFBeZuUiftZiqQBa2MHh2ZMyiKUC2ls1paJsK939JJoiMMT/SqslchOnu24KbDl+orRlNVBGlmbRq0pLiUO4ZKd2ZeodoSPPSMiqvPAf1S4Z8mdFo1pPgSnXMyZIR1Rw517KxOyZFiXZ5kZFm7oyl7ZJQuDZqyebpFK6eCLJ0pFQjGmG0RLZkholcmXFqNUeLWmEc2+GEUVJyWbW5iPvOQdhMiv0wT7NHEcFhcWGaUcGppjmWIEl2Vmf3qgn7FK17xile84s8Bf348nTgMMe1iqKiUqS6USw2rYW1y5RNrQR8WvW16r/b+dnt7Aw/cWcBPaFLRk2oINuWd63ne1zjUYsqQYJ48Fj+s3JSvADjhOXmBUDzRwJS7jTvDXnhRQkllKFbcb3y78CvnrtBiLbzAUUULmdhADBcW/xL8vUYXPfAFSUxx/0JzO6kV3VheqL5mQahLBDYiuIqYb/DO+Rz3x/bDyzwOpWRoe5VJk5zI4ZYz9Lx6e3Ixk0VGW9LaZYGiz+WTs2ofqlESKfVSEWSJCQte1rOPCgUPl+joIspW7Kzc8DSiU2JpRVWrpbq72kDcxQvTbK0SKk19mLzdfLnjuQ9eLJsSOWVZPJt59qHpihsSJWDmrRkS2SKsIN2WmmDNsna1VMAxFVHrQBD5olNmtzGbEkotUlsZYnvLOERMPaR1NUWyISrjaoMxE5pErF0x1XWr3zzc/vlfvecvB/z07/7ux9//Xe4fFkeomfhtbD5yEi+nHbPkYKjY2m+29fbGP/P004eS2h4e7M1txfLz7OOF7qXI6rOjGj2ZxKSqWOiZ0b5EiSq4y+yKIJqSiDiWcF+WWs52T2k6KW9sKEdUYTm6KzQrYkzIDvNutQgBIr2oq4vLXV1QmXW6yxJegnUFo5ODVC01i5jq5ldQuaq1ze2EEJZt3ZCW3jeO1e+3ry0kPj3V8UkAs37YfNl4po8nydnMeLfcfvub+3ffxqfcP/xsn5/5+fP54buzuoD74dM8wpJIUlnOFhURw68GZ3BNssbAzDM4s0wV1XFN8rBlnyIFJUqpZodcJFhMe44WqT4rRlW5OybScFZXiXZXV3XrGK7a2gmS59FeWQV37i+Ut5kmYZwZquI6R6ngZaUiV/ahobHLm76fsYtoMGtkkbPkqv8WAjJDGm3pgnFVV7dpdzKTaDWWklMalD1P3yUZvoiUfTHgO1lTvUtQtCP3MPrUpinRsNbp7Z0amgXNbR1sUeR+UFO9ovZeD9xULZR5P5ZfvX/4+le3ujt4tn3Wvvt+lHxmPytyOfbK2SlZdJW5cMyKl6qJi5ZDhibXjlzUXCqjI2JJo8VBpB0PlapgW7Q1SFm5zB2UaKMJPjENioRSami3GU5C1nG57y0JSdcwiqRFTRexGjljRnSnjkSd62mo9qLnqUMUpkqHX+el2V4grSPypNpkQSoiFJ1pLknRBVib5CzEhhQdmpSwz7mcnq4R6mqhL7mHI8tylGEMY4trUmtwwJFqebUaJG3XAdF1giU6z0pq02sFjIYq9xfTjKLdhM65MkqXVBIyBUZDd6WRrUxDdrFK2EstExFbPMg9EqA0ffDqgn7FK17xile84s/DgN3FVUp6pW31VUtVEdR6ExupBkMbGK23khXdctlUbxqLwbKwOdtOf9EKaYdGHAvuJr9y+nE914wNoJrn5kNyL9wtLMlyQpALpZxgKyaIsThvHAleDG+6OJ1QULrRwdosJ8vGtnzRPVW4BhgdBHD08vABkwJdv9ieXejGVihIZGADaUJooaAaX1mMat4Kd4N18mb/9oPuH+rTI2dFlVE5wrfFjX1v2TuZNpZum6YcJZ1KqS6alhuxFNhCebYkrRqLV/Q+k8QUNRlhsaja0Ad8lsxAKENS2w475eYeaNzIAMPSmJYLdefLN1+N7WsNOfdj5Dk9fYw+ax/Py027lcaOpGEbNwbq+753pfqZyJWci3VYGi1ITSmFiqD6dFtctJsusyJrmoqqxAhQRTrmkd060pe9Is5Y2u5TFpEitfLATYWu69RiiJM7wrt1Wd94aDzu9dMeP7/0908/3P+Ty5IfPw9ezEwDzRBDPx9nfIYS96Px1Xv2nNPo3DNfonS22RmTz6Wod0uDdGo0uYxN9kpmVG26QJaYW4aditGSuIi3MYA9pkrH6L2P3tt6uniZ7t3dVX3VebtR0Xp2iWVzEMSxADE7WmdmpYDaksPFhotV1+HtLJc1XQKCZRiypOWSMopU49oqW7Rs0ZZVfH3zxr55x1d37968HbLJY7z8/U+PT/94Ln737nb7zTfet6enQ3sv2ebnCIvbsvjU/P3Pzx8+1fFUFRrINEZuvgJdxySRpVc0KY3ONKNCRLS6ys3HKpu3DCKjSzumJtF7EMAi6qaFSmOaKAnSw6yvuzB1Gs5Cl55hAm4KwXSRWhFfESmDHQIVTStsmHRJLyJkUl1EbRiiCW1WmYS0WhNi7XINf1tgXdroXJJOu3ZXBUhJoXEUp4Xo6g5NUVNRQkpSF5uLlC5V2kyzDFQS2QNUkN7AhNU220q8XiJBuictnWLubqnQ0gE51BtLVWn3ESoPZbfNHx58juPp+ZRHcTf3uFe/W0W3fNSn7z/VfPJ13dz6+aXy54gqZPja7x+WN9/4ttmB/vTy/P13sz6gqW4VdKeJZlXO9m5Dnh119dKK0K5asGtkvcowS8lMTMjKFMOqD4E2W1BMgi7dj7bVNGR4W51B4w6s1SkWZq1oe5kQkxaTqqr2kPBGenXvlrTysdBGIoanmVFZRsvsXwqjHDKzDFA0ZNJiajaIjLNF26vDkCiyG3E3TiGoFqQOL/ExpKPKAkwrOd08xCVdO+gQORMb4imt2jOZOVpA1bXMmmvWLtJrmzZ1npKjJUqbkKPSCXQJBCdKvX1YDa5qxMirij2qgFxXLaleW9U1TbNghvUrA37FK17xile84s/DgLGhOHNpwwVNrcvGZXRgSzgRcmuQ0EVLvexkwcfG5qwFyS60cW2uWpD9pVl0OO8HCvO0Px0cK+ckBWl+hLvBrxw1eqGv3qTBSIZzM7668VYZL/xkPBdxsO98f3C84XHjd8KvnbtLwWzU8IUV9KQMM1wwoxIdyOQ/48WsyTASOhDFL39iU8W4pm2ufl8jBS0KtubtzpFkbPv58SP1cnumFzGWueTi5gNErcZBQ2sld4KvLkuDxKkoi0aEZeWoadpHyNBxW9fSeJq5PxaIm7fLcc5Zfto14tICHrSx8tlqSKXAWNZrH2aE46IgvY2l3r+B0rP88Wl++PE8H0d2IOZ+u937uj4/h1mN9a6e0yvyOenF4uzuIj3V8LzkXEOzNArTNfRgaoFYZUu7hpZLr21T14IUM+1CxPFyHKcoUifQoki3taBrWiuRPdMTZtR6PGGWi2rTOZ+P1k9jvF3aQq3GLEKCetrPFbelBF/8zbhFthxP1bu/cB6pJRJt49CgsoFAqarCG1KLKBLPK5CoiM6iRcMza0irnSVV6OwyVNs0UaOCTkxastuSKi8IcIug9j47rBlq1knM3CP3/XDMBOlGCA052zdf7rSGdpel/uIPnqOS09LWFJrMrK3cVa8VmRkC/Vbk2235q2/Xr75R1vnx6fzTT8+//6f9wx/8ofRJj3/3x0NmmZBx7kH0yuAPTy9/eKTOnCZBSZfhmZox1ymnegF9JUajWzZMnRIvJaKyMzMq5OWl1UTpYY6FWovirqaL1MVau5yZyWmqaYxkmizp6BnS2PPApkraYi1loWnTRByUOqcEA8k7o92Ozs6walgOSgVBTbxWUUvPmjEdIkWqxYIpcjnGi8TR0lI9O0xx8Uisq+irLR7caB1YS0tE+lFQbp2iBxqteRRRK6j7QZ6zAItcF1M54lhbbY98iZ4nUbkojDTpOhwbUJdX3PpM65nh4m/kwe8CT3E/ND5/PvMlraxyhOhjIc+1//Sk7v/127fv/6vB7fz7Hz5+9+97f17e39XDsvgoLG56+Yy7AruXZ+PsOo94eewg5kkiwhSrxs6O5Sx88UZLVPo8y5DWrknSFqsvOmuvX3IKSUl22MA2r5QRWinqUVURjlgBBCm4WaqEz1BGDjLd2u3Lu22himV3SPlViPelwl3DgyybhRCCJd6azM4EssyORNhOyyI0ASUUa6CzxejKqOxehuVSYBxXr2CK+6DUlNZ0mIk0LkdZUmQonXJLClIXMjO6PNDUFjPYOdTN22KYg7RLJtLuSnhImfRpaJdu1mIUQqKujMhDCsMY3cOzlUjHOhAnPEzEmnplwK94xSte8YpX/DkYcHVkD3NCbRtCo8oQMRC8regsbOILOvDVudPlDt3MkUtwPRBHF/Ikmiys6EZvFMTJpvzaiZOfoJw+CfhQrCsMVoMXcmCKbNhgE3678c+bbXLfyAHC7rDRJz/vPJ98WPjTHX9xz1863wZbMgRr/A5JAANPdKCFyC9yL1/03QRV8KsFCEvyJIoQ0iEw/9IEU7A4KG8HY+V+x/WrnT9mnM9d1F1TSzl2N/IgohWpbjIx7dHlaFo1kaFHOhJQMMx8SFTODy8zwiMUoiduSVmamNaSWpquVo7k2a1ZmrT51kTMWSaIhpequ/vROx/86Tm1OmL/8fP5+IKFvrvbfvX17f3v3vPX8PCG8+THpz/9/vz0hzyq3IjsUR1JLE0dHtqtIop2Eq5D6C5PD+jZXUKF0J7W09OqTdLJCWVaibfiHSpNd/twRJPMaxV4MjsyE2kx9dZOGVYtZ2epXy72jdsWv97u3v4rO7b6/qfH7/5Bnj5r7uTJ3WLrXfumT6lL1DkhhsqB4TApoRqpEqVFaMjWWRGliJS3hIuuq6fn3JMZCKeiqTYxLzPKxWm8mH0YQAaZKS2NImClMyvl9DbMqO6U1Cku3cvYQgM1LUFpdevm1Bm7bGq+ampDuzW1ltIVbZGt1u0mU3LYYUWkZmEiM/jwOI/fB3+ae9qH5+Pzhziet1ERPnM3RTMVuhki6QIUybKwbWs6keTMM3JolXlPMiO1m9MY5ltmRgcIEVSKrGaORGRiVJeXdlaahQLtZ5QHLlFZpd4x2srG0dPzSWUti3EuvqymHV0wUuackEsaLqSUYHKaWkTMbj9T1MqM1KtX7mwZxdgGxgttMySyzugOHKJDIzvtdMoW96awJqostetsRL0R8bYjtMUkUgSjh1RKrYMgOhNWsM4oTkHdCvGQoHsdXpR2koeY+BKzsqd5u4xjJPSyiOKnj8Vdo6snWdmC0GOsah6Nx92yVRGfX+bTCx1jVHtMa9GNx/kYH/nL929/+8/G+6/t+zqrptj+sG53i99uy77W55f+xx/OZa/hiyyzJtVnPFedvvpd32YRTFwuK7rEuh4zKahKlWpBroWuAvXsiucjtBniZqRaVJbZhpXWKc1UUItKV9OhmYhKa1sRFZmmYqenllbSVqYl4tFFKnNoU7JMDpOk1WVkF2ftIJZooJ4uFZNExHMTerewHAJxBhWmyA3cCQ2NzNbM0axDkoxGioHGUGl1Q4iWIgwr25vu01LDxVlKRby9sk5z6moYcx9ojHQ1iTqrwCS1u1URatCNtI+Y1XqqdPggKFq7TUvU07SzOV8G1dKxiTIEL7pWJ6znWRFm4F6vDPgVr3jFK17xij8TA8aXIvbZi6bRD+sYa2ohgbRp2JloiptvQ+6175GHJe5XsQHtvAinMuqXmmX5UgSyODaJJhdsoEm/wOQnKAHhOPn+e55ggdzohc1xZTO+EX678a3xsPLbN/zVI3944Tvl887pdMLBS/CPwc/B93f87sa/WPiNMgpPXC6D3rVGDCCOCSUUeFPCIeyGBKMxCIEFwAUSu4EQRUwIYieV2z0kkdzH+vV8P+Wg5/PSNVw48zjnPE6pWhI19ZLyq7q20uiiOikrBAntmlVEc0R2GiI2Yk7NIVZDrPSaHl4I2M/UkkJNC60um+fL0MEYqiCyudkm7tXiD+7339zx8Pzxw2l73R0P/n7fz/n0dP8+itpYnLsg/Nd9//XXx08/1U8/7R8+KHkLyTlDY0OrFFqzCvcpQkTs5dWmxqjsniWi4i5FZmbPcXXuCMT1iFYo4eJj0HrOWEyqm2rGUBxrN/cpz3r2mTHEE9t0vHu7xPb89OJvl3e//s3Gt4P44cPT/g/ffTp+vG3Lsg57Jl5y748WpfuZUrEMlbFdmr1UgtO0dUZ0y1l0E3yxNx4hHt1yKI2kt63belgcM+sIxMMyMmktl/MMazdtwKK8NFUmNJYakMKyoIrXeu6ZFSMK9+lkYWGtONpfBLnMBZvYPHIsXSZnmZZ0Hw112NRoXSFc4owhomlqk7R6mfn7nw75qNFon6TQa0kmSrhqT50U2dKp2+ZBd8eMjtOnZ5NZdtDRUA3pqsugYzhkHt0LeqVFUdQ9A0iC6+p/beGFeDxrQcVZ3XtU5inpKjoMaZklZnXnnm5KVs6ymsgsJ2VmgyhJB8Fsht56kX3Z+0wVG2uqW5RX4EFZM0QRZRpmrFkZFZFu1jnD2BgCnRZeXGcFp2acTUXpqBJwMrULSfeECmNSpC/z6qZOc2UMbSlCKzOMTr+evnA1Vc3qrJRgRC5tR0TPToGcomVj7bv7fHtbGNSsmBwj95ecRwvDVjMbs47PP6sKprjae69JG+vbt9t4d/Q5I2VbvG/1MfYPH8/vP+9/+NOxP8nXY7FVH4n9MR4/78eTP2vE0xkT+vSst+Pt22/v8uH5x0/y/EnkdBuWNvcnYaabzD4Ko0taHU/JlFKlZCzGKQ2ZTK+Wduw+JfrUHbzrtCRlaQ+LlsZyMkdYIm6deRijRUtDKzVxHTXcos48s2c39BStkKq+usdHeNGBdJVbp2aQmHpWWNpkVUNJ2jYlNUy7IXFpE7PQsEI1zwhvCHyUtkVGdjiSw+ZsOqJzEUJHqcGMCtq5lu2I6gS6LZulrDR+GdsedF/BniaiBz0iK2cNk9IrgY6VBSGEshaW3U0KLW00nWWhvYqaVgmxDsQ9iyiqVV4Z8Cte8YpXvOIVfwbI/+V//wYwk/vF7je9Od0l5GJS2cxhZUN5kPHVvT3ccRtx7367G8tm3AlrIgpCTo6kjHVhNJJ4o0Jd+747j8kfT/548DPEwEAdW9j4RaM1hvHugb/Y+BvjV8LNWRoJJHnZ+dMLfyp+Dh7hML6UOg/e3PGrO/7Vxr/Y+G2yzC/xX4Qr9ptJgweXOJzNtC/jHuPACrtE46Sa+UUwBMgmrq8Kzmf24PPk4wt/eOT388fv/djhKNAyPVOzvyybHqZFarAMU0KoVuvMRkHyqgwjMGPpY9KzoLI1TqytR1I9dBXLTiI6m7Kq1BXEqsSz28vExv1mt7vx7a/v7r8x/uKe3wy25Pm7+Pc//f7f9vGzFxnJ/br9ze/u9K833r1w7nzeiCScZXl++fi3f//zd7+PetnUV9OYFZlSrSW0RIOXA3hcblYnx5Bt2LqNY+zPn/uIJsrR7qrUbmWom0RObxFfpxVZDsPytg1bOOZcYtVbTeb+efbh2WFet7H8699+85f/7bf8S7DPP/1///A//A8/f/8fbWXzRSg6NOSsXhq1KyzoQSg1abTxYcMkhMCia4+YAdVDx4zGAzE3P6/qZzDqrKgeIMO6IwqvatVQGUdLBFGlXtltadEo2gR0Ygt6Tc5EWyZNdssRM9POVu3pRZsZeZL0YigSq/myNLQZSRWqKVUBiA6xtkScts7KSChzk3Vxoq09+jzzrFJcRTKhEm08WbfNrI84SEn0Gv/CuE4jsNxz9lnGUj66Qvpoym1rQRCkDRQpIsMSzkYm0lnSitCNltuyLRSR52KQcpqgiIG4QA8aq7KlAylpEDPs4GxKGlDLEk+DaEJEdHUyKFyvyV7pti6cumLAJ0WxoGLZdjltI3OOFpWuphmNFVRpdVlXahlCI4ay6nZAklZtCZJV7V6qhnlOIsKqldwrzN2GgZeINnRCaxAkl5mAKUe3F+a9rPkwzFZFbErsBSEREWGUPJjfNt3t2HfJBMNFN8/7extbzVwCiMPpTbbbO5n00xFL6f1qD/diN907Pj2eTx+XKESOl6fYn7tP2czfv7n/9e/u/Zv5/eePP35XeviyCKN/2o/PHzj2JlMwGpeyoXvhITBNFPMjO2taukEaSVJt7hRZZTgURCqNSjZMY4BBIWZGhpmJSyORGqnaTQTHERbeikuXmFvNNFNDD4luGDieBwF+9nFG0suqNnBzokOSNqACHBXPyna8lC6JcGtK2iA7Glo8LaSVolt3322XbQy2qtLaqUAFZYbRmEGpVqF5bVmnWXVptXUj0JlYpSq1qJ9VKDUrB6uItkdE0Qylkep+nnSwqKwLjC7xpGq2EoMRbkp4S1XpL2t8r3jFK17xile84r+sBmyuii6mqh1Tdz0XSmpE2jDa0+hNuN/CDet1VR9LLg6qOGwrkmQggimpdPGcJIhh1/bNYAhvJt4sigY/FVNQpaCFxTFlcx4WvhbeG6tjgjUCm3Ib/G7jXz5wJj9/5Pc7/3TyvfA4AOrkJ5jwJMyN3xW3ZAjdIFhCXdlcroYenO26PQgjlLh+1orBGsSV/Ly+MMmkirFQwbj6jweDbYO0yZlXX7JDJ96WNqynXB3KcZIKo7q3OKblsS6CWGZqtNQRpCEO09Pu3A6tI52qx8wRQBtRSSUNuxfHlYTrVccYx8P25i//+tf8b1b+auInq7I1+1vX+Cv9/B//Ll4+bLXnz3v8v/7+w/J3VmqtJfaRrvtl+erttr2x3351v0j+9KHOY6fstrhaRvLpzPns1rCcR5iVt17nBRbU84znmUV0VrdksEtsCFpXVZH0srqHZcQT5ypGW2xsD6u+8DJf8un4VB+8VYXR1Ylbo5I8PdAbP/zP/+Z/fPoP/zZePrkelpIIszWzulkUR1nOLrRK5VaLUppd0ecRlkL3mVngi1CerSUiGcOsB+Euz+Q8NNNNtYS2Ppkm0AY5Y1zksXQqqXN1J1zqnJ6lbm1QHRkoJdp9XIHnLt/ccvgdHLG2laS5uQfR5BFGHFmJjrF8mZGpqEm340XtOd3NI5SJXt9SvDJ7TglPO06Cpqr8WMpcVTDpnOX9sh+oolfnb/t5rrJtg0BeziObKwMQWdWhKinurVniyDU3nXXGReQ9K2RJi54lKLiJiVmDRBdaOpaI0nsZ6WmySDM5CTna3dBIKpReFiuZzRZL9VGaVVVNZYfqZQIvP0BbGIF1pnlXhrUjLe3Xi12rkhJ8MYUuXCxIMj0bEKMWNL0TgdU5rL2HJiq0lbsaN675n/2ofa8jiyNGjBJETxdjLOZyNOlctPeICppMVzNqUNmVC85AgXpJORA9Wqzb6ERbcV2WXEzTzo8nOVNrbkPvt3V9yGpW8Tfrtr41tD4966fP88NT/vBdtyAV79Tr/Wpjeenzh4/184eul2OomXOz9av3/v7rbX2XrhY8f345Pv/cj0/M56w4JDshwwxNF6o1JaJV2fAmRMrQo8uJTTVdu7COTHH1CKFx05aZtGWpmLQmGSGV6BKu2i5nz+LIYFfVFtrLqUy63SyImqiELmuIiEt1MkVNkN4592me97IcsKpAdFaJnVWWaIOmqql7NAib9BHtUakZXyr7qkM8UhwzdDNJ4TTIvOWGgxYtnZTTWtVVbVYCPRTUWvM2mMSM2ecQerG8nAMhnCVUl4bnUhzdlWlBOJXpxqIwZXZwhIDooNAUiIRIlDSww0ujT8akwDpfGfArXvGKV7ziFX8WDfi//z/cj9pMTW26p6mtqsNLTlVV17wxtkXvXL5ye7jl3c227ea3YjXeGGMnnFYwJGhAkKsbOBHBmstKJifAS/DHF/7+mR8Wdieu4d4bD3e8X/jdwu+cXznf3vFG2YpN2AZbs4HFtWBDBB+f+Ycn/kPynXMq/paHt3yz8K9X/rXy7QkJAsWXQcnrUqO+CLpMGCDQVNHF0VCUkokbDhSp1MlZxEmd5MnL5Mdn/vHkh8mPki8KGlL7yXHoPs9IlFHdBUqWX1egIBzBjOwScV0HYkR5dtSEcIEgMkC3xfO22rjT4Tz38+eP+/E4RId5CVm0s6mKmRg2Bg83+d1v7+1fPfDXzvuDNXg5+OHk+8yP+vR8fv5c+bKc8fz55zieF5rUMtPh9u6tyXqeT/W8xz45Z9VkG+tyJ8/52Y43D+/XWPanl+P5peYLSy3StnizkVkvz3VkNWUtqlZ4VbWWLaql9+7icTbHPLNCaWV127QriDPKwoeEGb7pTvXpgoi1m7qorzKZj48xT7wH1mhFdFRH4l5iKkWXdpb6ElKO73p4mDuL6/3Dvd3my75//nzGQUyts9oum+869TzPpkRVTQjcLaM6SwpT0DpppR3x6EiOvq656RKKol1NtSurnDqyA0NUtYQUrMpDjzhb26u9nD4jIjPMKbSWRdStDJAgKm1pdydjbzzE6RACYdhQS7ft7LP2vJmlpM77eohI8V6RswgNxTkjlxosjXXlL4ooSaPiuEaztJQesKip1CnUcjkfxBOosg5TP6maipWKIzPCFvUiujJVTOOiw15e1DVB5ilqpuo90wxoUVcohSgoEToIq65JXW1vkNs6UkdzzRZpKlaWtFmIOEjPVNEgiXZ0egUimkuZlImIYmeeoRM1RzokCkOvanhzR/E7Z7gevu8H51RXtDMmUaKqTmV2i6m6wkmqdGVRC5Ju3RBccmpYJ2IvpF6eVin7ksGQs0j9ksRtTiG7hUaFTZZt0a8e9HffvPtnf3Pv744f9ud/+MPLd/+4H5+4Xx6+/eruzTc89qf9Bx2ycc/z+fzj93u86Pvb8vbexxJRDB1fvbuz+/px3//w3Xz8wBHP51PZVBlXP36JVSazbIZoKJquLDLUT8sMHUfWPo8OW8fCKG20RaVnJ2nSZcK0WWE+RM2ytKuKcJEwj+xuVrygpGgKihBUqqC+WMdnuNmipupQVVUopmGHH0PHcvbZoSZgFKkhkYiWoVElKiZeMr21zFPJaEil5eoyU6xAj2yHxYSsU8v+Uw/AEdOxAI8h0E5oW7ENL88OkZznJKVF1T0QU/pAr79nqRlpM0GzyoZuoUXTEsGssi43ZHgMM8ETKaKjuxHFTOkoWkuKM0pwW3h1Qb/iFa94xSte8WfRgFu6bIqHWJe1V7nSl9OLKbh6K+lX/yampsVBDO4cE3RjKdLIBsfBQPK63IQTcewinUI1GN8OzpXZzOSalPUmD3Zl37CNN2A7U1kWpuNGOBSbglBBgA36ng6s+LCCcws2pYX9jnNjOa5ZjS+FVtQvddAXObZf2PDFjYW7qyDWvtih86QNCc6ik1DaieIIWtmczXm4Jng6Ijsses6WWZ0heC+SZzdTImnELMyllczqOY+QHH32XucwJDlQ6TJGP5jf3kiz70+9Z7b70psvckZ3ZCUuqk5VWFFSe0s0T//w+JvP9f7Hd/xNIJ+P7z/+7d8+zR/vf3X/5utvN7vNn/X8+Yfj8bCcMaS9zLTp/PlzPv8pzsO6dCilo3R+mLt+WM0eFp8/fI5IhbW7peSsyIpTnJfoOE511RbUymWokpkifVkhj4rCWyA7VAxc6ZnP3V7dFdJ5iGSLzSc5W9Cj1FVX3w/NrpcMJcq92cb+7n779a9+w7ePf//h4x//Ad+3h5vptt/78v5hbHfDNnvRlz/8dHz+U37rX/23//rb9//NA18//ukPv/9//D8//e3/Bznv3VwlJp3nYdjNhEVSGnxYDreFeomKIyExMrWl0D3jJLVESvBSpQlruvKkGW5ha1tQQlpVdSOIdmr7WMKqIAM771TCPZlZHVFlo+kIZQibC+UEIr4pqUS3SA00O2eG+LqvaMBLoO6+stZYbO6x15QJbtnR3oKXNseRaFtp2wpSzHOefrovVgJlTWWn5DCTg6Y7UoRWum0kZpJsRLmW0e2DVMlUKq0MNZkp0iGdXZ7u6ja646RShgWp5V6iEhQMMffZpKdMi7xOzoISt+MEC8S97aphi5HuS7ceMzzrep+5ps52ohthJeXocs3RdnBiWA6ymkbEhZRcSs6sGCW+yHN57FGnSbR6pXWaBdWzm6ySVvcBnCJuHZ0+iUG5K+lEm5PGcJ+RQg4gr1nhajLMAVrcugk3L7amIBSlpZ2Ws0Kr+vPjsc/zx8e5P411zdsDv7m7++t/edt+xY9H/Ef98PxHvsr7r7/+6tuvHz983Dl0rDq2bd/j8WX+8N2HCHs+4+lx1qGBCeuxEBydOUoom0VWZiDY6DTQIY2E+RHzjOwYkXTFCNM1gEIkc13XF/KMrMMWL00/Ol2kPDXrDDKiQ8StOBUPWtO7DsHEq6XEtBKNWuVe6kvFfnddQ9PebeJTok8SxLNJmerDc6TbrKyyy0lkotmts0MqVvw0a7MZqY2qlMU8sbrHBPogtV2k60xhNUckZoYyJunaIj600DjzrHBtMzVuKV0+R5WhSboJ1dnSp0he7WyIi4Z8qaSwhumFqJ6Cg0+SjNZ0IS0JjsJxQ0UztSg3VbDjlQG/4hWveMUrXvHnYcAwskpDHDERNd3jcOUmY/1SWNOuoz1KRXUrlCy8iCQKKeQy/BnKlykhsy9zvEOQhmIaU4iDI3gBGdztvCme5MsUkkKfvBw83vF8421zDzfHG1PWy01t0Ohk2Xm+lFxhWXm7Yc7Dyq9Wvm2WZ/aF6WzwJSlYv/DdguX6LX9hxtdHFRouccdBMYHjF4I8INmDoXxzz3vnzQtrsSgcucd+ylOc58E89Uy6Z8JOL6HqKlJNBCblmXEGmS70tR+z0CGtnXViXoo0T/f1/v1vlk/y6cOf/OXHw8PTKW0JQVp1MUuyU6TyqCTCIvr354fvPnzP/2jGSLaJnTN/POsxXw79/OnH2j9vIuomm3ktR5ZqceQ8jupq1Gtt+tDTb7oEZ0+tNLHcPHdcXYfPI6hTIhJcTNYuIExOjTjQIGG4GWnuaKRQXYM1Kj3yND2Z42Cwms0cEmhMsU5TRCRydubZSHlGKaXENHma2J769OP+VMen8V58/YpVc92W21pfPdg3X42n8fThTx8/fv90t3/1X/2Lh/f/6h1/sddPv/+f/+3jD3+3yC7e0HHbXIb54nvO/YXjOuTo1PSZ4t0uNHZEdpMSBpyW5kVltymHzdGjPTsLBsNf+sjKmVAG7QNBlK4uLY9c98zRiMuqvYwKqIy0IjBZ3QzN6qM6KrzajWrXSxm2Ie1kqPZSyqwTXFy0u0seyXmGhrjbKq5lJ3l2eZa3D6l5ZCEVp2sraYJmsNOuYpYUc6g0lFL1ZcxbC1QjM0tNCyojcnFcJWSuXWWjOLWlVeihYtq92jDL7CncNViLItA9YubUVmub++Epan5E2RVeBh9g+cWx0VkZNGYLknli5qpagOaqnlSnpwEmMTE1s5L40kbOXWeKQE5y4NLX2rPLUT6LikmEomLcuZee+1lDjVt2QLmU0hQdUeBObvh0P5r0xqa1rqCWQ6VxI8QHKKpZRRXay1YtlXVlmKdBKVa1qg53fPu59PHHD/qBb+5uD+/k/Tu2375Ji/14/MePL+cPM8j5JF/b3bdfcf/mZdGV360gVfL5peYPx9PPPJ961vH0NGu3vuIeOZU0rnOQAjOr7N58mNbVhMVscUFowduS8IZWs9J09xSLFCJ2CMfLVa4sNcw5ZQa6YMYZ0kYwzUzUiF5iiEeqKpV9ZrODOOvUax4p6RyhHRU5czuu5aRz2KgAsaCZ0uqogJK6jjKr7OizhM3M08JKREIkqte8Kh+cICLb5jbU6DMbkRWJeSZlqeaCq05KM42AKvHFl+jj3MfoUrapYa2ktyFMEyKQVINshpQtjNIjIkpgVDEaH7TV2dGh5CmqKSZiPWyxigymNkJdu3Alqe75yoBf8YpXvOIVr/gzQP77/+OdgxuKufkyYhgjXRElFRa39+bfbD6G3Ma2Dbvd1XJz7p2bMuBahqxG+8s+kjkZ2MAVSSIJWBxtnl/4Ofmw8xIczvPkY/O84Dc259749T1/+Ya/GfzFyjvnLlmE5SraLEh4oQ4+FN8F3wlPN7hx73xt/G7jt/xCZP9zofcyQk8wAI5fPkd/YcMXki8dWr+YpavZi5dmNnrdzZ2Ex0/86YXvDv4440+ZxxrEz8/1dNjTzGyDMeUcE1dp2pey8jTtzpRM6pyXG1HqMqmmuneQ1RpTTRXoTjFEqfhSvE2ktLTFgpU6FnVtnrit0unMZrSjifYUjiYjonRZrCQII2kFSYFoifTuysIUH8zMiCt03NJmVjqMrTXqwe8fHm5s5x8/PT5/qkzbyhkhjPIZR55llU3Ksrh5d12J3M4QhVC+BJlFVYdtto1niUXIGVJEBZFaRV4BQkpwRmqLiwFRuApeWWKVqCVOGZRdJgOrxOe56/S3t7tvvlruHurH/eWHD/Pzc8SpXUqVr/bWx/3DEmP//jMvT2QxCjNFIqhuIZsoVaYSuIU6EhYhnIFeWztCFmQsIOYpWX1VrhkGcmpjuWFEFn3SSytn05I2qe6L0cWEdrwRBpJod7SkYC6beFZ39LkItBrCGDPJWW15+cevGvbzmjUVxMNNgyajyxCuYHbTvpCIRWMh6qY5kwijQNIlBmJuYp50FFpkhiFiAtUUYsVuMcSWyMMwN3e//kqpBlgtke6O+mJQ78Vdv3ihS6i6XncVJIm0kwktviqZIq2lWjpUSrs6O2m3rjKxhpLUqGEeXiQZqlqmpQqi1a3igS1Xi1HvZ5wqCy112d21htmVz2BmM0NBDdVQ0/LL41xxxSO8NVts2DlSfSysMyJpyxTzpi0E0OzTskK0TW64rYhKdM9jr1NWFJG+qgJK71S/eftOvnn6/ufnp0/nO96++VbXu9IeAT+9vHz+KTgR8XXE2/Xh3Vee6/nxqZ4fz9j5ar3/7a/84X3vwg+fnv7xu/n0Yx5nN1QubiCzgqpROgW7JtmyiOwB65DW9lqUPplnnN1u4kmtnuI2hUwyErIIcqW9siGtHY/OHGKpea1Iq1CJuTmLKKURc2ZIdwO4aYWrqLqoRFQUyRnXS6UtUwOWdVa19XLIaSeIrA6YSJqbGJlpvWLRAXhpzD5z0sJMy2pLxypEgehzRYcKZiKkcgZDoltUTJHRBA0p8mUiWjUpTzQqwbrORZY2DM48O1wMNLRV0BTOasFmJdWeLpamHA2WpBo+nImGNcnWluOIiTOCIqtNveKVAb/iFa94xSte8edgwP/X//PbpQejBF20lDI109AKxxU2eOPb3TbuVr0b3DZ5v92WB9jgNlj5RZ29JBxjXHO8Rg2ALiRYigFz8jP8NPl4cDo+6WCHR+NZOVbu3/Bu49uVv77nXypfJTfjDtzRwA90UsKL8XPws/O8YCu3la8GvxY2++V+Bey/kNoTlC91pnlN9YDCCgoHyBd1mfz/q8UnRHA2Ad5kgdOFHMTOHjy+8N0jf/vIP26PT3IcPGU/HXNvf4w6z6rwt9v4+r7VspLMjIjuNU1MObsjgl/aWESllRloYUWCa4ZadVSbq1zDxWotWdFkK6re3Z1JL2KyjtakFamku5u+xbbXET69PArikNm2qvgSUXF2a6Lti4vfUxXP086rNzsVtL+IMBJEh7CALNlHVFDuwhi2rn7meZ6d4aYYR7aloGqVZ/RqAha+rL5px05TqEplkxOjTDU7MvsawMkkOzqaktVdjIQ2JzPztHJbBM0E8KD6LGlMVl1MNaIqYu6nCLZpvrlt9q5/fv788vkupCgkUZNtWZcH1OJm/uZuvHlz+8jHf/rj/PgDcVpRESHXkLRbRpDSlz2+bYrRmRGChUqDIJ3qI7s6i0stowPxiXTHknc9TkpbKmTmRNLdva2jwzIqh7vMaCOjL8f+KmAWVeX4bMawL9HYS2cU1R5ox0wxLA+kI0xttLeJCHSFK6EZpwo6vA0aR7tICmM97KgjBTNEvFcV0BKsXUislarSIEug3CMrTx+LDhemQzZdITrCoctS3RaXgD1au1rB1L1Qy0tN7KBJFW0yGxMP624kS7KGjzZcoK0zBY+L92TDZUBXESqDLh26ImakkdXe0tK0zjQppNK0GZ6eEXiubt2dTSeIXHcxEUu7FLoUcCQrIqk0FMibmK1DN1uGicR+xuPzOV+4betXb3x7kDPi+aWX9u3OZelIRUid5xEEx0vmyaw2ssScsZimVlb32WIsLsPEBy3sZ5y7tqqzQORl7DZDpqf85v7hd7998/Bt7xz/9Pj8h98fP/2x58HyxZvjswLadUvLmEHYgpefUZfB3bjmkJC6zhhqEqBCSUt0E2nZZor09VbZ3am6mMlhWdFarpqSTZtp6eWmbwTpsiSzu5HOKW0BVxu5gBumenbPdGvUjlZvNa2gs7wiw3uJthSY0mKDbCpS6OEUXiXdLZ0t0EhR3ZgUhlCZ0NqtXbW5g2GZRtf1O1zV67MDQSwdw81TOiIaUbIbEfoSoEuNkZ5Gd9gMWSxX70qfHt3HMbcSHC3JxrugQsLECEnDm0h6ZahLU1GnBakGzXXU+YpXvOIVr3jFK/5LM+D/23/3Bil3E2mnGneFnKsM1KrQyJv53bD1rt/p9vXD+pt3bG+dN8b9VQHtSNPGFy1Rv4RvL2+zFSPRIIKn4rPw886nDZwvvscmBymEEcad8vXG+5WH5q3zztmK0dyErdBCjL35vDAH/o5741vn7aXm5v+CxX4hu/1LGvjixwXxSyw4yUJAHZJL8tiD01kED7TJYjb1y5JSn8ydmDw+8/sn/nZ//of4/PP6mLVn7LM/xTjPOiNlruuqQ883+Nu3Y6w5Zx97ZJubWhFodpGKifkUoW2QzIiIrDA1T5oZplepjTSNIuAqKAYtKdDSQ9vGwDiTl5ixa9CGiwxfkGVGMU/rDunc1EBM+8yaX7paDJPopkCv0RkWbzwDZrk5Z6HRqUlpVI3C3XGbPM3THRc1AszEc3XEwHsdjKFuvW7ubiec+3E+Q7UNf4qYn6uyjkpKTH3zZZfn80nrHOqNxh6XSDdourpDRUlpFVHF1dpMJCiJinmSiAFuKd2zoBsvmR1FmyjQ7mP13u7zV7d3f/nPvs63P/37f/r5P/5dno9LZc5KWGNMj7jZYJGd06YiHl0WKDnD06SwDMiAbhckpS06mb2TVi4YmqYuqvOoCm0T8toGnkELamB4QTNdrVvPMA1R77AEFBURRkqVu9QpUtYaSVKIullE6q77+aQ3ub97ayZko3lUW/tFdi2rjMLrxLvMw7BIyz7NSV/SSotCtdAj6NgHhtpRrOhY1H05rchQK6pXc7GpFdWLi4Ghu1Vi0s2ZZm0DWqJFaFGhu4bRVW3QVnH1DYgrqmJelHqTWF3FcBgiGJLdjUmGpsjSXVphmCDduGhwSmvLgiER3ZaAhHZGqtgwQS1NiVYSoYhChS99VYaWOQcQlVkt3W3dhejiCu7d7tvuL3GUJe+3u7t7bvee4zgPmhRlNduW9ZQjjzinvMzOl36Jc2ZJDMfDklRBoE30ti265jHj2KkQlW6ZVGVgYwnLTnOugxP5anz9679Y683x4fHx43fVeyU5kygTce3U/tLfkJpRbiGWndadiBWXZRvNK4lbWDoSZ4XhIUt2QaxqWNAz8dDUeWVJsmQpTQ8vurTQrqMVVTNoFXXpWrIynnd1Q7XAE3KWA4MoSHF6MRFn0pklreqkVDSWnK2QluMi16YqBVVkdof4YMAkqrvo6uoyfK5OhjcilrQhbY1WFaSZdaJBEYemqSlSWDajS9EocMToJiT9MpSYKiVNxrWol1dCnGvX66p4nJGEqSb0ESIMFqCRDiq7ybC+esdDFBPJbikLo3llwK94xSte8YpX/Hk04P/ujdZYlykgUi6Ya7cL2kxv15JFcedetve39dsHfnWvd+9X3hhboZd+6mihiVwtyo4J0cjJ2khwJI/wAT4ffFZywxsL2BjgynAejDeJQSsSX2aL3HHFjK1Z6ovkfCpPG/oVX9/xVxt/7b9IvMeXHqsvxPciwZeie5U/z1+szv8pFpy/fM5FjA2FTAI6qAUrspgXUy8q2Heedj6f/HDw/bl/9/z7P/H50Z+Pfp5JrOromAUznMBU7oTFeLOBMNLL8+yegbVtQ/HSkd2+Z76cfT4dltbtLoLh7qd3TBQpL8U1S1uDKp0UJkIv5l56RpWKR2eWT1LgZn53r7Jk9PHyiMpiLvdDWOL56NhF0ZOMEs0WySOqiSqVYSCLLGaKzz0iDrpclnQUOw33sZ4cz891PIt2bMPuHza7ZTZm/u62ff3NeHhjfjvNzwd/w7dvePspvv+7/e++eXh7z9v48fnzD9/Vh4/54Qd+fgyrzd0ne0b2qYnQQcvAI1GLyKjUas9WiCFmw7ozIZHKSQ+3xUeFnDE1s1dDB2cQ00EuYn5t9g5lXXNdA/zx2PedCOi08tROIlJoVw9VNVcDKY+kITrOGVoLWmdGXIW4IiZUEx1kdzNcdMwK1baSjPZOpUvEtBvISNENj9kBIGIF0pmzS4bei9U1+LJASKiPmVgZWvWlc93SW6nNS1pmoXa1VEtc273dToZIdXtKtdflCGcqVqKNJWlpwyj7ctGvLYdcm8C54uamnhCkLog6eNPaafcu5kD58FqOfQ/COuSqfKYNyes1N+hWrhAkJnh2mxCIQXWbC2IpUoUQgCMNkk13SEKbuYBETSIXs/KUNkFgqpjIEKToKq70cvfFSJYB5uWiWV1nYhFX21lDihl4oOswriz/QXT7UL206C8pVitpbXyILcbmhp7HOV1u67qMpdLOc+anp+Tw8tbyu8VOP2JnATFpiCgRdWsLOTNKS5BVLbrOqUatN9+t6pDZydlWgqg6KoL50Rlx9gk5smJWB2kgpIkqiixhEtkLUcYUaAba0l0mdR2dzaWrWs0jSzU8vNGogFP45XwLPWY1aTmqQL94/bVKta/4BmZylSpmHZlyJtJtQ8KpwLoEtrUajyxS04kqKzUzvKuT7GoRRjDzWh+/ltPpyF5QV0NcJLLnci0d9YZId2TOmkGJmnV7Ul1BXSdHKopWSZVpnUqlH5nugq6oVZ9MFQkXFy2v69jKZwftJl6SWM8uu85Vq0RFSsoRiKquErBWTKNIAtVZSrGqiiXQeHY3dQamZYh7Z1WUvzLgV7ziFa94xSv+HAz4//5/epudJVjXWpuvldIL6Yb2MlOsh7q+X/T9/XIb9n61bx7k4cG5NUuzgTv2S9S2r7N1hfqiJmrQxVPw48Efg493lKJGw1DeO/ewrAzQ5Fas+kXD/RLT7evq+EtflTUl9MLhnHdsN/75r/nf3vjmPwnA+Quv7S9jR1+U4Ppf3n6x3v6FCicJCFcziRY0kqRQjSQRvChnokIE5yPHE388+fv9+R/qux/lKY7HZ45zo2idEYfM1YSxuG02NNdup7BVPO16hILG5rWBFC5FqzZ5irSROWsiNaATacxb8NkiR7ckHZjbQNEJiXeD+0ppdJ99WXGD1lStbs1eF8dLaC0Xi+4dvaW5ZKvPM3KeckZLNLiKJlGCmg4p0Xrw7f3Xb14ePv74IeOjd4Bcw0TSli7t5Bg+Nt7c/F/8+t3X/823/NfKu2dEGM0y2Fb2T/y7P/zx3/iffjx/+OPzeNnsFi6o2b2/y/v64fHjhz/UuWviEq0ISmpndIcacaZ2CiSqjkB2qbRihOgR2eRt2HJHZuQcrZWqUdTsnGP41rJm3DWNfax6pBmGiha1Z8dpotKWgUkLgoFJZSRhKEl05NGomOi1Fq35hQ0USkp0avZFcclwVVN2yDIviG49U3FTFdVrPWYr9aWiYz9UW0vMLpW7s7qrclUJn2MMYlXL5DKvDoyU1jaFpWUZHnro8YWu5dQCITpKVbUoL1VNtImzhEpTHM0Awm1pFNLayrUzzJoi8dRowRCRHiJm3Y1jUqerpxqdnQ20NiV+3VMR825NiuiUtG6TUdLtfU1CrZCmXZVJqHlLd6TBuiwtUVGzqbRqcQ2iWwH3IaPt6un1NrMiK7pEUOnCZiFyieiQJiALiERGnzKkNcEsRCoCMxe9dxubTT2PIyK9MSGKrG7EDMa2LBpndZxMkDq+td8u376c+bK/6PPRNNpEtbYs0n/x/m75ln3u87Onx5mTY3VXjOfk3E+ZNXAbFpYvs/NM2s1aqq8JNxc/LPs5Kwzto2L0Mm1mHZUr4pLHVCrUqS7LDmtaGeomjZHUVUfs2laJ0lwzSS1gaGhFBKWAquF0mXFWW5mM7OhJyuwrDUK7R0CaXyK85SzOhjZKli5IF8K74qpCw33FomYWFKYqSRDhSohONBOhvfExgu5KJ6gSNMyvMYIkEAk7PW9lVnkSdHe3KKFVaktA9WUvnlQVnmLWoZWo6SJHm0gWLGGTbq0utGhKUb0eEQ9NorUoDq28/uA6NFyS9soVAT2KmqK0a1yLfzXTW0FdievfV+DE4kLkeXUtCl0q1Ose8Cte8YpXvOIVfw74kTRudKHTA+HBlnQnHMG9oS3pogn1PEX2YzwM587ZrouS/DI05Fd2VMkiE3O06WCffJ786eAn43yiV2zFlTZaGdf3OcjgkC9aRhgXfViFRbArDaqEkEYrDG7OzfGdR+WbDdZfuq6unuf9lzLnk/9M4/3Fnw3kL7dfkSyhQJuqq9aFHFSR8eVH6wmT5+BMZvCkfAqeemYm/bzbc+Q8Z4QNHb56a3uKO+TxErnXejO785CKCqL9Ym8mspcCbZVEdleIp7mvvZzP86zDoxHLhtFAe3taOI1mg4ibDxWq/ciamVmINOTinRoLXqN6XTpTc9zf/O37tR4+f/5sz08Qe1hoODVM20Z8qQPLUzNtwcx8iC1+UH98/Fyfm+iW/c3YfvXt7Ve/0Vo5Sn74/PLhxzhearjf3a2xBD//yJ++YkA/0RsPL5wHc2dsv/lNZS97nD/9MfKzmY7Nq5afR8id+fIrzcOPPp+f8nipZjFrsobK3d0D94/Pz/X86NWSVwCXMveydApjPtsMobrwoT5rRp9zqtGmc+Y0e2n/OZIOdV0wQfMM9tA426CXJkywIpfOdTEx3YOZmVOaqzmJMOvZVOFt1bgFnemKSQOdWU7fyQs6cMsUujVxkfbVFNHuqw0nu+us3XVZdcnMlqRp4WgDWOtmGqml2cl+xCVCtnYbJo1qnQlFRIdSIKGehplSCGOUQVfmFMp96Vm+lIBrtSGukTqmNpU+LDJHJSIwxLTInm6AhhjR3XSSQg+WqOM4AsXMhtOUihUMyrAzisqZ2FjEQihvDEF0Isne5YR4Y6LWhIj2plLHWZhWQ7lIrN5xWGNSGh1Ul4U6S1txRgSJiIFkN1KmBmSmKm0mYFVZpjVSuzrKuwpNVFEpTJ7oftmdpFO1sqqqtftuu3EbU2ft52Oc0raOsbl5r6d8Oh+POOSMEmsXG5uoiSoPdvv62/fzzeefvp8/PD3LIb95uP36t3dvvtGgXs5+fLHPn+fHz/H8CWghrUiZkU3LHmlTby4leWmzUUhu1JQWzfs2jjyYhmHS3TY0XZJ01vXIaSVEitpKd8esnrhUmpplq8ZRFeUyGZCGYpLiQsinLGtKohqcJQwNEawEJYeDZyXqmNQ69DnZz+yustHucFC+LK3QZVSkHYhqq4J20KHu5hAaM0aWLe0ygqZasuZEdTFXo6Z1X6PYHT5vbU2Eo2aQlVh5ZS8ntVCKoVbRpqf1XIgST12RjKlri+iCpS0odZxcm8fi1ZGeq4iQFpIkRmFqrkIVIi3CwgiXfU6j1IcLVXGiji4hljLp65/KysjooCdeWfhSmMdlO5CQ6yjnFa94xSte8YpX/JdmwF+9HcvSp/bjc+57a/iTnksoIoW5alVMz4Pl+aXH9LsbdZtxtD8L68rDFRETupjKENTYFFEoOsmGizUWVXADJZqCO7gpW0FxXk3FSRykcii7Es4m3F9lWInlL4qtYsIGb5V7YeUXrZfLJP1LEfTVb3WZn68yrPiF+P7nHdG/3KJ61cHQ8sVHfSYhAFGcl5l68vmFH5MPwWOQ/rDJDzat7a4IJyUbjZZEZNhRHcHjiWV8Ncxz8cUrQ5HTMKCbzqgsjGU5JfdoCR+k4mam9+ENUXtyxXNb91XMVy2xajEiZ5Vf1dUsJu3SDbaKh2RGZ5zBWalj2c6oXae/Xe+Xh/P47tPHP/k8FxQiXDqyDYmYiqq7iszMmSpTioiyrIoIS/OtH5/m+NS9xOMRH34OOe/e3uTI87uf4oeP9off3779++8f3te7twvfvPCQRLEnk4y8s/mr2/r179xXImOcd/f3/jkev/vx5cMH04hT2NPF6Ch26fKCx3M/947DG5CkcHU2qa7IpLVlyJao7WdDHZyoOgOVQCuK7mBK6DbI0WcGwZGOiFmPxdtkiE+OmF2pu/rjrHoSqbTORIUCc5GRTVc5SGdXd4p0x0Frg+uieAaHiyUZgugwWgLjuNLpqaDS5pqtHNEcE9HBaG9auh6sQ4WiS0x7KVcaS7zTcJFsSsQKUzHWnBWGhSTjjIQTMxSd4lMrQzZtdVJilLRTlw81aGupxbRKg7NEvB0l4aUwWsUrs6SrwrHBFDdrmUGVOZt4Yn05DzquJ6fdKw1H+zrA8V4ud0JCddTESnrMbBJJVZqRNXy2ZxYZ5uLpS6H72W4tIy61+jp5i66iStRZdEXz9L7PJTPKe15PREogu5V22mJdZDQLI72yI0IU125i0iJDkZqyVKkVaJXopyz5FFVd5Nr2ZhtvH7a4xY+f9+NRVrm/3ZfbeXxixNgeel3Z7pa7zbc7/M22TVsep3b/s7fv/3f/+jf8rx/4BuYf/8O/++n//T8dPz+5b+Q8c8Yqy9j0iJnHuNlath8zQJKFLodp5wud4TAjKsIsUgKMVGsMU7UrgyFIWrZUotrS1qaMStr6pLSGqRWF95FoV6E1Oomq+6guCvx6J3VFFmYfzCKWLhMzRWdUWOqUzliit0UZ8+iiFDyps9KYY6Dt5dZpok/AIlIZUZqtYwjunTZJ1Wnizeil3U5aI9yDkKQyxbEp6e4hDihm7lmneFdqXw3tmlZQaWKCYZhLIp42pStKG8miC2ujgYhDpfUQqXmM1mJoE7RIa1diqVGy0GUxOt2Ea3+p0ZKbYZ37oK6m6GsWTapVLmWdElVGOj2PTsfBXzXgV7ziFa94xSv+LAz45ahPmYOxiJgfUWeHm5iamUZluqirWEWk7oOXHmtqMDw3jsYDSbjMcIAykz1gUoFOXoKfgn8KfhT29cvwrsNNuA3eGMsLz3DA3AG8ieaAx6CFCetJggV7cyTPB8dKKw/3vChq3BlfC8v5S9fVf9J65ZcarPyF5uYv5Pg/qcJNXhZovS6HIL6oxlUAFswiCiaWnA7KOLlPdvvTdy9/+kPmHE0EciLt1rQkXtlMce5X3qxJLIt4WL2cOacsoqvJJAaU3ULrusr1zW/bkfvOtDBX2tREaM+b+8zwhNqg84AhRZ2lJe5RqmCJmHdjmXnuOc6AmUMGo9sksaeIp4+P+pnEZ7wVyj2pTK8OAdsjqqzpMYtoV0JO0s5u74qCHphN5A/H/qe/Nx0kmSE3rXfb3de/ub3E/vFH/2n2y48v3z7e3v2v/oav/vDd3//7v/038RBv3/36Ttd8eq51+ps7WbbzOfI5Xp4+SFXNk7POeXRjjkcvWR3MrjzCCNxMhSzPy2M8iwmjqzeF2UXX6Hh7v8jqAS+P7CeirYitSldWmlfUEqEzDEoXVYr8YoLcp8AWREElWrqUYkanVnVri6np2RQqV+zd9pmdNsxNgI55VHTZQJSzWi1I2UMjBAfaKVO99KCZzBpS7kstXMHYq9ErMjlIV6emiixShYWQZlGsvYWf50wNLXKJFvGAuGqSxfEvLW506KmLS7gEcylLy8zWnoWxSMmijYtuegvLKKKnwGXL6FaVcl+SolsIHa3miJ4zttCr1adBpyEoqE5SEGa39+qeAZFllaISVYWoCKMcl9Wpspom1OIvEloLleWSnRkv1mMRqyzN7WZ8KXtPsilh0GEmKSnr2S/2Irh0olpV1aiEB4hRIRguKrR0dbpJmbWLiDpKnkH2olFFsoh49sGUlrLsxQarPnfuH174OYX4el2/ejuWN/l8zp8z5zFj1qbLt8vyz3799v43+cJ8v371L79p+vlNv3B7xDberuibv3j84dM/re/q9hgffv5gnx6XODjj1GnVmkc0UrQpKiXeOVtLKYGOTivrq2Gsz05dLxk5uvEGkTbAslBEs0YXQ1tdqqyJyJTGxNxyMTtKu+iicsRVl4BSZGebnEVRG47u1NSFJmdqCU1KGrhunFpmasnZYX121wJHdoNoNrPM6FGgs5Chkt21JniEn8SI8gL1Fpi5hCbj0MJlzZWZU0JUgsQTpdPmcdbSdzpSLLqvSoqQJlWMdiyrq8k+TaQkBi6KKiGdREtq27DRVtcIVHQ1WaWqbQ2S1u3h0Wmi0woOEbM02uhqxC1FK7UttEsDr67KWgSl47w67TspZLXRUojWKwN+xSte8YpXvOLPwYDPyIzY5yHt69DFZcHNSnUHF7SUEHEXcyST8Fhqn+c2m90g2QY02dhBgjk1qbwKgXgRfpj86eTzHTg+8GY2KdgJzv7C5+LT/4+9f9m1LM2y9LBvXtba+5iZu7lHRmRG5IVZFxVZRAECJbAhSE0BEtQQCAEC9Bp6EEHQBeroWdQWIKghESRRUrHILGZFZkRkRLibu5mds9f655xDjWVBlF6A0TmjabDbObb3tjXnGHN8sAaGL88Ujjt78y64OXdQccIjqBvayZ29eVO8O3kPegH//29+1h+G3fXvWL/8O8Nx0U47HviXih+Ooa+FfX3JSi8oZ5pDLOdxcgSn86P4vp5/PD+++KcXTXmjG7k9jZudqVnc7ba5b6mbTIExazqJ3BB8rnI4wnzOmdk8wuHFamJGJuck8+rIjYmufgCLLJrlNyfjKgpqus/J8hrZNOnlyo09rWaFoZRvbIvuOlVj2VQMjpQAOaVuHd0q2ex3p7TGIt0ytshU2H28VAm3+/32hi0o+VmzSugp0jPA9LP86U/+Uf/4T3734cP6fD7yRVjx/mc//5988/P//i///j//9T/8F8dPHn/6Z3+qR7/8/Xcvn34lq3x/j/u7fMRxTAa3t1/vvZ8vn7sf52oKjMzdmZbyag5Kr0CkW6KhWedIZ/uEcv+8YNVxpkAamo5CGNEeRzmNdW2i4po2d4Ky0+YFy/Gta2ombdi2mbMm8RsQI5O1JtxL67aQz5eQbbVPK6bly0jLLQjzdh61kHBnJ+SopgGEh2emttRohlkSE4D5Wk3hmUqfADpxaYzlqiHmsx6qoS3BwiYtDsqXKE2Wl/fYDBi+yXWMWBhxxrhlhLWYFjVGYrM0amrDNJJupO3TI/pgAm9zOWMKls8CzjdpsY0pTtdZpTGz2Hk4NhvnhONDg9QdavPEd6l8iPBM0Ki6SgazhUCLzUkniHL5lOy8fGLzWGZD+th20wScfXmgUoyj03qC7vIxYoiumqnE98sKNa+wMfWivX0CGaqeXpejWBWVRVuOWNAXTDgDt3U+Niw7KpO734387aeX+dgSbfpJ8mc/vf/lL9789V/9hF+Ierw7v/r5z5P7g0ccH2fWw3/4wG823vX9q/f//J8f//qX9fu/1Xc/nuvHW6TNeDdYbbcWWnXxkoWE27SG3nJPT5xq71UiTYMF0RtRtbo8LDqD8eZiPvfmEYyFDacVJg9ju6PQ4yjYxh9ZoNh3H8K3oB6lmfEqv7F1svktXMdQApW3+347s6xOr63SzudlcmLAqTxy2tvGsrIVQ3sMG0oH1cHgn6kAk0UExsXmti7YZdHLyCCWqm59Icq8E2kGg3hj1nNSO8iotDkZN8/xkY4q0r0r03vk7o9eWZulD4XNjPdYxVJJjJnMw4RjF6sOu1vUqo6KFZ3BChexBiatK1RY4G+6z5oxzd2yA1VdLnDvMOV4ykvVYnP0egf8qle96lWvetUfZwIeiLxvSVqb1zSn6DYn9w3rvvXmCUuWW92o7IWfnY+y+6OgiGILtKELmNpcQNN48BheTh4PDmeGeMbuVHAPbifBdUrLMRx5Pb/QYMG7O++Tb+HbnbfDtrA734gfxKdhnH3nm42fJz8d3jy45R883Ssauf6dxiv7d5LPf4AmnQbbl8Kt85qWr+cuyKHqyzXwf+sad0NhDzTUweeTT8cvvz9/+QPffcILz7gFmXXL2Gz7SqOYFsZCtMfug81WSeSyakHQq1EM16Ckao5l3aCZNjNbKp+LjHp3+l4z0Qtp48HJicd+YXgrH4gnUtmFzXSzCLF3FebTrGzcNTaQ0+qqjX1PWnWOYcSemVkTq49u86QzJvX1m8ht1jq9bz//2dM//Sc/458O/YlP9csff/dv/svj5fdvJ47M+NlXP/nJP/oJ/2y+rpf6/67358/e//dOvv4ASR34/c//0U///J0dH89ff3h892P9+Jnz4OV8/PDCfLBVrXU7bD4+XlwstaCaKdKnBVsEJ0UEYTfodOWWZzz62XKSmHFbQHub42uatiRMjc2pbmO3HtRrEt96FGmVZ565PGi/2ofdfPdsdVRcMJjIXF64V80+bd43jCv63tvVM13TqY2pjQaq94qt47BIuMi40LLcy7sV5t6jsGq04xk5fXY1eTObp1t2+TDF6rq7izEGqiOEu6VXFzXIbuHNWTvVaX6faBMQ8h490sfN2BLosYC20pIZm6WyrQ85TC5bsyLospGfdkYTsCUSYpgZnEygkZ1qFmYHo5BUbhG1mzXRlmE4azpqkE/exo5ohW291ZqzKyJsz/DNqttPvNoyjfOa/MqdmS9WNKw6N2eLsdy00hqc6ihZOtNHi26iQmYbVW6KRlthXrSNGOTAZtwJ3T3kA2eBVCcdLM4uvM0stz11K2/zGAu/YzTqm1UX+nS+xJCxWSqyx/q9/uSvf/YNf+W8H+IpjqKaSuD2Lut8/vvf/t3x//H3+/tvfhoF91mpNl/TOYXcqyt7lkfETOtlGQYuFinDPNK0UcexzmGwcG1WPGgM84ndRRayttgjbTaiVTq6azzDiUYHs02Z1cSi+hjflpE+qrV5qXbhuDv+Nif0KLfBMbtF7OIxGq+ZdV+bpYc9dt07/UGx9KCC3eWOrWLsZlslC8LLW8jn4lurrU6fdGx8QYfHVmFcHmrQ6j648G4kC6y6bcMVfZ4lMOc8F3AtDW169XhEOt5V3RkqN+8i2DRYzWZ2lYZV1GBbblwX5lCMh7vZqaVZV/t67xjRtHVXYZW3bbjNFdSgP0WnB050P6vTfd/ZKh5BDz76w5K2Ozq2e7xOwK961ate9apX/TEm4L/+6dP97TzP49Mzer5ZVrUGrR7K0uI5cCO3znnEuik2N+Wu9EUEJGV/aE4WLID4kt3jfPCh+PBENe5sGzOMwDDneRjj3EjjZ8EG2rAbd3gTfLPx/ol3QxYOJANP4nt4MRzeDG+Hb4Kv7Q/O7vzhIPgaeXc4/xCK3q6vF05mcKiG/AM9CeaC/jbTVDLJGNNQzMk6eMAPB785+W74uP6b387f/G4+fkpsH6uNCtvuGbfgtpObn0ytocwnnLCsl+OsA5gtSsJxu7u1Ahf0Cd7p9WQZsR/GqiM6J4f5BNaVGT6Wy6vP2TPjPqWWYulM0UNhmft2O6LsKKmaItROshVt5ib2KuZRZb6s1vIVzURNynUOosP9dt+e7vH+qf70Jz979+f93cvf/e5vHMstCh74n/Bz+N0v+bWe+uun93b24/HJPqznv/j0I/yEf/zuJ199z+8+04F+4O+a7i95X+O2xU+/Siu+3uLHrx+//wdefsguPzDV0gn4xC6y+2EiPEV3k7Iypwn35oxgz9xvvaXvm2rRuT+OPj6P1+m4mNgYbBVLCvYJzqbcN8OlsmcTPR5nlD+rptlFcITja3tI85CQbZu1ysQVqLxQv/twipYptGiXUEgdvi1iuoPuqvVocdtyLFAzrdVjsAe+zW5zcY6OLqu121O+aapXa6mM8van2Gar43GgxLxywOtc2zFqEbbyqOXRmRjq4kVN3bLKttridg8P9GKfztxTGQQOEysNU1mZQm24yz0kLDNghpDd03CWmpK74bohyRqD+RI2/bInMpm8H/PcV+GSZ7uHKTvr4uBKF0PNjTQm1CjqWJLhYfv1E7QUtCTr8fQ0c/axYZsdWri1KWUzNAnL63EVi527ex12zvLPOHU56iKimAx8jVsR+5GwsdecuZbW1Izd3CsWAbsHyoE0+mqCJrfx5Wcr930awxW+mU8xG26xn8zHXp8fejsb9ZkPixYxtB+P+bvf/eq7/2ZsvuXt57/93W8//is9XrbPz/X5YWfdK8Z6kBNT4VQwKVZsaXDM6THCPPnECy8Ents2XpeJHtwaK2iXZuLE7CrFQzoaLAv3wGuwDhHL8KnEFU5iRojG98wCrRPwunmiUIHhch/Ps4p2j3CE0T5qf2jbCLnC9pan5ugjGjK3bRPVi7Lb5qMGK++MFPhiMPZhcMUJM5ksC6zXQIrTywlf1hRJ1HiY2nhoL00mugBJDeaPnlKmJzBWVoQqDbANsIlIz3mEqaPWmio3X6yx8HDDXaMqk2fer8WPMWsmZlqkts097uPyqcCU2cZ9YMPYyjJpF6lpbDM2l0bCxgxPPyv6ePWAX/WqV73qVa/6Y8j+b//bP7s9xffHD7/+zfn4lNObh27O7rm7j4/jG4rZ7plPu572fHfbvkp9u+fX75w3Igs3LPBiIG5EMy+c8PjILx/8ynns3B1LKvDk3ca7IAwX7+CnO++T+x+Kq7zZ79ycJ+MpuYu92E9m+Ox8H/xww5O38NOdP9v42Y1Yf/iK5t/JQg845x+M3IKrV7cvwpB9yWYWmOPQi/Xl+BIVLVazFueD5+HHk98UnzYej99/X7/8Hd99rpdn+cTTbvfNMtzpcdv3fLtF3vX5rHP1VLP80Tyv53p4ct+Np7T7Tm+MrA8P4+ok7qLUAo16yMnrodOgplf1oblZso86abf9tCvk67bMwSJsigtscqyzm0zZnhsmq4KJmLJguTHkaqN84vQI0roFZJIRX933pye/Oc3jx8/n95/VS0/3/d3b+9t3ntlPe/DEy9GPTzpeDDuE/+n96z/7S775k+Tr5O2i6tMPjw//8On+8v7d+7y/MbzY4fbEu2D/xI/rN785/tV/9fi7v4168QCzEZZsKzmLK6EdOEGbB+aET9k0HvWH2LFN3/d395/Ymsfj0zy/XEei3Sp1mojJ0zWwmUcmVj3T8yUxfw60ezj0sKrPmDsehwmomdB+c7DqQbJxoyaYlsvGyMWoekREMETstIguKGlGlO9JMRQujyA2mii1AX5TKmfSJbVVCvdmrrP0aziwifRj9XVfawrRmFDkZkkSEmd3MlLXhHnKRsFYJBHWGjVjg+5YhiYEZmBXO1BH0TZtHpTctrYwKD0EFpkw1l/2Xt0QGRcEzQy3KA3lvR7ayG1Ljy9jE1FpTZfJSIdN3fS4f5mL0Rh+yiDSx2L1Re7SrnCoanw8jbGZqd03ArcqQIpOMx7O2TVVrC3Ndgd0Wo1scLBs7je5V2CRKauKhpDMJ/6A2s4gicpoLJcqBt8N07SmDMltJrhH+sgJxeRWP9vf/Yd//c1f/4dv+Tn048fvj/O5uh35MfXbz/O3v/nh09/rW//Ju5/Xj+v51799Pj+kJmenB8aj52rICwttPNSzhPWsDbvTD58pmo5xn14Z8cUiH2tUde7uY3P2DdpdO8LaYtNES8RYscZz2WYoy0Jqk8T1moJ2uhUiHIKJ2dtHdpU7ESpdZOJiupfL0jitBOHX/wXX4k/PVaoxr7SYjCmLUNbUiOuNcrYJJURMg3nMVDcZGBnXobeEmYUFaLydlzltZSZh0YkGgzZFWiHVTMdo7Zrdd4JWWyeGvK+VkpvjyBE6iaFroM0VbmF2olNtMzHj8hoPJ2YqhnYXs5u7yQNZnGo6NqwQ3oAmhxKqMXKTzfSRhPuFDQ4b4HUCftWrXvWqV73qj+IBn3Pycn/y/OY+vz/yZcyNVrz0CFJmoRoSoamhV5f3i+855c/1TnduiRm3hSAKG46rtNnQnc3ZXjiuBOig5AJm+jWG7uw7b4P9QYk0ojHQeaFBWEVALT4Nh3g0Hx58bLY3+M4pHsVnuC+88bjIn+DXWSAS6EvIuWCGGdQXoRL6D86V8BsGQIuBEqs4Tx4nz8X3H/g743EnB/nGepdwi+UX+XLbNlU1tMt5zOeu+/I0XLxoWlf/z62loHPL9jjOjubQxOxk+eTtNkcMx01FbP2Y6mof89GJCm92F6W2z4qQvDli3axYKq9plRFyIzKOqpKFp2HROiVcaLsM7yaFtYNIrzFfbX2OB1i2mZZ9/1i/+q7rDA3m4Nu2zzriI+ulaVNY3Te20Pvtzb//j98+/fT89cvnv/03v/7b/4yfP/30n/wH324/efmv/uH3v/w3Vc97+ieHrzf/k2/2d9/M1091f/st32zn58d3v9WH7/rlc9nc3j3d71/Zkj5/nDpqxxtzr/AdZoOamDk1Mk83QmEmuSunfH34UHWgdneGsXUzNttGzLT2KGMkgn1difjTdHXeGtqmICfpPWMrozpm2kJhgT2MO542LWNGRlY4lHWOm42HG9atacWqgbLCSO8hhWsIU9ruZ1eSMGjdJohmjn7xCGxm0056hdxMuqlp6+qRnICM1eSc9CP0ZhxXSbayMpjrpNVESkZ3JIWhGpeP1TmT7AGlocJxu9eNmG3VEWMzBNo0sg23Y0qhTdHZtxovHJ/Aw2YikXszfvUcGZMB3enT4YyOKNhIOBfXW0w2m8aomqtyD5zHeLVVsZORGnDfZnzmKqQ/syOTchQz3e5TWhSYGUprmTfXTzHint4z0tCnbp7aNdEFsW8Q19JLRk0KwoPByaCXDz5SqeblxcjGopgcyQ3H5qLDeSyPLba99YSF3vT+zVf3c3/55d897DcK1/70xF0vfXz/kd9/4OXHivnq6f369ccPz/9K9I1+u+gp5eS2hbLL5o7/6fv3P/3z/WP++Jvf+vrIKvWt6Icqo6n9USe9hG2NZiKdsaEbcnCHzVsmsCJR7m2oN08f721mVaVXh7Fh5T7TvocDruTKr4+3bCNmHrUYJxl5SGcYhlNeExYWMzOBdxmuwCxRHSexY1YcDhZ+kFNtfeT4lrNvcWJvwnCNeiTZJjXTIfpw6LgF26Gh26NzhUUoO97ktvKl12jc1uQFoY8Idfa0ugSRw3nOuXeEZyPNzCi44zopJgdNd1Juk9IAXksKwDbb8UkvCnn1VbNNRmA1a2l55NlKn/AUFLJsxToqlX0jRxbu0Gd3+B36vLj207Nd76VXvepVr3rVq1713/0EvA4yeyJi2+JW26KbNfVku9h7G7zC9FCXaisbxVj0lKltrOd4Xxf+yNgHRBkKKKwZx4cM3gxpVFB/iB7bR17gqzd8PewnDBLl17of7ZhhzYjjoMTpfIKPJy8bt+CpiRPfAR4PptmcrQnA0YKTvijCYhmnkH3xd8c4BUX0lw6vz8WPn3hJBCPUSHSxTo7hU/PxHSRvmxSnff3Nu6+f+nef1vcfmHObDqbuwVwZUrNtw6La8hrRP57+eLE39eart5Z5PJ9T55HavKJ8bRz3CuZ4LO3btmX7TdV1pw5MEdVNKYWb1cbl/7WpvDXYGcm2cKvKFWgmtJ6fOXdnI6O0pJLjYZspDIIyihnNofqumUduxu1Wbuaemq7Sca6ecd8zPcM9KlztXWdwWjrAeY/tac+3ntwz3t3un0vVj3c/5vzn//rf/vhJLx+jOgYpkq2+p379eW2/4l1s3777/ukr+2z1yw/P9fn2iz/ZyKHsbvzJO+uf6sMn//4HOz61dw5lk6WxXtfEolKtFlLQYLN59GAiGjhHg3hsZrIY+bgR98fUZXRHm0kRwnuanbTgkJ3lYqxjZBoZYVdrbN0rqLo8U6VZ50hjZLk0BVEeNlHzUGucMP9Sihy+VNi06r7dtZ1bK89Mi0o/j87aIj03jCyfiRnKEYHazlqDFcjcytKUOQdKvw2HiGGcsTFW1ChqUyyLMSm6wjbcxoKTcmJc0DmRLvPBfcU5VccsdhzazMhYSxV9iwAqZbLaxlb2ZpD7IDVYn86gEGkvCRZ5Y/KyvdnNFF2bXzHilr6EEaRwuyIZZuWJDX332Tbk3WfY2ffGblVMaCoWCiOPo4K0iDCaM4i27XBPJux8NBQ5DfIG25XPQXq2LDOlYTNTakoS7hmOJnyI5PK5Fy2hLWIrKw1qxWpiGmdZGx7YbdPtHl9/8/SIH/WS33717v3PM76e3z0ev/37qo+8uU2+iwfz+w/Hj98/6nnbc+9gHddBaO2Jma+w1au6gkjcUt99/vy7f/NcXqr5iu0XX93ef/Ptsb/8/feP73/b/dhNlamgqhhM8tCEE7elzpltcxvohyxtokp2w+0qbFKWEZwmWUWU5H6OHxCG6RFmgQx6y6ly8Ey3TfZ4zOfqvHcKkUrCh8XZlnResN+lPnERUQW2x63v0nQ0SURgtxYc5iZsapma1LTRgQ8pwxPMl2smOVxGp3aju9tDUza5W57Rar/Wqz3VQ87ogtMzrh2fgwCZEVuGTroOSorqsuiS9/iG5d5G9viN6RkG9oDucDomJFqDa8ac7FSW7K4IZ7LHZWMD1J7lo36YsmU+2KSp+kjtt81Elyorlf46Ab/qVa961ate9ceYgH/8oX6/jkf1o9DsFgBpXgx9WmAvWBg2cJ1v6Qw3VVReLpO5v4t28ysgh31GTg/AY/F5mOQ6MWMIxxwz4g0/g2+K205t1B9aqqZwmBdKPDeneBafjdqoxHfud94Gd+OdcYMpzj/UAx2NIBovLq5HNY/Fh5PfBZ8O9IZt4wa+cMODC2FqRr7jm8LqCwSpjXZO8dsXXu683eiD3518hCfnrcj5ZjO+2j+/9HoIv4kOqFE7RfYxj5OjdB5ZPW8i8/bAqs50NaGX4/TZIovNUQ/e5h9O1Ao7PKROaQ4rjTeWkeFE1Rodh6Zmti1jgBfVNGUYo4bDNr9ZxC2SPEUlnOYv8ufq/ZN7DKGizMPd32VOTFcdD2uj9Ajbq+u+Z/jYNoIyh5kihXiEbQfRMfZsi/UM7eY/Z83zpx/qdx8/fPjxJHdvCvMcqYKexomXZS8Zz1a/ffm4/T7f3e5Pb/oX33zz05+/fbn/5r/5u5df/1vmN2RS7dP+Bidwy6tUTL6BtrS2ytnGhaLoudqdF+pTVkzaTjtVvSupDrw4Nwr3svNUZoe30m5j3cJWhPmOzuDRR/Qtw9XlGqXCfERemQT5bGOG4TMrRgpqMT0KKTdzi5aZL0YaEzQRlM9jfY71pdBHaaB7Rs0UtYW7tdOM3AxsEajJLR2bYfrJt8nqxc0yrlVUIKspRKw+AeJIFL1jt5OjtaiuzkgSj92vunSD1hKhys0Cq5s4KMGSb+Wb7YSajhJ4RnpamKEQYXkFsL1WRd8IKbK9Q0rL2DGpF/OF0BppYBnJsOZkZghK3AaiaHZyNslqSuYHnr5hduRkQRCYD7PffPo6zHT8dlpFrSzcctlIq8RGhmcbjzrPZbJOIlI5+55EulLDaBFMt8GYcxT75qJcJiq1e2Z5G8QMgQfrVLK7183t3S2/fX/3d/V89vH8KL6tuX96fPerX51//9tTH+1tmr071RwPZd7iDW1Ti9bNKawKn/JUh9lEJSLz1Mw0Eq6f3rZ//6c//cW/d9fb/u1nfZrHxw9zfhqqMwMs5ZZAqXqIjRswPgXI4g6sk3ZSYgufKSvRpDlJVy/WtO0WYAxFVnWGaauckUyxDUJqEf1G9FJ4WjiMCxBRXxoVXoYopVHxOPu2IA+llQGBwgpC7m5QYyICA17ubtMpOoLuMKGmVmfQWYbFqGUNUY/r2pdktyaZE6/bLaZzBGdXKOitw6Z6umQFzKRjxRIxhgcbezCz+3OztSnGtO66WWp1xJkdB22CNJdvqzWNO77CrIGyWINeGPAYLKEtvcKpgZYFka7ZrYeWqlCRvbRhrxPwq171qle96lV/BNn/8T/5ynO63IYa30aGkWTotmUkNqI7aSMjbpvrHr5t+fYWt40966uIbzb/+gae7CdueNLNMXx65ruTz0+83UhxNGfyZucdvNt5St6IaNJIiKAbIAtvTng0H8VHo57Ygq933r/hm+Rt8RU8JW82NpFGCm9CyCnB9ZTSVNPOwGkXRJNMNkFzgAQXpuUP98GzoOnFeuY5eDn59TMvb3i/sTVr+Fz8ODzqc82jZhVnITiLUlgSxpgWHMPzUY+Hrw6bTi9Pptih3KMnavccmdKj6Sgj3bKdht2HKgNqulpFoYDBomQzZXgEjkOMap1rFiLv4X6vvKMBbotGRTuiopgto5tRoM6zGY0r2JHrUdCGLLxMmBGREWuGqgwnU92ogSEjPeXKMd/A1iqrQf04lhn32FCfoy4QdpnwFhF9t82UDyPfJHnjtPKz3trX92/tt8eHD79lPWzLSNnOXreacSmq2+RnYW0RjAku0E5Xt5TCR80kaRPnHlk2XWXmOztopOOC8cYw06cD7mtIhdUaTeO3ngHvGWDKE7etmpqJsQxlT7tWWbvHcpBC1vTN75Ozzj4OG7nRm8WEd1eCviCz0ybCITsN4aeIIeQWYzaO8Bh5SeJQl00AW91mji1vFc91nOF2mN2UuWW+4Zjn4yMUQfbm3ow88rGZl0IdTQV2VcQ5ZpGBm3k4jpPXMTBTa6zdYdvSqnq6J4jcmL4CILKwiG6HUbjNlK8swtwsJnQW9GSAeblIdqw3QdJmahm9pZOcc9QZMZO+x24zqy/7rsbmFO5ocxt3xpFX1I7hmkmRzdldIx+ZapPNWWd2pjzDZZTOmo40PDLDvA3ytokxcpvrFZAzanVYLmoKCJc8JshxmgUVpDynqobESPd9NrKAuuLaebvvbVQfsw4niZH3Ftu72z3v/qke56epkxppKGIb8zTP6p6AsXSf2RhlOTnz52/u/+Iv3v/jf/L1vK9/9eG3/9m//O5v/6b6Y3wTub+LtZ+Pz6GDHFNXe5aNMFqmkSCn20IxpLxCTeBla9Qu2kY5I9eAp5HZ461ODMJbFK0JIAafceEZhMpYBsuq102WFmSX00119CCbZnawMI26dmNutIXJPHyY6vQiq7ym8mqoNjWFUJh6srfxCoN79Jrdbp2fe81Otm2hNvNIWtj0GjSNZzcQGLfsirGDxhZXjOJKOGd6x2xHIKbMxdqGLa2p6WhCuJnEUs3mO+PlrqH9iKIcc9kkF1d4OscaBU0GHj0JR5XiOhBQUENn7nv7sYpBka8T8Kte9apXvepVf5QJ+P/wv4nnD/d73mOrbJ9gbNIjuzy02KLt3ZXPnBE7TLr23G57PPnxLnib+5vdn3a922KPxhZtAA/x0jyLSu6GNZ+SDt5vvDHeBe+aBA/iKsDiS4y5i+Ky2viUPIxwnpKf7HwT3MR2mc1gTjo5pEgBDFhyEUj9ujs0JKZxYy5okohG+jL1drGgN2rgwEUbtXg5+PCg3nJLdkMHH08+NZ/rw8f5/NLHg1lpmRW4Vgs5p5ixx2P9cJzPL+74k6XQiA3tvvtt0qZR60Hfki2mijLr3cLDluWSbF2ejBZ0F7JG0UnQViPowPqxpOVQ6Wy32/YU224DZ2utM0pjEZEX18kdw0hVabCHmop7mKeUVi11jFCVmDG5Yx7UGLpmbQhrj/S2wk1Wibnttvd5di+dzYiIpBtVE5APjsF9zB272re3aCMYoSu17B6D9bDR66Jpcb8F4zWjbhf5pRrZfOIqt+FYqKPNIoG6x63zMIKr5KYa44yaMyQnJSW5VpP4xGhauo5k7zOIhWTtwww18uHCCYeZBGmWYUXRwu/DmqN6TCRozD1mrEuqo1JZuV0sLodSS9oIv65/fRI3bPdsogOpmE7SIqYbzHD8PA5RrcsvTrvtMngcArBuWqeCsGxRZzW9R7rFl7v7GAsMzzGvbunaQlwXARPOeORYGpkxdLe22ORLXic4mqMzzIlNUdE5oj1v09OQClBRYeYT5zYWXn2diZZuvoG6ir7dntpGjg+1UJeFC0jf7DrVt4tZdY1c0fQs2ZhF4nV925rMtJ7G5GYG66zuvWegcJwYMY0lrXLrjQTSo8EtzUN5ItI8SI8eVQ9URjBWkBao2holGTKs2dXNIKynkrnv9nS/a9dxMvXI2nyLUqcnu6ZqpjUWzcnAQGako6tzqTomypkgtrS4s0J12pRnJnmWpNaTb3/x9f2vfvaT/IX/un7zt//V+tWvV3+eUF6vXWB1D4owsxhWXcV48qggrbpcUWrZhNFg3kzMcmIGwgYD+XYVAl6YW2+4St/ctMl6szW6GyKsTdPlF3BOhCg8fQiXmCrNjldRkM0WwDziwuWFuSsqjF3XkN39heIuulcmHlS7g0K4uirdcKKu9reLeiyPARfTPcQmDOgRUkRZmwgizaZqRAU0Y+3gV/RnXNMK28qXte3Knm4pLWvvqfHaYguLM8aVedLUknzZ9LT3tZWU0+455vQmDklm0ZCzYYockIVpwrQGD2IopNcJ+FWvetWrXvWqP4oH/L9+czxw2U7m5s3ASiIie05VIEv2SN693TLLp/2crV2Ru8UtuFPZ8UTfN3byTdSb0I5x6svE6bAnfvISXVu8T34C72D7Q3GVBwwxyCAZIwI/aJigimdxJrnx/sbX8DXcnT2w9QV0tBkR2HwZqQG/DEIBX37/WTTkRsA4e9PBo6hGhg1qzsVqqvl08GFYO+82NqCpk8fwXOfHeXmel5Nz9lU9q59PqSMyH3k+15wHR80UveoWO9sYnpEJ3h1ERR11dsVO3jw7VKv7rJTe5N3v5xQeOS6XKTBUoMliqXpmOYlvNbU+48rtHrnhMGmTbUYTPqJ7oqd9AnVh4FYWiOlObWZqagEdm+M54znSWZoql7vL1Z7ZMVa4Zdts7u5DnKx93FcVy0uubGtrS64GWcbknX5qqBncfU5W6JaG6PaiLcirH82tK9Zpojcfk13AHqZRTKSzErOHOI42VbTf7u7hNS6mvGhL0rhc5wAaCQvi68xf/Pyrb/5yPpzf/dt/q4/fMXOOEHvDtPVE21QX7jffM1ilUlNO9zhpWySNFhWF26at1ppzkFlYGm0zNT2TRlhWNVpc5iVheNdgeGK55eoVMieIFkAuO1ixk76Fp61+1NJ1DR+Dhclqx6aombkgTPh1XmCMZhjMd3kZg6dmGItI3xi1S9Mb5HHlsHMfs43Luwog8I5FFUQmYtqGor3oSfZIu6Bj6Rm0wfjQjbRZEtWF5Ju7q8au91q5yw2Xj8eGlnqqwQ2CGYYg3ctxY4pkqsbZL0Sv2R6ebSWdA4y0Im6OydoMRyUmIu3aNqEpeqgqGfdI9xlkpmQyw29ZsuPBhitP7yLT4nYRgqpq0MDNbEvilrhmugoYxvEUs9n29S3ybg/6/PyYx7Vw03bV+UHjU8YIXX0IVtVnr3DCbhnuPpTtnv4Gss7S3e/vv72f+/nD94+PH8c0e3puvm8QKtmnU+fLqmNC+2COnV2aZZOujRDdXdUzJw5hHBvMRLO1o+tForErIeLejtqq2iKZwFutjDwTpnwwo0J2+B7RXoyCYQIxccNRlOqcVngofYjVXaXLhjWu1Ipv8hgFOhn3MBOiGBFNlHcvi07bR9NMMkGcYRo3IVpm48xgkkU4Nl0kYVaSzDaCkaabZeEoRW7tYJLws4cszWLM6u5vxlrVdN522rRK0phFqcwMCAWwmbFVF64sFR1GTOxl0zqZaimszWPnNoyPxjs8aw8bS406EWgclpW3LAzoq7L/Va961ate9apX/Xc9Af/v/pO33f71zf703c324+NLfPpUdcwed1kF4wGVu3kqNjpMT7fckcxvzpNzC9/S9i33WKPZ2zfl5uc+7j776Mv/9OmU90tLyvsbvoa7eNoIEQszeiOGMAYiicX1/Phloh3UtKhgdu433jp/svP+ImAKd2InwE9GXHdeFgRs/sVaVpBiCoH55TkQcdlpaLGK58V3L/xuOHc2x/0LVHiSHl7m08rPNY/n6UVLp+px8nJynDZM0SJNyVVX5cKkGJXrxIr0jVT12YcyJMNmxx7zsp54e39nlgjhtl1PSSqY6T5k3Tv4cB4PZl2Mk/v+Rpnzxdm2x2ql7h4NkrvFqFsrCMpOU5RFydVL5GZGrIiN8daJslN1rhjYvGNmNgZaSVpOa0WZeSqAMZWYzARfNdO4HAONW0ZG2TKoqqm6OmkzxicmupiWhYNv12ShgiFwYqAPhPZuboF8StSiu6yJ2MiMwFw41awacBduPSQRmjFN6dzt9vX96Wc/ve/v6vvj+de/e7x8JNgGqbrNFExx3fd6f+nKHsexDMfmHKa9bGaELAJFTuOoOGayOhNG3pxdmsIj3GoYyeVmoi/ikaddHc8xkV6dp8BMarPqqk274elTaipWNPRu932rYVQdYVOTVTJrj5opybEnpKQR2vHSmsKNMbHbWIRZYps0plnm0JHmfU9QgnuYuV+p10K3jkMHlp7m6pImw8wMFK5x1J3ctHlr6WyPSYiwL5edx2yRup2ch2nLW8z0uajlN8ZSY2FfNhXtm0Uy5q169FDysciLGGMeBZoOkaZJpW1+8DxL4UkQZlOCkMYsiXUugV9zeWwYASeMzInwSNmLqiG8LAhLN8m7KntCKt39q3hTfVHOu2/Kt0/701fG21VnPU7v5aoWeBkuPDPtDl896e1Xd7vZcz+/vPg2t/vd7jtH18eP5w8/8LzOOcLBvNT27nZ7/9XT/rVeeMzjXqzHtA5bo+MhFUOFtSzGU173qHfx5ttv3/CuXj7Ptp7sSb8/fvzVb6o+ufV0F+c+VoZK0BFeMwNI0xfJydxjdjxtw/Wo82xKMb3ygl+Hwq/IwDZBLwU7vmwivEZddi0SNYSHjaSeq4JZ4VdBV7rndkjs/kRoVtNO8mUtIMpScFR9uUOZSibDZVuFtYg+tx5iVwy2TFYmoaqJ2NvcymUWMmciqmxQdJO6itJaKZYH3tnV0MgxM0X6iKp0YotHN2OrXQd7zOQYaXFsg2KL9IOpwuPCTiXhHbV6QjfMplbQdR1gJBkZ7n0h0IqbZcfpvStBh1XgjMr02oT1qle96lWvetUfZQL+P/+vvmKG2S+f07H7Hrl1d9XzTUVAOily8y1CkIG7eVTCLfK+kZun+z3j6Qk3QT8tcgjHj6rz4cf2Td7ZhkdTwVUCS32pa8bY/8Aysqva9vrrXatzfWErUfiODXHjK+Mp2IxbcjN25xvjnf2haFoUPBre8JVzh23hGzNg3Iw4aSCxkxmmKGMWHx/82PzumR/f8PaOnzw/6uHjN3l9rrUeWO9iKlhnPY56POrz2KeJ8yDwajwmcEK7l5Amx+esiWVhcXnPITZDm19Z4DiPVIT5ucfYarURN/PK6W5fGgNPdW9EwaljnVkX+yVlWCr29NZA95QiFbGmTVA86V7b6q7Z0ZmGeahF29bx2DtIp6mZNuhGN2zax6kZiBRePOwIr40cV8sw307SbMw6o0Nu4xM+feT1RUbK41zMUc3ggUfiHUNXKMtKkwZs3UVaFC0Qm/vQvarFfuLq2dIjaa4L73Brw1qLVimPwfCdfaK9tojpOcnw1Cn7Sb79k5+/uf3k+VcfPvzu7+xxpNO20Mh8aw+8Z9xismlExGC9mhIybefMJqJPu1m1BxvqLplsWibEhclpMyJkTZmavmVmWdUwXNY7grAcq1G4cry2K1la1Jl7ys3bVpXCN6cSMGE11BbbkqYKI3RRnjoicZm+vKmnAWoC2iEzxkm5Z3ha6gsFTHjOZkTHOYiOUTrnVXtHROJutTTNSc0tMXy0m1044gK51O0Wu9tptsK38UjkKpNjHnac6IYRW1+Ya7lNIxRbMLQR1r1YXAe2uMkXVIxxvar78oc7/LpCzzVB4/SEcMtrNhldoLUMG08fa+gZnLArTuAocQvWPX3ynEmGVTXDk+8TstXJbPcc7yFKjcC1R7Lhy97ebu++QlnHo/thEfN22/7s27c//zP/i598xV/uvPvMp8UD2Lgbs6g7vPz4Up8+bf/w4+Pf/NsfP/zK1nPGrHdb/8WffPXP/9kvbv/ep3/49OP89puvv0r/6v4356/+5r/4/N2vpDOZOqe65yfb/h/94tv/6D/+K/7jJ97/yPfNsz7/8Ok/+5sf/vN/+fH7X8Y8kjVTC+EZm1WrIceoWmDjeHNWo8AEFljhi54FyDH39Ci/QhTtUqrL7AoVW1NqmVy2uzoDzxpQhZmRx2ist0OHxnMyM/GSHALWtA97+9lMTAbd0gFdOESUW14hGLwGXOYWeBZF9Yw5kznjxaRHHj3BZPqMg/vFKJjy9DFzxVjTVRN2He1OMUYCtsZjumbZ3AmqOycjHxvlHZOJVc2eFtcteOKRe1trtLyY63xegmo3C0v59EaSanqmCzfPzXvNYhLuWm2CrUr9OgG/6lWvetWrXvVHUM4YcE+2bFVXbY9nbJKWV7Nb2s28y07zJ7bw6AncNO3t+WKUyDV7zjnzqScJgGX71H24Zby1G1t/mE/bI0Ox/7cDcNx5I7yYpoAkm0jsQcEEMxjY4DBB7zTEcL7wuy/PamzOG3ibfJ+E8I03wRt4azzB9sCc5kv17QTWV4iTEXPiQiDjKB7w0fjB0dd8U8yDl/N81KpN26puyjYz3dYqrZOXVZ/6PMarbBeJK9kijpruufd+u23blg8eZ01q95TUcZrHRCbNvdhCjznGq8siN58ebbZtWV0Ka95gz1c0NPCwc/rzQ2vdDNJs822bwea6T10wnQJV9BpNXMN623rC993Pmla3Zbe5K2mzjYyzephhQgDicM/0nLFScxyZ2y3CItpLXQEiZs6N4eYgyAUuVCf0g+AwIgJk1O7TqTCGWnWvG7dpG40X58UWNZyYlM6mVtGUaMs0v6pVESmTcVRmtVkqbEwt08QtQzHnOjfJszp6CkaqCK+D5+OzP089PqZO24myLqfH9gk34+ogh1KFBbgHo+sxueyxTeA2Sh0Q2XSbdhMy33BZlR6hhGDOIq5yKXItlQqJcUtLYhLLrejoM5e1YbWAzX3ud7sy3ZTukWa9KGTVozKxbbucc6owr4u2FLucGWKWoWvWMMx8DEK2M4NXxSyLnHYjoNLMDzrUKMhgGygjcY82NyMedZ7bbJmxsqTokIsizHqInqLZIDmG9gknfXvcxL7tRc1CEzeNyKpwVUDNCGVYbOPddCXR6Z0aSayx6xNiI8TIZh+fabn2Q4Mw/KB1tuG3THezVATSDHuYm7N54czghomL1m1G2NlFO59qrG0oxwTYPPMw3XbzzunP/eYWvTNm3Uzxgvujts0f/bl/yLxnBPen86vb/udf3/7ZX+75l098c3K88BtqHdXcMfLGVxtvm/3br796+/V8+Ppfv/zwmI8f5tPjB539s/3bf/FX337zP/wp/+IX727f88vv+PvzH37oN4/9/Z/M46zH90GZTdtM2nz79Ru+BX/hPIkXLAmrbVUf9RLrce1dLJPLA7YOsZy8Yy1qussj4ubbDEXUlFR23TmsStszj8Fn9kJWsHWlWQVGCjy2NHnNHOEhOK8PHTdpD72taVg591Dkpjab2YySHU1WENRGpmTExBzVWrF7sJ+YqTbSisdIRpTYFuZnBnO/OQc91Q7vZlccfTdX0OM5EeIMTdcMnLkHqIrGIjNn6mqN9yub73YhlOzL0qTItqVplt22bVtx0NauF7U1mzK2KR3VUQy1BYYv89hyi2zNYjxms1jdXAmHDB2c9Zz4m0AeJzm9UHvG/joBv+pVr3rVq171x5iASbPxmVrnzNnrsMHDPdnn5mZ9Pat4+tLx+bF8tqfLZuVLq9HD24nrhNicm51mSWwKcju/nv24be/3e2Y129Mb/C40/CiOwja2C6NkkGwBhe6k0ULBPuCsok+WsYoSjyQbM25NNCd8Grx4B28PPiTccNiKOzzd+WnyLdyEX1W4wXUmN9D1pQL6KD4c/HZ9+o67bfk2SCEv28qsV9Vpa2LVUYMUx9Rx8rnePIqzjqyO7Hvn0IY1IdfRVbba2xzLpbaQe3haUYNNE1IL7tuNu80cDFY1p9YQklkXvrudyikNXZLT29YZm2FDH+Yz2rtziwzau5ZVn1sE95kLJDvnS0/ETpqF5WhpOIOY0Fzp8DQXraaix4R6G8Z7Z7Db5FQZtHu03SgZk0kkhD+kqnI0YZBFdBdxPVWOpprLVLV2hWVxUNquvOAWRx1dpmatG0TNc4/w9NjuHosXys0TY1WZzjtepMkYNrZMhnOmUJqnBqSYze9qvpRXfz4eR40+bPJt26t7LG4WHYTlivIOj5nmwnuqS2p5hYlSsMlzZGhtQQRio+cI5O2T3k33DhRybiTQPj6D+cg9yHC3bllJfqyrme2wRmvvmMx1Ta4+ML7tlTTeUapTDEYQ1WalXRZAL/Zk5px2D3WoOqfp7NvYZhFRAw/hsrxJX8b8CJGb4TZE+jUQtis9tpOiHi6XoWYnSQ7aFe5haqrugabbSMIziQpaE2kan+x9+XkcJ+Ph1eMMsx5D3DJiu34XR64uRn7bzoZy4nSP9sOJ7jR5T+Mm2saGDszwZZPqt1i/yRp8iGxpppDfx68CgVAlLSRsFrip/Bm9IWIGrqtxb1fMZinbMu+bsXUtVifMs4byGXe2bSu6xjXksRB2c/3s3f1n77dvvs54yw995q9W//b48GleXvzT83z/4w/b5+3n79//1V9tX/88eXuQRRzHB3K/sz8779g+1fT5ozhvvEnuJ18Zf/n1n/7T7U8z/sXZv//lr//v/49f/5f/6fnm+d0//fNv/tk/3v/6z5OnH/iuLl5cH3z4tI7fH+vl/PQgVm5bZmZ5aVmkKWW1r5nu2MO3jICZOWcNPeB+0aHxstz2yXP1U0eE475dVXBJm81cWQRHVshcqR5wKhRs4dPntByIsGirakLSzLnLSXcKfFFTyVXlVcko3TqgIwh05HDdpXeYXV1dYJnWZ7eh8CZvy5u+UR1N0G1RZrhV+KZNpcd0ZuYdCps+G62AMAhxvLxoxoiIbYznrl26NbWHmU/F6nLJb77vdpKVbH67nVF0b5Vyd2fmZtZtK7DGxymXiAFVK4y+pY18hgV22b5lZy1vXifgV73qVa961av+GLL/0//sKxuYxIZYVMiw8N2DDYJZXQ+NSmamTM8r35uuxHfzvn4cxa2Tu7mIE3uTt9nudTM9Ke7V9870fLvFu3d2fyOuttcRuXPfuEGJdUGNDIervHPjC2cyErdrrY4tFjwvfiyeQbDBFB+HuvE22A4U6Gp+Nga+esNf3PlF8u7ErnOwoAM+8fLghxd+gMfO7n2e6zMdXt7H6uF2cR1rqcY+V83amuniefKHs8+lvXvL2NN6Xqy2Yq1jpnfw3H3bZgyNVJ2e94xMTfQsS9Jzreo+ScXAlRS0RGpITY0rPJfyUd2PKsVtw7Y2wunR1SPcihrP5bmM7soJvD32sfKy2Zt2MdvGaKYIuZMzusKspRlNd8qEtxmhGXf3qLmecmOkxEUZtSTYwoPsVHhYOKtqlktW3kyA4apR2Gw2hLdFUWuMDqOH5W0uWYKiYXrq4cgzaQ+jr5hmhHpMHsFlD7qEpqtot8y926AXQ7vhEUde3phhyqm1VNuYh8OsjkEEvvkM3j4aM2QypYK+6sGsL16nVo8lsJqY8GxBBXWFzM2FFd2DS46pl8zS740YK10m/VWjgzo2vxq5abNpmCuWoEgy46iT00WnURYNoYZKZZhtyUutacnHjF1R3j10V+AZ9CC8FRGWTqvCEoQIi74WP3APi2uR1Xad2ntoqTVtRHDbb62p1WpNmKbQFfU2msQJKhyit0lLIXayIcwAqrrFGFGWRJKToKtAWIHobpKIvbtFJxyC1u1LRHtAKy19n8fLquvlOpYeAeOmIdI6yvBkomWWy7smaa9pc8XGNiNxHXgz4zM9oD3xLSSnafdE5eYWdkviltsdtY7VdXSXT08GLrmpZFtuW9a7/ebJPbftLm58fPSPP5zznO3bmmMblA+Gr/L29O6em6R5k/tPfpZP76qGH6p++/H5wz/8+PPHt//j//Cff/0/Mn7yEb/zbfLGsOTlcfzb3/0//9Nf/vpf6i/5+T/5p0/v//S08oyNm6+tf/3p/C9++d1//a/q+ft4OQ4/w9s8bkPXBast3TBLmYH6IU9y/KSGcezC+G7DY8xGu6pKnRe2K3osTRngvpxoSti4zWimo7FIz32Y6nLjatyLCZ8tfdRtwbRZXB0OhCWRDVXTPVJ1c4s9NyqmQYVI96KKCQhhanODlKsHIhQe5tsqdT3SvE3BhrgxGTau8pmLlR3UAdpgVj3MvIlOLFjdNGg3xlqKFngT+LY7Wy2G5eA9ldrj5jat0WpzpJyOVBPNuG+4wKamao993ea6LCDGzA0fVY/ASpVCE68p6Fe96lWvetWr/kgT8P/+f/o+FTGrqyNuPLVvSL3OqedRxQRKGb7Hfku/bbvtlbfKmH2yJzHfbDIh4xZmKCNkfarDUqynFXfrbN2Uadxu+7t32/t3xFNyg1lfcoqyL3e6HphhDYtJwsjrjs9QUWCQO9ugF16GD82vmxdn25jmcHLjW2d75lPz7CxjRDzx7c5f7vw5vG9YvBSfFp/hLD7PuW5nr5S754tq1cAMczaPhU6vXkQUnD0vx7wUn8/Ksdwz3JjZxiN2D2THS2kd0xUGkEGL1dIWHu4mbuR2Q1YtekaDVe42aXaNKeVXBG+6/ChXm1nHLsuOyfb72EL4Rdsd9RguSd1efkVhyS3IpmmOmN3cpJB6pmfC6fR99u6hR4wJSeMWZE/FCLc+FdPBkHR5Wyoi2BIdJm2T0I9Kv0ik8plRhrynfXUb17hOeLcV2MhzLLHxWh1X3lVHnVi1MiJuE5OmaWyP6Gmuo0UPuYbWxYPy6bnqvtmHViwbh2CPNPwqROuzfKbbVZbZc6Wte6K6txhZTeXkDKrWiLR0ZscvB7CgB86xnSHm1KhHpLRmLnPVCKx9NE2ZuUdNuYwABLu81hq63D0mFQtylEPVtQmC2NQMckhd+f+FKOsJzILL5WbEUVdJuGFu4dGD2ocKdLHEYqw1MrcIoRYydibSQ85QN7Ztl3qacSWO+ZSNilGHJ7mFFq3hkAPbZilYGpoNV4wZ5h3cyKoie5jK2160dTsB8iAm49bTlbqS1l9OgOnbOD3HSbuC3sxd3ubNUFVBFO1zfT4kgSPcQEakj6EZyrtHRJaZSV5GkqglbOxqJp4A5vpXJSbDp21FBHC6R2zWmjD/6n7/6Tdv9fTxu0/n9x9US26zxd3N5acGKmZYXciSeLprf+KgHp+ZGsq3W7b1Pa1U1gFb5jj1jfMf/Pkv/sX/4C/5Jz/88vff/b//5e8//Gve8dZvNd13bn/9p1/9e3/F258+8c3GXd99/vif/qtf/+v/1+f48Pbrr2+3O+mbJRV8//L48CPnw7qKpbXKZG0XJ86pQWUwjZkiydhK0+MxDCVbZpvEWpPtp+JE0/0mcTsuTjsRWCNJXmjrVgjyyz+DLnddyta0N8gr0fjmaJSePQrRYeEtFSvHY3ldHCe6ISKsMsZX1KDoaNpneZtM1qmtZdFggRvem3yRdsG1WcShIyrTrjWLVS/csYjO0sqctjyqYmUbcg1V1UnMVqfSOhMijiknx02jSHNZOjqKlO1M5+nmrZGSlK7t3YCj7qW0q9heFbXGfMubYpuuUtkEIW1zLlddr2aI7XUCftWrXvWqV73qjzEB/1/+5986hAqfsvM88njYNW3UKPdM13a3+y0yzb3fRuZtas51ptuNYPdjGNfuEe7L6OTJcq4K433y7c5m9dTJCR1vc3v39fb0ddz3vl0ulA/3jd2xL8W+MMR2EWjxyyXbSEjHA4Kt6GKahg1+eOY3w2c4+VLywxPf3ni3ePnM78THDcDE5ry/86fB++YJHief5qis4rEej4ONjOQo8HGnoo+X+HQUZ99yU/Jjz/mgey7fbFIMrjk1b0jbHFPPmtr6VPh4Bh0PTnoGqPLyUETj0R5ZNtUzyGlzdcaUd2P4dGstI+2Wke773LAmRYFqTAVslWdROez+NF7HktpwwnX5xNMi8MhuWHftjdZGE5HpPn56PSidgwDHdvdxo7HuFlrTfQhtsfkWzWBhXyhTpDybpcvPBBNjXyBGZZ5fqJdWHURhVeBKjOnpki7Hv/HQnhZEyz3VRijOaUbCMuPmlmFlVM0xhOXQsMI2YcYqhZnfIv78q6+/+Qt9rO9//av69GkL/OimNG0KzWFx28jTV85AzFWbjOWi1R044eDTVtSajrl5UlrTedJ5TXbXKChhA9Jg9ML7qvN2nLExa1bUUZpmw7AwZeQ02q+aaKtWeuQAtkZyfEcztWTgZqZYNLcda7og7fordBFl40KFsqgbZobUq0mSzEkKpZST4R7GBM6MdVgAKnPMHfd1qkeJu5t5dKEQveRB0zY3MOng9HAMLCfdZ6rHI8Ot72gywEbtwv3L2Nq9VOFsE7qcYnFOj8swa0lqd/cw62BalCk7YphRgcIs3McmqsycNJF2AYAJ+Qy62UZOcdYR8mBqC+tmuOq4Q7b+ELdAqmztwf0pSY4XG5RW923vZI3W+WApYstNYrqdSGCp5xA1M567e5T3nkZna0I5T60tc8xaERF4pddu/Pztm1/84puv/kw/xse/+4dP3/3aH8c8njmOma53cf/rn339z/76z97/0/nd+dv/+m/ql3/3+fvfPtbntNB2ddjhwruLMolRFSbogz+QoUfi7Os1bHRFRE8CKUJYtuzoihvJDZmeX+xR7aN07mmzqZZVya9fM9i4QW5gzDkDM4bCt1YEVmvGZjeQV7S7EDJP0AydU/ZgBQQ+jCeJT7pbdjWyDMmyjoD2sxZV9H33zK3VHvTlTZdPY5jdCJJS60vXNcIjfWJCBFSHCaguqkgPdsoOlKpbeB9qrTGs0DRbWDogZC1pyHHcPb8Q6K9P8As852lBW+s0s0FEDZnLsFFbu7tNWg1bIK2umLk6/KIx1VxFda961ate9apXveq/8wn4//q/+NayXobz8/l4LFv3jrhZ3p7GbrNj2hQx5hHBZigYbdgQs18tvhpLyzSPBEG4dYpAmVl+5sSWcRt7KnhoU+Z9np7i7Y2v3m1s2pdguG/cEwPEOmHjltCMsKuO9U6KuI6GIWFONJgTw8vJbw5+V6zbF6yobrxLnsT63B/WywendrNcDCm+vvXbM24YvjQ1IIfD6VEM+ZjbS52lminGuzKwmjrp1QMuwiKsLwhM2US6iiFDpHrR7XWhjhm8e9ZaA3EBmNKs8lBTQydMCe+iqdEhnG1mwj139m1IS4hgqcoYyM49Im0s44gF81LQIbXKISdnswnZMnNJrRteMSVqusq2SCyICqmml8quRucrpzqwMAvFNLqahvP6xhMypNoslwY5bikKQUOW6TLra0ozpr3MA5mE0cFqZ3Hl1BtgwrDoyy+2Cr+qlTLrSz6ATZDI5hSsu9ykYxBm4BHcb1tsq2p23v7J++3+tX44Pv/691U/RmSGq9tK1WM9tI9Vu8JjxyBPa3rtV9PSRE0hJaC5OCc7SakaUNgkkRKa6zK8RdmStceWi1Udjt22WrYK75MgGoIcak41bWwRkYTUQI/FfqGQ1IpP9fj46cf48Zv37/bbm+be9ETmkOd65GRHW5sYk4UJnZtFRdBT446Zcxm1Do5NXHkEl9lVkoUJ1JzpVw+7sg3blle3ctrclxFmJhl+umYCJ+dMJOsuxWR6Rhq5rBuI8MFCJltOLmjVPtd9ajNzHpVjfsuqw+XCgroOND22KwIxXRCHukcJaZlpGJI0ZQOmyCT3lqyvpHMYhkkyTDWlbhkeWVau6LYe3vi2vVH1qoNq2Obmu+9Wo1ndHbfY9lTH0ef1h7SbAHmamZrHFCTWQipN44MrN9yfCveqdFVG7YZnylLk8HDOr29v/uIX3777OWXrw8fztx/PHz7084fFYROieeLd+/e+vfPT5odPj5dP0lLRNH1GtSUiH8LPiSDCbcLkQw+t7oKcC4PbJ3G7mgDTM9OWzu7OwNRv83bb7xX1+bGOh6kraSWOD17loyyeb4RCdI7mcnyzbnVbvTIme9pRXqUQzsycZzE+jsigHMMj/LGu0xkBE07s7n5GAUEG0TTr+kAXre52Z8MY1XRtfmPvlkJ0V8qcqIs6R5vleDBk1HSHrmOS69M0wGZG7oY0mZ6WtWxFTxWwGya1TCeW4a4Z84HkNMIsrlsN79IXejwVcLHrwKTcvKa6YwK1mbwxn9qiJ2IQTM+otvYIbJVeJ+BXvepVr3rVq/5YHvD/8unTiz3OWN1bR7g/7dzf6r41Vw1VgF+Bs+tob6A2IojxVplsN1UNlmR0ZlxD0A3bUzvY1RTcecddYlnNiuD2Np+e4l3u9w2P0fQdtlte9aNIkUbABDlcebHrZjGOL2PuZsQQsIEOnh98HP4BfuiWGrsAFrZn5vrxx0f9kF2eub+oV+O5ffUnvPmK2bKGmTXoseYoQRimobzPNVN2FgNzlbVYWe3FbESaZQ6RU5P4aayZOl0+6ZVeDL32Ii0OH10DwaOKIYbtSjFTmjrpc3It9SJlIsxI3zwrfMliyGQ8PMfBTw5Nkrf2E8SA0dZVjLyCdI8obEJmYqNtQm7t0RUHzaxsIyM376hZOa3AWqpBNKuIK3ha6dvsjpCgu5eRcmfz6OlVQGYYGz21aroZ2Vi4MBuiwtwZpIGuXJ1wndWuFGmuEKNTgN9y75jp4UuOeu9Opq44/NJpX4bt2LYQo9mfnvbtqc5Zz8+hIrJMvZaY7Isy7dleZ8k9sZ5WL99wT4qLy6tSd4cao/FNviBKEH10feFtVcMWqVap0q5GdKV8qQ7TrbYJxdXI1NaNKJtkisSEp4M1percdhdpPWEFLrJyda2oPN1jZG73DVJrov1WRazGBju32cpLXtdap6TAppVh2mABl8O+G8N4BlgFNmQkFWL6AsU64czWIeKc0z08ry5lFYixC6C95BYeGVjTPu4QWRm+5S6vUpvSTai97ewxBt/TOq9m4q5qE840JtMEWgbCPM2DbjfwbIdJphmlyW4XRJekqILYzJRVHXhiHQYei95LJCCKOg2hLa4RxAd3d9xz5OrVIhfQjp/bxO5BtjeFEicpxuSbgUbsRahXlbUKM0JpqmZkqWP7/7H3Lzu7pVmWJjTm4X3X+g/bDn72KCIhVQiVkLiBAokePVSUEIIuEtdCD/oICVRCNGjS4TagAyLJTCqJiIxIDzd3M9v7P6y13jnHoLG2wx2Ud/7RNFnD7Nvft/aac47xDJs3Bw1A2sjpgBUKXt/Ew7e/jt992n/zm+/s2+PPb+vv/3D+8I/ny0+qblAoA/zeMSV8e8zTX4/TWDD56u6qXlDDPODmaA+5slE5RmSaS6y3c+mYSqCKCkQLRNtITIsOnMJ0yzBI11XFBtIdRlnCoS4YBqDCpYZhg23M61qlLihHTDd6sHiVwA5ADadksoaCSAS876/J2B4QZQS81Rw3+d/2hZUFCDemOSIJuavhXYSge9XQXWJmEu4dFdKCOT0CAYcFqltlKUXcMWCEh1g1zBB3xNdpRsBVjg4LeVzdkGSERXgUL6PrbitoK2mksQGhlXIkyiMRwk0zuJuNxTIMUWuH00KBbnm4DY92FoIV5RRWNsqyFwB8TMAf+tCHPvShD/01JuD/1X//abVTHbDcMCYe9vk8TLkArLJmhE1EtS2z3NMi+GkblvHe1/GOdQGirBLp06fLA9MQkZERsqpmX2G5hVm3XhILZfG4b/s3vc0Okzkm4T6eZ4xdW3hp9bm6hhJHhBHwSM9Mxv1GjLbwHO4e8EZdJK+z6kC/qr6EqolioWD5NB+eeVb9/Ce9fTHBw1iuSvMZ22NgeAQuU7nQHRcyrAKwqiY0EnYKVwnVuwcD/z8skFARnkiPSgNhZ7VqOsA+qwDdMU8/m2iEG2jAfTstlAPuNEJnX9dyMAPcMveJcq27GAhhDsHTgiiirAPhyqoqw16GVcsUkt3HipbQ4eYzcpggISzYK6q0QBiSKRRbXsr7cxRQLVfNERZo0NvxlWZ0z21NuLIX78PUDNFvaBQQ8A6qQHqhyHCY202BWne2uiroJmjQPCyHW7KXow23zcBBQFQozaIDADyquvpG89idC0cYMkKOvrHaznvKhmWYgTJHlShzGRsD6FyUuj3ybnVpsBsz3NprValzoU2zDZDRiupgIFo1LdO6C5LjziBfBFyBNoISCXdAbYizmw5DDER5F1dy3EH5RkCAANTmQ2bdrK/kNo/RKrNyBXwMIYqX1txHtF99JKKIxc4wprPL59e7bqkbCI5QMSASQiIzrF1OdFLwLEPbBfkGYy95msPZw2XJJajS4QRg/TWuwNNpAEYGUmgu3mXIOQIjLaKmgYgCWh2dTRaYWICFaa1ouVxpMjky0rqor8dsqwLvPnCPsdmAw1i1MnLBTnig9zZANTU6CVb43BJVlzpl9pj5/BxrXud1XVeexFrAuj9XNbBZw9TMMAYQ6Yw+zrIa0zwCLQKEtSMsSHgRAZ8uIaqtum8fiIdSHR4MFAytEA3Twsxubh9g2N2fH/yb5zEfx7fPGFs8bY8Pj/sf6s9//w/rhx/fjs8IRmthuSiDRFS5sFohgxkOUlfcbdLVS92NgAeILeDDpiccFetaXRVqi4BBw1OJVm3mba6vz0R38+MqHOUw97aIsOpQ12AHwJK3oVWQBbNYOyIm56P79C6ui906AbRF0L5yC0lktwKdCIuvxhBrBFoRV6/QGAl2UI4shNBKGC1aMEBdAEouybkpCrgJhjAE3CLUCLZTlQZEqWdHZw23KqiQDkW0qZwYPpoig8Dm3XGqbwCf6YbHE+SCj450CGoQl3cCYIbcArK7vl4GOtwsO6C7f76BaFszcC/PcqGA8HAAbAJpjrpOIMsVdf+DD33oQx/60Ic+9F/9BPy//O99ItOcDzmfP9n+XE8a13jnaig9nQAuP4WWwyuCFpr3BcISEcBxXQ3Y3JCIaLNEBFNs80v0KwI2vqKJTjtNC3Zq2x/yWx+DW7jBHRzOmHBb6KC7W0BCM+R3aq+s6uTQtj3EQ7pH7BtzCOD1FSfUVed5qq4+vrBfkD7eca73bf80xtP1VseffzrXy66KHlgLxPDd5u75QLnMYoZfuEBDaAroRNqITsuwulRVYAUMVwUcE3C6orrdvUl5oeGWKAHSdBFYwrmKF27QlSETFfBINbWq+4r7DwXIpxlj1kgrnFyiNrmV3rssbGQIQpm6GkhZB3gJsNkggEYG2iDdwFyXwSSgF6SSFWAd7OpFYCrgXv7ViMwWFAEqN5hdXl5wC6hgpYYQVgCgzSeyiqXygTR3oVqrOgWTWDDLAVRXse+aExfAibA2BZtehBmiJ5yWdXN8AgjL3Hxe53EZE56QsQ5HBGixxbBoEZJS1g20DKYItQy8h1ErCo3othAi10Xhdq5HlTcU3mYMIHPSeC6g/QpoyezrsQcwhK+uItF3gB0I53D1BTJ6WoyFdZFqBN1uzjCNnuJhDtKHHOYJK1hLiY6hEmwBZjMIm5c5ZbYW3C1Z5Zt7BwqUh0pehmEJv+2xGd4obyaQCQsXq+hXdyDgTMgMbgE6XFXLMhXtDSHaEOiNmkaZt/eiBXE2AjCXPAkLZAStO8IAsg3Rqxjr0ccFVFhHZHp2wAB0bTPNS2h4gn6jjc5F3XXP9pUc7RFGWIFnAd6OkUQCDQcLwFdaXsDZhoaiG+6DU15BOWCRjWVAwjLMIblKKXiVMsW0q1afXZX06pXbCANvWlRwpLPRXpZwn1S4UGgG7sAzWgzLzss0gUSc3Yty2Ly3N6uVAQcTEWlpuCIdeM753TN/+V3+7nf7eOSGuT88aOM/ffnhH/7p+OGfY737W623F72/wYtIVBUaRMwUYGI0ybvXWCAcdV8mkcjc0MbAbJVQvRDmcw/MUb74Go66FzZZCcc9Srag1tUMp7wME3KzLsItulkVrbvVFpnCuPMbIOnKNAf4Buq6jBStGZFmYcTyykREdDukqCboNiBVEMA4Q93YHJaNlstJuayDzUucBgSJcFk2aPCQA2z1nfIFUD4IeZmpcW+4JFi7WxjYDIeyrQNyXLAkwqN9edO65YHEIFoO3Ww2Wrgl2WxTAu0BuiPgtApzwDsutN+ANTQgWCPDhOoKJSCnsziMHQ4zlhDwgkjJPRHL1scE/KEPfehDH/rQX2UC/u9+r+H7XPvEvsWYvjlp7UIjYDi6W8LdWEOZz8jsJLoC2IbRwS6vTIvczC3ar0FkbJZay4VlXZSKns5s22R+4Qb55B6+I8DB6dlNA4kE4KloK1iFAtYb4uxLjBm4aViBnIkcMba7o+dMYuS8cFwL6zjXW423fcx8s9fXc1NGz0NXv77oeqXaHSgkMGLCn7Q9ZEwaC5igr7y6zwftz3PkXA7RMqwjxsH1+h6A7Wlyodta/fWl6OZVuwWd6oKok90XWNHpBugGMbtdC11SmYUZMDIyO10KCwWIkwvtDwF3dqA0wFYtB1LhBiYQXrpALs6r3ULVZQo5ZxCGi7ObgQJSANVqhWXptkyP5SsvPD0Me1BDx3HVCm+MDNuhrKahBFD09vtDa6GzIQW9psdI31zlumiqPJekWgl4kqhmdCqY6IydbLDuuqG8oUSN1terakUBDDoiL2CdywSYtnQL9/BymJf1vKtZovK+BCEvMzDzQgWn3KklLV02IjtwdaFSCXYHouMGmqHbAEPxDqLDmgCRBQmwcHWpYNBXAy/MC1BwgPAEClx1heAIH312GMNp8HXHAi4UaHADPGBwdPXtCR9h3UJgtwHDIq0Q7kgsql338RrIzIRdWB206CeMurjQ7lCGwQkwgyQkF9i8bfYyXN7BuEMKXVjenoiRPQQyPb2ADLDh4eJ1l8Xc8Nxwd2tI1Bhq8zVHXHRVmEwoM0YOJEYaUGhPs31qTP5in7/5bn/6zivqp+v64fPxpz/W9TINrrZjnWjPgIyNbCPQSU2mORYapqvur4kXKrMgYo27M216ZuJCaTHcM3JLz41hDgvhvNZ9uOWqMCmiq0MowAigYgMUQKLZUAxB1hnyYaVeJ9x2BAPlkd2NNcLkkuDYaeYRapQ82iHzXHoAfvOw/+ZvHvMX66e34/jRf7U9/eY38ZtvN//G3/jlzz/o85fzx8/rT3+u490INpmVmPV6YV1aZ4TRwBaWcpWbsXmijUhHRddSXhnVZ5ZLiXuDxjYXrKcG9vCOivKLHkCXhxNkq7AhpuOCuOgi7w7raxWd6ekImPlIxELJ06DOzNyyeGGBjYruzrUMZBdBDHOZWZzTNiTgaFvr9AE3R6RVqYlIdFwUujKQZi6AXWChAUtNytGFAZAOI7sCU8l0DAOEBThBqNjdCoUlw7ORSHU1yhnMAEkVv17tzQlGDIQMp8PYkGU5jS74YosGYQgCzVDmAvLuawISaXYTKmQM8HTJIu9aMabLqMZ5b/HoBLcIWq9SSdF5J5OR8TEBf+hDH/rQhz7015iA/9f/g+8fzPeHmE8iDDg3j3LUgdWRAeZJ9lhzGVycY+9k4ozQHA+eXdTVUJU6PJPoLg3YHoFBUWb3SS68vYJ7jwxZVSwIYHo8Ak5jAs2llLv5HKgglbirfQ3muPfyWzoMRqvGo+ccyIkVtVbXhdREGFFEGI96LZwZhrd1Vc+5+3zE4vXzT29f/qSqbVq65UJb2vY090fmjhEIW+mbDy+vWG40WNVaQbPc4HczS3vcQFutJesxc1EQ8ugKmElmuKqvioyiCMZFraKagHUntaBOxNzH2JOOYmen20KBMpPkNmcuV68jFIk0GMZJFa6d4atbXAUUrGH4WvbaQFBAt4cvsFuEwQAx4T6SuE/aTHBuCcPluC4UY2aFm+C8Yc5WIkG0cMlvF3fCJjA9bgbRwpKy1TJV+1VEdSixDWTpPtGYoG5ZwNOcQ3fPa4RoWEJXqs3QcM42JBoW8FbGsJYCbQjAjI0QDah9RC+7jEjMdr8TpKvuGiVdkGhWnZmraUpPOKjmqi4AbeFhZp1caKuRCMY6C708nWUWCHOE2alVgDfs5oV5lpV3BtK8V7dE96SICrguq5TJYoBqV1ovGS5EuKEMLRsoSYlNQHvdNkzzmT6B22SpDEd6tfdanuUGX+kdc2BMmJ1hMKGEcBwOVV/HelmHjm3PxxhkFJnmDhxBN2/YlkYY5V0rHHSj5+3MB9sLBOGR7pXuga94cc9oHP26IRDRIwIJCJ7X3Ug9Mr99GN9/q998M37x7Xz81s5N//T29q//zfuf/gksS8yrmzrVkRgIFUqMOyQQqHCap9yIPLjiRJgXmCiHZwLp0dnwMCzJgJGKJJpO2/eMjNW4qmrlsgPFjK/ueDUopZnBiTZTfPXWh2cBIPNiNw3hkPOSMWwcgMU9tQ1GuNlEolhqdmQS37h+84h/+V38R7/75f7fesZvP+M48PYIPEH64cfP/89/d/7d3x8//XSeh7Rybv3t3J6euzzL9NOX6/WFPEF5OiWmubmtQjXOG8kEL7GKAM3RooQioryFFmPPNAhmERtucDMz2kIgJCyYKResDvZVKbc9iLJQOh7m/P7Td9fjn3/6kf3u3niYHg/RXl1I5lXrOHHJtJCmEeaJxlnt6hYk2MoAAQAASURBVHSYowGdUsA8JLQQNA+V4Im9Rl3dcqncMSNZZBddDpTddvVEoPv+eSoyTVZmAiFEg91SGBiWKgLVMlOHO5wGp7svX0IZQ4LLtowDFUwjAFjiQuMKhPtQV9sSTHJYm5TmELohOKKjjQYGUKIkQ+QgblgYDQIj1YCUDYgDXm50FFU6h205Le+Qc+ljAv7Qhz70oQ996K8xAf9v/rNfeDaQaSthSEhTIK/aPMq7vVBBJK0dGOkKWqfC03ufNgYQOC5f1b0sMEfWc+bvv9t//evR4+Uff3j/449A7RACZy/sHkYYbzLu8C0yKh20qxrrnIYC4HETRj2HMkXA6QWBy2GBLMAMWyLLetEDHShYdYFrd5qD7zoPQ+WIWTwhPD6lTbwcrz/9WF9eJpaZQUhj+Oj9OR6e95zYs3MiQ+W8Fv386i1OgUBaKiErpynjIGu5Fgc8h8WmvlrSpSz23QAJ5NVxrbOPGh1ml8kjh0bDHe4IcTXaHcNNZHtvHOVRAKH0BK0SIQEOLECwlIwCGcYeBfUCLdouMAodt2GSloG6zdBxRzWjvMvLKGCkwdIlNqKOlTm1r2IuNi/lzECDgCDV2RmWnQtlIUArfdRfMr5C6+4MCWS4YcDR92shhiSw/WZvmwcaMkcShJFAddETFbQodaBh08SAx10SZFBxKDDU6tWbdGVPi163Z5ZpqRzMiAbYJyvVfylJ7nL33P29+3pPQzZKrGZOAlnwBOMiHE1ArgWAHOWJrLyv1SiqabKMQFuFYDYs5F1WQKBdwgClNkoFAD3vd2qhYITkXXRTTsC8WhVlCIXlKRQr3Mw2A6Ca5mPGos7CqnLzPWOLeBiMkLtlXFKDgQRoR2OdKnYD6gALTIWXLVYFkJHp0Q7ekU2vZju2KkMW/nLGClAtN0SglLprrFt2x8MD7R2eNiraWhXCnPltzocn5FO/V6+jumPJXl9qXQ55xwpDSwE3BhzlZ5BWvmWW1VmgcsCRNHgkQYE34ddMWzzIrNPtvOP+zUzPkYuFLreEO0Cjk1l9QQUH3EFvAFhSP2gbOdzQKMT9SBoDWP2+yhtbobWAdkuG1fCgg6qw3WYPpqYaCEfATh3biu/2nA/4lNt3j/77X2y//Ztv4r9GrJeffsqXo378uX74fPx//vj6+Qecr4jQwxiRwTh05Co5srPrsmT46PuRyl3X0ceLrwM2DN4wdrdoai+wGeiGVF3dX2ffstaFjTG3nIE5O7YsHlgOt0Wrg9diQjEiYloqUN+M+N2vfvHpX4x/uP7p3/+X6p9ihyMd8OfHff/GX+zzT3/i8UoRM4FiXXgczhS7LWahezUYcY95lhm0vEKeGPIy4QyIt5ulFN50VKJUWBAyDOxGbJljM8RVhXV1Im4m+G3vP4mqcqGl4ffTZHXLkRdNLoGOTN/CG6pqNAK+wA6NMiWyo1m1ih6DtGSYHyZkZhtANSysBdwb2YYF2G1h7QyzwTzU8oACVRE9PMxcHUCr72S/6MaqZlhatmogPybgD33oQx/60If+KhPwf/7JOIcBQbere3YiYR7VsLSU8yKiEnEZmJgMAHU3Ij7v42mPCl6n1mGtGIHv9+0X3/fI+tL9toDLwboO1F0Ye2EqoFoMEQOwtDFyZozRwvtxjCbAkZmx06y3DHgbFQmU1UquBlx3+pCzYfiKJWqucLSDAUR4ctbV19s5OWvWyULP7QHt9fpW71/q/YuiDbl3sJfNse3PPh60P6zdCz58dlWAcMdAhgEowqSZuHFMJApKZp69sCrQdvOHAjI/TrwdJNDyDXOmu13ndTT3Oe3wVdVgDKe5AsOAAAHcNFXAL6d4RXtGuuMSutFiBAIgrul7Ba52ku4u5ypaDdqiGPBuQMz7FRc1QNKJlENNgHfBUgwwsVi6izoEAGfT2gg4dkShVXBS/FoMZYkwlEd3hwIDaQMKWDsQDCPedCTM2yoAONPaACETsN5qa6pRTrorzrC0ekB8/933+c3b57e3L688CZ2Opt2v4+UCKqorLT2MIhyBNKdD56jR4WV0ydkxo9LQKFFNdhDRpHkBEJyBrjIh2hVJq9V3TfO8yU5dG4wKNMIBRrmJmBL77EwF2AgCjpSdXUg9MrvR1WUIQNkZziYEVKOD0Y64kccpRxNByMF2R2OISJilWlBmduA6F2iPPrbUnhVmIzZ/kDutJLShcLuIa1XbagfsXK2K4lJPBgJqbyWAqLZUJQGfC0YK3lmx5Wg7SXbdC5LVrWzPqentNgXvKC8Mm7nx1BHt6pqRGYj0K3GVzjdtAqLNYsGrFWgXZ8ICMqclRRZUXeyB6bNgoIi6lwcAStjubcEYPgLpwISSDeJ0hK98X6/W5Y1EO1SRuClLmJLJlSRL8g5PpkggwzNhUFAKdLEqq7HgETCcQBiS6IKsb5Q3LTwG3LjPuaXDq1afy2Zv+5P1uOz0R+Q3T/npMb79buJ5vaz1px/jz1/e/vTTy/mzG3YMDyrMPDngY0t5LV5dCHru/N3+q7/9/Sd++/NPX64vn/3Lun760j/9CL4bQUV3WxGS1MvBq6IUbnDwWhdWbukPu+cwhnkoZE0n6nhDFSnsubtdD9vDiRUNBRhA1+PIp+eBXGw+z/n777791d88/2n/w//7//X2w9/58c4bCM7iHQQIZ1mXRRdSLUO6wu27PR+/HUg/na/H+9sXrJWrVy6YeefOKC+GWeteZtjdsxdo34bvbo1VDhPU06JUVHWPgdCQqdOsQigjvFEGossRllEya9CDN7QdnXlXxsHdykOU1F2VCnOPwIIaoMmK4WGIJkYMQKzj3snc8AIaSG7mnhZ2N7cZwtsIEe0k1DIIeVfFixjmbSyHf0zAH/rQhz70oQ/9FZROCy64RVHI9MtWJMIZOYC4zJCWnag13VBeghlyuj8ApP70flarKzfsn/bx3Sd9/40+fUqFcOr6qd8vqgy2MtLpvqG6fFnSzEfESlNjVUdHtCVTrHRGAM7KAZIZJliX+ms/zrIaao/wIw7vUVcFM7xcq6Cr8RT7gDOrvC6B5zmZY+Ko4/V920bOWeeABmA0fx9mMdLtDeekge3HbnsYtcmWLZshjMPDCKijeZYkOYH0IlBv75TJdC5II7x9wZvVcJgD+6bhJ6K6kT6jWaLfcxR4LD7cHzUocbcMqF0StWD2yR76YGWVuzJ1gWDQB/B4fU3RrYbO8oBn2uM35vv8fBznFxAVlpfBUQZdhAtKnEUCbR6BCS/xTp6WBAQTCgQdCRKLFRACN2YIxQQAWSAsxxgzrEINNRDFti7RDnMbdEh0VyASBMxtFis4e6Mj3YAhQ7Rhw3JtOSi9sDz3HF19cAWy03gCgBccgEXIQafboKGrAmCaxcPKQCgM8HYDEixU2MTmV3P1WzBuO255oaCawGoBLQcG4MAZh5YDI4DbnCyojVigQUYLZCIFuru3CtXa7mqgekUF0JseOAodHlbaCjXYt18X5mI23N2LF5owuMOhsGi1qcOLEDhMpipjJ0JWJfax596N9z4w4NuEuRRT7RTC0KgprqXdxjG4yuH0u9dJcIkGc6LczIVzCHC761Zf48pC9BamXjTY4xY5u4GLHlUhoLPMS7WvlvkS4HutQoONemOwYXXKfLm7j/SIEx22eaH6ApzdC1R4RoxIgww9LCQrBaod9Ol58ZxVY9qn/QEPtci+UoejSPg6SwTAKm/RiUysWilb7nkZZOsuvqpKdERWmBpX1XGl+8ANFGg3KEKb3Yyth6trLUYGiO4udcizJGiaX6g6vdpuLNZp58sL1ChY97H9qE8x9seF3Q/1+a51XeuIZI6BDOdWam3hvjtjvbzq/cW61gb7JXfMt+Oln7f9+Zv6wqv+udP0/Td8nTxfrBkBwgFEhalqxNqBNuulx+3ZN4tcRa9ilC5YQoo+q9ZCaKQX4s19VLwDVxq+f3p+/tX27sfLF7y9r+/Qv/4+f/2r8f33wCf8UPZu+rI6y0puVoqG+g1mzRGO0VPNNRHXabFh/ED6zxcqI7hWVosoFzkcS3pbTnFiGRBqUR5Ap3snGsKJFIe1IVZGSSywMqALbVelE55g0QZlTdvzkdmAWl8XIAyxC7KB9BJG2H6JPgVLnEu+hZAgWzJhQBIiwsLgtAJYQDWwRAPCPRywg3BIVxnCI92gVMJqiaKCxpRbmSYS6a4LpalO+2hD+tCHPvShD33or3MD/t/9jz6ZwZUWSFRdbLjCR7qbe67p0dkno4io2+mVpRp0C23DOqraQ9kBgmjO8G36Q/IhXVZBb0RDqITdCaqqdrBVyE5Py+GR9wwCKIyQK4Cv5juDme8DgbqURy8tAZCbMQJoFArGdKc78o5gqhzpbmAfZ12v+jaexkO91NvLe8ICfgJcJ443rrcKZVrSUcDj8O0b2x9TLshGhg8Od8CaVSUQcPP73Igmou7mHDQqRJx1Jgh6ODMNvhnIhpvDm26XFlaLUWFVggxwkOkRo9EcTAzrrOiAA0jLK8CohNndOXouFAFVV0AW8EbP3Tw9dzDq9Z1vL+yVWr7fRaeY8j5w6qSVhVltbkB1Ad7hUlnb3BKOq1atzt4iDKMaA0HISPlCRt0p2EanmyJaiLbGHaQrIYe7sI7V7AmVmoYtcsjr7GszEvD0pA3P2KOyeVh5rn7PzkjtmdhxXXUcdwbU0qW0Vcuve3KdlENMjLFDXi111wZH+kiIlh1HXGAhUpZAXMJaqGsFy8wsAFjRidEoqihL2yJMVEOltgJkhaW2xl1FariPRFZgwW3Bm84mRbeoMOdKDKX6a+yvIJYm20k4HA6i6DehB5JtjEyU9d2YlQ7Ib2qxjb6I62xPOnLD1CgXUkjEPoaN9Zg2dpx658vuhvKu8vNCFRhWKLZR927ACghzk4Wj3GDL1CIyfMkIsMpKsh6+pyOiLgiwQN5M5jAB90/WGCGUodwGEt6GQCyXXaxYsnC6m1oJHymNVcVdcz6MK1+Pg1UO+l+Gg04bnr6K3S6HWC77/uHbb3+BF7y+f+7zECo8dqjhdbCa1pTQkkZsgYLY8jCgzBCdXy/Kbg2Pu3+3V90NN4N4yhiDuefpfC9eB53TQQNDgrUFSh6kyZUVSMEY2SwhhnvmdfblPe/GNL3D4O6Z43Y9WIWc7ukM1Kr3w3oBcwE0IVwWG0BvGDzTx/QDfTTqXLpQhgWbpgsXFxM7BgA6o1pguiPux6mZIahGN6W/hFitVvGEY84NmYRhT1zB6cmAw07GuS4IG/Cwz+fH8fxoI/3x8fvP+x///h9fXv4EpydxURfbCx7pjT1Qud5XVBvaMmqM9HSoqug9V6CbULkJMFQYhChownyDd9YSyfR7yYdKWKQb0mkduk0VlDxS3lVCjXBz4wUaUIaERsDNIEcRBmxe1i6xLR1pNjM8o6xp+b5Wv8GL7q4otRsgsOEESkoYzB1dXI4knFymmElYKubqUhGEORbKmOlIwIhwWKhlcpW3yoc5PybgD33oQx/60If+OhPw/+F/+o1XmH2FrTjsai1o3ZWc8C1g5jJvt23E09Zm6xSqcl3cEJ29uNxs2jR0E8ERobQ2d7EMLtew4emFM0sQImeTa1Ws6e7I3rYRY11LitlYrOFAUCMioxfVjjR38Kor7xKKBpR3HjaTHoGOWtU9wmBZEZYxQRZ5vV3buz88jDd/f3ntqm2kjdiI68vn9+s1YbHlOHDqkMEen/Kbb8IfJECC59w2Dz8Ao5K97rcsSncfZKsD0wkK57q6HLDMnHsC7RQRl2rVlTHDnarjZLrfccWrSXk6OtvY0zYmBBuSu9zNvQBcBUowuOADDlxlXValXs3wmb49evu53mJddqDWCTMzMWR7Wo9cWLXuAo8YbCgYYagC20C4oRTuiAACwWx2p8ISjWLnsVBXm/AQGaMMFLKDaAJJ0JFAwVgyytoygYIgiA0gHdMCD3f/MBZaorU9jefvf7Fhvnz50j+/G1opdLbovRJAot2Mft9HoatVwM39chNuO/xI8zAbgYwuUkLAMoypRVvrBgmpq4LDJmS6JLGCVkBzQET6QppKJQBgKhpNk/XWIB2eoQK6omVApDlVFw6vScAtgXaYh7Or0JDcR1Pd5rDGAiBsBJB9tx+3r1Bbpw94NldAfaUI7TaQcb0bYVe/+9JMZORmPkzbFjMhYxqWg60lI6Ol7lNlLRXuHRcgglPg6QK1t8kxQnc+uQCHVct41xCFG8M5rAUVaMhIAIUKQJI50s1aBAmXoGGmbMqFrqu3mBbWXEEkvJwqsxjqcl8wc8tLRIOgeYbBWgVtMS1LdTkmE2cLjOcxPn07MK+f3671mSpbvrowzHWD4EiICAdKTWe6ZwOqJEQ/zRywsDBDe7MsrSDfHZ7MibTHA9fb+7tzZEzlZSUg7tWWCCvPdAVG2ILMHKibwk1zl3V1X1wNawPMBQf2vH716fH3/9HT978d3Orzuf704/HDn+rlJ/VhDpuR2AjrJVV3LGvLTO+2tdapch/P+9iesXwdP2OtNobCBHJh1vAJeIthkkhzHFICbkLYVVaLdR7RPubm46v7vg0oQo5ANRKwbFiDk97pg8wNQqi9uDozx26AjqXjtKo2Vtr0SHaHjkYUHJB7kJ1tCKe1VSjohhLcHGAVPTo5YkahzktFhs2MYVAMtJg3qN161YX1kFuvJmVVEkyU5EDQYsTpanO2XNhuyl6UWSiALoSZ7eVoj+nuV1VRdbW7Nzw6GUBLDTjkWGxQhdMVbpsFstmCwO7cclhAebwvoX3i/nGZQ0hnKC1KJMo0YyTj5LlQHzngD33oQx/60If+KhPw//l//mt6XVf1lYJn0kE395zEqkLDLKBilwG2Dzw/h7Lr1FnhMHMEKj184nnk9w8eQ+911AVHrOovL6q2mSO2kBUKKbFbwmrjkZu7ssx6bBFZ6zJw0GPJTGuaPWz5bgfOLaeZ11qrEYExonTPwR0DmbPCUaUuLyK6xoiIQjeVazEvHxmH3t8Pa8S2IZIJv4C3n68vL9XL8ZWDIyC/edqfv+l4soggC2qFp9+YI8sIhLrNVjl0Akfh+IwuxFZbDFghRg5PlAcKqLrWWaWZnnde1KK94LZvI5EnKMC61l1CDFvuWahkMBwJoGY43Fgi/ayy1t2QuRb6skBaALZMQPC8CopOk5Q9PHzZGT16qrHySgUOXI1wpJsAePoBHdfpZ8yE521aBq2ggMVbFRerkIGRKJTZ5onZlnBGs9sDJZYlOxnuxqoCzBF3/9GEPUzDqPOMdVldzOwTIMIiI2taQ+Ewly40OwPZUetaGW4RMusqb/fwsFCiVatgBcncAIsZzcTtKPAmEBYDVquIdqZcfRN3ik5nA6VkAWYdy2QyQ8MEAerwCNnZkswbCLlFBrovVbSgbgphvacL1vCCGRQkQNwNTEL7XwLlq0gNCcMbAbm3jOzkZtmt5Sv5dSBRuUXscTfG5GAI7JLujKpM0xDhYUpfjiFaQyCOgtBqVODsY9Q2Z5jZaQExEMMNWC5kwBxCtLpV1XeFcMAqgdgsAHRB8HCZVd8dRQvMnh21j9FV9Da/y2h8KErVboIQivRGCIGGhQVwdQEIWavgmh5m2cdFMGFXF2aGGzJvJhxJCNpHfnrKfKhTuE6cR12nrCwjFRrWpe7Ty+CgESN9oVFAGcwtbEGBvHC4YO6CuwzQ9ESwS2FhupqehphuklkjYmrbH9Ofa+ns9wEPxEKjCgSLOq9gGdjoOiuwrLtQDHhO3yeen/xX32y//dX4za/2b77Z49n+sH78u79/+3f/Dl/+WFbc9+f4hBMv9VM8bTE3w2O8rpOrPTl6/5T79ow/9+vPn8+318zKm0kAx+7YwzDsXKUDEg0OczPbcszdVx4/fjlePzdq23KYd7g3vjLU5Fal5GUBR1KOJts9v46DQA4cT2P/5tsHPfXnt/X2RXV5kF0XWbBkQoIBsigD2NXc5O1uDoLeyPu+mpMoWasTiJkNrwvihbwXGJ4IqzJghTQsc8syHNXHeW6ebVEL6AopDQjvpIywucC8NAwIVRPtGYkoYaSbpwpRVfefHgLEMAOAJYjdwVyecBovVfRmG8wl2RL65jkzNydCLbkZrIxddHyFo+OuMlBWwLy9AkVCkvXHBPyhD33oQx/60F9jAv4//c9+bUFhpQXgLbVJUUE3OYA2L5UKAhxETBlMoHFa7unfPvrD44ih1+M4l02zdLph5kXL68Lrq6M6EOYZ7p5igEtezJJBq5slD5t7xF09QQBojIIHfIwllBpgFDHd4a44BzYkucKIAcyJClUDjREwA9RpmIaWrbpef+ZWT+212L3i6SHGc8WCyd65fv5Sb1/q9b0C88oAY4L75t9+2r/51jGvoqPy/nwSApMO+AngKNOV7SQLMGQaABwGeSc0LM3Awv3KE4Xqcl1I+hweWwnOzhkwL4FdG0Jj1IwcOTrX+9kq5DZmqgCVVOfRVReuUwLU4HIP3PY6AxzZUhsEJRwezVMUEKKVd9fk4Kn3ZA6ZQtVSeINq+H2+qUGpAcHvptteVMHEHNOAAkolA+AhYDqQu9O6ZGhnlaOR5krybvw1B9zgRIEE0kcAxV5gug+hUIiIsqI8jALN56L1WhDDwgec3WDmsAw0oF6FBVgrwt0YyGXdbGvfkDFQjqJ1KQQk2vqsCLfu0+8vy3SSratw06/lSKCLS0yIMB+e9AZv8o2uRkQKTghcImGJULPd6cjdZllVyYkC0CAjR4daHpeEJsIJAG4mQ0NecDcHyisLJm+Yho0MXb0gmAa8S5TgNhML6NTEcFABSZfBW0QTASW6KaRCXuk3gzsdoSiww2G3iRtIqVvSCSvDpj0p0HCjshQ3Iw3X7fSn0oTOFTQwBkAeUHuM9DxQKcBisUeH7BTcfX7aPXY7q883ovAw8fw4bD+/vPB8c6fTS4Uw51eQdnjqAgBz6xkeGwjIXaheEz3oBQhER1mDRNIpMOBggdEuGKXqFGiEjIDvBotgLpDocLNIFlsILuzpnvf/P5/Dfvdp/O1vv//ud/PH8dM//PD6x//A4212A1UCz0o0QSe8qtgslTecQ1YR4UDieh7zV796+Jtfj9/++uH5u+SOP12f/9Xfffn7f3Mdf85NspFMEdjdx8SZIuEQieuqgXzYB1JVhUIA5XYCx6noadtNd3JVDWvXk01UvW3yCnbz/UKdMM3wYMpRmbNUKMxkCSSATHR5NwoEkCGM9DYmc04fT7bQ17HqDIESuDJckmB3EbVd988cHGAC5nTffLMCUeTpHiSYneZoayDdotRXL6jVsUU9jH173it5vF/XSSfIO1LPKrYLQp1tNbctEWWk3KsNphYTHsBSVwmNffOcXuUGCmUOEcasbHhDDmSHiwtV5glYUOW4+YTyMEMtsgJo2pIizcO8/RyIckiIyHAEqtQqk8kx4A42YIVyftyAP/ShD33oQx/6ayhPMRrdRswImF2P7vffzydcanS6B9PRtZZnh8IsPI3TsU2/YHw7SRLmYVUknc3Pml0eCU89PeZB07rHl7SFAIZRqG6wh8eYu+fegW4aJRZdyAHoOE6E53BFcjQ6TNZdJrFV6SVTI4q+Mx8T4XUSbLpnydDw6LuxxGON4cE4Izox5fkAOmflg7MF630VJ1BoCi9V18vr0U/P33qMqlZ3R8BC3Q2YNNrhTtolJixHOtJ7teN5GDSKuM2Y3JQr6mpSKSM2sHmA2RGGDJqzyTCMTZHeGi29HYfUSX9+eu7Hen9/+/LmfZRd7jGoC1VmU5aICzRlEsaq22IIBxzvuuww92CUQIUyBmb5AjAaXFB3uhHQoEd4m/tCR7h/Payy2c1WhzabLi9RE+Hhd2Usje4OQ0kDEzIrpbVFyuU4CQWSgkxUW1nBMyhVAJkPoIhlhAJEu5AAHd28h9LIbsFhCXjuToLkyRYMFkCTMhIYgchC0wnaqOgl76po2ywqGrKGhHN1ZCTMa5UdgNMCaV1IE9xOx8h9XwTElkQwQjhAp0eYQZneUHV4O9FEW5ivhoGyAxQahHmEbwYvI9FoLDdwQKRj/iUcmd2aINyLQDT6HBVMRUpwioG4TcponxuIJXRT1OWFBE5zlBLAlpGOxurLzSBaIa007is0kmh0ZFxqNQYsjTStOm++0oDQnpmypiqQp5YVwhChFBgLVTpMCBivYGoAjubRFzQj1da7MYeACVQGHuewqbZSVgq/yse//e33z797/8P1+d//+/r5n9HvZT08/TJieWaNyIfd4GDtM9wf/ADf3686I6LuryEbUBsNsATpfvHCyVQifRkgGaAgyhcRTBs8o9QrekM68JbV0DZsk1ltKrRLZi5cUfGLp+9//fvH+HWfP+Onn/Tls9nhSFZ7NxfOxJBzAJkow2QWUEL214o39uNL+fWn/unQP77o+TkPXz98Pn76I65Xh3BYAIhGEXA/CBnMLuJyzZl77HiD6gKIu+4Mw0uQbGHhTaQlsGU+xHh8ZD76nr98H/XT+/nlB5mtTFSrvfbAwz5y51U6z6AAoE5CFw1VTMtIFyqRbenBK7gIfQFBVYQBneblXg16oOkGkAXPXT5z2x9F4Kj2pdkx93VBR5MaCHQQHYFh8FrnVbp0g5nxvD3+9hfPz7/ON7z8/GO+HXw7Cu+oLopoGifCc5pFtTHcNWaEW19VZ/SgbqKEueM+yxcTaZa4axCo+3kDlQNAUlVV7r15OFwlRVklqlasLslocwMNzlTizgwnh+hpTYti4TJNi95o6WhKTrhHuSUCqz4m4A996EMf+tCH/ho34P/if/yJNiKseWyKHKgYFtzN7u11tdeqcEfwbL9hKzNjSwfulJQ97Pn9oz88mOb7Ovw4eR5o9u5jbr6nZeqtjuuF5xFpiVCmWQjF68T1LrRFIGbkHu4EJFi3iL/4xDrggcEICnBmsY8T67SHiMze9rJGYsLPcGXuAIMBmsUVRo9Ya73+nFoEdS65jbHHvnOkcguq345+ecXPP76fX8Lc5/RutlLODfbwvO3flhtRkmB2V13GMgXcEzPrKlz0+1QwkdiqQFWuLnNsCTdRSfYSA27hwzwSYU5cLpZ8WLaRZUNoNeEXkAZFqXkWVxGa079WEgEA3Nurq5Uj4YG7cIcGVDeUaQIaEASkAQIK3kYXHVlY7CYB3pDTvED0BQ9gXCQuv6zIHBMjlVFOg3tb2+1ehluUtxwR8EhnFtXVluLtP225AbByS0AmKziEMA7zJbCxwgwhwaw9ulqOEByAahFDGVqFsn0kNhTUrfhLC8pz+jf7tj2PNfj55e3l8+orzB2FsFCKuLPOVJOQB2ACzBSAC+zmosNGD1DvtjIBwAEuY8MTCbGLF9tkFW7oMGtL8Yry09Z5aCLvOCaObW5uVggZjRBpMqTlfc0PkVBloJBi0RG56hhhbkHdlaQOxzastVRfeXEFC6QZllasmxwEOYzYHe7ytILQEZGtEiEQgbaCJkBbmp49rZ1Bt6q0jKjzopqGyBGZRrMWrARrmJY6EG0SO6n2IWuHKyxb1i6pb9yt0YOFyBjWa0Y/j/mr77/59Gsccf3jH1++/JAGDnALe/D47be/td+8/Yef/vTP/0i8eka2FSXKRJ8YShOOUd5IhgkiKCRwCTAbEkrdhRQUZWDLudAQkIAhbpaZtkgAZ68uTk0bZqFoEwJwj7sEDZloIWDTDVNhMEPGIHBoHW+V3NJZXL2sLGMgjWCjo2DFVofdux8YcXYhkchr3N+QmUZvgS22IrrRyfhuPn3728zn6+fX6+XLdb0LV7a3GSIS5mcXaIkIY4eXGVVslAyl27v/7PbLp/Evf7f9i98//vJv4pr4p9e3v/+7z//hH6639yEbjRXVj4jfff/w3/zb737zt08vj2//5g9f/vW/fv/TP9T1qt1z31HR19G9quFiRua++dOelx2vL2u9W8GtIbK+8rYDNx89JGB3e5j7tuFErdNXWZkYV/b1HJ8ev1fZeb7aegObCBemYNVnL0bY83jIh3lFXdfVF9UOoRfSAFN5dSOBTDw9Yn8aD3uMNB+4Qj++rM8/4eXFrDp1m7O7sELDDTFUpYZTcGVY3ZfeBW9zEEFr7wRFAjCflUBb4l7RhawN04wSA5W4yY/toNmdxYaUZ3SYmami4gxzL360IX3oQx/60Ic+9Fe5AZMur26lspxWKR5aeLcIAxxHI1pFg3IKNA+vhDXhYR6ZHvvT2L/D81N/enyes85X//LCL1f1ySdg7m3pPOZ1yTpOdcCqFk5uHhndux+vwBXDg0UGoSx2KgyaIy2y7DhXyc2RGSwvrQ7ItyHT0sojtrDCmdWKXIsINC3l0qzkQ4/xMDa8vfxk48y5VaEA1UrBqIbJTfsW+C7f/Xh/HdU5s7KWaG+M87PiHU+PmI8Oi9LixZm+zzEStLMj0rP6/kTjHUQDlcB9gkgYqiVBBsEhohwms7oQpcmio07VcChVCkeIQuBdvs4sXdFu8gavcgeogMlQhSy4FSmw2QGYh5mP9KhLijYKN46apJGpjACI5gX49A15KL2p0orOiq1rVR1UjpEz4H5AE9ZVINwJdwPkLEd6RmSbmnVdPdm8qh3RuG3hQLqL3lORihbPrITn2VaME2eUHnLa8EqB5kyaVmXQaO8BbIGlozqa51HbXVFk9J5Mr82Dpj+v9/gjckc1u6I50mPOTqgA0gvEgJnM1eQirOdEu5UIMStpa43TsVujBCuU0dqB4tHnsJDXSEAwERZoTHjn7FFbIze/W5izh88L8jJYpwessbpKmUZzkoQD7tEsRYUz2tV7mkw0AogBWgdQnt0Jtdq6kCnaYdC20sCGZiINvmkCEXsO21JIHmxdvuois2wW6GiL2cFGrUug0W2fE/BuhQAbuQcMUkOrYZ5hDcgyIoCnfMDs9+uqN2XD3aJVQQaYpvKlBntH7luEkTNIzNzfdfzwh/XltbU4gTnSBotVnO9x8a34hsee+ZwIUTovHMtavGyFYEhFdrJVoOTtVwUyp7/2WochSqrGEFxEK4BcLRalqwpDFgNndDnAUThRnD2R3WnK3nDBIwOARXQQ5nk5fi7oXdkGFNLbMBVwq56BkB3Ra8B8gDOKsNYG3TXRjdM9FeFqLPLyBUaHVYtlKzPcQgZLZDqVL11z1P6w+1nkiTO41nQjes142CMhrEbR1U6sixK6ZWBEDKAP1pf3+MOPUfP9718QNr9U//RnHD97l8aE7ap6/e32y//0P/nVL//TX+O/sf2S65d/+Pev+OPnP2KsT+NBS1VHvJVUEzxMnW7u47T1+o4+Hlo0LwQRM3t2XN7yAB1fE/Ae7xcvAnd7utOLsyPmoL2//pTyLWH1XDgT5QYaOYCxe6te1rs1M9FAgYGaabFZG6QwZlSD3CI3jcfENHttP5ZX6f1Av9cDA2FdEAowCxtYt3PIYk8YtbxZN7Sw0SkECF6CHRI9NphZgboI2VeAfBZg6IaUYYDT0uRpLWTZlFb3ie5NSa8WxrXD7A5YfEzAH/rQhz70oQ/9NW7A/8f/ybcEpM3uPh7rlrJbKaAhSUn0RJIODKItYJE3GmjPfHrIT89mQ9Y2oz/t+fwpcnrjjJo+iyin3q/158/4/CNwNQDIBA/QpXXZOlgXDCMmxrPlzIXlV6QjDbIuoFGXjMJMuLEKKFuFOAM551aSAm3IQUVq5EAiIuHYo0ZiRBbw+vNxvRhcq/DlgDvSe2aOERnVfznCHMd6e+n3d0smksP9qPX+rhZ3j20f40k55eGe4dEznUZVdBjJqqvojkkIPMEsBqISNiJjglgSug1MggAT6YlkhFfRTn3lBbtnRa8Fo5rLYeYhbwLZkKJOVGP4ldPhGWwKQDQuX5npNmsBa0FmhGJZhFnCwROsCkNE+yXq7pBlVeG91M3cdgxJPYhtpicF75akRqW5LM0hrJMNenLcR3tXMgq4qpwWgA0jkBaeIMULiMTuue15or68AKWBSt8sCc/lamI6ds/vv8neXt7fdRxYF7osMC6sVW0dCUVWRspH0w6sqLhbSZoDSHO5110/JGfTKfZiWSaYGAiZGxxCC8VrYzWcNnzVNCMcajVsCbqWO9wTgdZ9u4Mj614uoCiaRWNNJs1UBlNJJYeiqOFY5iOFaheNsDSGrB1iYORQqRuwSiSEGxpNm5C8WwipXboryDDTaZHqafXoGc4xPWbtM31GoMUoxNV4Oa91kFXuExaEAVFq8nBt3A687puiJxB96UzmmHn2UeWuO6ZprspOBJvVNJgyILgQZqgqAx6xc2jhEkSHm7l8SzMgsq0iHU+b/fJ5/5vfPz/+qt7Xl/fX8dPr8Yd/ri8/lc5wIcLC0re6Sq9XcHULAaGZwUrAhguBgNs7z2vBGelWVnbe4eyiWB1X6eJpHW34Gul0jyHAIB/ILS28MmwGckBeQnyzPT182y/Xen2x873MII9uqC4QyJmooFGCWbg1OIchE72Oupwbe2T6SDMUsAopDqGrl1Xf9/3hvs/MJ0fi7Tj8zNz4POZ3385ffT9//6uH+NZ/WF/+1d/9/Id/2/26xcAwGXiZLkJU931pNpiCbi73aKcF3J1uqu6WV/N95gMiWFJuSPRjxG++y//415/+O//t/3j+J+cffv7T//Vf/fO/+n+8vP3jPrnXPM6rNz4x9XKeuoSoiLGHIVTVRgBIeA9fRF3QosHa9fXJ5snqoMKtHRnRZlkGLyFklkMWhvICq4iF4YwZMJRMBLAuGivIdtw87fsOnottAL26HHXtmQ9Pe+ze3nXaatbZTROqeV+mq85AEBDQcJbcLelBdF2VlT7hwOIdvB6W6gIgdwwn4eqzzvB0OhxsMNyBdJV9LRPfwgyxnDJHoQO2iKYHjG6kDB8krA996EMf+tCH/ioT8H/xP/w+N+BOcFrVQcoi0bDE7li8ebBq0Og1CItIGM09MtPng+aUmQEIy4eBucXD0/zuEx8erK2/vC0efZ7ry0u//Jx5BbNUnYAF1LAV7MbKC9Xmc58PT4iBtYCOG6cCD6JlFYCZSeqqliW1Vqui0RF63jekv110wMM36TnzYbftITHYap12Vr29EAul6yxs9TQeTXF1Qxw+kFHTdCnfquq1f35fx+uVyJwut/cSrkR7BsaDPzz6/hzb7CINtIDk6NZXtCivisUm5GGR2vOePc91yejysLBGVS9nzgFHo90ByVtBNLxQYY5GOXUiCQPgTJlKPC5B9pDKaLlM4j1YeydYJHt2WXcXHG6ycyx3y0KDKLMBB1wutHUosm5oV4V7wM0TLhCAkIRobUL0vFACA3B3dyv9/9swh8X2rXVc69WuGkuy+hr280R351cilns63PvqXgEDgFBHJBLD7OEBD1vt43E++cHjhy/r9XNdZ3R3lwVmRM8ArGF5RaHjQoht3UD8xUgfM8PjPE65DWMDLvO+a3o7x2ygmzOACHpEUUtQVYkwYHnSz/SLbRwWy60d7hodKlxf+WIFKBF0u1gBFMKMCVBqKMy872laIWObq65JKCMChKQBM6MEKdHoaAOCUSK2GYW+jnDAvCDDbe+1kCG7QO3hY8bjjG8m9t3HlmZ1Lb41SjhWn2/ZlJmX1bWEzpRgTY9FpLcgQ8qRdxlqLcEi6DACVAcnPIVCN7CSNsYGJ8huAh7g7fquTMGgsibkaduWYdnKxYVH2z891K+eHn7x3Z7P+PH88nf/4e2P/4hjJQAjciA3AKy+rDZEqC29YUDr9HBvXJ1wM7RR0FpmEUd3FWopK4E8cLZYZMozhkzv1ZAtq9H5/OQ+OgCDJTe4Ya6J3CfGVqge7fs27RFf6vjxJ72fSBuWpY5Sp9zNlWXidH8cadBVUcDZBWBzy1C4AxgzkThOne/NE+0VDsMcgfQOV5sJ5yfLf/mb7/72X8xf/erx+ftPP22f/2//7g//9t9c73/2J8ynZ/TwL0cdL4vLmlqnWIMoUAlYAuinsY9nncve3tbry4V2ZO5jxDREZWCktmFz3xU0uDoK6FqgCcoJwDN4rLf31zhOVd9kcwCZg+al8t3zF9+M776PeODR8cPb8acf+/21dLjDMxXRq500UYMezpOXGgEg7of7Q6fk92l9hTMFWCJn0wJNMu6oP3jTwNVATEuGoW/uIDAZe9rDkI1RWWut4+y+si7UipmygUKXIuwG19VBihjIkcm+rO6H5v0cghIVQGkyNZtAlZvB2kmaMYa7DB1SAZ25dVwLUmNGhIPk6iJuG7wDoDncAXl/TMAf+tCHPvShD/1VJuD/7X/2izltxP2O2WeJxCAQVzaESff7r23AwiMTIwFzNWt55vaw67snH4+x0GfV7Ny3tKyucoSjrm4smEVJx3Gh2DUos4hhPY0Q6t14NaFi2kCO3rewMLc4VWCO6ER6ytGOKKC7i6yC4YboMumZUarWw/ByyQwZlqHMkZEjxKjuPt5VB0Jdjbdi1tif9rnflx1LMQweXGs1bTmPV/z4pfowSOku53s1KwOwjO1pPD5mPFs6AuV3w2VYVVcLruIANcyQXV0mKCO6M8CbFtMouBTmHY4oWCOSd/YUgTKcB1Eus4XlAOiwRJKrh4/2QmcJznKC7cSAteLqTqJRnT5hoAh3BWW8q2NG2LpKQDvSkSEBsDjRkl0CmyjkvfWAtY+73Ldd4n1IQbpviQSYCNDMIcocYoHrJHVfWv0kquCghYfdgHFbra52hIUraBxPc3zzENuzXtfnt89+1wafYHfVNdGMO80cjIQZGs0eBICFEnI6glwBArD0gMtINDXcIyNk1dV1WeB+N4WiHQxAloQrhEarsbD4dbAreFcSSV/CaXSEyRra7G48UlV53C+7/LpVyH1WlK5olqkDgGXdXSktp8cUhqrQdDiScBdgjbDoaFraKo0cpRVCu6EkeoNAwRJEBDrgyx+AbcfmmFv6psgADysn0e1fus7LyWitXGgQ8LCRA/K+CkU60fBAmHVkEVxgrDRk3PClO1PuSoxge5IGW0gHkg2E0kxy9VUkx5gwwgEKiBnOKBUJH46njH2zSr2cXW9cF5p3WBYigC5WAnALJIBWwginCokN3s1CemQZ+/1q1LzCqrUWujqZdAHVl1tCoJgXCcfcfQ665J0wRMBaACIT4gBmwtLTQcdb1Wu1yrqwWygUXa3MtMo2uIQBuqsVBTT60fLbh/jNt49P38ET7xUv6/V85RZ7+fn6tt5/5lrVljBoyTF8XE7+R/sv/8W/eP79fz23b+vH4/j5c78c9falziOAUVqqleZMfTnr/Uv8/OWq90hXTG8jYIkRifdzXe9GYU5kMAwIyPndnN9+749P+DSe53f57i8//rnWqx5Cv37Yf/erx4dP4MPTf+CX//Lv3/74D3z9+eqDJK0ceX3nvxjfGvTl+Xp++OXwx/p82ueXt9cX6sqeYi2cgGfZ5eX3b3YJNC51AjAL0OWx+eKoWr1sG7ZvPrwOoQqh+98LM4cT6Fohp1DOiOg2l7zKV9WAp3kEbg51NUCsBlFCw6IDUAkIOOFAs9XFxMTdWMbIKDMTcZGkb0gMdhBEqCSHgcJwCBWetISu1ZWacKTKDESWssVqRzBQ+tqLlnBO0WJbd7PUhz70oQ996EMf+q96Av7f/+ffP30zHqaV1nrVuqrJUJyorFAmreLuiQWqOtuRNscGNAr7ZtsuQwKyLI8BHxkXuk3WcMCIxTaEZSDMQ/Qi6Isyly+nAfJaxQKZAHNGDmzWUnTkNmKMU7xfgkOsTYns84QJwJix2pbC2qyKKqe2BGKkjV5c6nRY2CohbWwT5Jf6gjqyVFXDMcdjb3sjArBzlRpmwn376rqqjyUWqvB6kGuiu4+KGHC3iT3z8XFuD1hzscDZGbiJxplhaOG+z+o24pJaS2jPiIgTBTMPQ4Vno5cC1iFBRfSN/zWPCFnfZuW6bl+fwQtrSBKXKSP9bIRWGyLuBk9zBeDYa7EM06O9EQV5NiRzz0CfLK/7Uraj2Sy4FSzDQw7IzkJI1i1rRFiO1V5Fo9KAtBEeDgRKLRakPRNR1XZ0gGaAzAqi5A3AEHI3fm3j5NiwD/9unw+/2CqPnz+vP/9w8UgqAivaO4VstVLRtys2vZysZkdiFETd7sR1/0dpwMRoA5Tpa7K62RFy63C1W8BxN0KXwZACKHgYsAgDw5EXTzWqIUe3iQFv2IKwLBwuuHABKMosA4BknUjArFe5y6MFAAGgQEih4Q4ChjBIX29jnQZFZHC4j4nFugrX5clgiAX2V+pO04GFvxyEZw4YrS1hI2sL7WPzDZ44TtbF4+yzY7XBMBAY90y7yWCxpOrLEJgdI9KCAovdpQxjyMqMEdF1o9XMYJDH4F0WwzNOU+JS3I8HoA3T5YmFxHVj9KLRqu6KzROjwoIgWoICIOiYAG82HsSBhINxcYWA8tW0REwzJ2BBoA0nTxXKrM3BsbC6mkfyAlEGjJkxCpLBMyOGgP6KNFMDvRRuuSUylNF9bwmYJQhrH2M82eJ6r+r3MTQLNYM0BxpK3XZki6IF+Zj97bfx+GnMMUZUe5GEpvv2xuOHP63j52oRmDP84tICUlvY09jmk53QdVS1t4RLW2A8ZObpAmO015c3f3/rWiBbhhZAv9Rcyosu9x1zuOeMwPDzCdv+bPvW32z7L3/7+OkXZrZ28NeP8YvfPuJvv8XvA3HhdYM94fzz3/3bz//3f/Xyb/7ty49/371iSVs9zMeFLLWp5LcjOQLRL9fFi0Pz+dNjfMOfX17Pn5GRjKpuXwptluf04XNmHtVGWZ1+FoN060wrm0e112JyQypo5m0ThIxb5BiMaKOKflw4F2tBVVs4M+i6+XiJBK6ACgVu7RcqzUIl4EL4ar9/cN01tOcuR/fdvYds64AZ4oJYN39eFo1K7/YsC62S2bAIvw/UHUQ3dP9C08hywJCWEdbVAu8We4uPCfhDH/rQhz70ob/GBPx/+V/8upPEwhnpbaZq//FNfdzlGzCkJ1wGxNVnF61y94zZkU15GrBbIlzIMNw7/3sAoWVkRlm1GO6jTIFaaKxIQyYmNhgKFypqidWwzBk+OgNFSQiMuVnYlUWUCtlQApkM/H/Z+5NlS7IsTQ/7V7O36rmNNd5EuHtkRGZWVmUWSkiAgEAoJN6Ecw4woPAhMCIpHPAVOMYAAw74CMCEoAiLrCIqqyozWvcINzeza/c0qnuvtX4O1PIVGJP7zUzkml0zkXvUdK31NzaBDJrLjpg7awKihJpKAgkzVXO6QSGKEklTU0HFZfvolRJkhBM4rW25h7XQo283kzNRmlUFi4IU98zLbZ6ftXaooJRMRqi5uuv6sNw9OtsxGEzZ17RSmcuy9IZADKLm8FRHU5ANpq08RjBD5sjGbn5tZk0FiKLvyWQSOlMQzYwjt5jeAUgOIEpnlSGgrtCu0hzoMnc0ITwnFDxUjilwWHp26W5ydamijBCBFqQkGJ8bj5FWGMeoZmJynE8KjFZG5i706ZjZg1UZxmjWVVW9ilUJUk+i7kfRrYZMUiRZQMmcLIhliNJBruriYgaBsims3GRUYDCyKgG6g4FZKJXuKlKcTMBTUkhL25FOZ0PQMhNAp5QYLAruSBEKpFAZYpQyqliZs8JDYAlBMPA5zdUUbhY5kjAhS4BqIRkcUj4hMNsnGOkNFKkigYRpJIQwl0oUxI+7r05W1nFwFjEh1NRPhubYMkdQK11sMhfH128evvvybv1Z/OHjH/74j69nXFsuwZ1pdI6oOkTJZQ71tFxYNQoWDiMaYUKT1o3WKgmkjZjjJqUoSXM4emtSMrNKwqAealVZFS55qNqlCDjUqnYkuzVVpJlkKSmSaajJKGgJoQ6IKxDEQKnTzFyP7xLCY/ClVRBMg5ukGJsbBIXERGQmkalmAhyhwpFwK6fG8ThS00zKkQssIjRkbLD8fDsU6TDmnlNLApp5tG53pTYxWcJlmqk5Hce3iYkM2JiOSifNMwGnQDVQRbjhoa3tpDv28zNjDoQrTD1NTeCmgAUqADiwp6BsPdnp1Apb3vJN7+01rsyx3e8ascU+d7nll+3um1/cjdf1/adPH//oMRQpTtx3nlZl57Zv+7Q6PCFgACNs5KgKSzeiXDskITtGbSXQhENgkqLibl1ZhgVxgj7evcIXcYvtsR6+/LL+2Vv9l3/xpf2nb/DPDItAJmYgFzBw2fB+/Mffjf/3v7v8/f/3+ek3EhMOHjnMZpoIS4VJOUbmPiCDd1161xINxzbDR/zs9MX9N3rB7eOTj9teO7SsEAArATtOpKhSR2cNERJmR+AUwgHrHFoRsGlv7t/IF8+fzmP/iLgRSIKVBigN8/BXcHYVYQlA6alRgcpyaAkCI6aIm6GR83jGGDtN2rGjRKhyHMKG0g6FslKKJYcioUNbTTFMGD/nIxRWkULRnJHQbLBAiqpW5SyPQhxd5HhpQ3rhhRdeeOGFP8sE/H/7r780QbCAMEqW7VHzprc9pZg4wlBLpBSJcnU7MoAMIVIEg+JynP8cTsd0oNjKAMymqlaKI6mnsyoHQZQcScxYpbWF8BmBnDX2BcGiqMvdqWvLZIAJRxPTYENNFqBaBmR3E5dQMgypgbnnFkFHhxqVW5QW7rsta2uLMpExvHzpbMY9tu0m294YmBEZmG6PJ7u/xyq+Y+yhLGHOyojSAkoxWdt53M7KWREEXIFC7IGk3bf++GjLabZFd5IwQiQTYjS4pwqhrASoCbPDDUaDZJEpJNApECuJDNRQACEFoBKz4ogRVYWbhxBFCKwVWA1iS3OtipoEiQ7fMwYVhcWaeaqFwUOLhTrqWtESKCQOs57oYCIBHrOjZBkZmtqXBY6Qm5ZvqOONcswI6Fr36wI/pRZmFhAzAbiyGaeLTq/IikDThYq99gZ1zxKrDASWtVMrUTHU0A4DrB5iXANEk4lMZFEh6qqIQoaKlaPRM6MiEQUrhVLc+TkouzRVS001qw6Ja1VWaZSYhbmUK1AWcFhajIEClf5PbUNHajPUda+KAVFQIKxIJwLi7jjsvZl0kexVEYeUvbJZiYAwZw/G0Xjt2tAbpGGyMrDPVAiEj219+4V98/r09c/ebqd3v/n9+Xe/vc2Pi9qqh8HZMjEZVkRVOhswmjnRBiIgh5sczK5i3VgzZoKWUACuZYcBe0FlBQEqsjIKhig1a0qbCKuQz1YICFEslYLYIJXuSIeXswqz9iVMWiMQnJJYvcG3mERq8mjCogSgPisLUkQzmhLigEP3JgavmUMm2tJtjZkl0ZpYW8Kbd3MxeBUVW8R2wfkGBMyxV3HqQGlBREzY4dNjMpGI4ghx+F0TbWXma5fSmSOrTNPVtFCRFbOCJapUKYTX0Swdxvyi3//Vt6/Wb+Ljfv7hT+P5J4xLqjqVFHQIHFoUKlFiGhhMVPQqz4imWgtEgbk/+unxS2CdOprbjCl76PPAbauchfLUciq7mh6pTnToelrWR9tku15jvwFVRK/AMXNHBsPdHB4AoBKE09AUsnl1qxCk9AZ4b2jrgJx/tXzxX/2rX373v3yFv1W8Dtw73IHABlwK5w0f4/27+De//vBv/qfLb//++freF2nSxdQnqgpWlRgIN3fRQzuCYFg6Rdzr0fvP3j68+qrOtZ0v8XzO7cLcnZIQyWIgmggkvHqIGzS9mJVQ1XB1mI6siFgVgeG1+LKUx77FPGejmWP3yAF8/mn1+qfiM3FJBoIdqk4oJjKiG7MZszyIyWQgM10UdqT4CTJVenQgSosV6JDoEzAMdxXr0wCqBJg7ZsLZzafMnOqpGjW8yrTrwvq8gjrcD25NXibgF1544YUXXvgz4H/6EK0BAKeioBZmEMPdmhF0lqDPqAoQixtUSuhVCSsTlaj7xb0xYdDpZWpNLVYVQ7kLiiU+Zj5fRtzmspiv3kWRVg5UDlwjsdq6rLj6htyRTlDSbjMcsTTRZgYRKJsksgHmyCgLhaO5GSc0r6jKMHi6RQGgVD30LpAGRySZSDTt2rKQt5zAye4m5bY/Lwx3r0B8+JjPZ398qPvVFp8TWuUIqYgxoGVr94ev/fJ2e/7A+GQZs0JcrTVYYZ+D7/H46gRgWYHOjDSl9UgA1axTKlgYDCRDIIBYcgTDwpyZEUgkSgBTH4opaenQFU717NlTQYe6pmpVAAmFC4RDb6TAIGaeAzqglVAUyAqttKk0l1FGSUQxj9gZRkVWosxEw0GgwqtEJAGdhsjdAYMTdWcIrxB46wqk7RHMm5hA3IB2chri8ONFNYgIrHkkboAuDSUSXAyhUCzcSBlCmBiQgQwoBIasG6FlppaCblaOQHJXQTYAKRMxIyXhZtYykXq0lKAA6WxJRkWUwZIolMASvnRACEmqFNUEnGDsOFTpAkWC9BQEtOJQK8979QmUWCLhAVpBEyICB0UqSd3FrIUipysoFhMBhNxEG72LVlTVdVMEOkroqwrh7ibWLp/GU8TjmtFdXHtf7d6XBXdt8YYN43LVuSf3VCyqOdDILNnc3JOFoTAqZkVF5OfwLT01U021al4zrQKZUp6RQlE0EZsyoQhViiHTrbIhBIlG0mZqzuxmKiNYoYmqCciRhj136yoizNxik0lPBcxViEmtbN297sw4I2uommgTiGCghC6V+thP8oDrmLcnbXTv1pZ8s7Q3r9rbt2ss9ePT/v79PF+0drc2UutyAz67oiGAiQByQ+UEE0JR2H1HU6LBtS0O7YaxEFdN+FriOVNiRNIqtZBaMDAUM7YWsp7WWPK3nz60s/t65x7rWhX0RIhIWlRoKNpiJoIJhFSbxaiZ+yA9vDCxQinrp9KP79JSlsY0v43ct8gtUY5FynYBIC6zVMqRDfA1l9aXpjQ9b8hKhFUNDWWChi6ONcsGxUwIOAqCAISxBIDeTJQAkmPnQHboAJ/PZ3wgfiu4rvgaeFDMwnXgTDwjPuR4FtMu/dNDf/PwheTY54bcx2pARwJL9uFV2DK0ww+Rf5IQAfsl4g+fnn97y97WwTZ3zAzEyKS7ocGBIHXelyW485AHLdhqr8x95OJ43U5v3tyt9zokLht+esJ2KZnRrC8daSSBTJ+GJjQcSc0ZrKCGGBkVSJ2SWmZScGzHwwlCMQrMuiYwsxKl1NJSzGs6WKZYKsISPkOEkkkMWJXQaSaymyEQCaF2qXAN727QTCiwuKZDHJgnU6jOlwn4hRdeeOGFF/4cN+D/6//mFQpRAKULIooloeZeiGhY1E21IoJlx3/vLu6e3UwtKwqACgBRaUW6s/n6cCpfuHY0NUieb3H5uF+eILy7exBtewWLi0LcTFX9iOJijn3fbqgA0U9r6ytDQ0PUvLuIhUGrnCiyNKWD5UOpsA6rqNgiR0oVEa4q66KLISRzSkU1VVE3YRNTH1EAShWj8nrOuBqwqOcWrE3WxfoD+iKG3GJmSKVuIZKx9Fhbg3CL+PBpbk/YKhXW0VAyiiOki706YXm09U6hRRVvzZyJzCAICkMyI3KwUpDi6KWI2FEii3UnKQBmSoOKZHpgImiigCfpJegFdYEYJMUAYdVkaEE1EnnocC3cgikJaDZxb1RNVc5ylosSlWDCIOFVLEoYJqalAVpJRKh5WqYQMKIZ4jhYFUzp2gQayOqmcMsKbDC4dkRBNStZ6aVHwitGTKgYcKRpJYzFBeXqoUjQ7LhIQ00Kx6UwsuyIKBa1gkShlAY77luHxMDh7hCxFIwKQbEcZsmdOOzm5gaCmWKEEe5yHNozS1RRCTjNaVsNzDgs3SkNBt8Qcw9hozDLDTRJCIESIuF0NUnQD/Hx4F5R3VqJ32JaeHNJo0Iixc1cJzQd63JaltNg8DITO5qvdoc9tut1LmV3D/52xV998e3X/0Jv8umPP57/9CfsF/Syav68X8/nOcM8EiWmmkiZErAALWCOaqKeBWhQDBRUQeFZiaKJqShRUESAKBeDpEPVUFJFzoRTuumbu4f1izrn9fw0eF5hVrZfd2NQqAYmzCRRMAFEYCUiZglxk3BwKmuTo5jGIIAis4hyGxi2w6xvPjTtzqz1aH1FR3JgosCZue9Add+TgCwuLSsjbuZq3gbUduQc5VPF3Rt5zMOZTrhApFQbxQwyJWqiwo9WXYGoVxQK4gpLQiS1QdkNqlDMiIIqEEjNMjNbFvVT7DWuF0e0IjAZVcUwAdxQkhUGQJfEtBRxK8mMzAISk4osSAEKuqDcwru6qjcxCJzbnByqLHedVFHBAgI5yUiW1PH3grnJsUerTC2gwpQGVTV1C0t3rM2XJb579fC3f/H4V399Wr8qdIcjY3++2cfz/vQs/+H983/43af3/yFwWb1HjdKqUHW3UWDNGEpWEEgHojGX9aT90PuUVpWCx3aCZilqAFhAJlMEnP0QFyUUEepVcMXSfW0LbGeya3710L7+2Zvla/txbL/9/e39D2NeTDJDihOAEgHi6I1nZVVFiaYJJCVIEAIrAJLdJKKm5CFDqEyFHDntKCHp8MrNXL0wq3aIObSkEgBgWg71huOZKUDJnjTTJoZjzaAlDos2xIqpiDrO225gvfQBv/DCCy+88MKfZQL+7/63X1bECFI+R/aMikykQKmCMlEYQS/AIdbtvsvrOzw8YHUE5vWCT085rkha0e98wbqLoLutq3ShmcLHZRtx69soJxY3c+yRCFC0mZtDsYOYKXNnXgVicGtN16WsqZha7mYsKIGgomrRrgJkArSm5kirObFvmolCRLGVtUUBFDGqNLAuKp05haHiAGAG78HKsc3np5y31swWxT65zTRdTve63EfJ1MCAMI1hHbCO9H3GvFzx/Em354rQ3iHKbSemmtrapT3YsmBZjmoXI0GMADJMiqW1B2tEhBeziEreNevdm0jZPnMaT0OixYKVbknBFtgmkTBDExUj4K1hgszdIGqKdHTMIVnBgjnFkBQDopKllQChUgIQ5hJCI7HlEFtEXUkw4JrgBhIiQ0whWsmq9FQzTGRKQuwoBEKmm8IFasIMT08jEBSHliWKWnmcrUEwMDXXRVe2MTI6LAkzQpBIpCEEiDQC7q0pdtSUdHJNxJSJPMKuLG0CUjBlAQFnhzh8d+SAljoCotk0kQiYLimjoiqbdUnQ08xGVgWS5Q3o7imcMyMCgKrRNAgpo5mh9igQioGGShBuRkCSzJosCIQwIGNnosHRJdU5yy1cGpmjyla313f19ev7L77t5+X5/Z9iXu10Z8GIqO06tw1Nl8Xy5P7l4/2bL6vaFVO/enj99bd3dTd///7Tv/v19pvfbNs7V6KrN5OJOUIqKVXiro0Q1hRSRA1I1ATc9DCZSkljUYBAOgwIAqINikO+35DN3E+xrjzZsqztgvnhaZw/KoYTBYbI8eioCQQg6W6NumvBiqvDe1ubX4W3kXMLBxPkFAGPVmYRzPIkTMwBd1iTu9ZknaNmXN2ZaayRYwI0+DBxiLHci6mRaAzOlIE0TCmPDEODVWa6uxLukgWrQ0VgAewxHNZdqk3CTdNbl8NID0EaSEiIdUkiqEsG9hbedXl139pDLEu/O7Ur9nfn7cOP1A33HbXamLjtUSkF5p6EHfOwg/feretAVc19962QA2GooBIrdO1Ki2AikWLB1KCiXvm6vr2T+3je4/qpegLOSElVK+k2STAkAQNFHJIOUF0E5jJkdsSxxezAL19/+Td//WV9++nX7999+sc3D8u6t/OH835+8vMc2DRjmDZp5KwMRobD1I7EdIsmWYhtSrh5OgzqbYUSFdmNGyJLU81SxFjFshgRcRGhmcidua5wZzKpp8NKA8JTVtlen17dfelc4nr1T59yu8ygVEaROBaAmJFJUmiOVm5R+3GNBgRBDcAwMg2H8oCGEN3dP7diG4HGgCElD9sCUCKTikIxHFJiEhCP0HJ0IhtcGlzCCBAmDo89MqcRzZRCk5YkCYfswRA4D0PCCy+88MILL7zw/+8J+N/+H375tH98/xHns2yb5UikKACyFCgqHA3Kcizmy/1JXj/w9V2eVtx0np/y/IwMSXIkPaUoCSBtcfS7fOi6rKWct90uN40IpPcFLlYFLYiSrZrRRZIxNq3QsQWGKUWbr6+0WsKMo0gWUJlO7ebrnfYVmRWjREyblWIGJMoQITVHVsG0rYegF4gAqspKc+ndoAnmCBbYKAAi57Zl3JqVNSMzt+Ae6er3D346CU0rI0KYQoN6hEzQtjkuT/r0SWRHB8VFBBEWIWYT7suivlhfxFu5yfTJWZUWiSpmxB6p4WIwgxvUzaFHrhNtVgpDxQpSMJkVWe4l6ACApBldNcEgTNJJiHRfhgKJjbOFQCLgkBZVVeIWlQQUnEqoO0EOqKEsCgLxMPeRSg2PjYiM2OACd4G3ZDnTEhAGUCpRqbYoxKVQMIhoVKTrsqsQxKAgssp6N0cUsgBJo0MllTkCFEigLACAvUTBwVRZALjCtKaqpvCztjkBYXX1VJgoIoOZ3RpclQlBQggvQI0Odu9jm4VGj0MKgJIGmECaDeZIdMCBdMaUnNQMt1Zqg7WDRmlCMRyfFIFESRHgREHNIodCo6rS6GaCro0SEvMQ5hfhwCApeai7m4m63GnXpRb3x0WhIyoCXrDrmLVp0dyzwAZpYqvL68e1v+KI+eESH5/3/RyRdupirW0Y10uMaypMVdGpYJUEwUlBOswdQFYtqvBCIAFUIbNR2LqIUouKVpWBeRzyXi2n+9egRk7dUs5bXM9RE+ZoEq5SZQUE4YCaQQoA0sSknXTtaE1vWdtts5C+mKokGRkc2AeU0tvCteY26ga4R6tVnVKMWnyBMSuLqD10JtxmCwtR7QAKGYWskIy702p3tucWm9amRs0sVUnFDtQMBdQcRUeqCsqoRg3Qm2trFjnBnIEj6yBsImQccX4SDp8KE6yOtqa6z0Js24PyF1+9+dUvH7/6xfrBr//2tz/9/f+0Xf4o7ag45zKQC/i4tp9/89jfxtjnT+fbp3Odz5Y3WAGKwVA6QI8UkchilcrSF9x1+/LN6dVXyTZZ3FK3wO3CfSC3ROmYARWV7GJl6WXhKKWXB9INwdRUQFRMgVKUaBxZTSIgoxSGyQDLMmKqmrKSKlLdtBxH0psGBf+0UIkqTlsNqoQpHRk66FJgpVZQbVGXjq1yzk2CbljXk5jFjCqJgoBC11YIilrr2aX1xYdHbLVvGWBgcKhABUYwkMCRjZYaKIcCCZcEEUaqKGBIyEJaoqCkNRWSlADtsNh7ZQBBE5kWOgxqrAwz49EQkEL3dGlMveZQM4HQ2WCwykAFS2RRh4BH518eaRBUIdAx9aUN6YUXXnjhhRf+LBPwv/k/f+3VC+NP7/c//lFuG7KUkVZobrOGAqpWMJYsLr335b7cq4ugkQNzZgIAGcWwGJIIlFLVAagW0ksWVzUUBqJcHKZAh5cbVa0qgegKN2PEvuu2VWyqynX1/sqsYc99bCJpbrRUJNTKvPtSEZGQyNZNRQpWUu6KpQW8ojRQMeftBqQV9d5ewy/MUHh3lIUmhoDl4gHhNrFdWBcofO0FH3H1bepktebaEBoQgfGIfZESZAEVOy+3fd6MEDVVRSHmBLMJBCgx7w/RpMRUFaOAUGWpJbBMhJiYu0FUoMe8i0UtyBQ4tROBygA0xQwTpWhUmMqh7g2FliwqkAkKxEJyFlSscmaVlEFBEFlmpjh+CWgxBlLLVCGAQDEKTCNZshcQsIwj0ysKaYJMKkq1Q+QQ1CPFyqGEIQmmuwScZEn+U9fP8TrsMyGJUKTAYD4zNUyRalqOTBEIlUzIIdCOUiaM3gDJCEE5QFUXy8nKUFMVpAAKK5NCIiHoPI54avDapSwElMP3qgorNethu6ccdb6RMjKFCsmMKKJ7Y1LKSmU/PMAKA6JAQMCcAg94McW7zy1QHswCnaLi4nQxIAHsPMqZxJ0nt/VB0a8fP2Hf9ESTEyaSm36xnl5/MZ9q289h7KcFUQGCqfeLrg/r6c7WxdLqeb+++5DnDzmvpmQhATCtoASPdKNEBlkJVddG+KgwiOj0knCaw+kEMokKFORoBDfCTKJQMx2kmSuANhF6lHdhC0oXE0uoRQhpArohNRX5uKxvHr3fKx23iKfzdntGDgkCCXd3wLrdat9us8Kdoo4mPhEKWbz7CXuNcQGqw1KR3VS8MhBEaDnrhPXN27vlTVzm5frE2MSdd6s+3D1Uj4/b7ekdtmew9gQNzWVJTBKJY2FBjSMpDSDcMspoFMsl/eu7+69+rrHOd+d5fsLcJCCilAI4Z6SUUUvMu/DU+HZt33311d238lN9/MM/3n76ENse2KyXoJtCA6AzZT6wf/P45Ztv9Sf98Mfvb9cPYqHeNRg5WeUgIpBJKwWwrrF2O53aadUvX63rW9mwf3wOXFfc1Xm/nM+2X5KVHiYN3axauas3oMqkZ4CoPQNlBLMqhjIFDOsoMkKNmp4E5mdruGQdrgUy6jgAH/fxMFWhCllFhUKrFFnulSihlloRTjFHFpQMRgMmWLuszR4efJ7qcp1xk4r5oMvbtw95t29XmTdGBEtCtI44PLOqqDoG8OZQRQbmnsqwBisNaKoJU2lpoEpBtcqNIKJZATS0AB0LWiaRyIjSVNDyyPLC8dFOwEpLDGYjSkCXw+0gosYUTogrBXkUZqsgLWqHYVVjImWgF7FKikUCfMmCfuGFF1544YU/ywT89/+Xn0fBFVvETz/xp3fzclbQYdoUrkqJPUsrVbyboFQ83QWEJEhrZi2v7ndYtu2KZAlNgJkwMbVs4qub9bGN2DcnaDzet3JBx+LtpOaghMxadO2nnBnnK2/nmhcoTZr1k6oFpA49djJYqmYrzJtSK0t4vLwRrtKhEZGFlAZOIKo6AMEQqLmD3BOriQm8L2gpQlSW6GBFDQ8hLTeM6ZJoFtTaC58+TexmHevS4JIocTFPLddCoRbJJK7b/PhU+5UuxuY0KApZqCIgyipCFM2bIRlVvSkeTrp0LosP3zM1whkhhz41SwiWC6mwahm1W6zmBp9H+imxoRRs4kE2h1NLquiQMjMWyoioCiJ5NPRoyBZRUO9SBVTC1bIsLQm6CJxEVohCgyi0SgoqZ6h1dBWlIQFKIpEwQMhAJFml6C6iknDuIMMVSqPDIEKEwIMBgJieEFM3zszMRczNZlSRquIzBqmR0cJNUVquaqqJQeZMC0DhViUgCuUWUDWDJSsYLJpLTgujNO00zdRgCFWhJXAJq2MeLxMkjERMFOho1jNICpSMBBSUooCBKpriuNYl4SW0qqw5CfG0AEUDvVtbW+kNu6sJCyS7oHcGZIdXZRVNlpRA7Ce/xzoqMGsa+JdvHv/q2zd3X4/n+un24wp4X+LeTtb8j/Pj+z8gsrVTNPgt5vk8Lx9Vg36yq8bYE0FSj32HqaceDTKz6EovCHCMB5FZi6zpMUGUHK4CpBgFTcVgKo4UgPCsAtBEtR0H+Wrw4yzvzZsrfBcaTVqZLwqr2z62C2uYQIgMaEAr4VKuSaWER+WMdPCLu/Uvvnl4821/wocff4zxrGP6GLmPiJgP6V9/+ertt3r1czzpF+vrn33T2iOzbttlGB+i25/Ozz98v7/7wP0MzjwqcxNq3a3kCL1KDQCAzooa6mpLk+YVUhGxlN91e/1a1seeDTPqdovbLS7nfuwAUcFj8lHQxMCTt3Wdj7231+sn3p5+ytszc0fBUKlF9069EVJeXv3N6eHrN319ix/n05/+sI8ngFbO4MDQhIKFdANKQ7Wrq3seT2K35q6uWF2r175XJOdEI93TEW+b/Muvf/Ev/mfr48+2qHaB/Oly/YffPf3jb8b5g9oWgO7AuFWleivQKk09zSNhVS5agqiqLBDqU5updRxduWoF/tNzCIeuIZcycYEPVJVppDoAVkyFWihrpBZdVNcFJhWMmtDyMEE2VboTmUFClAJB6cwQoAOVBTgmQ6ayxJDBEUQCBoc279AKJQEoqgClw02RAFIqwwsQwKX82M0BlSgi4FsGh4kmdDoE8AkoipkuMG/S0aSIrLRyjbCVAnc4MueCBGwnJDLlyKH+nDXY0QT5MgG/8MILL7zwwp8B7/bop+fn89guqiK6ig9lQD3u2nr/0KzF8zlvV1NtQ8MCXo2kLzDLRSEYpm4Gl8eH1+mK170/PGQRn7bEVPdqTWfG5aYfnpDTowJ5UkSGdTGboKor+qIAbnvOIS5LP1116AxnznEtX48jUTToCQo10gZyu0UQCnFYb/WwqHklcvUC+2DOXbdcBaNKKxRjqlX3vhqtNCGM6EY41L0Mi4hiTS0K+bj3GduMeak4dyu8WlY+zNp033Ne4K1kUYZ2VV+hBnO9N3/t8vbr7dNPPF/3bVYmSLhbEEEITA1H708MD1hkkHXZ/PVjX2ltuaMP7ZGKOaazmSsw9ygWoFEB1Tt2Kc6KQHnTBr0zRBptNkOZHw3Lwp20GQI3C0doRJRkB0ptWKqZAg5UN6SUFcU2YTIdcojhRaFQbVaJbWYirIvhsOGhxiGhTHVxslzUUqkBpBBlDDgKLiWOYuDIjNIaOVSyVD10cQ/LQM1Mp8EmGeednjU7PKNRhNmIREjJIkJB6PQSmphV8w4H4XtgjtojMAUz4KXuBLqoqHZYSgVr7hDCXUOqUACKmAOmqk1EmeDcFNkFo+zGEMFqSq1cFogR7oxKQ7AilfMoSUVZBAjVpcFUzJeQAgfBXuZ6kvvBpJgmhGBEafpikgCFEWdPb96sBq+A1gJbusLbby8fr+/jdkVsl3u7Pz0I7LZnzZgrdD3Ne1mXezvl5gVDXG66bcEczVBuGSTNEiiuXpO1T/NEW6a6DLkxMdRVDQjaaBNVCuhR+YI0zFjgJzd4u43BKlR14OiBpu2I5q7rUgWtqFlVN2QmaOKls5Cl1qFRCkTAOY7VkHkc3WwVgNvJFlBmKNog33+8XWmzxoX16WnDpt5tbe10suU04f52Xe1OTsveFy6wuHc0tZSLzKfn7Xcfz+cf1Wdf1NWS0s0QAzvEzUzIgKr+/P7Nwy/kzOd3v0OcMyMpS7Mui4+lfrjcHs7e3mDDvF45b1Hp3TSwJyPTVuvLon2FrnAv2U9paxNGyNg1oFxGJVRRkVVTfHGNLHUtw9ww6tanRnpxVQsuJuJ9dszwMWvjqGu59b4oWBtjgS/doDDZXmt/8/ru8Qt9rk8/vZPbrTL3h+TPH9rffnv/r/5m7X/TcR/Y8HqadjnP9XnDbV63vcG5zX2ilYQOAOUSqxk1uxosS0B2zkLGuBEuoYUZJaqFRoORRRXA1dPNWnAiiwlPwlLFA4AxteyojDc5mT+e7vRhXGZuW53S13uE5uWG3MSZvZkv2HOMG3MaxaGpCBMQEsMMetSPQ5TrQ8c2mZYgMweyormZg3ARmxFMNlNXGBmytVpbRwVIFNdR15gQQ41JWgo5qTAaoNWo9KbSoRRM2TFFxXx1Z+2DM6Bg5a2sbNOunpFpEWooFtDESoFCar4kYb3wwgsvvPDCn+UG/D/8N7+Yc7s917ZLUihcFNpEijOhKq/a8vDKp8T5HDXtXsWcW+TllnMe4aZmDm+4c/3i1Xr/xpYTYO6G13fAW8Erh97wx8v1B75/mj++j/NPkBAQpEPb2uvxUd88aOsL+o2hT9f49CnGRW435i1HZKYvq2sLJSTNFVDAMkkICJFcCuzqX77ujz/bUubtjHmx2x6ZyfDBnInIslKAAj+JeQvYCKrWXV/hFhEVyNvnEh0XQymLpROVrMQexKj7bt6RhfM5YndVtEf3xSpBlpuuiraoeuzBfW7XM2/PuW05YEgUmQlGCiXUC1pUCGDT4afF7h5lPblbqhOSkUFaojnNM90YniMsa3qhaQuSIuTMSMnlrruqh+aMsBBxQNk0j47QkbnN6L6qHBnLqhBKzBAnAYtIlyVsJCJT9TiCGEp9IHKkwAEyaSg1ndgZrZwqELoAxBQv9V5IFE3VQGQAy0AQKTwposHgzBJCjAFUprIo8HSoAMQek+Gp2SjmRqSQrIYqRVWVdlcvcTMXCFdDNI6I2y3n1jK1HZNVNlenz4hAtgDAKaJi9+whxVUSxDwCa1NhjCKqKkvZKBAjSgwMqwws7uYWiAgICQCOQ/8YArKQFGnQQEJIQqS5r4CY0yCDwRa+eWhlpRuKVlGaI1bI/cnbw3LBfn7KBd1X7FWsI2kKmXNmonxtflrs9YPrfYwc17P3MiAA7ORM1Cy4kZlhEAAokijAMugC8TICgGjdqjAWM6qpiwG3nMHQQCeQcTVxMQItlOAR9ZyOBc6j8qUEqqVFcLElAuWpauhYtWXYHHHEnqtYpY6xVZaXI3Y2c4JADsSMZKLKF+1SA2WlIlCHblo54KOso7lSqjm/ulu/+cYe3+Kr1+vbr5f7R1xi/927/Ic/XP70PT48x36emGYlr3xtbzB9v92wXSIDdBPiC7dfPrz69p89PJ0+/OP3z3/47dg++AJtlq3xcV3XV30itqgYodFHBgNSBp8GQMXNbeWOYLTV8fO3p7/87rV+MZ73y7t38fHd4FVDZJs5Lp9XRuUJqJvMtIZYW729e2Wv8sO87B/dUm3BQJ5vMnfOkRnAqKyxytLXpdpOBRTBaSF3S3vzav3yzVJ38fEy3/90tW3/6+X1f/E3b/7l373Fr4i4YTociTrv9ZtP+z98f3v3x/bxPC7vx+2sEUJyZCir0hUmlk2qm0NjRJa3BDFmk47VzIICRAQJaJMuTIOF7lEZAUlXaKIIOr25pIQRLLpLdLaie1+W7i5DslhjQGdERQGKytRJx5FOfoyOYpiJpJkHQhzEFHZRpx5N5obgrFFTF1f3jlYVM2iANBNDCJhAlClVJVSxo6RawkYh9j0iPU2NYvX5wy0KUYOlgxqaAim3MrFUyNFUYKpAEpWukjJTTVFJBQtTm4sWhxaHviRhvfDCCy+88MKfZQL+7/7rX6yd69K4zBbibkDcIrcrHLUuOC0+ZZx3jQ0xE8zm1nS55rZtvrTmRkAb4OKJAN2beZd1sa/f+tuvpC9z7Yq+Xz9e3r/j81NuN8feshzBUN7ftS+/0IfHvPeyfkq9/Pj+8vTOrltePsb2jNhj1mIqd3eLa+SMCEFbdClwSno6OkysCFNIaWUhR2mZtmkGKY0oMkRk0hCCpPdMmKFMTBdSlFl7pddJNNQxMjh5+N7U3TWQSJZDs3JuVhNLw3qn2uqy5fPNOEIMbtpa96Vaw2KEWypmxJyx3fa5Yew2h2zbYe6NjIzsgEinN/HGrk1N3GBGywwUTEX4ubQHE+FRDlJd9FDvJeCZSIRKOZAUmBCf1YmeBKCMChkog4gaITAISHMCkUMEppaVFjzqTkQd6iihh6SBEcUFMjR1UEBQDLZnpGIRAQwslAWEBQCekVJ0CN0iQwIwdxW1UDgFYCRYdC3vlplhcJiFRAUALVIzXYMKwp39yFUKYNIgRaFoQsNolS1KFZDcmFVmIUZtTYQIgydLJJUQsbS0EvscM4ail7AAIp2Z7gFy0lLEsCiqhwZLfIZS9Cj9YUEcmYmgu2PFYMoAgeRUOCgqZms6KIaAtGx3ZnnHvaIiEIh0TSBgyFRQTCTRyTwalaW5rCuhmFdE0DSH0IA3y8Pbn51i2T78NC/PKOYKqAJuJI4/GxAhmAhiVoJmAkOSBaTxlK4js7O96frwqtZVQ/NpO396lttmoFWCWUhmpMLgTYFeVEv6hCy6lIpmXoOmaAZ82ZZ//su36zfPT9v24UPauM97e778tL17fPPqPl9fPvw0z8+J5Jw5QgExfG71Ebp5oigKU19c0jGDmJkhEZQ0swAkFyj8rsvpxC/vTt99e29vt33mp4v+8Hz+4ft9fExJFTupo8HANFA0wnDouEV87e4OOLYR25bjGhEUFA1SZppdljtHNIyKGAaIKQkoxFpiwqDSsaO01JF3J398XHiv531yghnbLXo2f9Ay7BfkFquLn/LzDizTwQhotFOLN/cP/lp+iOeffi01DLhEAmFBIK0yXU1d0FxsGtITJVJUhZSlu7UTMmnIV8j/5PGr//J/8eb13zreOGzWebz7WH/8cX+61Ls5/uPvnp9+C+epNLahe4QkVI/SHweiG6BS0OIeAoQ1dWoJSMaRJA/CM9TlCGrwQpRtiRFZEwDUs0vXBigYiYyTeQgKIqbmCEiFQEzteNJCiiQIBLMJzDAyYzeG2OfAA6pBkCYoM1oyIehiUK0iQ8DCipaO2KbD4TChmUQxCkjRRjUUZe52bAczcCjbHUZLERhARQJS2WF9MR5mZIg4TOhEmjAJCI1AiiBhiNGO5ANBIo2ezkpvNJUXH/ALL7zwwgsv/Fkm4P/7//7nY1prvjp8ibf3y8OjlO/vn+L2ydbVvc/LrW7PFTvOFO7yetFXb3C6kywa9PHBX9+rWH48z9/8EM+f5E7a64f+cK9fvl1/9m3Dz4gVsB3vnn//2/H+h3H50AO6zLv+kN7y1PrdqncnrIv1JVHjvI2PT/PjO2znvJxrPLdMk5bu6Wr02I+UzwLCzWAWLjjGqCw3T3WbqdssExcph7rF4oBIIPYKjBVKg7tUmCYKWoZsizETR1+sApAszDFj5mfvoxmAICuOk4SSjIw5YzE/dYNhn7kN4VRzwRKizVBAwiTlhjJRx6yYjOKskKkFG+AxMKLgooaAaSINLipASak1m5lJpZcnJUQUhakwZqdBlbpKcGSgSVsWpEQFR8AFNHfzlCzG2N2ITJqXCVTRXSGtGAYzrTRCJIqRIUFDw4IUjJwxVAvdCRPQvbQsb0jAGsDcEUYVEWRqNw8bmThm4wDgnpKFwgACXZsa4p9uiA4DZoqCBmQdhTEihpBIwnxBJQNOQChKSVERhOViQOH4UovPXTNIGCwyaamANhRqVmOiEau7dY6oWZSYQCtJoQISSAgAJzRZUuGA96WADALIGsoSaeghIpGWRUUZAKky1Tyuxq6LKKYpoGyQL+9OX31176f5fuzXy3zecgxg8EgSUy1Bu2/t9IDHky33FrXHRrW1fHx4mudPcrkxRqLMOqTSxMRsXf3+JNpzTuZo1iywX7aae2YANbuWmruxr+vArKugbK+RxdysRFRm73JyuV/vlgc/5+Xjx7k/txlIBoWGVggXdnOoJCGASghCKbAFKiiq7g3LcmepQwqvvN89Nl8RwMfLfP6Uc499IoKaCEMAFVI0lVJhzVB4CEFJkyYoFCgoyyomXVLLUCwfhUXharCWUuzafCUstpHbrpEIhpd3U0OR6fDwcHgIIpkaBl3boqvNse87a0C0okpU79vd0vfrvMXWld69yqOoKDVgRmktfTVIBAegok7RBqUOBax1aRnFOWJOKEWFIVlTKtDdHh4cy5yJ/dYAmIS5S4u12PyObV72OH+KuHBAihFTEGYJg/uJ2gGtAl2bSEmmWgsHWJV17+4nZG5v+fDPf75++91y/1bUSGUqnvb441X+/Q+XP/72FmeUuJuMrIqMo3vMuql2VbgGGJHcy0xQeWzfGpMQFINmLb1Q4u5ORARxtHMHRgxLmN9Jv3ZRcT1Ctqk1WbkLVEw8jcto4SUYCQQLmR1QW2A1rxZxwyGVLwDplmZe0isRBJgiIcTSnRYSsicMChdiFyKzg60L1WvGFELF5Pgoix0V0EUdQSNnVVYELNPIpGQnXAsUws0hJq4G7CgFHCIOwjIFkWKwrKnQagoOCxVVdwNEoObAzCb+MgG/8MILL7zwwp9jAv4f/48/u35c1tZxxwC18MUDfvH2zu+vf/h4/vEHjCvGwDbkesktlsXx9n79i6/9y691ebSNt/0WHmKuP56vf/w9t9vy6uHu269OD2+306L3J8WrAPbr0/k//sOn7/9Ra1sf2np/0uY89aU/iPYYG1HiGg6UxfUW5yfcbpG3jCtieIOVM1UMLh7BmdJUPYsOAHA7Rh7LTCaBVgYkCTGgQbwDOmOapOCz4la0ZOmAzzk4DlmnrusCtL1iVixrX1vPWdgHODMTMCagCBVThUIJSnEQ+1bbVgh08ZOXmNKwD8SMyeNtrJuFgBSfpBKVoaGgTqYUui2tKaTcMmXa0YhUatBCgJjhM7CHlt8idoeLw93EzQwLHCiTAnIPjInIjNCgFmdzR4e4wcUQzMiSTAPNWpGBtAwDIJLdTf0IjGb7fOJBQqoy67gtyVE6rA5qkoZsQRaDVdRykWFpZUYpBBMMFTT0oMziqgKBhMS+sTgUcPHy0lCrNZRpafPQS0bVEYiTRgiZgIsLAPD4SeY/lX4SdKhK0BDoItlFZDHKUQKDQrDgitXd1ddVY5mXM+YUS2YQFgkHUuEpJApJLRiIJuIkNQs4buQwOGEyiqg4fhfEzWWQUbEA8HSau8HH3TJ+eXrzX/3tX9r/6h6/2FA3fP/Df/zX+evf892HeXvGvjsDjgSwmn259u++WfPV7XwN7A+vX58+1odf//anD9937uJuYuWtm4cqlu6P9+3+EW/f2MOpacNTbL/70+3HPyCv0tzWjp+v/sUX9/319bzHebPnffv4fn/6KNtmXUwMamXiS0P5qNmRtnEyCjCAEYBpczAKgkq4ORkIQSNYmSRpghTJyg6TJiASVkUFTIWY+4iTru3UZpvna8QNTJiIIEkKxKVDsReiRgQtHZYomFYBS2sUDha9JJuZOSMTjDBxuOwhwXABzCUUUtAwREIhYCrUAXXB6liaXyW2PbhBmigShEhPpGFCYGgJzLIcQxQGOuSooE2UGcT8Ttf+2kM/XZ8xpnaIdIBp0kWjudI1Qi7XtMKG6UnhSgyGNpe1W1tcG6oyBlWrt0WaXGt7vgRuWL23O3+K6+25YsCyKWBOOFwCVAFMDJoUJCEKo4nRBEm/X/RhQW91v55Ob5LOy44PV56fUZcYEeARqqXIcmr1sScjBAnAHWX0Y0EWgYKYGTWl6JIhBB1isLSUQhFiNDBSKzUqXLQWV0dPDSYUVVJAS2PuhQrDAiVQzi6SZAowaRm7haVAISVG7LAuJl0ldZtDC0La54opK9FciwmlIFLJbBCnUTLb4VVOpJk5ZUJ0KCqBCRdM4LrHpEeqHEdmhJdCKZqEUuFaqvDqqhVSijKGq0u3KFbIIGsXFFfVvmg4gFxANSBLU/NIrm8vN+AXXnjhhRde+LNMwB/+21/8/oexPZ2sGaDmsXY+3vfT6x51+fjj7dMHXsLfn+vTB1j0+/v23ZftL37hb75g6agoB0der0/6dJF3T9v14+muLa9/xsd7O92jYsguu133myDkss3bM1xOj/frX//scfmlon3Mn+btrFvOMTL2Oc7cN5kTMSWL44q4hBxyXYiebF10PamqjMzrVnMTClVQyGag+E6QzFFBLpDeViiRG9Jg+ySkTr4YkcZAHXdXFLBFsmyBqnoBo0Bg1VoWFCRSxqzMFDZv0Y3NGNW2CNLTaJ5ZYJhwn1siNaKc8GZKwAyOzNJU6353p+7YYl5uc9zkaDvZIrJyRgmaqatBG4FDC+rSBBqWfsx7om6eA4FyOMiJkJlESc7PcyHSmpUvqqZumhKccqkdE4DNMpQUUxuaAFDCRQFcDSxdyIJYYlo49WiKxiELtxIYAFAsD4kfUbUfosYUokRhQIYwkUxXGgA1SQTLFFmFjASANFQGwsWNCq3mOL4aAihROIquMgahCWeFitdxJj6aQL2XlNPL4K2QcHHx3GqPaRgGIJDeaebapYRIqB7RrQpwVCQchJEFoYQxq3pRQSakqVLVhGEBZEYAZmquqWiFWWk85gJJBAMOFcJSohvu1vyq2X/x3Zd/+V++xr9q+Mpwb8AVv//x6f91/fu/xx9+ync/zu2MvKEZ3F1dAAPSFQU39Rn7vs9IeDdRNZR5ro6/fvPl//o//yX+8x3+jMsJ/R5y/c1vfvv/+X9cP/zBc+Z2NVYT0DzuTn29h3aMxBi3yzPmZlmoSi0zx9pdViVul2vU5k0XuOw5NQETBQpRAlcXDRatWgaiYlGILbAMMFJmWGa60/G5jcm1oc1tTuwCS+ZMrqBFpgECgyUkAiBlT2ACagBQ1PJmAmFUZqIIdaimWs0JrybuNCQDOY0qooQw2EygCAOIJqAlUuPIV4eluJU13Wk70hNWliLdkKUJGNKQRWVkCo+fTAIm5iYpBR4eBKnOlq2ZVWG88uW7N8t3351eveWI/HDbv3+qH57x4f2e53SMxRrEk3Fn/mo9La+hi99y+/QTL9vOZJWbMjI463PMHswygZyTY4qpWaciIQJYMVQBpJqrUdUOA3WzlRrMoQS8WxcAEYEiEqjKMiimQopr86UFxLcasYNlaKiKGLJN62LCTGRpBbRX73qVCmQPk0S6KkyNnsUCRA0SmNWawspgABNC2I5RAyjTBCwpR4hcNrWJvA1qih8bzuzeEwIKwlI2hQFaVEYkB2FNzERSaQU4csJYHpzkAApAg4tUMzMF6RImhuOZELnTKBDAK+wGZpZFAA7rqBQkjSMF0zqyNcIwCU0uolio5ioWkRFJMAKSsvQp2gTWOioZKdlhQaDgAF58wC+88MILL7zw58Df/PLtm29uT+/m9z/m+XnsO643ffd0yz/se8TcxFRi1HaenafTabE2t8jc30AX1fdjlz2FeBg2N5nXGSBf3fVXbVbuH95pGV615Vdf/SX+leObDbtg2/Drj5df11LA0vHYDfuDZ5359Dw+/dQUuFu43ifKZsS2YG9+e+K8iS1Q8abSV9OWdcMSysa5A8Cr9eHVl77p+aenuF094S4o41abkl3AJZlOZsR2HSDQ1MXaQrpmHQJVZQFRoc3MyQgWrje3ZjS4Q0wTNQOGBtAh98tpw8zc92FNAewm3u7XiWxhlcGN18i8hqIVUCi5bM9PIiqH1o6urRk13TNZOp0pBWrTMjekmTQXgqEOpB2ixy5ZRsIUGSB9mCghMO/hduQgA96muhW3mLnXPkNp6ljERWdAOkwrtEExA1niSpz0oa0xobdrYjaWlBYrJLQITd08BApt5ayCKypmiBbDYdQuZpRgpMBFVQKGMDRthIvqca9GrRqREQC7VWVV5KJqOweIDGahobkyNKKq9W6yAwFXWDQpyEI9xulSVGEqrVAFjkTtmeUoMzVYLY7mSkXujIo9wkpd0RTivZYGWOQmXPu6V0qIhQb3VpBmJAFsFdrQiM81yqwYJZUB0C0F4lZVVFX3ZIkiqE06Ebi5fH8b336f/dtHfDURAzlBf/3V+s3t8tPthoJUs0VQyjgEqJmBc4CZrQm0IqjNR5VAXHGv/qs3b//mXzziq0/4MZAN64IV2M77xk23j4G43iGyAe4yRPfLlGeUMDKUslh7XG1KjM2d5m3YmtbS6/70qvb7OW4jSlsVFAUVC6tq3hNgQKghhGJRh2JWoiRhjBQO1/KSJrqejEvMW25TLRGE5B0ZzIE6BLOEEwpOyaCYGgpuGdBkWUGD0GSkUF26F6gFramrN3hM7FKmkuIwqdphoSpSSqg0M2BYKkQDoAIIoiwI30vr5Mvjg79+c6pTPO+3j+9zXGxVrKdszeA6IZdbbVNJeFZiTJZAE7R0WZYhoq5ifIB/veKrh+bI61k/cb4718dL3j5u/LhjPmjve4ZiQmO/ckv/+u4bfPXx07vnMVYUvHxgZsBSRVsqSNQIGGZyv2UN9w5yeFO1BDeoQVthBYFAYHRpYqsVWZXiKpXY502itLJUtC2dSyF3Dr61VU/YazxPZkC4FES15txkd4h4TT+qtDoTTaVBRw4lujZpZgarKVqQHt5BhgQHTF2RYVAzDPWNOWNMhoc63HyIgXBUsrQKqTipEwwGUrXlVMDglCWXXLKJBckKwVFjVCmotPzcqwYghOluWd2qUOGmirWqAEKjryxLhFmKtSV1AjUzqGy0ZgooXME0hSgIaVHpBQWkRUyRsLaqNUWgUEgRrk1T4YskGGkeFJuzssgyV7j0Vho1Jl8m4BdeeOGFF17480zAf/p31+75cdv/+OP2/IMp1qhrhqNzESzqo/acbAEm9zE4M3a/XM+v392+fFXoG8qtNbg/9PX1t3ereltsWfqmvLzPPz3JH8ac4/JXr97i9Yr+E57PH3+8/ftf3y5//OT/o6tOlLuJqAVaCz/dNe3TvbsqBmLue3O5h8DVRHAIExPA3d39/Zu4XrePHyQHyhGgqFO2nKzUoS6EC8tkD7UqETb1WuBziRLgiPKtSuVi4hDBLaKmANkbvOsogxJjOAxtF2pLqZPMfWx7K0PLUIVjNUqMTSjlfqSkwKeJxsoTDSdMcAY5aSiww6t5rtKHACZBQagUKTFTxpC+m+rWuy/L0po0j0IgESUhsBKzdDglpSqqlgEAMMpxPo0GGEY5GL6Xgvfs4apOC0senZqoKiAKiSYFTjHcPwswAYmsEiBsMiBoy6KqCvpiJSnJBKhNUF4KRZh1K8CqAG+o1oWSAZ6Q5VEz8+jBFFOgYlcAkII6fLlz1Ki9l6vW1OoEqAmalpWedAF2hxGaABQuPpARJemmpepwjAgZrXURorqGVIPTMkSr5hZZu6EE8HtV6QqDQApZWwElkPJ52SHQlIpijplRS1se1lLx8CBuYqoiSt2iUCpSbhoJ6MRw6DIlxyiraq09rut6iiDvcrm/77HO/uETfnPCFwCAiyC1iSu2GIhocHOfhFxG1g1K165wNJ+0nKIZqcAie19NV/uhPv74785f/IP93ddvv/nP3uCXC740xF379OttE+VpvXOtqlGZ4O6EEAbDaqICdNuTDn/1EKt7rnqJsZ9L83rqy93qbMAVql5SR5aZoBfhyDQ3OGyyEjQRJcpIyc9h31aOwkSM254bO+zVfZ+O2w1xGQrsQMJMsJio4lozoiUiR7q6IjoamiUkyQw1U9Eisc/K1KWpttxlt6SKLJYzrarvKDpVTSVF0ALIgOkUZChYUqC5kKYC5Yr6aln/8ldv3nxbN53//ofzp/cKcsu23xLPw5vTKlMsZhQCXkCplCuRQCqjSUMw5iy0i/v3l6iQD4PPz2O/VRVqSlkn5ihT1epScUrPGPjww/f5O5g8wkvCBgLqhIopNZUi6emc2GcRquyzUCWaCjGV6ke9TpNKlNCmYs60uDXJFc06hlRsfqj8fYF55ExcmsK0xw0jBubOVdu6RGLbx1JMSQFD6Qao5/3q66k9LHfb6XJ+xvl5nVsR3DAxwWzekPB5jRnr4qzKOyeszeQlZVRKwqw3dV0qYu6pTgfCQHEMJKIyyihqWs1RwwdMWynLU3ReKzSBJPQoCvZARaVUo81BsrKFtdLUlIJYV8sZm4gApuWBkAnTEvG0GbvMWiInAUrspR6tzTDP8iUCVtW0uQmsAtGghlNrkbVXgmVQobIEIgpWTy12X2YWDC79c62cYTJV2QovKugXXnjhhRde+HMg/8//018/nvDj7f1vv48439/f2+tTu2sSGAPa7+Jnp/tvX63h++9/+vSb30U930E1FRBZV7+/i5NJUkeka3vz2l8/4P7R15OJ7Z+ebuePfkuM2HXg1HG31Mj88LS9+3FuTw52za49m9CsVK2vDR77rJiIiizRtGDlxrqm0tvJ+mq+ZlkeDbJ2yvL5/jnns1R16Gd1a5VooSCqCo1/EjuLS5oBQIYbSjXv3IsBiuudrvtl5nknS0SiCwQE0NCEqqwUlYZuOZiou0AisuAIKLiuootW5jYSA0V6WnWtmhlhlBRrUyBqfZ/AnhxRCUiWe9NFKuK8z/OFl4u0NDeoOFx7ty/u2/0rqk+MUyIDU00oFMio0hIQoEGHIkawwqFAJmhoHsiR6HR3xZG2CphoeQxQhrVs5Z+rREpIgJTkhmTSu8INaqbaEiABSkmB+0yAkmkOh4dZWHEnEHL0hGSoSRkKokAOskKU0t1SmJlVUE8oAYF1iEJZAiWBBICCmWVWkSoZw0pdEAZpVomqrKQCPZEOKAwiYcc/310UGACBhs+aaQg1IZWCAlGaucDcUYZZGDn2YSypIiKU0h/MOpojSRM3qgrmUeUs5l6ATibTilAvNGCUldAaOd+0+3/xF69++Tf3T+s/fPotvlu++8v/+Vf41cT26fLHy29+v/3uD9fvf7idP0L2tphJ86k5gmNHI053vt5JuV6ue5xb2FzF4NpU77vfP1z/7u3rv/tPvsB/9iX+rqPviIH3E08ff/j3H/7tv95+/H2O3aqWMSIuyixDAQ6wuZhrX9yblM0IjRgR3kzN57q6ao6obehlR+5khRwZ3waKZIFDxdxaQFtrNlkRhZFwQ2UVRqAiFYiii/WGQGb46hZ97NcYN1MjsDMXUSAr0suRpIQD05cqAGlKYRWAqBQs8IyK428C0maKLuZITTkWQZjyed+yziQkmuKWuW902l0X7aDJTErg2/7m7S+N63UOSNbO/f1T7p8YG+FSQB0N2YcIPERhpZwRkUXy1BYsDk8ROKHqHQKrWfs+QTVmIkXoSbrQMwNUaB1q7m6QKCbEcCx5DlVzDy0fzKKt2rT5LbfbU+UWzdxX1WaKUEsRp4TQ0sRSZ5Szpw4JhoJqjUfaXFEgw9S9ewxEgpkgWxPAaAgTUWWUkGK2Dp23835iv7+Th4dlXT09zzM+PXG77hlhsopZVliVqEEdyBkRNVtRtYl6QKQpUMaSkFIXw46pEcpCwdSjDMFgmVHV1XNUIcrKRbm6hKpHBjxAQKKCiBI7nNCRaDBip3gqBXC4lIDoDQOEBopKh0khWGFcSwIlREVhVFZkpYkAsGa6Ol2ExmSOcqiKVpJrmndJDYYDTpvkjshU26cttsIHwpuEIEyWARToPqCGFL70Ab/wwgsvvPDCn2cC/m//d186TPH5jWAgrvT78i9O/eEt7h/q1OFrX3plzPP1+uFD3a7tfGEOvL1/9Td/tZze7vvg+bI9X4P7Apf7FSozqhD99aKPr5xye/d+Xj6hQxRxG/t2qYi2BfJqJo0WUm7LhAzQ94nDaHmriw69X907xtn329h2rP3O79B6AGii6+qUbWx6K5nJJvr1g9+/5tOY5+fcb0giUyoZBYW7mhuaDSqiYKlugtpRBTnJMgnZB2tEwV3U3JCzm4aA4VVRMFM0M/fMjFIXCScAh2YyuizRd4RGaOTw1KQy63gTpyP2Urh4AcVAkIOGQilca6+5bXw+5/4sAFxNtYnX2vvj/bKecmlQLyhmFiOKNPWVSMFgRiKLCZ8Q5nAoTPdCRgBDtWtpd8BVcZTqYkeBlQIDXQ0SlqrmTAhYCCgCklUoWKKLwzAREA+GpBYUqpUAERpaCkA8rKCuNG2sKgQhUkQplPCEaM2mPdbIQIUjKJ6f5143gFnqCmqUWCXb0ZJiAFSzxElaJoCddPUj+0wy6xApmyzDbjOSsZiIIgVmLjATkBlAJMBwq5a+A+BURGYBlJg8Z4w97nB6/cbEcrKQKbLwdLQTx+qVAFhiXTsyglUhCcDoAiEA0UX0u4dXj7+I3urB1jdvmvVa/e6T337zw8ff/nZcPoQmkhifX42LUzPdFN5qber3FpbbXjKbNTYKwEXx5r599xV+9fXyxV+9xX/6M/yVAReggB3bxE+F769///fv/u2/3n76HZa5nu6X7HG7IWYBTlXRcjciEHTRtGrICgLqrl29dw0d5zHOZ82hZozj/g+IipR0t5M7fApAYK+IUQyNiDkcknIEXEGmMCONDWKLI32LgTlb5RxhgCpUW+Q8TAZBRpY0GFTcQTDq6MeWhJlnMSuXUqgfVk4x0YHUIJCgdfTugMwAdgZ3U4dKOpa26rSoydqPKLVs4tIJyaI0ATgzfGRkGFAAYZaZFEDh6TDLSpI7MAECDjmtZrZXJXVBiTAKdHgFFVlCVkHM3dFARs3UUEAgAtFiqfSBYAyjp6lDD+O8AZK5TZlVoGjDYrCWXXHnd7irMbHN4tDF8Nj99Mqufju/r7gq6N4UFonicdZtXrvBJLFJOkzKokoV1YzNLTRr95HCnFlWiWQwVY2LQITqngpUAe6myfACkOTKJZFH1LIJxJDmSNTRSg5oZGXBMS0sPJGJMGQTK2+AS1A4MUdphXe1ReESEOPMlEzVKnGGBNOgDaBGEk4VVVoZrOYcLBSamxRKABUHd8DMVORIdqeWB2vbJ2rB0Tdfw1Hppbp0LCUbKCYGOazWUzSVKAmFm1nkoeO3QlYxoVZoShFE0qCwz6VKiqNvTV4m4BdeeOGFF174c0zA//1/8ysSY+Zlq9xXmFqJLXj9hv/8q4evfrlG+9Ov//H997/v25AxeL1gMelqDl3uyjVJ+XipD89DY3l73775Yv36K6/T+P75fX68++6Lt7/6Z47Hgt/G++uHH/Ldh/n+p/38kRLNXbx6wL3n0kUs9sHthqqYhNNDGVsIm7XMwtxQZSBs8fUOb9a8W718nm+5P/va11iuC9affXH/9mf+0/X9D9/Hx0+QdEpwcuxRJSINHg3mzX0hmA0wSKLGDkRbHYVATKD9/9j7lyZb0m1ND3rH5XP3GRHrkpl7n73PPpdSHZUOZZJKmMCAv0KDMjCDDk1oqQG/AzM6NGQYPTo0ZEafHphhkklFlVCdOtd9ydyZK9eKiOnu3xjvS8Pz/AV2J5522Foxp4fP6eMbYzxvSyAdQCBCbu229swKhJmbHFUzKLi1B8rDYZPTmxsyAKQf6jrrnIDQVKaNdQTIJpCKk8AJY4VrxBDyPDQ//3D8+PvgDMDhAVqC682ePt6WRSM7FxfKOi3sivWASl2ASrafcciOVpA2CEAgTO1YOjw8XAqxTTCgaroaIzOyqWKNhAiDsdyKpbJrMjoUaeFpqE53el/lLpvdHki6ihPqgK0masDSo2glAYogPAYDxF4l72FKZdGqOsSAt/kW3vCCR6M5ZZgJsxgy1bXnmaDXWUp3OZsMrFBblRAReVBSj+ySq2GXo5kFKSwLRCXgQrdLLCAt3by6ap+wToGOzmGuBWUlOS0WJVhWsx0kLpeYrzHKs7MigNK0GOH/aCSG25WlNWJz3xbG2oyx97k/d+3GPh/i9vTVzW93nqh9phlgZ8Q+cZaKzd0yRDRaj2vetsSGs7Aofv7e/71fbP/+rzb8xSP+o6/wEcA/lmT7jn/3+Xf/zQ//r//q02/+XVp/2JYDjEvo9Bj4xbuvlz85f3x9np8XH5w65iuWWDMRhvvsvSSZeayOXzw8/OJPtk/57V/9u/r9tzYbDZcOTBuILe1pWdYNbf18zh+ea38x7tlZNXudS8WZIxuYFInozAh5N+tokNVtUQkUBFpUCzqhgHfAIxYPTBcoA9VesIjIQWJqWviCYJcCAmqYZUCwvdW6DlUIDJrITjdfAsiJI04skQqvZk0CFpYWVn32debFXiKUqsbEicotElZNL3RRcFR3dCDcR5C1eGIp2qVVcgCEARmoG/r9tn31YXl4v9Stvv/8+vtvm/voJkBBp64zHF9sLItx6DiEeUiBzjoakkfFyIwlXYoJDI+OUKsDkWmB8AwPLkuG+0tV7ay+DG2BsG6JAtEwRrPj+kQzHxLSsGacKomzxMbsrtNxmZwDq0WmMQQYHRAHMGzJcESVOXUdCKmvoQFbM1MgsKOQGR0o2iyYZhauoQRcK/buDT/75PR0RsDgEQaTodA0OMMYRgRsAm5zEYGoWSfKKQ/3DBLRgFuH0BVhKlVmMtr7OmjpERlWR+HsqgkiHAnAoRgE3IAIOEyYFixe4XUR6aRcscPNSoLBAygAAbP2CgvacMlRbs1AdVD2VgG/8cYbb7zxxh+kAv4v/rOfs/G615cvjWONvPky1kVfPY2f/bweH2uf8/OP9XzX/ej9rteXHhq3LVabV0LIwV653B5GLUDjacXTbRyoH77sH/rjX/6zx2/+A+DnO87Gj/O7b/cfflcvP6KBLz/ev3yf1h0cZrptyJsq+/VZVna6EX7uBnS2L4O+1tGcn8exZ1g8PdryDmH55JmPO9vI7f0TH5/Gu5s9+/13v7v/5ne4vwBEtdHkzuGRWxSrzk6ObcTIksxd6VE/dULlGOmzRTtc3jBURcCQRaEPWIxtEyxaRDPDlFGVrEaXwuAeQuoa1yRppIreCGGadSRGghZGq0I6Giq6u+fWmMfrfn5+tk+fen+NLTcsZTOp8PTbzR+fersphidkERCGdyyCdXfOqnlGEZA1plUTazXorauXhgpE4bRYWk3GqXPtSGTHVGGMDWiEEGBXi8cZDiTaAWGJbAZUmA3zEBos85QH2G6r7LCSw8qRgBFymGWYOs60kLJUJKRKZCGEJgLR1ZJsZHgeVWk9Kma2oDRrWEiHkLQIR2Poiv0V1Q1hYIRFR4B7VcODA9ZF0i1M4X5MAZ0eGWkOTHGebQhXAzKzagSxrrkM86GT1mRNQxlqFgQOdwTVyGaLRYQuz7BHBjzbCc8xpcAA4CEzc8y0YIK8Jmp7tRiZEdwcvsSJ/dOL7LAPD+vtvcXaz33386Zxdt/u3J8/lTEdajQVYQnfP6T9xftv/if/4jH/01/hP3E87IDQz/j7O35r2O3vvv3+v/pXn779a+O+vF/s/Tv72fvlj3/xVfzsk7/a18sH/NkNH3e8TOw3PK5YnvH5/PG3529+vfOH7c+/fnr8C+BrYguMR+Dob3/4N39V3/3Gfvh8/v7Hev6hYtqvnh6/+aPxGsfvf5jff9L9FUCDEK9sLXODELNh1gZIIaLopzOqJ9FUVRugxJzqw1ZPzyaxhSNhgYnuSkPIjpRWG34Dvc49A4E8rFNqwMONDvJwLJEGYK+KUro5DMtC9FFVZ9/wsNyaUXUGaWYRgeqzCxDShIAx4Cm0eYCt689/CWefZ4MA3HzkMmQEulugwZE//RPVBaAHly1zWXtb4/3jgx70+9cvX75n3d1gmZgEXLfM2FDq4wWsPqg6VSdWAt6Zl0Mva0QLbm2ekXLYttrierzFaYfO9bC0wfOcfVT3AUbiSvdZaQgHAtXeCGh69QiVdwtVCOREkXCzbkyw6Njd0OGdC3Is9dOAS7jCswkZGR4FdaHZgQigYSXIwq7pEpeXsZWd5oeIyhwI89O9gCiCiLC6oqDD2a0wIK9Oa+CnaOe1iL6m5CPMIKCqi1UNzDXcHFMOWBvSoryzA7MPa4RneiAC6mKBXWTI3AJwhAAgElCgwYCD6AXZDqloLSKQ7RJgMFHdYhOehBbYyCAAystqUYMJT3szYb3xxhtvvPHGH4L89EN+fKzHDSrcG61jNKQ+937+1nPCx1ytX8uwY+5lRRD7nPfGVLN7seVczy/73nQhvjjGMpfhy/bYt/o33/64/2Yf4s+e+NVHv8/Xf/jt/cv362qb2wIrItenfP9ODxvoRrLy+PKD9jvS+npGuFuddyzn1s62lovEyz6w+MMHdtY54/XewHmVj8/7+e0PLy/fmWp5t7Ix2XlwRCujcLZZwkdUq6UMWPMU0AubUrWZ38lhsVaWCpgpD4SlBaPQPsUvJw2CPOEtJBuoo7qOXIbXcqAtkSmXUVALIJATALFKVm2xOLIuCzMdrkLRT7OxPD4tfjtrAD9Yn7152q3OeZyV+zOOPd9/WB7fNWCbMbYlcmlSOAVFonViosuBZCbgls4CAWCqrOCK5XpGD2DR0mCjqn0xP3nAkG0lRy3NcoLwq24LFJiKVmtzNE8gFGuGNQtmZufJagZcIgrmYQsA1E6A0TYAz7B0VofAEU1DtwHya2IdyV6HnQgJVmFgQ5Fqu6YRsatGAAoUgLaBhLecbYSOCGfI1VIgF81KhN3iQGOHIwOGmtUCkEz4qOE6tSrG6GDDbL8Esy2pE8BAj1ppxSnaHAC6TwF2BS1bKWCU1WFQwwiH2V3LT3FMBhs4brE8fdxiQdVy3+c8ocLvMV8/3XuOYRYP/G4//NUmFJ5fbf7P/ujPHv7i9YfX49Oy3YX7Xj/+aGgXMOLp8Nd/eP3+//u36z//2YGfPeBr4fkLvi3whn7en+fLi9zsacsCWvF5dj2f2/L8H7z/GP/U8LPAu8BD4gR2IQrtyPgwnj78YoMRRciRgVihHV+e75/7Mev5w8TrftPH9eOx3/vvXl7+7t9Yuk+veTCwdFiEWmYYaC6NE5fYOInzPIvTiCgrQS2DLCSKNpFKX8OAU+XM8jQ0av60j+t7YnRWW3kN99jGFDRgGCWuE0WbAG+xztSs7o4sA7PVtMgipJuFRgR4TqEyUPDWjFaSPnTCQMB68WGLetlsW6wzDvb9pXoaKzKsQ9XWFI7ZUnh2HIBCrowuAIYQetntnEdtHE127/3KUhrOCJTpLqjb276otRsUDFCqZlevhozM4b3MNG0D7z747SFqXT7v5/OXjl3vsPzi5x/HV/3dbr//vj5/evn48uHPfvV0Pnz58sN2/5Td6tGNymbLNVFXWLIvNSQegyMzFjMwqiXUMa8ztEv31phKX8g8q5dwd8/w60yLcprBip3IOF9tnpOVaxqc5meay9J01iQKR3JELEu7FSBmnC0vuSxgaVmA3MrTPE/M1IzOljvCpLY9R1p3SIh2WwlR2pC0mNkoQJc8zQa6QkccKzNznYE+hc7WlCp6VCS9DWHZTkdwFvJUJB2DrmaZ0AnIWOlKQDQLP0B05y1v2uoa25hFw1LeWU5fKs8Em1EAIt8q4DfeeOONN974Q1TAv/xq+/NfrU8f5+9+/PxXf9WffkhLjNv6/mP++R+PP//jwNPG+eU3vzn+6m9m/X1/mTZPGCaszUYkoK6JZAfaFwzHzSE7Xn+8f/5ODAIe5T8kxqAlwh7XMarr5bXOYzXgeC52bl8/5IfjdRcqNRozWAgIZsNVK16qgt4KoGWtdPN4ws2W508/1D79AX4i/+b7z/dP7rjl8FjaPQt57IrZSHS01VhGJkzZVcRkpmFB0eAplkpkwnqYIFjYoXu327HFrBiqQAPdiai88ik7fOYIrpuNLLUtGEx3EQsbHbToaDEOO9oo0JBZKCHMQIFqv8ubfDgyU8N7yfj6vY/gpx/u+31seLiNXnLep++T5/d77ePD++V8B6hxP5dwLB6rqRCILXEC5zywjzJAc6SVVGUnsMVuCa8wQehEIlHorCCRHh4NyqqDSOhIpHcilHuco4E+bIsklN7tgHfj2igHGIutkS4COds7emkcgGUuZ+/ec4kBM0P6WjpKFD2GW9FkiSjVEYY2P1nOEdmmBYYm0Jzz0tQA3P2EYcSScJQCEkSelQjEcoLVBWWOvKJkum30sq4o1SwTIrKKr9FrMrCBZFWdDT85FmipFqKDVkgbuHnQcQrRClh7wmjuQVjPec5DBZUbMhMF7hV+dDnMBZm01AnO8+mWfsPimks/c+7PXYzMaWks8JrnBjfnV8t499X59DFq+MtL1X295xyhk7QOGGctn078m7/7UtCf/XB7/LqgmSPxzpFp6IHll7ev9TNmLvEYr31/fa6jbX/2x/MBPPDlxCsQCQL3wnTcbf/9/fWHXuPd4xNOu7/+Vvv+CYSPZZofx9im/erd8vKwf/5uONaD+5fjWCseb/n0Ecfsc1dPuKlFpR8xj/sEFjVbqTjTzdnwLBiKaiB1Tlc7AUfDZQhPki/ZaywjHftsdiKxtGVEpLd5IaWzC4tGZTegHh64l7gjUVsAC2Cz5TBUeRgUBcQhDpBAVJiyLBwVSSaqXPQwNngqN9vWh1E592eArJqOYDsgw0xLhEcXQE/jNMh7trnLHTJ5L7VwsKDnsn1OeMjLOzPLFMayUNiI4efona/nq8/T7fTNE06ugaEtYkv/4/e3P/3jD1/9avzePv39r0+rCO98iB/twKcJ5TcP9u6W+7H/+rn5o7FVdponwmXYAXQXzGszsq1jsDT2WrIaVkk1XUAwXQuiWNUHR2aGwU/LOI2QseAzgTOcnegyTBteGaVEsWYBJOFLOFAuGN0z3LAYPK2bSBpqc3akbBV6coEROqEKW+VdhfuBCMtoR0kAzNyOtjhg2MNyCR669vk9LImmwx1TGhjhktupBpgJiFJt5ljbSQLuhROCjNrSyuC+ghyNy4V2aCYWX9E1o5GBmvCITG/tvisjT/ewEokdHbSeanREjhYxWm8V8BtvvPHGG2/8AbD/6//6T77+Zvnlzx58ff7Nt6+fvtu6F435YPn4ZE/vzvePXAa+7Pu/+83+63+o88sCIguIXjJpkCwkAMNHABYcA3ATbB7CLHbEipFUyjCKEHedcRKA0jKGyycQhg6E8ZzEfgQVl0B4xDKtqooVakBbwJDnWP3pq4eHG879PPb7ftqSi4MJFLiMZYTo8zztKOFkyksEPH0oJyYNqzBRHOG5uYFdAJtCXsuzqPYQdV59RHJVVM62rIAJ4OXGjmiPCAfE2WyY4Vp2ddaRQ4kBxLkfXhNit3RtCY90M4fDySZBmQfSHW6JyD72fnnh63PvOyS7mkh1nF05Isdmj9u4vXfPTs+xzYTPVoW6vKFqzNndcoQb3NFdsy09DBUOusFUhURKDf6j8MfUXtAwgzyaBILeDqXF5Y+SsQkgcoRbU2APhtLaQwa05FwYMxodBggKJEiwAP5k0Skp0kdIdrWkB3tepRBCJCARPBRuYId7g3CHrF0JekafwCIsuNV27k1Nd3OEDEVKNBAE0O1IDBDlEMzCVsYxOmwxIM+iCt0NQzFSiIBdUSbuQhnS4e3kyZB7AgE27KfdxFI3G7RsBMSuXWckVqAgGytGarNc5A0UdKBn1SzB10wrV1stMB8x0hFwOIindfzs47q8O17nfNmp6bSuaayfMpWJSDsTy8PId49je5/jsbf0xlnH/sT8k68ff/ln7/HLwFbQjkMoRy7ANQMSSAKBOjglwILVdsqqyRpA7nj54Ud+90N/+93++YfyGY+32/ak57Nedryer/UaD3bLx3l/qVnWs5wohVkI58lCe8DSrbEA5lADe5eqTC4XaM0ABVqjKSeYgK+gKczEgIWr2ZPtko+0MEUCgYRRcXZXqaOFdiagiEQKDZPTBJ9op+n6HSBBiw1aNQCWiEHAEWGN7K6QjhIGllwsEobY0bW3lydoEYXuUsBkoGaaMcJhhQrDta0QHgaTLFOBRHQVuj3T1EjX7gdohmVLxzLvdRz3rD1mzWymw4cv6T6CUal4WvDh6fbh43asL/t+bo1//vFP/tl/f8HHL8cX4sC7x5/zI/7+y/O/+usff/3fHudnNKo72AW36mYvFFwNM0gnC50ErrawZGZyNCG0QYgMpXp2IkRzR3jdltSQ0R+WWJ8So1/u88dnHTOL0F6sMjo6Wu2tUMZQZPtIRHg0UbAkALXRTSbrKgyALgfIn4bQ2YBLDWBgvXYnDNDAFbHbarYM19ZKdXgIZKlpiAhEGOBdXoNiOVylmTkMWZhql4ehnQWkI/ynIXYJLCkrgTBzxXSbgMHFrizzzBmmRkINawRb0k/LNa3hpohKR0W/VcBvvPHGG2+88YeogP+f//u//OaPfHuo5zrvz3YceNrGuw/4+dO6vF8xfvy7X3//r/87/Pj7qpPHKzSRBkRCqCIbS+TD4h48qzlVlik35xS6KnH5Q2AGyIRZTWApeF7VCEwySwWqUovlMmHRjckTkMOWij5blJmFJs+q4AJ3BNbhuXJxUXUeWmPJW8QmA0IeibkXDwLD1qlpaKMpmOoyoAwtOWCGcGvIYI6Jzhxpsr0aKFjEInR3ozUIVRcqHM6V1WAhAkBF5y3R6iq4wtwzFal2GDzTY7Bax3N/2bGf+bTE01PHgtVjonjO8zBaFOjAuigccPDU69nPL/vxnHNa9IIFIGsCmMu6Pb2Lx6WXx01jGpE+fLW96txxtqh2OAQAhpYF0VefmNFlKdiIU6RmUJLRsDg6u4mYUsCGjQgVYJASUIO2kzZhnm5wWEUJUIepM8Ic8haF4hZRAKACALuCeJYM2GUROs9ycYQFAwWqXdaERLuydwiIgz7RcjdXGQxj6W4DzGEOCQW5cvAKUerhGQOCnVAUzKpksrj+LEttreEGwD1Ls9SCzKwLc2JgxDbNRBAdhuhooTatuPzidG8UDKMFpg0FrKNxSpBFIhwOqFTouH4ezSG/Yqnip1xQN4vDap8HS1fpv9iSg5Gua5/Ql1gKaDtbjkmeAGcviEwKQttPFV2OTNgS64Dq3DK/3vyffDX+7FfL059s+OMn/PEjPh7AjrujiPb9u7/6f/8/Xr789dNTbMujfarX+3Pf+GF53z+e/fkLXs6qnVE0sK1Z2GLzZS7hyDjU9x3YeZx9XYLqqumGKBUqsJ7AirZs5uJH1Dx3lCcGDIo+UTrSArApDXWcVVGATKuntwcCeU3gEg0BBmgh2q2hUMTIM4xHQZ0CCmyuwerCbY11QwYq6hBwJs4CGRawasRMDoWsiopEMyOA7q42JEUCcYWFGaEUoiVY2WhXEllQNDMibLoApMrUamcAsGogkQ252VgAQyOu0xmHpcCugK0ZdgtYF6ATL8d8vlOdAV+BJWmL2zAKbliWzFWEZ54f0P+9n3/1n/7zd1//5Tf4U2C84CT4BK/X75//5u/3v//t/OGH43c/HPdP5BzvltvX74PjeL7r5UWv+7nfs5pAQyC65KSFULPB6OgFgSz2Hrop/awTclg+bQOuQEu45frVh8We6l7zh+/v8wsKaTLVtLKSoaNaK5hrMCFIukLlEnGdGtBMhnHCyVOtbCEGIFziwojDXlUaWD06Tcycsm6kJGN3SSGkobM80pDo6jCcKnQAQaGi61Da0NI4ZWWZsDUSUd0CHO0RRMtElzeFBBazTnWUd+CSnDeUhUi7FOSwCnlGHN2haJOBB8BWwCBavpmw3njjjTfeeOMPQb4GYtbY4dweBj48jQ/v4sNXxJPjicj80w9Pf/qn3D/zr/76+ftf3zLwfB7ff18vLwEsMHTryw5LeOp0ouoEom2Nmz2x7xNnT3kJbovbsrjc5hjLPtkHI07WAo1Oy5oB7AVM0Ac9HAw/KS6VTcB5NU6P+xFMlA46BB+pUAQmOPdaal1WO7TjRc1Y3DOFdkKUe2WNE1CjnZ2AsEyiFCNMUNG6q7oQjgbgHVWHwoZHuU6eJEUVkEtjUHJjA+GeXczM4eveVTgDp0GBzct8sm0iBuZDDChR3fry47jdMjduN9NNDqgXJdr2wNbZJnnWAvvoj69Zr1967tXVMczCu+z56JO4P4wH7UsG02G1nmHpHo2eoRFpjVOnNczVsFB4sY7uIQ27OraLRYNGOY0FY4B9rMgM0XXCULrmPoEc8bB5YS1UX+3ePLt8dJz5U+pHo2s2AvkCmYydaQSUkge6Tcyz53k6mJ4mnIdKhi0TI5oopiDphLlZBYbdpjotOhjydotZZUVK5raakDD3zbPAQp2HMhaHbFASqlSUEIHFpdVnT9XI6+nZrdmhRNRqaO3obR0OVQsFZKNgzzgTGbn1mFUyYWCJbBCTV7G7DHPD7Hgl0oCEbEjuokB5Dw/vDZ9f0Ls3tGZdSSsDGQG4tfZzh+Rmy3orxL2mZeqUNTUbXY3SrhZiM2xrPrzLx3e8+/z8XHzdFMhAdZ1Ynu84jnjSiiTOL/hxYEk0cRIvsz8/wPcfzv7tLv+yv97P84Xo32fYac7TzX5SJBfRvgZ6nrvvCTuhATeB6RaLzlecswjIZZxppq2ZS7TWUWYSfDHJgfuYbIe8Y8WKK38LkKl0rI5YAEuA7i3LYqOdQblCVzzR4QJpjgIPcdmxtLqmXHYihFnW5j1ribZpsDKV4IelAV5QYPXsIaiOgWxva08jWphIRAcIqLx90KdXhgGy4SqZnzYcFsiNVarZXd5ABBmStfnSvoAVV5ezm4U73YxmnQkj4Dr1UxG1A/3MdCwcvahQLoC7O5BbBwbagXS4Z6vssEs0MNf4h8/7+7979/4r5LsdSWhDHDjmfDH0oPbvP718+S02xT/58Pjv/dnt49eO7d2P8/4PPxx/+1t+992MZ03S4Y/Llg9zLwys087nL2d/uU0/rCPqK+VpO1dluQvn/cuOHAWFO1BRfDiX9Wl8fLJPnPWlm15yiThTHiPLFjXKhEETzByHM+lWtvk2s6qqyeFUJAC1LM1gBtd5pj/kYBqleAH6sDrbTA0MhTLTasCYQNAINcy8gbC1/EAbkOkYN04eC0UHYphD85geph4ICyMkpUQDplFEdqFZHmYmm4RB4e4VcxYUQIfDZd5WhTbzGADqdgajJYengm8V8BtvvPHGG2/8IXrA//f/zb+/PJov7REP6/L+vf/y5/H4MbA1oHrZX79gCXpOtPaz/+G712//Gi+fW6b91bqzSrOx145yuAM9YKtHhnVzngSWyE5PxDX820I6XADayrtPJjNsVPZeM7oHIrLh3maGzuFyqxM1tcrbuR9n70EfcB+LP94Cax8HEwgH3AlpxmqdCUJb2FT1kUuaD01aNDJI49liRalgBFEnEOFXR849M6vbSkj4aNYolERrOpxIARHJPFhy+DKSAoWzJxAubO5cRBihsIjRpimgjqzCuTc7RtiW8fhoMeqVPV/FymVLQykaIVCujEB7f77P5y9VL7BKxYD6ODgPDs+8xe0plgVbuIcvm1cWzymhG/KcnKyWYDC31byaVbJrPDmB7Mi1qjGv/KRO0NxDOtMd+aQ8z/NUMV1ASGgYzCKuN5DdLrjBZW6e7ROSmoYlokJwWNhEO9zDzAOTAZSEA5wKEImwIMKbBwpL2IlksYQ2zNMsQ9jNEmaLNLwBQEaEBi73EG2KHZ2FMCUSxPQGlQY0enXzNTDEs7tEo5kXLRmQtVQ4pxTQiGEBACGkyTUKIDQJa24ujACKDhbRa4YaDcTZcI10AxiJsSCHV55z7+MwLxZGyyJymFpVgKrVQZl0rtWLr7ewNRCOFx0T+LLjnAuyYyAizK4VZyZDHp09HJKWGBgTbbGYqBFrrv3zW/7Zzx7+5FfLw4de0pAreH9+9YP3T6/89kv/7vf3776v8/kWZ7c4lfvZwTZTKdAVxshgAJUO0FBQEEu6p67h9mftfQKIaItr1HMkXFBGQJznBO8oEZAZZOsV3Utv9Fwi3QDUFKphhUiP4QwGpFCdDkYOEOKRAIiWokGhalY3Qm6WHvQRJQXbPN3GaeVnkUx3jVgHxhIWhwgp202zWgSt2TCfSnQmauoEYeEZWSC6QsHE7GnTSV98xKYATidr+swcCC/Aul0xrCsyDqAKIcucoy3Spi2XIYuqJbuJLisuYW3qaqpQMyNzDNi47t9w+0nM7hEjsS4ssNVh8xfrV//Df/rHv/oP5/ae7fkM/Pbz/b/92+e//+v763c1iPe3+OXT+NM/fvyjP8qPH27Y8GWe//C5//73L//w6/rt7+b9xwrchsuwuzyX9Uc814+pq2y0DItTklo2XUNAGpTWrTEDMcoV8gA8VZgS5mGciiagTFxVfLQMSTPzwECqQE44iasmTnRFTQQKwxIeQos9FBloU3WfM+6zgXZgdffFAmiT27CIjMOIIGTW8Lri4SsaoE6zHOYASocjKsAGZmXnWNvd2kGEDwVsTrEIQsGhBiKGey8Rr8cMGShENukjrTyTUzLr3N0AFyr6dDjCBABve8BvvPHGG2+88QepgP/P/4s/X1bEMjLraawfv3745hd4/17L1hHoxlnnVtgeyJifn/XbH+5x+Fdje3zQUfPb5/rvfvPpd38z5vNqLBNPCWYZGBZSEhXEWEZk1QFVHnbOWV3j0dblkcrqPdVVXgLQsZkh0C2pgORVDQNVajSneWq26jScVu6ZPlZftp9iK9wa8iv4MyKIjhMWBOiV3liWaLuveurt7HNOlrimL2QVWHRvOkiJbEd4jkwgqlRiWiylyvPqMzZNBYSGGRUFZsA8rKK+7LP3XEeO0Qjt1VBsOZb0LVmGs7A/C7Ph5LQcY2w5HoDWVNdO68QgUBmZ28wIAcfB2ud+r9d777sbFpLNrrPBdR253mx50LKakmv4yDRz6KRIg4cdrdmsfQGQC0HCQYANbyB8wkO9YQ73g0AtAoEypBKTBQZwLf5WVnJpv6xgQAtoFTrhIgzD0rymtRAeLqe5A1D7NAAYSBGnWwZyqgoAvQEJNg0IOIQi6b5YlERyAVygeS3pSIG1IW8Pa2Xdd+4netY6l3Qv8MQRyHUNPHYd6F0ZWEc2uoGzwELYKJ/qUtuVxAJ0AwOLJ8AGRcAd7gREgkrClsQIPd7Gx3ehpb5/ma9fssqNCkejq/1d+M+eto8/z7md3z3vP3zXz889ZnJERo8U3EidR2BeiVVoOqpWne98jAjA55xwO5WvKjEr5gC2bSw3Mex+CtMac2k9rbeHb4DU8wtfD0gFuCIHcr0KV+O6Yhm5pa/LqJjH88ndsdjRL/dn7EVqOZu6NjBxstEdyQAIr2AQJpRZLOto4zGpwyt4Wb0BE5MGN41Aw4jZHRE+4EIf3ahFKHMGsqlW+5BJIU/PCnWXMQQCeZ1yOGFeANDoNlf0Wk3TjNnHeYYYsfhiCNN0XTPjAkh2z1C4eQy/0mvC/LZs8Y5lhSYUdaobksHNQlXzCo0l0GJodKoORsisBXRpVeYIwO1anS8Fsq0dMiPgU7iK3VZ1RWBVtNm8kpLUmQtOowR0mA33grMKrbYOL2t0eIwFkdXILWMMRiSMUKkKNiximg/xfY5vvnqyn718/gH8Ep623Pha5/P9vJ84J9/39s03y/pYt/SfvfNvvh5jG4fi0zz+5rvnv/27/eX30BQyGnAt1bXvp50DiTEsIKi7uGD4zWJj0eYUJtkMLRhoVVxuB3edTYh0Px1ensNGCMVuCjAM5VXU0yhVA0HCF6R1d7VSEWmxVtfQ1cHHYM/unkXVCcWSOTYEEkMQJSdIJAiHGNZFwgqdisZ16JmR8rCCeYGagNzhSplZNCQZUkmTy2aLRQGWzCseC2YwGEXoCg0GKAMC3S7EUKFUXijKgwPLGGPyUjC8PYO88cYbb7zxxh+gAv7P/+Wf5CIlVAZLj2254eEJ281ut/j6KR7eHd88aFvy1P7t74+/+e39+PT08/e3b74p932e9eXL6/1HY+VsfHmtH59xv2NWkJ6QUDY7EfhHZxYNJ3QW3GzLhDcap+TAcBk6PWHxUzBF1tkCzF3my5RchUaVzdI565yxLDZusT0krDKMBpSkOpppyxo+hgNFJQvoA4iMvOJzImxLwzj3vV/uZgyEeasEZFPcsES6LjmWW1KhKNHMhU6rlnWtS4Rtra6eMQnzXtNGKjwOce6qKbOMtLZuKJkPy8A62VF1cBZ6PctDvm6+bcntnH301W4GghHCSChrwEtxVL2+HJ9fdb70rHCFmxPwSZqv23J7tFh7ZI4lw2dIvoJNjyD7pHiAZQx1l7BeXikPFGrWgXYzePiAslOBmtZQQbMbEwbLEQCufM/GZbKFj0rEzkYhbY1hUnMKJoiupAvAitWiRLZfD6pe3q5wKwreXpRMU7CGeS8xPHVGsxztsXrBOIXuEcgllnX5+CG/ebdxm59fnn/8VM9fcL6YU5EBR6NDZQgZTQFkQVQLEQ737jMllQpowdjOaUDkikK5GxQw0Gqb6UnFNMSEBe225DL866fl8WNW1rdfnj/9Xr0HGlBb6pb2uN22m5f4+c77a91nG4TCkmmjbmti8/te88WrkTYMx1Enp3+1LD//ePvqm7UfX779fPz+Nye+bLGRYDWCVmi4ko92g6x7BhojnRtLXV0DehruGaVQefUppyFyICParvY20YG26bMpFeTt19uVkGIexUbIGkIY6TWbE0IAhBx++aEAdjhPWgFLo1XmCF/DATTSHKLENvL6X1OoZOCyNzMaaCA6bVCXYBlgeovoLDpaiavMEuBtQeFseeOUAZgCW+h0UbFPevoYAy1FEeYdPRrbGpnQYq1AdUbCd6H36QFrNLDKgtXXYQbPnDU9FEZ3h+EoLlhsdWJWQ6WB9DAH2PIwpLqv2xjXUnRybVcYWxGGSDFqFqosCFcie0pV8uZ13/jij5vMzaQYsIiwBLol9FhHxjobLQTNRYBuunqsDUcDFLwBR2C0nWoM2Iclvv64PH0VE/3jrM87n59rf+Vxin3gXDyNrVlEY8TiQITLytJhHOF7A2zgUlApqk3hI5sWEJslcW+0w9zTPY4EOtBMIKQjETESftW6gW51AmarYAWmA/Cir7CCOtDdEddLawTSIsJbC04DpgAAOavQieg6G5fEjiQ6HPCwtOpjjQSEn/5BIGWiegViNnyB8rCOUHUTCDag8CwGWEhQ7ikg0e30cJSAva5MLcuBq8SfmAADfouEWXdTAbztAb/xxhtvvPHGH6QC/r/9b38+2cfU3P2+8zy3Nf2XH7btfTF4BRbO8zymcs1wvb7un384sI93D+u7D7Zuev9gHz7c8nbu+9xf63jt7z8/f/ptHKeTGgBmpBzp8u4qIJFoikzE5VuR090RDvMKQCRrKMKAabtm/qNJyxtyWZM9+7L7VgSixxLb7RHryUljWpKqmhxIefXuwVyGyyrQSw53NQVdmb5jurqk+5kKW0YFQhLbpJBheEZXyS1LrYbBHCIsgUx5GqxOgoVmmLRadnTBZqMjF4MrAjKU5HK3sLTOZCKneM6qV6cnLyG298OD2VJFdOWkQwjQjJkcEZFW2J/v+vLc9x+jTrF7gbVpzoHAWLRtsW3YYvGNcA/QQCjZMK7wva/AHamQsw+hWmEyNU7VlW1iFg5JPAsAzaoBh1FBw9V5CnR1O+F++attBBZ0DMESQKGEJLEgMvsA5l42sS6J6FYAMqMgIRpmeVmdUlCrkiaoOxcLS5az2KyEoc2C7kIulebr6gDPRrFAj7AwHdNbCPd2oj3DHOqq6oYNuEAZfJLnZBWswxAVJTTaAlsHm3DRgukWQCsigSgYGt6i07YRnksuLNacmCf8HItrsdoytfAIXg/jMHD2PsU+nOGZ2xjhYuA4DlMEuIS3oa1HjlxQLbQA7yJPOmKOiU67jj0IFrMRY9F6Cb1aJyBotAPujoT5QLRMmQiEo9w2RZ3zdATSQJhcQatLORR5a1gALoJ1zmpWnJ0wPydRAIoBGJxWVgMaOZCaTaMDqC51rmkIq6LBIoPWJNLQXaGAlcvLPJEnTpKRAG2w6YEwYpPmcSiqhbSEArw+D8RhKUSjq0vyowAZsBaSVeijcemeCTHpazoWK4czFut1KMIr1G0BNRp2zrnQJAqgmK2JjggQDLmBpBiRvSEaahabDKHCYWy50yMuU7jJmguKAhUNhVkOa66Gzv6pa1gg4NlUVUsdlI9mA7nYWAJpgYYigYxoEtK66OunfP/h4fY+ds1j7/vZ91f1a9URaSB4gNWs04Eaiz8ty2XKOw4pLGGEh3G2TrbLDXawa0e6e6KJKo8poteEhWBBFOROL+fJ6cqM9HFcxzGIpKmrVeSBBOC5DGOonC54McyxRpsl/c7Dql0OXIdlAwFEEwHImVise6YBYWYIBFDmqLaqDoUlaDrqRKPgI4Ykdlejr3u2sYUWmCfhOIizxtIKKw8DQkZ4hAfVkrVNoWcvkOkaaHIOLNjccAbbp7lFe1994UIE2hSmSEOBbiICCRDqVrTcFzow243wtwr4jTfeeOONN/4QFfB/8b/78PwZ+x1V6QSobc2nd6MHj3nUqWiv1nE2K5ZMdxzVXchYBKT4bvNvvsrxVNWnCkC8zPvnH15fvg/NhDA8AJrC0/jTMCEMICeQDLDNXYmgOaycM3y0nFVsw7UtRjOAPiHLTEvtR/UxeMCSGr2MsSwgRNhC5JZKoRLo5sl2ywmlMUBe+k4zRAay3IwCurqucTkxchnoMivIZSb1EdWIlTESQT96LwkGD1kOs5SZLbF21GRXgVLKYDFTJoNZJk6dfjpcYCQcqVyxZPWUyl9fs2ZQKBQ8t63HOkcaK3nJeLw9QBMKp6waVLHOY6/z7lUJU1djRiPSlnWt99v68DFyudqsCrPp6jaBCLIDhfOYRb727Gk9AfcWE5nmdsVtCmEbosk+yS4HEVeGUVS5QQpEowOGSBs1UTaXQA+zsUUk1KNdYZW4WrvmSiiIZsMzCdK6BMPIRFldUU20iYYT6S7Xwem8UqHQBlgOsVQhwVLexWvS2gNlcPNlGYN9nCXSogOoQgt5iHUnOpGi2piR4dEnhERGjqUPCW0oIDBbNsNxuomVHkK4Q+4NR3jcbNweNi7zOPH8evgpX+JnT9vjhwUP5+eX/f5j1x7TuqujvYKhxcwy22K9rUmv/d514GqpAQCUmOt4yDU8cFQ9P8+gjXU8bQ/rI55rv39i7eqqWZYGhiBFj8sjZZjq6iXUEIywyLDoxUCknMUzfVkSESWg2kGYeSYroZYY1t7NSNhKg15n9E6WoOkOpIEd7ZFj3bbT78dOTpTTeggyWCKu1qno5jox7TqBEhwGYE00p3gJl0e7g5w9G1KneDo9H0akqgmoZDhxiJpMhA2khdCHpEbHKIizijA3wNKgn7p+qhmL+7YqMyJM1m208lmS6nrxFapjim5YAgX2DMDk4AM2ApNEVQPhVurZvs8K+IhckD7CoImeKIOhkFKm0WMNIYmQ8adaLso6CZzXQgibmAGaRYxhsQJQdW+RTw8YDzgr66yE39b9n7376n/8H//RL/+TBe+62P/1r7/9b/7rz1/+eoHhAO/Pfn+p4/TamYZeBBzBxdzdQIPAQl5t9GoaAMHLLUa1oQlVwmAhnI6Ida1iAhOTJSVg1q5oZGwA0TyqWY2Z7p6CR+VIG351XQ+dOM2UYUJUhXVnBpzXHe+FUpVZRljXLCUMq6HD8rp+pnYHA7MVlWcgohoRdm35QxQMZvc6e+YNHkOZ6Ov6lwhAhpaHBxckAcINKZgDQmPyyCMts1CFgkJ93ZM0eCbi6n0bEKdXLLlG2N7dEKGR1UJ2FnKCmtk2Q1qsCbiNtwr4jTfeeOONN/4QFfD/6V/+EQKuQJ4sX5Yct/76cXz9lB31w/Prj59yP7CwRnob7ofqBGhJml05M2inaoLxLrfbY5eO19cslpFdLHo1ULnCIwqmoyeIyKUShPNgKcw6oLMRUiTSUEoArI5oNSi5qUAoUzDDVM0DroCZrcu2ui+sBgVPXM8laGTYhK5UIeszMRCaB6nFzRcrhQxxiXisY0u3TVOHHZEYCvYJ0GF01DBDBAJhDaAnAtattojwDDZasAPOamMo3CPEOZKLp2XsLSsgQZ0oL/gtaySFrAPHxP3o+4lBG2vGFpG6ZUb23kfPBAJ+iAVPyClWT7TOidptzu5jgjcMzCbLc4mnZXx49NvNesw5Rwey56zzaA8xAIAnfRKSWhqgjyUXK0zO0+WmYW4UCVc5GgjrKO+kGlYKZzlAZ0vRB2fB4BTdwj3aGKiMGMtA1AiYEXalmwC4FmwBQJ2SA24oZYFlfJDlZf2FXWPXcQBASgeA2TK3n4bTTauxA6gFi0s7yx1JNKvBLDJEImhGTqFli0XDM9ZBVlxbs7BSo8IShqjL72UlURJoIyLMfACLz+5sbWHbFtxG9TxPJwsTaVmCR1iruqfK6hqOjf7paZwQAukDscLNgTqKkFeT5avRI5fNP97ym4+Do38/7999v2Nfv95u7z/aF77+/pO/7sRkwlulyjQrXdGrZaIzTVivJCFAktlAsg6Hn21cIIs1xqCruBM0RMgwkkafQCKdDi8vB0YuPnjMevmxTSLoyEBsuT48mbY5Tzzfj/na6LR007WjCYMXWGL0NJgAhciEFOhEAgPBtiKsS6rFheo9kBo00HCN37eAAs7pVUDbkmbwWPzAa+8gB93CzhDqWtDEcAuyBcG4SWHmWyAMEE0seGUHw7zthMo6Sz8trrPWysOZDHNMU4SRY6nirOIEDSISkW7tEmVRQuc1rN1QIobngqCHsoeXTxUcCrgZyiYVOXM/9z4R6cu2+AKL2my53XzH6zwYteSSPpjc/3Qs/4N/9if/0f/oI/7cMQrn+dtvX/7Lv/rur/41P32Xx0nfAYB9UtiFLgTS0+EkQKeuoNuGgYlYNru+DgREJyJhtU+eh0GKILCEdVdD0S6IEB/TYctdZxHHlI7u8oXLmgxnrghzRsogLwdkJXEg2gR5WRQ66vpsHDTts3PKhpQ0ZBsjHgDWXgZPOwOIZXia6JNkEU2HX3FmjTIgw5xgSDJrRHhbCmj17A45OmFcwjHOwgkBlQn3xCkKNCY8A5mDrUJ5kZMtossCIcwEBoZHRHrnXTMN4Xm0N+Sm4RYnzqNpcEAhXV+fbxXwG2+88cYbb/whKuD//H/1RxkJ76ra5+UvWjIrwKcN66KG+nSBx2vvd9z3mRgWCFO2IS0iS7Oru0NotRvcCDhDCFlZoHlZXoBlrpRpyCydJwaoxasL0+hJVXcPRKYYMLkZqLL+qWd7Tp/dLqloVlapCsPRGettXR5Q6EG7Za6PmDZf7l0HNizysqI6PANwYqLNkBZFsA2YiHZPeMghtHEGjXAABZToQrovjhrucU0BB71Bs1IooC4WwrLDqyvhEd2tkhHW4nDLJeCFibBbRDUM0AiltxxFs9LOQ69LyxUuEK5cwsfwaBZZ8PI1Mb2IhAgVu620F55nf7lLe4JFvw4ZxtNNy7aMTTBFNFjpmvaQVg2P8Gp1NagYg1lsgrBGGyikDAl2O7yJcO84szzMGwWhwatGSoRBEpMQWOU11W1nqWWhOS5Nr1pAZyAsGZmdq5c55DNhICA3LUiLUwzzMJSXnyB1uiWSs7j2kn4NKNvZ19CkuiiH6A0TQBQgFh2LrmORitgslxLDwpXoLoW8tMgQanUTal0vysLCw6zCvSEg5AYUoKaplDDzCPc2QIRhsd4ivv74zt/VOffnl3r9op7Z1mHDIIMETtHKIxLOAR+JDDRwdrGWjhNQ93xa/I+/fvyjn99+8cfrHvd/9/2P3/91HK8jPDtq7jh6ogAl4+yz5vSqysyRlonZVqeyryabjCi2KYBmMbHkQAf7p1lhFiEGIKMjNMJOdwZicA1aLQHBjlNBxIkOWXqso77e7M//6MMvfvVw++jPdv/2h+N33x0/fsfX56qXZtmy1AmoclZYRER3GWzCYrjvxQXWAEwGeoMCkDQvNAsIc5DWvEYqin2lAsPjMqMB7dppNamjjENu8tmIgKnhpbGahlIdbkwAwkxHWpQBc0wAIUfTzSEv9N7FCiMMRK9IIYrlQMpnS9l5dRUtwRZOMyuFl/tNsUTDiUiglwA8SuwJkAhPk/nqg6d0HqiS9Qm5A8Mw1tSw2zLGCuF+zEat7umONY6f3/Af/unHf/GXX73/iyf8DMi9n+e//fX+b/9m/n/+7Q/f//Wp+4q0sHlOoQvKCAcCFmVWarQiY1fNqqVg4fBYMz7cfNvcN/8yz/rSV8QTWWB6VtCbRQ+HBdDuBLpYB6Cl0CzRiayIcEPIDL6M6/gFaiIQBpdDPt0L7KrQtO7wlG1Mep1umWtO864+eMnGzdQpHwO3sWDh7EYbgj2pZuM6KatYMJGY7sg0ZHahqnQUnbmOxYzmkqNLKiAcOdUmgXBXhpXbqyE7EpYCxFLjOsKUoanoCGMEc4wKVMOobMRPa8tGvz4drbiIfsnLLJmZbxXwG2+88cYbb/whKuD/4//s68eMZbOn2xpbv+zH8zNrYrVt3cqvxVXr4fZkaajPdz2/4CgJpwELHLLzevrGcA+ycoLhpHgtxIWgcgecMLAyFWWHw2XXwytmo05LyBxh3DKRgCPMx8ppEx09Hc1JlF1tM3VF70CRkcqMUYsFXO61pt9WR2IeXURYthk4o6+EEQtHUKcUyEZ5kx7uSG+DgzBwslRulso2w5RGIcAFgVSGZwLtaFDWiDZHFK6lZ5RZAiLAkhtaLq2GbjsRTPNIwKBplBaHITN6YKp8ZsDQ7OdXohDIIzuBsQBuBegkmoEl02kMbYgCqsiXidf7fry4Jrrdw1sGxlhtHb0lly0jATTCkJwNyO0yGJlNls5hiXA4nF0+Ge2dYMKadgmRAYTPJoCQgeZ+TgGWYwDFEAyuxGx0dzKDSStK54lG9fTZOLlHP9h27Zm6o7AREUAABSC1RUJZZ3NRholxeF1lr1ANoMLRabCATlSRzvTAIpxWl/kGCQsGrqsDgySBgHCCS2wIb9bsdgSARIWzLBsVvuTq1cR0jSIKWiAXCbq5O4vwtBpZay5jy8gacXt8ty0P+5zz/or9te/3eewDhvDDKGS8Wx/8Ceexf/7CKgjLSDecbLYG4jpSYjQeH7aPX6/xNJ/3s+9whbnd58nnTdmt6rO6zJAStDLdTiHUOgkYIgiqKNLt6ruG2E2Ny1/FRhvaJzh0InmFYQOWZXTnyLNpiuho3yfJ0MOWfZ14oL7Z/C9+9rN/8Ze/+PgX/hv/7X/5r57/9l/3/cvsV1g7pIct4hFNssBGK7qh6GFwzYQao6Yanom0S+M1KhgNwVvoJroDZuG8TFOODhxV0SMQjK5ul5uZrqmBAwBKsAYv+24gwHB4LrkGQiK7eKWvlcIYVI/rlAZEO2GUvGGOgk22y9UmhrKaZUiBgauhLquoBoBYkIlqqC0RLQjlQGRuA4auaY2IUHex0BpsEQzTbYntyaYVClvcajmNyM4RiBXws07esv/pNx/+43/61Z//5bv8aN/fX//218df/f2nz7+r+4vfZx075iy0j1jhKIkTZiyqWqsZUicx0dlh6QAl2GnpkZvDxAIa8J+imruPmAw3IHip333QZ5fmXPooFCJ9LFgHKnn2DI6AQKUnHZMIoL1DcY2ANEoNmgMOVGiJAOxE0iNp6FpkqHlAOJDnOX1yNceKAd/sQcvLdeA4cYJKZLlV1FbXhm/RpHS0I6h2Xsu5IEmzkDrNK8rpRCnIdkc6IqAG5oQhmTBUAKb2NFoMVEGBLIOrva3AISAS8MlpgKWul8kCynGNLfn15fHGG2+88cYbb/z/vwL+P/xPf/448nHLM/u12pWR3I895ug1gjlWf3zgP/n48MtfItYvv/nx/jf/8PL93w+eS7OqWtWWi5VHReehQnoq3foyDbtd3iSSBCfLkeEAirjlbSwSqoomVzNysWx4/2L7+Ce/Gs/j2x9+5+eesLPBWeSZRYpdHermFOofg0bNc13gHRCDjhwpM5HmR3h2x9UZqCpPYDjS/SziTEdNVlSORIzygGcaY855zj57VsHggVwyM0mg2jOQMQdDcIKzACCT2+KeOJBV3qhrncx7ixWK4yhWpY18SFic1ZDgjPBWR5o83FdZS/BuHex5EoRoJw3IJbUMhWXLStNPwuVL0K8t6Lrvfb937UqZsnBkhEfmunmGI7pNP2mmybxlmBXQLpAROFR1KiqBqGhUOz3sp6DfMFlK4DkpNPwaSSUBXFlSwyMbRDDYDEM6wh0gK2nsOoNLOwuYQJ2YRZarJ8yaTiuzRBmoMUwjptitRMclyAEHtaRsG7NhwsAR7riujeOKz6GXKwFLS+U1Rx9lk7CzDQEH063RP2UYQ2xzknDCGRXNDMIclgILZjQ0bCSgzbFtEUsfwH1X71wQ8Gnut1weH/P2Ydiyn1/my877rn03tC5TmMHPTg+z1NknTiSpyOvkJMIwyDJXEOecLA73WLc2GlU/hVHJGwga1DAUw9gZFBKdnTvqDGYvHoEqUEBByAJCdIvwFrK8OJm8go8AeEsqGxBguEJrAriCpcG87jigGlOD1gE+rf7x3cP7rxZ/1Kfav/v05eU7+rxyjWBg2nJlxDTNIQAeCWGxXgw2DMAE7uQ8snV5rB0ew7Uki2VckAmYOM3RQNHFQDbIYnc1tQBYAhhgkVro7Mmq07Csq48lSj1nocNCme0cwDLylLNopE1nFjDPQDBydgFAhLULbNgU4hQSrs6Gok9DF4aAkYSaaVRkdTGxVJxZbiOxNJEOc/C4JMoFa9SVIla22CiUA5kZK0s0agDbQ/qSkLnooDlaCMMW/vTg432U55w67q+PHR9vj+N9fWl8eu79uWuWyJpIOBPUZMckrE42HZtWl5MTrkp3hLd5FCCaoZNOHYX0CF6G8AZMlgTqnPNEXXZjjsyIlYXdruMTWFuJHpYWbW6EN5lwGVDdulTtpjpMS66QwybQ7TIkANFC2WAUej97zujZ0Rgj5UoOW+nd7sNGBa6EukSiUZe7PAAfJh3dQC4SJAfgoHrPNnhe3qtrgyavL8j0qbOOHDkwWkQBbJiQIKwNMvgJWlvKMoUI0CCrAIE6BcmjPQ3mIaezVcRY9OaCfuONN954440/TA/4f/7N48Z3t6VYP3yZP34aA0tutjzo43i4vUNpDsRXX/nPP8a21bfPP/zbv9u//Rb9fFmIEjRzQL7JY5tHi5NsONARbaJ6wKwDwNlTJwy+DAGQDQs/a3cywyMc2CwQiDF6yatWtmvLq9sRbmDQ02OOWS/n82vsL3C3ZPqNmcdQrlueaDXBDNCIzEVex9mBGKsredwPtQzYsESGZVdVVQAIs9uWX3+zxtY/vjx//x2PV2C6ExaBwLXHuOERSwVyBJVqdnAxg9SGQOZIqnV0E1X09oT6koURdKMFMq7HIHaneGbRUoGAb/ZQRgA151GdB6+83sjFig3hMWKOriJk1xs+IuBjhvY+ztfu55MNRyLNhTXGtskXA7Ia8Dn9kDJjhV8jgEYJ1i6jVSku2SpxzfxFshEgIjvm8ppnVkpTya28r+gYSOmIhXWe5/RwhDMx6mqBSGGMEYcqqzdkDwI2ZT3dQYplPCsEs6a5keCcDrNowxLplp5kicRpyIwwk8nAYgwaOGFQGhpGh4yGkTHaq1jgP2p326RsVRAIW8PNfhrnloLdGfFTUq11SBY2BloB4IDi9IdccoPCdpWqqtEVaFrXgjADBhwRA6KjwSEKVRDUYJiu9dC+Ck0hsoFoINtySYwpRZ/sctFCGivkJwkqEnlAgQQaKDcLQVBVJLxzljq4ZHiB3d1djgBZwhlabU1HE7MbiggbYUlGF92mNYBQoAFECYTD5DhMaAYZgxAa6CFEhlkDoYhS9zFDG5be1YmohMelqdrX9IfbplH7XjVdM4ewLZ0ZlUB2K6rx+oK6n2Q5EoZOla5c73AD1TTMJuSIAAtKoDLWNs7jBLgtkSPXBR441d1V06XRFgBCTcfDto4bus7znLwbDEqHsslQVQOMgy1FSSDMLTglsiUfchlEDicQdUpGHxHA5T4PCGAXp/WIXHx0ceo0SYCnxQiDoaJU6MKcZczbtoytEVDDXE+ey+onrm7uNXDfrXaHXQMLI2ixwHOlASvx7uFp+2gY9+eX/vRF+7PjZPPU1YVkgNENid26+qKyEgQZ2RmRlvAIEHa9dAYG3AaosH12dZ7H7IkAAPPISI5BhKqvTHdmOzEBWG6K7lIgRhAGICbQLRRTwDXxYTHVw7jlZn7ezwplrml+/Q5R3U0U0VVJL3i4Lru4rwhVnTINZKhpEtBsHyikdVgAFmFoUYVByVCJ9ACsIRIOW6rPayp6gcxcgRZBD1BC5wlswMJ+NeUwyAW0MRFR2bMiut2RJlz5xj0qBB3oxMjr9bLrrQJ+44033njjjT9IBfwvH3Tm2WCjMTIjQktwvcXtlg8jSsenZyDj6VaF1/3Fa4eBg9p8fVqWSjy/1udnNolCCwscqEy2rfuss2AoQyYCxKwy1uo5FhzRsyXlMLfg6jYyHhNP25JPeuF8fXF0UQJWNQUkAl5ntw60xJpnAfKGPwzPwBgu87i6eCCEngDNXDlGpDXqp2aYwaWVGLH61q99r2cHEyk2PCwXlNc8MCznnEaExzX6F9dDEwJGiJHdXax1g/twTy9VCZkB2oAfOFEgnEIZ6OWNzFwGTngJ2QAAVp0JufKM9Ey6Ba/dR7jDq2u+li6TKHKsDP9plu4s7YfqvATT3dRxdleubvTyXiO0Luc2FluH8qgdbZQgpMFzC2Bau4MGNyeNhOblQEUaIoznnFcwk5kJQUFNg2Ci2HArk0vmmeq2hBsA+VUsOQS2qAzClvClQXS3FTLJRqsaiWGbDHIaTGcfIoAK3nz5yawdiLA+Ic4wY6RKZUI3YOjqpocv4VdHuS3GNEiFRtMjSwDhVXKWeebIgkXDPMtOm8RgaImR7oTXmmMZuazxed9f9kLlbVvGQx3zPA8HU+Rx7HaMDIuV8AwfHhPRglk5DS7CghCq2SDQM0Q0egyEWcMRLSCYUBsq4MeldCNycUEepq7ua6o3s6NyF5TIcbXQ4JzVDYspRCPPLmsPyB0CbA4MAHB68WjBQtcKAeCA3CJxBUBbpdjlSkkD5sNOlDqKyvLhGmnrWDtx7H3cYVNLtKMyswZmcXafM9HaEo9PY1ktnXec5wnv7d1jLJtOq1kdWDH89eor7o8V97lXH4sEw04QloRpooFLEcyeKXhA5jJ37/SxbAA4YhnbUn6c59yPpGqBw+Hui+dYzsk47nacCItaCj3n2Vkwj3akSmYTYpmulWHrlng2HW6wBuSZC0MCjIIcI9ybmGxMrdZMlaWIKDIhAMeEldCuVCDc89p6Ht23xG3LHME4aCUkNBCY5zx3wUeOoNEoOORlRIQtmTnSMxCoo6v2LRYO7NWoDLbIFruRWBBgH6aEpS0q9rnfjcg0YYAztTEKkICAX0lZAcHR0H72PExysIygc02PIEIHh+ABuuRA9fXpFHQYzKD1ulLeU10zJ+Rdq6UFzNZCAe3xU0C9Md1hcGQ3p/swxCRbkxPXRjvgSoHB6GupOzAOlM4auURYGjpnVVsFwx3eMkOYAzhxvY1C2hVV7gAIGRpUMJDukIhCKE2YVueV6ffTPnPlYkJ0XEHMc3FEtaDKcDom2TT5YZ2IGI6JGPKI+VYBv/HGG2+88cYfogL+v/wvv1kc2xI7+nnHfsjqhpyCxpof3uEXH296uH//w75/8vMUaQ7kgm2J2xaMnoeq6nV/0fNWjvvRtUMdlnGgOM3VaUGb7oYOEF50RybKojCocvm6LJ4VmEKkD3gDgOhFwCN8GmiYNY0QFbBS94440wcUhfaRuSYxEFJCmdboroSlj4DLyYclueyfv8w6wsJMU2U9Ta0yAzIcHoL6LIdnBVOCIWGcc80V4wWKlsdMM8elQUm3PItELQIAUygjyXKZwxwgONVGK7i7gyu9EjmzUXNYRYw0r+aLXA1zf8gw70QJP+XO7rPOO0BPpDsWZw73RxRYs+aJfZbKwbGfjQkZPDwCDQ7G9ji2pQIeAagtrUzV0ew043CSUZmOjpJ4r0I7FIbQZfcmhhZbrqwqQaSga6ZRgEhXCAHAAFoRoKd7Dhav7VIYcP10kfr/sfcvSZasSZImxiwi/69qD/d745WZkVVdXVVoIgyAPWCAHjQGWACIsAMQNtBEaCL0ACNgiCVgAxiBCOsAYdBAZVN1ZkZExo37cLeHqv4iwhioF5bQMTEe2cDcjtnxc/So/ML8McwAMwJ+Ih2coLlS6HRYC4iI7MMbaXs3ohMGd6SsqqyIcGARATMB6CyoMYD7IemSWIbIuEeZXAhAo4Ts++Cm/bQK81Sh4At9FzY92fjV0/78va/97Xiz18S50rLrMGA6lVkpnU7rQLdZesTdyFNuhTbVpIdbE40O0LFS53mO1K5qNTjTaURASd0sbBuGQsPWXUsUYzaggniGIhto7yhn7XaHDHfdMUt2qDnwVr3WhDqAaNCuSm8pE1ZtA2bongbIrzBJbJnBYNG6IGwz7gytustWF4P71XCAbPfa7cn26q4zE91oe6A9bXtavxzH9ZqZYE0prQE3jxvpLYcM/fRpx96H+jxbCYZtEek6Unmmq2lIwRvoOJFq77rLrNtlLtxO3Ru/Z1XmEwHjnOEVC2UCUlnZoRi0mG5TZK2lq5BCZktiw1pVBo+ytuxsfDsHAgBtiI7rKpMa5SY5I7xJc1abv1crJ9RkdmX21ibv3MewoGeTcfmZFemJxHlS3ewMxb7F9hCBNm9Zsd3GbC50JhxNpZhYqPLsrL32z5/3/XMq+uW43o+o5Z7aB+ZuoC6h83b1lxkhO3ShvBc9LAlPYDECQT+9qkqYQLpoAbMbou9211WZXUitrpQEh2IEht3P2VVn9zZI+aoiCI9oa0N3KwSBJVMVMLiF4egTriBlniTkuBroCLhZwVUMLGRdfleGo5yEW6uFBWwJU7UKaNg3/HkFbjMCQPcAXfTKurt6dVXx8jB2rGoW5KDTxabMhGAmL2jeLdNKLwEgWgZDZKPdRzm7kzKIK8thMBCFdiBBAmTtEIRMSsZi1opHW3afIOpjB/yhD33oQx/60F9lAv5//h9+H8DYWm0/H28//oifv4Zdc6qbeXWvwtzH04ObpbIdsHCfiPB99KetU/n21l++Hl9/Mp0AcLRJFkSyC10MgaHkVchpoBltgkRRoASmNBAPA0AuhNDVDZhDgbIyyQi0CT0KyVpmahIoW4E0K9rTZtvl8JixhcesVq53sc0tE44qOjwAagndWFcyeZW31GcODY7hA26ZWJbZ5dndZu5TSrY5JoaPONC4D/3Vofuv6pQ3iquJ6KYFMF1MRQNmDFtIVuVSLhoGGT4TaEObGx0HKADtYVYF0s1yDAUbZgWzxpnXcXRepgUCbja32PbJca7UcfbKhbNej3g/ep05Y9+ewcFNjJBNbWHu2oeXDwBAUd0XUt0IEVKbn2pkR6ULWeclTNjNku1uCOUhA9qQKGZQkoPZVgaQ7mRffnWGIwNwoGXe8LBD4GKBbpIIdKnuTiyLBHAxWvc94kBXABEJRMGq0zHL7tBqIQPOiIYiu83R2YHuMGFIqZYB6ioobcTNcpY11HcekN1QlRMdcbfTMhuGYdZuMGskpsV4jLFHx3G8X8crAVVjoSrdYQwEwtkjCK9VvU6gA4DZ1eXtjAgggc4GwIQ6y+ACAacRd9dq9bQAF8AkOi0EhRG50hhlQON+wQkXabAHGkzV3MKszSzZaxVPqgWTD3QzRGuguwBgIpIEGK3FcoCE4HC7CdqF9jsJbZaVGIiObpSgggViG3cafHUlgQffvvv8mLtevuT7l1xYo0egIszC3q6X9cWuQoiBAceqLJnRzHva7Ce0dfbVna5IWCYEQzZuiBaD3igPyXgBgM+KUgoZMIbBjHI4ZEEgurtWS8Yo3pC3WFeiS5cukwZ3uaKRMjrc+1rXWoGyp3jI7TzO7uzP5njk5TrelWdaAkFWlTcQhtGgKx9ix3f5/v7+9WdHdwz3VQMxdneivVbnu2ad5o3qhHIDRpgHGFGojVGhe8NZtGrPyus8VyaXMWIb+Wnbnx5gHh2sPs9zrQthkUGHARaGVmf1BhW42lD9zQS8QFJexwWkhwnsJgw+Qu5VDmAwUle6bQj1Wb38qhaNwQ4OR6k9y80PZS2OiWkO49XnSo3e5iRD67w64R4ypNpAB90tCRPaEl1WD75Z8YRktEt+n6GhC8mwQEuAjN23+73R1+oGwssAK5jQwBkgER7Bu6vXjYbLOvOqC4CZOY3SwTTb7hwKUANOh4Js6yxSDIrUnF00Ld4OEw8X1tGsdi/wG2mNkDlRbrCWMmiEs9lEsbPNKaUXeqDDP1jQH/rQhz70oQ/9VSbg//t//W9+/T33PTPzy9vbn/6QP/4Qx1GAgwNeG2xEmGGP6C2ZsW3z8fH6+f348tMZFbEj6zjfEOkkijyb3gZDV0GuQqnDFQSq7PbWbVt/u1evBQAbXCgE6J43VLVXBxo26K6COoMsSEQlAz4iu8sudY8FmHHfEZt5RFc+Bb7/tH/+3r57aM2sxtd1/OnHfPlhKDWCbTDjyn4/eC51WtdyBoFhAtG4unyJN7d5BAqJFRBtgonRTKwIxyAAMy8k1YAMQMRdk8IoCGpPVMjhJJTXpTJYuLfdN2TO5tq1d5w6eiUZut3OFlZRkQU0QaNDdXWuq9b77I70mq6x0ae6+ko7L+RR7+d5vHq2e8SYfJgcO7Ytnh4NvDqtyfj225qQub7VywjlcgSqeIcWi0xIy3LJwTZYeEN11YCPkYVad5dPekFQDZNEv3tDcAUCA3ViKBQ5aO3qItQpNjSasAQj4akua8sy93VeaI9JGNQzvP//AxExVnslWjUGGJ4qLy01vIEAMRW8QVu8aWowQ0JoTrBNaDer5r3jy0wE4CRHAUZnVWV64WRjxnwa8+nTrn29nefrm868nfbeSqoeIrYHH1GEbxHvOF8OZlqt9rYSInqP6Xtl5ZFIYUD7uBE+oUTejO3EULqFOxB1lVba8GnIPJMWhZ6m6sr0VU5i342QKACIRBc7Vpen7zNsQ0INJkTdfcgLdXk/PT4+6OHtOt7eXx3l5gC6eb9IZNgx3G88eere6HecWJ6gkzGcsbzxMMfDs/bH2Mf49LDHg468vrxfx8/97PNXv9q14Ye3lz/84fzlz9FHZgO1Im3CwiemsmtVn4VLACI2EAm7/ySZs6VOdtaE5aQhCRcabW0mb3lZhoXb6C4RQ2os4J6GuhKgkXAgZSpAYKZGIwDMWhkFohuIfQ8bZ12oU4lyiwQBnYdwXQIY1rpDDAy6kDCogjTpyqprySvCMTwdTdNd0iV50cO4evl7DsZ4HnxMR2WDCYcXhocCoCuJa9XLcdYKRyBEavfYJ2Lex1AuqJFQCgGSAExq3KeJV6Pz5LdJ0ReQJS2wCRMq3enGmDLenbprbGY2y3mcyEvqGuYYcGdTQF1yFEgApb5RAeSw1VSTLZYCGXF3hwURiCxkiZBPJr3dTAh4wNNQfeFOw99v8tAY5LKuzm6w7nRtG71NWbxq5dGWk37CnUQA03uOUKiVXSTvVL91Lms3I4nlQlMJYtFN7oAM1V1QkBYWsCailSap17BQGNhnYhIXqoHMGHDGKUhJIApuqL7LAO6XmqsvhqtZVHiJN5n8Qx/60Ic+9KEP/Y89Af9f/je/mxvnvpj1dtTbV2yJfYLu7wnloDtAD2AcRqGddVXGW8qSVAfazc3ZlWUSvatXiRkzQCs0Vq6uiAhDwTuzszBpc9JMSwQCICVZAnINypOX17StG5flILx4Ure1ltV6wBNGYp3IbfHM5MP2yHnt2PyhHvb528/jX/1u//w33LZ19fkvv7z9h//49pc/hd58BzE7q5lW7Evqi12iSz0OSMjQndkDgGkTdigdWI12GEm4DG10CyaAzqiNI9yqYJQ5JBRggFV0ZXU6PK1ijhFxQt2igWhQEUPLBPSOiIEGWjhq4fRwi2i63fehoNtI2Nll57I6tRpKwvw2+bZ6ld4y317yevFqjuEaNsyeHuLz8/74KYtXHnJ5o2fcRck8sfIKksYTjWqUPEHdRw5KpF9tEz63MnU1lhmy80R41Lj4rULk6DUgsN3RFjC3YF9QHzV9E6rkjWSJIIbDgcUGDOz21pLKx5Z2olEVFMV2FLuGmYed6HVxnRArzArmpoLw7Qv3MIOhDmXHtlUrs5QY0y9WLwD0EACnhrOJS0TBQ06/+5bW4o0C1wG4x4DvADvTGjkZNRsFVdJMHdMrguEhU+qsxFHIC5IcAXqM7kBX28Lu8+HRtqcS4xBezpfza+mCw1DkCGxSRevE4uN2hzivXup2Nd11U6wBmplZg8gVV0idoyuFsDkddnOeDeWGZSuRXAAeNDxW0YXounKl0n0DrdRupMe3xRW90YDKPMyGJC8amlHlMo9tzrnZ04i/+94ev4999+T68vb6+kWuhwp+eX//01+Ot6+J09mkHEQfWau8mHQzmFUvM++LaIFtiTMsAiOj77ZnTUgIeNftICcNoEJ2g67MvUctVGWjwsCrK9qAHdZmh7V5QLTG0qJ6tgF2BtAY5gDbvUruTTpT6ktXotsayzra1biWzMr8HtFB4f7WTihvwFkXbaLLe7PR7imILZN1tcEKomRjGBhbw2n3slMEYVCqzT1ZKJh8d8Zub9d5vXsEESvw6Fsz8yZ0OViSIYpZJcOw8G+nWI5mvi+9HWWlYSaTJcMwptqI0nHeVW8yHxb3JQBXyyh4D7THSANWpAga2bCsVoigNWAeAsTqLmvdbQAhK8jAdrs60RaGtuyOsM0Cd72ZrQv05GErwtVmDa+Vgb0iVZIRjFIduTpVV3OZysq6u0L+PCymMXox79O9YTBHBBrVFeihsvYkQbbLuroNCwvpjOGUoQYIRrva6w7jxECjO4liOwzqYiNKMrAJQN0y9t0YXgVgg+qspebg3ltWrqh0D8PHDvhDH/rQhz70ob/KBPx/+999+vILzjMKdberWrm+AWmJgky82187s1HlDJ+RVLIG/P7kd9SFxt0hocLOmJve8Z4HrVHASqDUqCzX1SjEto1nuBcKajNjwgGDrYkECi4jR20esZCV1SVaAMv8douaZLmSCXTLhsdmg2Yq8GGO33w///7v7e++H7/5bfzCv/y//+HHP/6DrWM4MMK55cvbW77vKfSVXQagu9kGFFBd03x0o5sPw+CXtdj0gJlfWWhnCA7cMCgjaNBlbgYuU8AAyLLZWX3n8QYwRjzt29POjOPt8LwGOi1h5h6pCgxkLxSmDzSyAROMKrDU1kZf0kCDgAPQOlFHZkMGWRGmy47V7wffzuxEO50BINz3h3j+zMfHJaSKNA9GQlS1oSUvkyNPEe5hhc5OYRJLXZDdg1EKoSAsAup3SY0hAkg2Yd73lNVCm9tMq8LyDOKGeaHR6B42OLQqkZA12womSq67+reirgTgwdsRa13JMhhk3R0NRMgsGuiW6tvqxYINVvcgwhvmV68uGuiEesqahuz0NtltBYWHgGFmjVoJ2F0IBG/QIqPXBYMjAEtPRHiMYVPikWdcfbsqCbaK6jIpJUNcABjyig5YepX59BGwOpG55A02b8KxxcocEBo14QDn7gmxTG3N07K63Q2iw6uhLrSgbndLJwuUDGauhlgEJaHVoZClGoWNDQPMYF6oKLuPGQQnIHqIKQU1Tp5R6+nxOz6/1FmtXYU8MYDH3f/2+/l3f/vwm9899kP98n78y0/HH3848qs+cfvV59GP64fXt68/9HoJQyT6beHMC0eGDzoSUnGAG9qdVagsZD/i8dpWllSd8iKUkOqqjjZMv6ld09EBkA5/2JmR75fyqOqCDIoIKCqgrLt1DLS1INQM+On3c6eA+eZohOepzJJrIGq1taiEElkVBpglEiLEgAMLbadaJ9TGaKcVwYYIwAIVGwBVBdkQujrbAha4IqzMJLU8GDM6gVR2yqOCVhz3NhEFdO2I/ZERkVReCQ3YQqMuQnljvP0bAZkqwLsCybFy5Zd8Tnva8Wmfn5760+cZn55f/OWffjh//EnX2xWGEXFebn2iYDQP4zQfOHRlCu0D41uPdyBgWfRyeBINKVOo0S6SopuZmJDUZejGoAmEcJO9NWUyaN2MZPlGRCINjKqSgi6hq3pTgEznOlXnktpgcmOkt+ieNDMbQaCIZGECFpHuXQtJMujeqBZEJ7OULlO5ayWKoFMdoQIgl9EN3bJ7fR0IFwmr+0A3RJJbIHG9C3Vyg5dnWNBpUKWBQiz1Xb2eLf+YgD/0oQ996EMf+mtMwP+P//bTn3+wn7+qLm1tHplqVRxNHDVKoAC24Wo5+P18iId8y/z6Dr/mwxO+e2jbruPdXl5bJ6XtREUMG1cfF24yTaMTTTPL0UjY0Y7L9w3hNVrtOO8glyHz2PkwH9yHSR0iUNUyFM2PSh0aNsaEu6qyr0Z6FtPNw9xCUlCx2cNDzId+3ANbrZX5pk0znrPzinrsWH85jvcfvM7OxKIPCnEp25ZdMjasw4IYBTrbwd683ZDd7Es9C+7hdBMuCHCCQtmQKS5IacEuzy5Eqm/Lsw17iDl2WzxqdbdhGWjhlzkaCAarZeg29VI5B0YErLrYgHStJHMrnG6gbRbX63XpDS00miU4j+xMrKNeT8cKsFtmGBHcHvD8bM+PwFYtWVqGW5/q2ENqlQokvDfHAcvzHilRJffYmGbdjRZCkR2X1tXYBmktBSoFAxxd/a3tp1UFKWrIC6EAzaSkQ4VSoAJYprK2Y8tHWBYsFVmCSrBvTDLIs1BFWWxjMY8lR9iEB85OS/tWBeoWBUY0MWQpE64GBjPcnAa0OC5Vq9W3ebGtTeCwUKAgCrCYm9U4KtFrkmihrgbk8xy+PT/sD59c3q/nsS69v6hOrlXMG6StALMgNzQtVtPaPOucmm2WFQE0sluBisCMMMcCzlxaGB2+uc+zrjgWhqHJdoG5iQw7BCS9t4h+1xHSVQpMoFvV2gyNTpg3NEGOuhuYCqhCaIuBKZvexWw2ZFKQfeZCAe4T3Dzmg2z0Qr5cWIdXVyj2YbR+2vG7x8/f/erh2t9/ejl/+un17U19+dY9whEaIzqu88j3F88rAiL68k6hm6uSwoYYA5txhm0TT2MU+LKul6+4zjyPXikTnIIjYDCkaRXO1N0yDNgI60BZqnvS4EISMETDIDWLc7KidVoXzI1edQIIbIwA7rIgBliQlm5StyBUle6vGuxUgxYSmixVKxoxkIYEgLQuzAC2FhuKLcZJScyjUFnZjmHOCPO90ZYJyRh5MwEE8zBY992hjAByLMwZl791zoiaA/umOaNwrePxuKrTE5ckQsBAuQG2Ma36PcfSd7b97nH8+pN/9/3D/C7e5/nDsf7pl/XHfzmOr9aduKQWBYve2UBgs6Slit/2sjdWwQQ1yisQAQGpYrp7gqxKpckiRgEoXaimHIgmgCzhHgXDWOWsBhpudqPWeHP7KRQcLakpmM1UVZXLLL5dcYgGYmUh4j7jstIryqFoDhqUsKjJRvKSelQXkI6ZZoFUJX0HgMhomUswhzWt1feldQKCCWgSoKPhXdldHZo9ekEQhax0uz8SWChNxDaVxEK8rEZ9uKA/9KEPfehDH/rr7ID/95/Pr5TM0E4c0pfXPN/DibHl44xff95h58u7fv5adchIhLVswr65KRt5IXs1bA4H6iYB3xjgWlWLggR1ESAkGCEYYeZGXFJUoZidKmPY4wMe9pnetz/WtNAs686CoopjmA+MNoapOi9b1yWZ7YNRYbYHH/f42++ff/u3+povf/6pfn5RXf2I+M3z9vRpBbD8+uFt/emP/vWl8tS32SoMWl4yhJPV1USiQ2OEWwAs5x3ki1P3HfUSOALTYagur5WD4RsWMisyHapBZxS8mphyv/uUPdzgSVij2mQIUzftWg3v2bjRwRNWJThFgSPa61rqM63aHeVbs1oWhc6EUOgqdWJJ18L7W1VWpzgpuqW78+Exvvtun89afeBolQh3hkXBEsnuCcCsPCD3S71KQG2OMbzo6OwsAJVSscGWG9ytBtDm94ry2007s0+geQFdoMolmyE4kZ0ZMrgANBmIG1OFZkunyot5E5ka0eYGMArpaMmSOLOiojcBlUCjHDZkgIEh7+Cd0kSjDL4PPO9P8zu84MvLz/O60OtSO1jmcMzukvmw6SOfNvv83d4P9fL+/pcfs98iwTkcdazV6SaNMBhTBnX1ctwAcFM3qlmmcBhhTJNfG3VVyd1FdJ+dMiY2xxW2ezxtxi2v7Le31oWSNiL2qKzMgJuhmwLSAYJm3vJcFZBiIFBUVx2lgBmhUqhIOOKGGbu5ORyAhbPMgSkYWHjE/vw08HAea7296jzQiXDuMXxfV9W5NjAhr24sSRURjYwy3/rX87fPv7sWelV+eev3N7wcqRMODgeRFhh0c8QcF9b7S+Fdcx/YkPm+TmZy8/kw4+GxinpfeD9qvcNqIDp1eA2PcXnn66UlFbNgAsLFoqzJtpVtLsgVpqshGA1mTrrQIRFgyKwpv4e3vFP91du3NT8KtdgrjTnBohXoQC10pyHh36zK1uGQ0BVQYHSglSZHo1Xm0ZZhjOEYdVx9vhJnmjlnlOiCotyyGqPD5o1pg8SzNZthTqfYhURawGAN0+Ycw8cWbX7k2/l2JyFGAoE0IzC7utSJKzJ+g8dff8J3D9gf+LBt8fnpZ3v/D3/++s9/OF9fHFWjjBMeHUQMh1eWJ7yy6ApPNBvIBDr2GWbrZnoZlKrsGAq50EADqCJEzTbQsg41u6MNwrclNUn6NKB5TfcmWkV0EYG7S6+R1tXVshZlmzsgWrWz6QCyUbWqMjLCkWhGJM3VKIWR0dnpCvjoFpqwckeVHKQLxWxYAFQvOUe4g7mqq10EiG9efVMXTDCU2VzolWDfGHyXyky3OV5GYhpT7EuAe17C+piAP/ShD33oQx/6q0zA/9f/7Xcvx6pVewQsUpIGe16Cqf7288P3v8/Qy/FVtbguvF79ckCNQIcbUGdVLrjgjP5PP3dKxiFJygIBS/Sqb4hnNgDGjbjCqZW03b1Zpm4Cm5ltIKGR0M0XtnHvGTpFGOYGVGQWuqCyTihiuMYIjPqb5/3f/5unf/ufje//Rm/1+h//+P4P/7h++FN5Pj8/5Ih8ybXe+XqormslsIJSF8v9yjWE3WiuC6ZyeGaJTkGjbLhjV3Z2oQA3QMNIaO019s0QubpzGTCuyM5lPR8NxQTMZ4w4kQPEAoa62oRkq8uHD98JdFXrGxS7dzxiqwYByeAWxkSuTpSCbDHRWkBXrcsIAAbOIDOOlfr5a+qlqRkEkEdBXeNhfPdpe37IuW+rr5V+NR9dJDjv0RPXvR6njUFYqT2BEEFxRnyz3WZXFaKErBMdzgk2pUlvT0dl3j22W0euRIhOANFqq76Lbc1hYFJQV7ng7WVdlAkIXi2T00Gg82Ya4S6aMqGyolxQenyzi8NhDqFVN4DMWTcqx8M8BuYEUICOvPIQpCIroyunR/oKjDny+9j/5vfP3//9Qz0e/8OPP/30B643ZOK67Oy+qrPpoOrOOlviCoXzVOE2qd+dzQEry1S67tIta9p5oUquO1a/Q0b2iIZZKFcda1lf7vSIxrDqysKkDGOhIB/uMXpVot3JGE1ntidYmVB6A4ZUhR7LLtf9pKHQvZIV4QZXDM9uKuB6CD4/b58faKPfdX39mq8v0jWGw0McUX728nWhW0p6ACDppAxw5+M29ueMYSevn77q9efMl3snT4MjKqE+73JnsDHHuDxxAeotgns5oIpt4Olpjx3FfLnWOrLfuMV43KM9v6zj9edc7yCtwwDk6jumqUqWG9BqlcFRSS+khJt0NwKhZIa7aLwp5wErQQgATkOFbZiZV16LXWZuCOVCUtAd4203GNGSlWdEeEe5IRsr1YA1Rt/kubsSOyzVTFNhBn06eEPovKkheqSFX1XoaobfQYhyyIOZloMDjiAU6oKDcMjZPaU612FFQIGwUe1tNdpRCJ1lC99t/vwZD8FP/v1v//77nz/98N/905f/+A/X+XPuPT0AZ/AY4fTwCPFqJBqrTGl0CDKG9gJ0+9cLGukNww03uIvVaa02QB7VDUkIKfMq4A5bkFAYxjQM9EKX6670igTkBGhwo5DVkhcUoEzm5cs3zLJcQKlFpAorhBoUwQFbXnmvqNHUINnIgifgEAEXwftScEFWFeHmgSwEUA4Vo8o8wU6z/nbZ2BktXkasnlZFOZhVtZkXhxzFlOJEOawKELrYkFfu+sgBf+hDH/rQhz70V5mA/0//1aMP+vSyZG7TxqfdOV6/fMV1AXCbsLb90R/GqcqX987TAvN5t+dn+JaFXolfjnr7umbuvhcAINi4MjOFtpLQo5SpK9oWXKuKd0LMAaCxg4Vsop17hA2PIeAaFTCv1r1ICCuVF4YzLeREFt8XvAWEjX2bPiIevp/ffde//37+Z3/7tP/69Y9ffvr//If384cRzm303EcPvr+vt0OvL9fLV718zTw1zWD3GD8DgpXB2pDqEgBfSLY2H+EO74Z8UZ0NmMWAYcDE1rf2XxKpcgMCJYyCY/hml2dfhYUZEfIZRaDKTSirTC9rp/FbEVGj3d0JSEjk6hpAdLiNMCF0EgWD5L2AOq/q5dUMKAxFnGe9vHUdRAetjlpYnLbN53h8hE33gRI8i/DYMuJmgCuvdZ2E5IEyRrsFCigALFUSjoaYUYZQJVABOHg1kY1KhPkYNKldhll9QUa3yWrmlcsqkB1hMqit29pQIG94sd3pwtvkaoSGF3pKXZKgbINFM01wc7jfSW4WgBSscK/izBEVghHtAAYSjU5PA9lLPQyNBsLMu9dQ2AP/5vnpN7/Z//7vt6df69Lxh5+//Pf/8fz5z7hO3ug2WC2g2vs+HkJunPQLJ+y2+CbCAo6VtnBCzqA7LGp1V3YWLI0gTSIcE5F5quFuABowILYHVmctF+DW32i5vAlXcIdbIEBeCUOGuhDqvgnRCnVXwJEhoVjTG8NMakcHDWGgn76YFBkmb1TSW5fJ7oeJzOxAPO2huZSoHt2dsguNhY0YG3Yb2z4qcF79y5fj9TXPt9JyB6owJn2U07LRNQCFp8/SIjG3bcSo0zJXe8OCczgNsisvPNrTd88+9nqv/Hrk+eqrM1dlRkOobKDV99nDTacSyi5JrILpZqVxbLCg0bCI1kKtDpp/M656SpXQhjCiRSNEZq8qKhyg5zJiZUXEmol02gZLFKgysmTOgmD0RhEUvHLdaGFiGUPRXneTeQMGtXeUEFutroGJONFA4ZKQ1rD/1LiVNm7CmZDmrlOZLcFS5rxMPv3BbAl1tmTOgBnQ9ajY9/H4rC8nvr7wfLeqLl1VieypHjFspw9AUYAEdgNcnY4A3NDNBi5zX3B0qWEMSG4NqFSCDTc3qVkpQKsN4URml8pFD+RtY4aKZQXz4QAgkC4rdkX06mbNJrly+IZZSwh6oZgLxvvCzb5x2ADuoVYkZEsYV3pUTZdFXH3V8gKmxG5BZREBB4oudVta+zRISEKKcMxOQIDBQrBCeaU5usHgMiHJdocnShCEs9Jl3FQJVS0YCy67o98fE/CHPvShD33oQ3+NCfi//a8+7WG2ZfUEMGZ8/zw/fdKR7z/+0LUQ0JVseAyF6jrZsKc9fvt9PHwqoGrpOPFy4PVY13tHRbhaZ2Uc0Oux/OQ+fbcub1UQJutEvifejtYVm6tdlhi7+TDAAAVl3h6bIKK3ECkWAHZXrrT2fXvYpi6tPpBriLxCT/7wb37//b/793z6Ps+8fno//vmn4+XPnP30+FwxfNvCn9eRx49/Pv/8j+vtZTfPAEwJ4CYOuXUlrgVzg8mwIAO8EgJnTIy0xoUG5CzJom269hkJZbNqBdhbLJzISGmSg36DXksVtChWC2hzZ5xoj4glgSOFB9CfrO3Iy66ElXlwuIBCjcY6M5mbOzwyGAhAfZZYkmpVHe8t2RYRM2zqp/fzfBWOvTzz7VyHlxjDPu/x+BQRRUcC1ykqYtTYxjY7mPQ2ecKrqxKbByB3ZGWWtZnRGL1Wdwo4AgOGBkoGXSgVynozuM+SA2SVoUNKY3cJGFQPppslXF3ZAASIZgEALmQ5KEaZRxCZeYEbXHdc8Typ1hhIwjvaNJ2pO4Hu6hPthQhzM9xIpTqxWYxJuE7W+5WdAu5iX2K50XvLh9g/f5qff+V8yPdzvb6eX1/EhCNiu/lTkaureqkyAZGU4eaSTZh1lxUbvnDWkpHQBsftlm6ruwx4++bvvq5MQdBWGa3bWykjpzuggmUsgLjcoQAYgCNZLmeaZBG4WCrR6SjKZFZqU3e7w91phCCwaTePvFFpQERgGqqUty1dTSAbbm2dC7Nj25xbyAVepZUnO90Ag5vo4Rh1FN6vfHuv6/AqCs1qF6AODhvwKYCVqQTo9LZQIAZdLAtHHJY79zMX93j0gfTqt5heF1YmsmFNuslYjeM4K9t9gEoBDNeFkskVWd3hEwhDVlauVIEFuuPbsYgFQwLoQhYEspSdCzKOKMIaTYPDR0ONQnAUEM5NWYYLnWmd1p0k4YPWhqJWCWDUwsgw9B6u3bOBvtToaWoCdFfpeGr+9vnz+BVe8PrDX2q9GMuCJgd0ARFmFrAJNgvohQakypa6rKftUWqogd444Z1QF92BkJPJPC+pWGfbCqChcANCNoUCBHTdgYIKM1NVhcJtpp1duqnWsioBaw6YSiQZciQMLBcj+4apOyKz7nVs0lLo6pCGtqpvBVAKNhyiZwHScGNb91Utdw530h11YRm6Ya6x6MYoL+aCbjQVBHR0Ng1xQ8oa5p3eQbNlqvZUjUwFgkELizMTaKS61YINMzMEkO20BIBON5g5fDjR7bf526zEwjdsXRfYQEMomLE6c6GqpjkizG6HwYc+9KEPfehDH/offwL+P/6vPsdG94iec/Z4WE+b/93nh9//fsZ+/uMPX/74T/3Tz3g/wSxjJKrTfYLkRI6wcjC4BVh6P8716pIFu+5ajgYsrmqoJ43DUpWZ7ymsuAqqLERbGXwWhuix9SjzHKS7WPKIdhhRgDIN5pKK4T0C5iP7qMMR+8Pj/P1vHv/u77bf/M3e+5c//PT1H384fvmzPWr7/AnNlYc9hv/qN5wTv1zXP/7x/PEPOl95xwKdSTmJFFYyL20BMzpdnkfmYLvPwn+yGcMcPS3NqjDcp0X1WkieKLQZDXflbfiOrewSmmCYYtx3q9ox3OPw9/MwtrsTbmBDxu5uBWjDHJcKnO6W1a6aoSMQHWYDrc6rXaNuphQKkLKq1GCY23RZ/vTy9v4VdcxMrlq9aOHT4vFxPj1q30tSIgtpy7tCKDAifNsaliZA0v2r0RGKnBZ54epzJNjVG2IfVaNaqhzqjoV05Dc/PAHDvdxBA7CGAEGQr7NNMcbdAuXhqruwKIm418Tobly9od1tDAsHqhO4ULUAH/duJaMJRHcDaShHroZi8x6OBasuSWKYOEizvlDVN5oWhk67w35owIPTolx1V3y24h4Hx824adgcO8R8Wzrf5WXmcnfBcqW5ubGgBFVAJcUONMK7s4tBtBsAW+aJDrNJ6+PIu+52ZaIYfJjPsQ0BK7NzTcnaD2fIursbqITUg5ZoitOcBhYwotnXtSxpMATCB7qyW+xwG2zAHmLagwrVZ7Qa6F4ycxhlp1poB2xu29MTi+/rqMwtpbqQ4AzO6fsON7T8l+Pl56+V735dhs480URMG7zLp2UtmxbWY8YY0WikTEPs4Z0mtRz9uM2Hp+jI4wDWKHvPhSPDZfQj0rLQbllCVbupGoCs0TDFHpzhV11unoQgE5U4u/KmGqmYWzCBckQhASkxIuTZC2nWtjK9wICXtTdgUW6GAsoktQuYGz1Qcpz1ngfkAdumc1vnaaaZdaARjU8xP31nD78a736+fLm+vMIuBghzUZuDYaRfwnEIlc3UsnANy4ano2u0C9UxATQqLqCLSELJAZkCijZa+FDjGyrgqrQOG7GQK22ttmqxXXT3+QAAJahZUqMdd1EuQTYUciMu3AyAoomILtc3NBs7z4GIzRuJum3PJDJK3oO25PhGH/fsrsYopSR1tG6rcITDjIoW2rq9iXCgV7eVuUeE2lbapcsTPnpue4irV3XqpHe1QQ3cZ2CQDN1qs6CMbsmG2jrhhujMyjV6OGqZQJlopXJg4PZJRxogTLp5CgBIijgNu00h223Kx6klXHUpsAn13pkZ7NoMMDPHQkj1MQF/6EMf+tCHPvRXmYD/l78uZ5jZYISPDd8/8X/6rz7/63+L8bD+9PWn/9c/vP7Tf3ddX+Y0EXTf4iGGK5F5EAVEKT0XSQlgZHD4fEfxWvAOONYC4aXKlEEJVDGzICl1lbl6cCLUVbXgjJgeY1HJonxEQFAgCsVqefo5x8OO7RiYLVQOwWvi89P4d//q03/+70/wPN/7h1/Wn3/Mn3+BMsiMiV9/Cpv19nb9+HO+vlS9O2SknEy5q1gZEeUmAFV3bBQBbziqOsHNIruq0qfJzdLUDYPTOwCUNZJtFYbuhta9yzSZS2XRvg0vNPoOZHoY0GfCu1Aodw+DRQh3n3CZOwTvBCpzAginO3Z44qwCAXgkU6uKABxQFr5l6IB7CPyaeH3P40wdqIKaVvDwp6f4/GmMxzIo5VXXdQpHObaycrkPhfU2VZTMihoV1kjpahMOABGbO2gqILy70HC1i9kJIXFvEnOQhXvjg3sFauK3chCjugqNLNw3vQQK2aKN3cc7xSyhhWYYHA4rJFMJQdU2rM2szcJp8Aa8jrp6DeMN37lLmjvuGRypnqC3J7K6zHwAKLJcg05DqZFx//+4ZLQxY27WUe+vycuLaLQyacjG7YQMVxHqChgYi6yGg9UqU3bOxXLSAISb716Pu/bHbd/51sfbsd5fxlp30hKsetzmWRdS+4YYwTGuzON9nUkgQgjI6RWdfYEjQa3sbsimbyPk40Jh+AQL5feEALdCd6FaNzg54MXDxcf55E9M5nForQqNnfbpYT59bzXPX4483kpHoDMsHnbbnnGi11JmVOV6z5c3P65eMuWVSwSKC4lwm4xwJ7VF0fmtBO2evwCgw4OES3ts2CC/KMuOdYHHuXKBA84a4r1tYyINPmTFtcFTeRLBCNGq2qW6H8PPgvltet4EMAvIomQtWF8F52SYmxLneUAVgkMZhAUaVfIsSm5Gm5Z1le4aLg9VdW8+94fI0HGhrqyuOpXnGh4R9unZ9oe9/MwzN99ythrVa50bGqaE86rCkiFgbn5VYjGgRQ52OwBrNy8iUysppHnw28C6gA6FxUQj1Ml7wqyyUm8tthbOqrSA+a6IMrh5ZTkQd5Jdd4QdyOoQYOCdn211eXt3wtjuXd/40KUA4YICNTBki+LdZGXSYIEbJ1YlqlNqAYVGCUYw/DaZ9GKcBSxMVwx2hYVsg6uqA8hUBgM2205r6rSlCwC6YZOhaKZEp+hVaU2jLIruBK80sI0W4DvqPhbz7Ps0UiRcTKJER1tBEyDunmGnqjxkQFeZgrfFHvdHoQHehTO1qkoMaAuAusyiXK6PCfhDH/rQhz70ob/GBPx//l8/QNHY2+0sA/D8HL/9LT9/ds3j51+On/78dvwiYCDcDUGZ+H6UNwqmqymEiQ5AeTYsgq4IamWnj0HLaHbncZfBdp41UBxIg5+pymrBHCuVF+FuaEuLzWL4PgScmwYCVQ0YrIUifXMb5twkhE5cXRoewRExnvXdA75/iE/P+TQM6B/fXn/5aRxpBMLs63V8/XJd72FuEWJRumNbWqgAh6YTEdlsoNto5hJURnMVKISVkKagw4nrXMhtblQkjAvJ5dXRQwMgSIsGrXuzyx2kA66+ACBQGdl5x8i2CUaFQRATq6JgsbW3VWopAbTHRoYDEAxoZdZ5QV4PAXcv877LQS2rHcptjIw83o/ji79XZeI8PVeF+wT3Bzw9bZ8/weK6zntJX5lL13CAtBGxbXCvjtXJki8xoKqGIAfbYWC7j4IV6IInqqu02gEOrshu4NykYFQQC8mk7sUv9TS2iisvvZ96e8vZ+zZ7zIlINbppXWWSS4SnOSw2ZlW9KzwSqkoj6PfBgpyVsgU6YALIJXXR3GY0q7tuiybguGPskPvwBhqVKJXftJ9gwx2Sk9uMsa8r8/1t5BJx0tx8AJXoLnjEGPDA+8Lre6FW+Ihwt7oWBcAkRpe3rq6eMNvmp0fbH7v7qt4WsHLlicBdQ521sJafx5phI7DPecSlw88FfStBplGhuKIcUMLo7hAqAJgaaT3MhnwpHSz0SCVK95mE0SdsDEQIHiOwTzztbo7L+8trvn7NceFXz49/87v9+984tvPtOF/f4u19vb3nrP2758ff/nbEJ/zx7ev/9x9++tM/jk7UUmVY19XvVjV83x8mvOq6DQC8X+pPYeNBGHpfzESXDEmY4G2OLqFuAJQ7imI2HEZvuVAJLMESMLgKamKYnSkDmVIoqhhCmYB2h9jDA2ACSpAuTxYGYttSA29FLUh1ZUcOC+0OFKPQ7QIy+uxUY7VfVmqn+R5XI9kidts8WC1/ea86kVnT5YP7PjtK5QMAYNPQqxpZhRLhiiIUMt3O7PbTdPbp8h32PPzhVz6e7VQfr/jla52XV1/WGgiLhTSa3yF4iohGZVSklQNnOrvRAZMZEGHQ6kb6cGgTDNVw4NsbnGDZdFT0pfS7v0uoVCKdEQiE6KksVBjdA1J32T2pC7judIMqOBFtEm6CniWTblCjYdasygQ7ENHgieXGkBmhC4keBQU2zlIpCjdvu4VqL6soAGbBKsVqEenoWtM9cVm6032LZkWioTS7ADUgeQEgAkCPBH2Id/2WrvvEiGllgYFwWN2GoG5Ad98ZIgrtkh+ZtdqAEfBQty8w/G4h/tgBf+hDH/rQhz7011Akxtj8aeSxkCePS1+vPH6pciWANOdjRNXEBBqgd1cjkAeZF2RFVBcWRQ/b3PLtyDyzxKow1fCIKAHdmQuLkZcq6x02Agym3X5deLlwLz21kH0GgFeYkWdnHO6OAiaMAKMbQAB0qgBYeXepZNJ3+RBYP1+Vx3j+9OnpV5ed5TO/fs0/fzl//hE4huNxemauWky6KwrYrIZMBXmnMs/AjO4ONCcGKTOWJy416maIEmCmwvcdKKHPizC4TTUMHlmSEDBou4O+2Io3NbXuGZEp5wqTbBEj4dkwuViDuHARqBOBCQcLJdmV2CBUlJ/pgPmop6i8XMtPFXBFTUYmPLZSYeUyxYPv22fFxfeXFDIiTEjmdaKK1+l7+ONzYeZuXJefsFrtrFVXvipixBawDjJ2sgDNo05e0UDQsVGUhSc8UIEC0T6slE2eFDREHxddR4K5ArvvSCQyX87qNVtctuaM7lzo6ruv2AAtqFPe4fGtSFQLXoJXMkObj1KzsCUKAnMScD/RWSIYw5zsKqA8pcaihbzoDlqtRnZQMSo72DNVwjIxBWTRugu96jidCMsytKjstgYChkH4eeVx0QeQ8GTgoR2UZzPNdZULHUiUa7rOIlj48np9eYvQrmFXn31xTH7254fv2fP9p7fEjwgf7ThZeRXWVij6Vbfb2729LmSgXHIfMITDLFKZNRJ0aNg12BpnpkTUjd5VOWKEP4weexhybPk04/N3+8Pn/cWPt59f3l9Xkjb9NGjZ99tvHv7+5X/45c9/+mV9eat8TbDm89YP8ce3n/7hv//y0z+XHwhxGnJf3eMRT7DKKlWOohurUVgsbLFjMEHlReTwKDf0yIaoQNLKGb6rO44TUjL6LmclrgH/buy242W95vs0cwOz8+rpaE8nADijS+1shlKcPaQ0xDdTApMomC/WVTSN5DHN8678rfM5tk+f9v1Ttda2zM2O7p9e5str4h0DKDt12oYxwrFhDj/J88L1/oaj68QDYz5ge+Snwf1hb1/HVa/L36+FrpAC0AyYqrPhK2/wXqUlsT3ZSCZZ5ZC4lk2f/K56i+31rOWZcgGIGp2VUASiVd4mjuWoM7IpWBiwAywBpATSNkytbgd6rSlegJmIu+juumQ4g9rkeQGjgztGh7JKNQr38WSFWpUd3Q5PSMhgk7bBDriuauQkil5uNiy0A33wDGzMWrAw3HTARMfYY1nWCvcxkHmVg4nD3xBmoiNL6AZKyxZEL8kriK6w+2go4OUV/XQXHKVY5YfVLOvCDiSUhQbDLbxAU6CRaFIgNMFGQ4GYhbqL7pGiIbyKJfaSJdKAbzFnaGOMAAxrpBdhWzWoDxLWhz70oQ996EN/lR3wf/NfPqEbVoZv9jhjIBARVQi4IitRqYm2iIWsFkhHPjCen72Qr++qo0J0BkMDIdTLoZcTbE1r3AY2w7qs0lo3r5ToFiw7a3UtS5vVjbpvNBxMg41pMHgjYhQPrcFoVQ/4tsW257ACutZs92n49DQ+fw5u+vq+jssKubnHA/cNj+Hw9fV4/eEHrVdIRQXaV18s24aF2wWsYq1yhwNEIieju5o0aKPLDZhNZJ9uYHD6TPKmYhEOpM5UowtARfm9VIzdMHzxhhHBd1xsAACMe0lEQVS3HB4jwYuIDj9WnknBgqBfgSh6Q1XDDazym6viHkhHgCiVyM0djbJiSgQcKh9sOM7KXg46rYLwza/uzkY2TMeq8817MQO90hCEBvm0x/6gCJg7UFmVKaR3V76JMkTG7g87w9Bm3ZQE4FgpEGAhnDKV0dsJE5QShShKWbicVrwtj4AAWJdBullMqcKxdJ6aGXM3n2nmgtDpiKI1um+YTK/AADraEFbqVGaGE+E9zbB1K7pLTZVKYpuFY6orlRV0uRnMaDCdXUCiA2hlCYHBuqk1asLdHWwgkZlsYFb7NLBZlCihc7VhWtiFAtxJj9WAuV20rrZKbwCWIljus6OicWlkXyAtygmGA7Rs6G6GRmZ3ody+UcYFuLqZKqAH2hUcjqg98Kv59LvfPI9f61+OX/7ln+t6t2BtdPN+v/HH2Z2OwtUl2hjYPMJsf8TDAH0+2qdPv+pzvv749fj5h5df1/P//L/423/7P3uqp9c//2X9/JP+8PLyj/90vP8FIdL8wfmbp885v/zw03p75VVmjURe3ZZoeBBTrG/GEZijzjoTEgaQNKMNF+P0AAhkuKICLs8GUSe+Gd5n0MNGz+dH13a+X36m7uuJMtQOB5HiujeQocwOOYZk7e0tge3ocgA2CxfUG8fn7/bnX+EN+fPLen9lnWQ1mNkJ2D627x728azhvQ+34KHjl5d+e+m3F9k7PmF7Hqyhy/Einm91XksXr84I40CMDkeEjxjDHYZDZZnP4/FXvxu5H68veH+r1xf0exNdvByR1e5GUGBw2oZ9XP/6+fnf/v1vnv/zeq2fXn7y93P8so5/+eH15S/Kgzdemm0SDiZyQEmpMaLJ8Jjl1md3NiDz6vBoz2TjzurLUBbeiS60gYJn0kt3LZBDBSYAc/NCNTFkMOi+BALeKAc1odKocqAQeZtr0AMWxnQJRjXY5fCyqpSbe6zuzAQqzGGjDVaVStCAYYCWiDYg29MKwLQ2oGUNUF6QcBEWbSNcrma/3gB30IzC8hs1Rm/laC6A98ckHA4UpAIDyEADWWbClHXcFEUEyqqbBnPUyrosDDFy33YM8/LLcp3lZfIk7GMC/tCHPvShD33or7EDfv6kl3dqxV1umVhQIj25ygk0Gl4EWKHiWqXr4nSfD46NPyvj9F5IdTXc1xBAJcih58hVzOUA64LzW3izIESpArQS8tpuLCuRRDoAzLJKsLq3oxlm5nYdG8J8IanbtNrZxTL3jk2enUdBr96m6NVd6EbmL7Xmq79u421f7dfxFnmtTED7YHgggPfsC2qvbrqLYmBTJIWHYBOyAaj8BFCCXVaAU9rYzJU1BAUWkGfuvfUsCkweUCQyPcPLj637ea/YmK1qkzG1oZKZkx47z0ysgraEpCS4daZTEhryusG5B2kqc22GdrmREIZLPcJqFsBU3y06ndndJcRyozW7kaugbridq2Jpo985XeN2ELkQ7THKusIVXk4KXoTKGn5l6dWnYz6UuwNMyBWNQilzVXpK9GIo6KC7s9uqry7FuCHNsAhKg3WB6Gg6eYU2Yc3dcjew4u4/rkwEMAC4OmAOr0rYg6BUt10GMwbpGu+lkcCh9uNbP/CgcyCSB6RVoVB0At2TSEMtXLfb09HAVbAa4dAAqELd+b5KpAvVKMAxAUHn1Q4PUG7G6sfN5Di7kRlx/mqPv/3199///qG295++Hn/84fz6F9QCQLZ7jbUWgRxsvVNgxhxbbHVdwMorp1CUEIQmBa9FZEIXGrUZnOA9ysUgp7y1Y/z+15/+/X/xm/1vrt8e56fn93/+Q//yQ+XXgFuWwuhmjiUPWpCYRPE8ezte8AsBXbAftp8jgrv1v//863/3rz/9T/7t5/3vxunHL8c6vp6/fD2OX3AeOro2rojtF76h0BxtHasSeWN+fYBIFhobuiQNhoXxEes8o4OuQKmKcIePHJiW0Q1QSM+yxBpCJNpRStHCBy7Ie4vI6q4VBtjIhZVCVXlOoBxbYmohrtbs068CkFvQvVixHPUY8zdP47vfDv+kL3m8/rnOr6wsUB4Kj30+rmuty3/4qnop99yxwmM8zCZQuTHz4Vo6v46AdBVrFVI6qdIMh5XDh0IS5ajjKbbnT9t89j32p32fz/bLwsr3ly+Kip7WgMPRGqLA5asyM7UbZgwO9WzSz9i+iC8nXw4eGWevVcY0G0olFzyjRnZhOKfLDI1jNVYBwBCs0WZEd1lIoJplMHn4KBMyI5MBzGCGupL34QTawcRZQNvsLGRORwOeHmR4ZbknympZHJKVG2r4Fe6oPuBCEYUeLkYCm2awKxdEwIQEr4tSOmHBsM1QKxNwGTgdJZ45GrhbkHD3NbeYDdg53diRV8JlFQxfURweiDOV6gAWlpE3BXwCUFxVR5wBj2JOiBrFlpPp9GIXYGQXUuZ1m9YTZES4WwYsqxKFkrnbkMXNRPvYAX/oQx/60Ic+9FeZgN1g0FV5lslubqxd1J25G5ADdB9jNnlcVx6cVlGVL9FfXdJl9+7QXB3aBJ4SkAKgB/OTF+oKxSnYPTTAEEBEujuab7GOI91B7ERcF9ANL5YCFBxXbmHu7u5XuiOJBguwXlJZmRWWG77b56dPxv1A4SXXcfa6jGUXG+u4XgbkgTO8zaOQElZ6Gx5tv2KtC0C6Y/qszqiS8uIFG4ISrGXqy3renU0I6L0LwOAl2SFAvsWBlQfhFgNzb5zYNxrSbXTqbVV0xdgWU0sGm/BEHE28B+wEFRKsSlzdbM3AtnsNXuccCXvsy7rLVwoMnBAQYUW4sc5FAq6gSTY1x1Nm9dmGNqinmxBRONgh2zeiqUYHVRWqET42RQHtktZVbhMRc4B7rQt5pJUX8qhxvGMSc3chgzgL7GDoyrfzfRKK0ZvrYR9kNdYwe5ied13SeReG4OhR3WZopaEvJqYizVAGeHbBV0sI83I2/V7Adpshu62S7TJPo6fBJreWgRqg2MkyeAp+VZmcXpDqMpnBEok2WqMNjAKyGVBaujyjstdAwM3cG1AqeZYzYHJvw7qAltcyuztILRs20iBzqOI6n14ur1/WO673t6zTaa22O6ucXIMqEmUuJ5lTRyYveB/dA3ZBvQoOr4K7Y0j6xkmrJtBjWAxV5kriVURwxpc3vR6cax41fnr/6U8/XPmXeDSMMASuRi25g8gwN482g9yhXGxUIzeaKZb1ascX+E9aT798OuLhYfz6k/xfLXrsrJcfIxeQflX++H7l13Yo+1Tbtz4edMFp0Zns06OMIeA6U8D06XsBkY0qhTc5ZH7WWgXoGhFusWNDlCpzoWN88zOcl6dhRS4Keuj8vD/M345XHD/+VMfXmQAxqqtPDreFtmvsM3zaGJngavS1FQ6akuNsX+/nlxetY7nS7l7hu9z6SIfHbOQVfRvH4yzpPdkNdVpGzSvsKq0eK9d6y2thwswtrMM8IgrwLHXuc/t+7L//9cOv/hYPjw8/2/rnn77+4S/10091nUuXhBxjuJwT/phHY894+vw0PqH62LDt333/deAf/vnrP/3T29tPmUeqTUBfoU71VSsaBNSorrCp4gXJ2hAiQs3uKsywhnWaMeEMxdXnXYJVJySBhUnASgWYKBdsFjGZebFmeHhlN9omgaECN1jJ97EpUX454A9M7BIs2xMOcJcgZRdUpCfgF9JkHZTLZZ5PiDVQ6USWZVajjIi7Ma9yEZpOuBc6yxMoZfcVjX1OPVd2rbSwKsAzHwjfBPcjQ9cs5HAoqmCZYAEBKCJDsABgW3bC2wpY8rq4QrEhvpWGFQq+mB1pAAjjHMddo34VPJ0QCGW0zfGRA/7Qhz70oQ996K8h/jf/5SahEiqcaS6EWyLViIgOyTCIcDjwelYmIvG8b9pWVQhXpW3q/4TVHZh+E40aqS61Or2rOjehCChdPKe7hhG21EKep1+9rGwMpLpPU+OAGzJ6uTQ1Om5HnrF9Mx+zNnN3xtCwyoq7rGJseHiIOfzTHuc8fv7lfPtCnLYFzavbzu5KwDZ3yKvKVWfICIJEO1BFGUBWtgAXOtohFsS7fgTmw2JeOK1ol5qaJG37ho65i2Sqcme4k76EIMLRLIkBFwzDqFB21kVXgCpcLRuI4QZkAQ64o2FirYsosyh3ebM9utDyZgEisHmRXgpXa1jhQpkbqzbVFcjChZvq7VbueeF9IRdKHkbprLQQnh+Co7dAYq0EmgMbHPDlZYCOC3lUlMOLnr7HdMhREipScjYg9CZWG7oJaQBusICBKNA7eTJdPt99xRmJRDtAa5nQLHdfKiDMIJS6E8jqUQiAsOUQ2hDrG824CZtm5kCly0zRRLNLOWiF8AS6YEB42qXuVLc2MzSU3SpAEbAwKrIbbipPqz1mwK/sRpmZ1g28Npmhe7SQaiA8QFAUxc3x/BiP328ar+/vcWTlmxI4j7H6GlXfPe140Mt5nEcIVC1LAz0dDmQtLyMcUEzbvAcQe8CubFMzWylmslIAwvx+coGI4ByE4+26dIaQ53XJbR82Y6ouQJKqGfRCuri5t2rdbvNSoOcMPcVSfqrHv/vd46dfYf/snHUkfvz6/scf3r/+dOKIBz4/f+cxzjPXdfTrZccBrU4sFZgMN4xCeoqgAgHSXY0SqsoMYzgrLiVQEROLaWlORMzkVd0r6QXeyCR3V2Uru1QqcY/Yd3/YoNloFLZ0vbye1yl2e29jrOF0erDBzuLRwAUQFeWF3aPg7nLYmL54nO/MpVRGhEcWardthCNwVObFtXKlE3Wf2GUVYFlMyzrVByNlDz12uFv4QLOyLWGqzcfDvu87Pj1OfaoXO354ya+/gO+COMNptyfffWD69Xlun797il/Zi/LlDXrvZ8Xvvv9Un84/f33/45/ejy+RVb1Spyp7+JQFlBBgpCFCIqvEO/bsEMoVIKqKEIwNVOd9KQc2KYN+v98KV6ehg2w5oqfNEs6ENbrLUfe/QlDmBpnQAbcQLP3Af7JHOyHccMDU3fp98YIAdi8IqO7wDe6wPDLVJN0FIJsQAwDUoNydanTS3BBnFUpoMMIhdJVFD5TqbmvfIiudDHeCNdzEmVBlCuVwwmGZRXiAkNCdEoKuIO/svNIFwNsg5ygqVi5q+Y41Zvc+AVY7kt3LDJNIwRHFIj4m4A996EMf+tCH/ioT8H/9v9im5gWsOpAxHihTJfLq6YGQeXU1BTRKzHIDBnqb1mwJI2IOe9NxZVnGHkNYK8vMAgPumdnoSijtLC7VAMIdliUB5neNRm1yZ2VlaXHVgjQ4ccOlgFx3cZCZ0bvC+ymwPweivfzMKvi28WGbDw+hyCsLKBAG5PJOVX7rqchMU/iwcFUjV2WasQHRAFPYQJS60XYWIg0jofTaY0ahsxSlMJIu9k1qvTwFq+Y0DTM5qhINNsLCiKEeZsvxvtTAjO1hg+FcS2gL94rKbhTQ3BwRPFxIsCKVvYoegQCTimmAmhZAoc9VsNh9U1DpqCvQ7dbwuNcThAuovH++3FADKyurj6NQISJTSOxzPj7E2BdMVzbLg4Kqmm5Od7M6VvJSLrpzlVBb7/mwx+Mw9lLrEq/Oghw1LNzZwFqeKYAePqzgchqgRkKeq4QCsTEKmejsUA0A8CQWOu7QnjdKc6mc2X6b9E1mSzgLWBkJj2C0J4trye5vGa1AIBLeeQrpHQN+mMKHCt3yBFECqgGF3fW6lBmQbFNYoEgWlgpoVAsTYYQg0B2NRLZdNxzbzb/bH3xPCPtwhn3N4+V1He/CYsB9NmxmVXV2r27A5m2V2DhhfH8/uzV3DB/DsA17fIh4tLfGy3u/vFx8V0vGALAFIpB1ZUOwbsKAckcIx5WA+tHm03dtU9mxOs83RxqxhBQ3WJIMOXA6EDbmNp+eY3+0x+eHg1+OVzzhoR7056+vP/9Lrvd0Gb2CLo5SAV0nXQXY6cwqJAIIh+8IomRXFZOk97epB92Maf2taBZohG1jAF4iqiB5o1pnlTlgbjYAWRWhJH2pvDZzGMBhiaxKNQoK0OgmAgLD4S5U57Lu0+BXMJtRghMNnx5JAaQtT7OwBIQe3c9bxIOR/rreX98qT/IuH4Y6qXZNVCsP6KoqPThi53yMmqqD2UiUpwIAHOBABvj/Y+9fei1ptyVNyGyM8brPiPi+fTknD5lFqorqQgMhIaFSFUIg6NTPAVESosefo4Po0gGyShRkZuXZ5+zLd4np/o5hRsPX/gu1O8uaIcWKWHNO9+njHWaPNaIRHfI1NINQ+SmCW6w6+HXhX//m9//iP/7hL9/+8O/+61/5/s0Pv31/4ev3f/cv//LDn/+f//aP//7/teePlbgWZwDXU5KWCZJtBEwywxp04ei8p504EahAP9T2nlcdTOSwMWlMKRN/TQDfYGISaAjgazhCP6d1HTaLrIECrpiDSAL2PIt0IxnDQdhSqJrAoGDnx9dSAkPeRo+fCnEhIYWMyvfuAiIDgUB+MNoJ2YUQHYAeZEK0poqRUMeT4R/Yb43sA8UsKCGsgPNuNwbpQMTKA4meyx6qplICtAkhwpKMYzKiEA2PmE8DlLtfSByTVaiBMJ1pgpC77cQMchUqPl3Qn/rUpz71qU/9TSbg/9N/vlBUZEHhiBoNBLYjIdBZOe65YK/2no4LsRQrXDUnQ9khKlMojOKj6mKcj+VRgjTsqfH4Qm8xAxU1OJeiIHjkvGuKl665kjiHin5DXvHi4e77voI7sjIDEb2Q5+v48iWd+3lcXgvfzvjNb17+9uv7J33/VfduoRCaTncSeqn42lve6sNHLUuUtFuwUZlP+SwVBkxhDWwQjYOBuqufVFoCXTSG7ddUA0R2KoBgdnfYQUL00wS5uM400UgCuTG+9+H1eh1e6hZE0MCUc8Xq8t7aEIAjYqX2RnK1LjArZqU5DISynOCTtRTbrsRAiWxy5sOTHkVGAN0Dghg0Zkvqvi7OJhgIbg5cP0S9vqKO4gM0nWEkiGMiEJndAwtXqzsT2DPTTuVxRKamwsxpK3oVyABcrHWOR7slx9MA+joKxxAko9HR91TaQHMmk+6JGcD6WC4dECNGMtxakJJQjldxIRvQnplGlQU+TVFJAIOMmcjA0B7T6k7khBz4omM3BlODIJS84QXS7VJ2NIsd07eZCyyUAZbtp+F6oAmaz4eojcYzEc5x1O+/1L/6uy//6j/64cvf40/903/9//vpn/5t3G97hnYwlboHs8MCQM0EwAUj5DgAou0DZwCmZlWdC69viEN737/+FHPPvkeTdVREzp5uVslPVQs0I4NIlOtr4cevr9eP/FX3n/7c399Cm3Adx2IdL2FNt7VDxDTox4qAH1Z8+W3g0LXx/f3e39Wj6QjVrNsD7SxmZJOoiJn2RCPgO10TtfJpGMtWFgZoCq+zfvfj+vG3J7/4T7/8+sd/7u+/tHcHvjYhkW1GoaKz0QIoI5SVfRtQhKNSSSCxw93TO4JRKTCUdwzhfOwHWSDQ3moU2HB0oWh6AinbU1VYDmMPtgbwIn971N//5vz2+2Mv/NPP3//yR8x3zvjeQ+zBGDAwA9w5w7SKWln5JSYLqJ7bbtMEn4YhIty3WRT6jR4jk1KFq9IBY2bvb+T/8O9+/E//43/48p/kf7j++N/821/++N/p/v5SSTrmvte9t2aw4ddRrCUc47uNJAru2UJkBhnebjh5h6qQmxsOR0RMDc1wAvOgy4AJJZyRGMAQ2ggOTNs5XYK4ME9727BoJgIpC2h8nH00ZIpZuEJSvJ6+IXwcTgaBCLLaYxkuWt/VRoxjIeKEZjCMMJRxYENEgBNmIWZuTKCw3cVQZjgxN9iMRKTBkDVShhHz1B91njFTG3AraNVUlJimU4Aiyg4niJ4bOlULaDwIP2Aos7kVkxGoqHVavOEqpkDZbVhdwZZCBRCPVfpTn/rUpz71qU/99z0B/1f/xeGVxHzJdMIdaETImG3SxRXBmZ5rIxGN5gCSVfxaiU5ZzkwVbFDKsIXJTteARNWtrhvONGYuXB2DoYBViwDo2FRbtTtbTYehhWNjY/DlyIirG9OUjiot4rXyeCULaSkb4cz8h6+/+9f/+vg5//Dv/8PeP+UAu1tNOJMc+YhCPPCjMGDdCwXYkSMRkhRRiDp03xoHAZfSiAl5ZjmTISgTDWQwQKEHKAjgwBIxxVUZLAlJ0lQbqkIrlsPTodowYn05JdxACKWrUeRKu4C2ISiAxQQcvsGAA9OwKpnMyyzk+TFSxgCRU49nEQAxVDqQvlUIYPYGZhCOhvp9X++QwIg0hBBjHTi/dC5VFXCjBS89sTih6vll4w6o4/p+6xYjgAidVXC9W/O9wze/5KofFKA8GhXrfJWp1tYmlGrzOFbAuVudkRVkGIzZMOLi27f0q+iYdEXxYDEBgyNzujlRqYBiwnXYmgkHoFm4gLyOdcC4fT0mzYhNzURCkiOIDMwAOZB3MAPRljlZqxBj+YaACBSS17ZHzCa68ELBLYBQdgjACXMlE69Y336s3/+2fv+7+vbD0uH/8P1P/+3/5/vP/x2IOteBbDLa/W7tDThqNAO5QAUiS23N6IdzRbGlW8iJ3317xW8k398v/fLr+CqWH8L2aDjZVMKIk3F7YyYiZznP4we8rpl9NTBIAs2ep1B5aH+r9TpPHdevva8ruuMMjPqsla+Bffd4YsB3DzqOE4tlt8yKPBLT6KuvrUo3ErggxnFMITWBzAUEKuo3h77+UG/o5z93X2ty3i2/kSZthjLK7J6GYqpYUD94NxwOpHtGc0RUlRhCYqYiIM6B8/UFt99PpBVqAsgFV9YeDZt2Jv2r7piorFi39oFYK4elPdfcK+Jg3a88vnyJPGvH/f6O2Efwfvf1fo9UgSCEOa7U9e5orOis4CsiJaywpzFQ3Bogs4CohBCYTsA5E437HEK49N3oFcEvERlYJzIjjvy1/fMb40tM3nOoOrBjG/E6I5YMjUazCjFoDyNZK+89bKFgBPLwfa3HWpPdgBCREXB83JPTgRY9qHkh39gTEQAS5YyB9sxuSNiaVByoPBRp0eWAQ0ByWNZEKHO5gRoAk+ANtNoIRDjVVt0HA0Yj1DZRYCEHk7bL9+hwst2UjTCCaEIHghG9NE0wnUrH6Hbnl6rJXeZ+LD53MT/QemBEdgHMAGIGAJXWRHy8dCCeAD4BREI+IAoNGKFgvtHzvWvOdRIxCSGj2UQ6ElBNNrJBwucEjt2zC+tzAv7Upz71qU996m8zAX8xdUMQAixULGcWeM9Y2z0FaxFIuSUeWQU30EngY2agkSWuMGYK55zou8PQTMPb7B5jKnOYOanGuOUHe2KMkAmgADAB9W50BJkJ05UCAvfqhy8Kny+eLxdirYM1X9fr979b/+Lvdf5GWfF9v//00/WnP/avf/b1rhYdO7DaYyu1WEz11V4kcuupPhqMlylaDEQUw6fM6WkIMXClm4JB5MmEhQBdbUdZgVSkTHcirxQVaQDRDHqAdKnSqT0b3QWgEnxFRvCpu0FIYMthBIRMqZ51yc1GGR0oBL9UVA2e0hBlgIgJChE3OoSIAxQy3nPjTgyPZaXfI8tQK/LqNTO//qzasQ70aTBfR/HosMpxxpfXtwvcPWlx8Zn9Je1wRebdre/TPddTc5IRDCAGWJ4a5ioWiN6PFVdMZ1CVe4O7Ax2EO3YhVhxgwwtI1f291Tem33+e/f19YIaa16x/9eWH3/0Ofr2ve/Z7NWTySE4pUGTsuS2siAozkoA0PdwWhXHY7gGmkUlEwvAks5dl2CQmicEJ9HN8A0wDQCBrq8NMpB+nddYANSfXBaXncW8CxEqsLOfKxLSzoHqH+9vxOn9Y+XX+8PP9y5+p713gBfBhkHHDAcBymYSYq46z89ZlIBn6turL13y9iNzv63q/493CjkpkadWxdSuywFyYUm/uX7Ln7sEoKupYEXFbnKEsDp5IfDxm1KevegipAK4CsIeJ90evcsVl93sWzuOFYeN2obqmt91P8iCDnRkNFI61oo7c+f16R3cGTOGHA8e3+ov+8v4jckdlvI768or+pl/e+/4jNLA9FBCJ8CCAPHKKe9odlYiZwHlnJ+RJZSaYHKY2KCRaieCBxkDzlIgZ5kIqe0a+3K9C8uB5oJAX390Nr1w5rADH7QlIg34Wl0m0NXfhqetqogfwmBERp1yAi4Mj1fNXGsDADQQ5mWe9at+DHoSJRHGm8U5wMmHsucZ2lA4WgUYgg8b33iDSFawcOEZIwzVK+R3+mLE3OlQO2bOYg6IBQpoBmoNR4TGcQHSBpAwBUUAdnLanmkiPCHcvpCvaukfdtWCkyYVqZMfUeNhpdqIUCDGAiqg1SHQYHnTCkdQNJGKwjYXshmpWmj3e4ORdLEzl0dBCOFQwd+8H0k4DrJ1DNgiCAOwkmO5ciMRuUWogK9qs4Yp8cIs9IxSRdOD41U1EX5NpYEDCSY+nK1NXCUMIkFNLRCCPCp3v0CuP3dcUKwsKAcszq/Ug5uev5fX4aFj71Kc+9alPfepT/z1PwP+H//wL+KTuPh57KxJhBy3CaPTqMqppxP7CYBbCRtMMBlphNGO35sarEKuQGnU5hrtvKM7ve+ZCOrWEBxYEpEC8GHKPhUE+PYtEILlhWNATF0tUnplrwamgj1gViIys1/oSP/wQX34Ynb/gQkwC888/6/uvmjbhbsigmJXKsG/fEVEZAgAI8DhBhZtzAINMYJUNyLLcRWRxgGfxAEew1YVqSWcU8uYEnqoWi4kQDlSn3vNsTe5gBxJeBa2i6PutbgHIKARWBgFjTz+lKRsIDEAfybE1Y3Smc84crqw4UjFuFuPp8yFeLAVbRmsCnDRM6ijI4dYeaSaW186rG79ctbcDqEqEEj7PU6XchnycqgMpLBhTLmOEyIQRvDFo6UZvrAgb78mJrrjoV1QAPHKAcIxtODAZj2HVjfFAQo0zMVFZzCJ2DtqwCjnMbSSuxVxHtwKC4UZjXiA8F9wgQoeEKMjRFtVChWEEqANxnInFxn3v1sbDUONHJC+NHg8GeBLxWaAywAiHas6pPVc488ptFXbX495UurJxoxOBFQN5i4NUTAwOJo4u1cJColNf+cofZ8+7b3fLsDAV8TqPdZbx/v7Oa3bNyszL7946dDbyrQk6kyvW+YrffYv1Iy7cv/zxev9yhpExwK78Wt/wXb/O9yOdocsCI+/AjHv3t1q//SH//jdx/nhM4p9+ev/lD/i++3pzZrKByAywJo36ErelNwAFVsRi2GoJnl0RpgILkUrBQY21e2MEA9OVGbW8Kiex54ZemSGNdz/tMwKACaDgfMwZTXF/GFYbX47z27ez6/75+3v/nKx03KFuGHs5H0KWrSfPj1oPzs8DRQsKIQS0dMwrl/IpaONNPjh6NCK9fjzWj7+tvfTnX65ff9r3psGcLOA4F9bdCk3M3ETKUEPTako5wqo8auRGsoFQMo3njG8upGfiGNQBrFBX5ADNu6YgJOKej6Zd2NMDQk5oIqYYQMtqGsaL6E0UCjXSJA7EDbidJgHbDWMhBiEoIyM3MJeXgexgYHQ/xohCLcDZ3aCVrDqP7z0rPL5rwkm1oxVZCIXQh1ruG+3xJL2YCXaWkzEGbcvLgVQOYJHBsxIaZtQexlavDmgRW4Enix9cKIdvwFXZFbs7u6Ki0btnIQFdo24imAoYA54eUMhjwkaWppCo6Ah4ZgAY6mMdkxq0R3aqKwLUAGetzaR5TYcNgFbBgPsWM9Qd5xx6QbwfioBtJEeTEA2iTDqeTe+MnTzz+aLFbg9cnxPwpz71qU996lN/kwn4P/uqHDgoObUGDlbVICfQe0xr35hcscSdHEYmKjmR8TzlWmRMA9lH8GGU9HTAk4POuQfeuLd6GEkFWkDHwUIhAPQEpolAZVTBqNn33TczOIB2gg7HeeaXA86MJJTfvsXvfnf+/l/k+U0T+x//9Muf/qh9C9i4CWcgW5Jak1EIJsws7JnCEZatLawEicQ0xnHc3Tn8torpSRYZI73bUQzCtjGYKggZoj1jOGLQaLwiIqISg+6GvRRTDjUHXGcmYThwGzAK2zEABiNByFdkRAGhiJejIXRr3x0Rx3Jw5LinDgOYRUSVo8wO9LNCyQAw4NhFJyLHbd5951+pNiLUc9/OX97AlW3B8YrKQh2xIuvwEd2GHA4AIlTMFfVaxOq5hXtueQbGjIvDEHoeMzZW1Ovo4bV5hpENJBAziVSmOKj29gjEKCUsWOAW7ntG/rbyfC2/xmP1hOIDcDZIGAfA8od7ALMbo8yvXdJo952GCoNaiCBcaN9pC47htMW6o9UxgZVp2zNABmWBijBYGlZD5XhKiMBsDtGJ9UQln1fviHiduDmtwZ22iRV0JAw8CezHZVoAos1ZXyqr32/MPnLFlzP//of129+f+tL/+P37z/809GvPT9d3fH8HkN3OmKos1VrhIzAPC+3eg95BKhOvFWVMudthKHAIEjufXa/K8e184evc2NX4cry+flta+8/f3z//ibNB+4FFE2ckpOiQW2ucK/MEArGnkLHQmPIQx9XQHgAzaQuMCewZ5iINTKwMDDq24cH6iJnWtM7BWny/3n6nzUBmsdLAsPk6X7/9zYs/7H++v//pD+pfjop+HZiIvd1tAe0pTCrsAwmGnxyq5cHg8SigahHhkY0uRTKjaNhjYF61vn47/RXX3t9/0X5K3BytnN2JrgSjBvXejVkN2S33vGOhn61rFRzNJPLARKY6frXOwMpAYqMx5mS+1oPy4iAC1XjKibqT1lSLWD6rgW7wYVBN2iiQePe0dAqJGMlEsRCLwPQ0Op4/yWxjTqymtScApE26gxkNVxMRRoSRDyq9VOCRuHF5qgGN2R318f2x2/CxHX4S0MBJriJzm7ONAKpMJlzS9AdAy+GKcqKN2TsNhI5CZCFyLlzddfB4TkTTqoWBLQxHXf4g7iNcLFzuaTmOSkSPjO6pAGAmXcAcsIKFhHP35WTAXvaEomLw9M8BqXush8qVqscA3W0kZqFwqXXlgJm90IXEqikYWFjI3u2qhUBqQoiP5isLCE9k5/IkNO796YL+1Kc+9alPfepvMgH/V//FObb6rJqiB2P7MeIFAlbCw4Slu6GsMqsWqcccBgIawL1LGZWwZRQpELaAABq+G9OzOnfA4vfb4QAh3FRwVeI5aDcCdawMzN59jaSaQOKIL85bmKi1soiMSoTWEetLmHff90wAynKOK9Gg5tUxmA6X0EIMVQahAwfC6KHViUIlqUHGPCwbjo8jKwLRw+1d1aUj7RsNP9ExKpmDGctdlVXHbQWgFTVQWw8FF0RGAuclyXdZD9l6JzwqJMwYOdBk70zcVaEAwMAwZISmckXGRNsTzUx4GayFNQtPLhs2RywJaGZFAaORybQbEhDbyzm6LeWN+/5VI6K5qvJoZ66sLKyPws0JwJ3MASvpTAYhBzmDy9vlHNKs3S5VR49ujZajjhfKAywD2Am6OEiO0V1JFBpUJ9rLsxY2s7unBUTVQhCRzj37hpBxgh+vKjgrYMQ097SVPQ2UDUVkGtk1LCQSLV6ScEVTCC3IrCmubvduPgcVB1OvTtKo3g9BfAJ0OGOABHNmoGzMWTnR0LIM6DLgNlCBW/DEK9eTuC4RDq5YcWA1SDmLR+cd0+ipKKz15VU++nvr/fNgE2kTb1964+tZAanBWOv18rnfF6oPv959fX9fvK7IiePICKyDrxUOKfb99nsHgWzPk8MEjmCVCnzVD99+jzjn55/e/SsQu2e680uc9TVc2hf77prBeQBsXtMoH8luE1iFjLWFaQ+66bRA5QaarVmVsLdFIjMwot3BsxP2282qWosAsqW+y6UQIprVFE3UOgtXNzfUHkxScAFiaBQYG54MAYEIjAbG2UDmvcIVHKZ6ioVsZk+HRBhCdtPPAU0CiwXBEdPIowVZSUy6u90zU0g3SjP4bhooJIDAOjPXLdc2clSoqECGpmf/dVB1k3SgQBTWx+3k69Q9vbeMWUbGDHIZMN6D7qdIDGETMvIGMIDt3WQHG00W0sUkADT2A7RmAcgzmtCw7AfkJGohBxPWIlwh59Nj10cy62VdbLWjzgD4cBG3yD6Aut3YU3wC9A/kn+3r2Tq7SEyoBnBpQpwQ4qj0zLjR0cPIKqJqwp1ZgzCGBZDYBxjONy5UFuoxj99+dsmAFIViqjtmEtFZM0iNYbVwII4zHho+lEWNoenuWFzIpoFwIOJI4/KEQJuGnzoBQ8YaeW7kCN4gyYwTdab6PoEJ2zl5FKOoyK2B8XrCPh9HkhahcYGC7fHnBPypT33qU5/61N9kAv5ffYHmadMsVGXFAcUOhhw90xscYwYFBnCngTpiFTI0ro3LmVRAzofFpAwE+IyX0XWHZXp2aNae3dsCMxOAZ9APs5d+rI+kMoRewCowaHk3OcwqlotI7COoKtCLnKMSQ3YYI0A1dCUDhvzW3WO5jsqIkT29nhVCJlbgqchgJCQjE4iYDBCJSfkGuqYeoO4HtaUMuMXbk4xVeBC+M0zmx6yLC8DKMqBh0nAuAEnCe2ADaFTvGTmr1hEMuTHuSCzF1ffWvLTmPI7HqDsbICPmRAAjgTH5GBh9OJVMskbfIXQPAlXWw3kRakCgQ8M9A8vq6X7d9/z8llRHvNapV2nVvNZkRNRy9rNyLSMxRpLMAhJqq8ERIpCTNvUC9Mu9xwAHqow4v8DAe8s7Mv+6s326S5CLDdu6J6SuiorEnsFuGVknCrfeh76gfOqvC2mJUQ6MlDGN7i4EjCGlCSADCQABDlAzzrsnNSkEUs8jaM8d6Mngmnh7XHhFZh5t4W4WaXrwLLsKYMT3Vho0piojJnVO9jYeMjkSo/HWWUsL6Imn2ydh7LZuoSLPj31aY1UWvp38H/zu6/mbYx8//eMf3//hD92/lHrioV8r17FWdfbX40W8+h7jPUcmVn+/r59+wX6fr5h4PYZN8Pn5QgJ38N5Cz8pkRdKreB5ACDed68t5xOu+9P71J9xvv/L1mx/441fU1+Mn/frTT9s/1bnO+lHX/t4/m/Oa497fvfI8sZDuufZuwejVcVWnIhXPu9wwxlmgxcxoXuq0C3nP+HCtyMxrprY9aJpnPJfxvGp9/VqvH77u1/WnP3//9c93/JquSq/O9907URmloKXRAIM4MmKETC1HBjbwvoFG8HahsGwU6wb33tkL1fF4sQEgshLsATJy45q+fOe4GgUmeixbYpgzyYgTx1nDgDWqI3QvhUFV5mAIq3sIrMwOIPC4J4w6IhW/3uOYUzEAQikA0ZBsN7h4PAeP0Y+bZbdAABzt+OCj6XUiiG5MxiByAYqOhQE0FZHJ2k/1LwT0SBXVAKB0YA6ESOaioHL7qVWaTmAMD3ZrnFm42FZNIzUR4Qo+qKxE1Xga8n1DiHho0hhETmqPcTMDLCGCUUeK4IPaJ29aofV0805+3LDFvjeiY6afAiW54mH+HUNHeAGNSXG2DAVDxxoyG2wbViI/zgIRB1/O+y0AU0JGdSV8EbzGsesehgp42tiYZSY2ATlYSg6bqKMQRIiYHBicSuesCWztpcoDtIq1IWDajcnPCfhTn/rUpz71qb/JBPy/PBlqFQyNmCIrAKYS0YZQT6ehsluGIicIZDIPAzNKEwvwfkhRIGSrdPCE5h7DUy3e7d3TcracAtibwCuWd1/dfmWttfRY2qAKHMdx1v3u2Reef3QFIqIEZSBLhSIrHQgU2E5kc6pqsD2M8C0RADLTNFgdo971gfqBAqvKaBnRg4+uI5IwE2IvIFEBAR37GBDVlgOhlJa6kTsSMfZgso4BU8ikStkgu/0BME7vUVlYoUh56jaAgSEiuRyq0jA4DLunq48LYeBrBU/Z85arWM+g1YIOoCKgeKBmsb0xCSgSMKyIUgD76RtmIVuGyb33deG9dV0IV0VE4cjjhy9VXxGpmnaLiIlASWCYFZARjcxgKCS4KgK5B7uF2fH9jm4dzMk+ZLyEypG7pdHBymTBmMP2DSN7xUSVOkdxS8ez+MVTIvyBrFroDEfRNseyZsfi8rIBLGpoNToVGSXLhgeRUAIAtzYGIBUuvBAtze4BRCCiIqENiBODiEQJhFvIIYgpw0CymG3PsycvuAOD6A4YHl1wBsngX6fiBAcCACOjgGBi0bVyvfR3X7/93T/8pn7/67//05/+3b/tn//s7ihU5r3iOM7KE57subB75RELG/P+Ze6dgqUBgKlKggoLfGnpwH03tmIGB+uo+LoSx0b0Lbij1bPTWAwnm3at+PKKOLjl9xvTyNa3wPkt+py7M++F2iUV6tvryMWr5s+/vK8/4v4e4HPIcXcbzoI6taWFI48Dq6+r5RDn6Fw5VRyXW5iGY0UcZ3C99rpn97x5xKqz1xnrjDfuX3++7p+zr4rnHXUTaAYQGDnk6PteBk9GrVaWCO0wlOCMmQBZ8gl2uHfZmulJBxNEBOIpeZ6ZGCF6MIjJvi5xa8FGgqxk0aiMhIPdSUQEBjvlquLRc2k3MoFxIJPiXxH02NioTIFPWjRuAzgKqgOK0PSeph43yriSfMheQ21EMbCtviClWJ5ebT20LqcT5wsRYEJDmKz6sC6PVgicAmFzYWB5GRvdS5VZUyE0RumX8m7FE7+/DABiT7MGKx0nL2U1mcyCR3Qxx3IDs/vwi0urJGJAGNs77i844ekKEA8AooIV1H56fzlO2+KACHXQQSEDu24CDblB4VD5CzdYyKt3b5UiKpQ+QZ739y7qOeftxygAKxgItESEgw0MuCd6GnswBLI862UvVLJHMOh4Tg+CrMwwQTANYhCep9upGTQI46CYkLHvQg3N4mcf8Kc+9alPfepTf6Md8EqiUWgxg1BKyBpXkIP3vhipqJHpSUwih8mcqhSiYY4RcOEQA3m7jYGHRDlBG/Bw9uVpbLSeitKqCoxcYKv77TEDZOZ6nma5B1iZTmGCCQAVcWYoO1rDYLIiI1UfUBHp42QfImCGq1FcOwEAA3mkTWSCEHqaK8dCxWEgJnaqezALA4QRUz6BXvSRBLqRqgmaSXqJT0xQ6Hg8iT1sO8g68MKpUOO7nIUlTCCO6vUk3NqRi+ViGNotdBlPio00zM5eKCCbd26jPWof9SXCy0ZOEkwAIyhI+4EQxyboEhsdF1BYgGFc6tiKRqNQfto432h9N+6zDgUS2Aewjvj2VWsFM54nfmIMGxEF2vngi4Ri1SEfGlbAi2N4hOuq/b3RVgai15FrvRx7JOyzG+YORK183hxhHvwU+NCFQJfhBxdu4vEywyAn2K/1NUoA7t1QYYVHUIBlTJBHIgrvcbejAXezGdXNgGfCABCyhF2oIWZQMQkNoDm0IoJVFBrT71Y6jB1TwAlM0IhnyQU9FgFYsxs1QKK1aJOdAVaW1htQuALyJBdsZ64KcuHrWX/3L34Xv3v/6ec//dM/7vsvWY4jcRzlrM785X7fP2U4NHdgFNAggUq6cmaYNrE3MVUpPSSqcGWh5niCmJFxHMKGUi0I3Wb7S730ktC/NqKzCukLdyKHRGXdbt2J4pFHgVVv4GPsDqf5mMlxdx4ZjV1DMRoToipNpKsOXt7zxu5duSp6JZW6RTVhrEwDRcMIKVwsf08T9BQbg27bIvxO8MhvKIh9eXyJWMjxiJjMpIKRGwM4RaXbyFkJTHYOQEwAo8yYMfKjFitYqOiew9WcBq4W3gwAY6NDK6rWQRyNwTCRE5MKFCFwpisNYEwNapLBc6EBue8xhzYWUIVnj7qVjc550iieICbSQTpBVIjyLQ78nOiwZ8fDMAY8WBK7pXuiTYiHzGCe5iSMRBHknq7E6iDDaaMEgJ20oyS1MzP9cLjU1bsxERWoSOpqWRwieoo1tVekgshrur70gXp3UzhZZG2PCBUWTNMNMlIzz0sBRAYzEfMg8ENAEI07oHEWlis1E2GIcgR12WlMczHztcMx0m0l4Kppw/NcasxcLLkJ5nQcmUzgHhso0nvGO4dhe7a3OsFKMJnhyQGArI91NIbzzK/P/Xcz20jcC8agMpHs8YWp8xWDct7oABSDzOyZzM8d8Kc+9alPfepTf6MdMIlwhc2ZHCvyCSc5QLGie9ygGzxxqpS8iSpLDmGARARUaKcaMRi0DRBPVQyfsJ56cnu/L5fyeUzsdtHPyfmmtxmsTlcQmBY0pqvoylohlmE38SxzjwpzCJ4ZTkzAPSt29lpHXlZ2TOkoDJA+Lo7fLkDJTXsU4SMouRtQIZEJa4RW17PUpSoPS2EpcSPQkK6VLOY0u+xi4UAgyQVe135ewCxADkOAqsIA5haRmQXms2+kBGgwAmACPYVENjIwnnQOx4gvzwyfmCbaBq0YcCXOZBQ67KcrKQjpMofufZ99qB5ubzeEZy3MKgQgkmdl65df/oL3TTAyh8gj1kp+e+F8RSTJ2fb0PCnnQCAQERHZ45ipqKjMiMG2h3i2gHHv2TcC1JNBRa3lWkY2mjLUH7wupNil5wMRJfW6XbmQefe9Z2OyIp6EplVM06RacGQgCxN2g8OF1zqPfOn16325hT0du7IYtXXXNdZd0zfRDozCIlBZDgwijWFXx2gciY3NLlcAzmawUMq8Z3DwnMPTynEBSFskmplt9FWVnQEnBAGH5yMqUDxcPZ65WSgfJlGL386Kpd19v0HHjz8eP3w78DX+vP/8z/80v/xz718yq1hdold0ImZyuDKPY3h67339gqsjwl/WquUCfvfttz/+Q/0ZP/+HP/TPfxFupA0DZGVOOZu/4bff/X7t189//um9fyYnj9dcsu9qZEBhDWYMTJ+ZjmAUmZguAEFIDQgigiZoYcF7INI4mCwgDI19tUODZlUKkwHTnATGuz5Kqwlpgk9JtEQBaUzaSu8hvUIxcREPwgzAEJmVN6StpYUDfN7VNW2yD8w87UgaCtYwKiICjy8CAyckqYQkZ2Or0/PR2AOt13HifJcXwrCHFEDkCKFGiQbp9nbXHi5llVjY8ooKNofjNAYGlTuHY2OIVJbQcLqi5eUJmvB+AFDKhMUOMMBOV4Nl6aGNDR0aXps2BvbYiEofUTgSmNKgAjk1bgUjECxBMTFSQgwDHo0rOOGBcw+IRA60y0OWA1ZWqX1PL1XCE1X1+G7QVyf8sMc6hMnu+YAqW2Q8LhVKVdgnyHgQ8NMZ6IAjo5hNj1HdBJ5Csk5hAnLHZNZCPdhraArGQSgNjj2znSJPALlQzjHUD7UAh3lvazreA0zTca6qsxfpyJaWq8uJHjvAG9bNozJz3o1KMhLpQnjQuEcqIliT6RkglLUx1chEwEXd9qcL+lOf+tSnPvWpv9kEfHTURMOA4RmmB8w5MsezhefRvQymA7ieLeaq4LLlwTLbrpgudDhrCDxZXj01MQ11S3NMjtrxrEryaa8B8u6Z6AgUyruBB9I6LyQqXYcDWIFnHZEFkRGieCYnXYU9pAGaJspCLq7uMcwcQIaOrkAPjuab16rKnUrGX9mmo+5sPAbOZ9voBKWE5c4solotz0CJFV4HEuti28g7L10UAl75JIkrBqxI487ejDKeHzJfAllKaawkL23OgrNnPqaSXBU6ElESHASc8P1SGcLmYBkeezf6VmZNGlE83n4nKpJx8e43AFQhI4IyG84pHuN5QMWIhG2/t36+NN/FyIhme0V8Pb5+/bGLdA0rupHi0HBAkCPNxKwDOF/Cm/s5/AgTg8l8xna6sa98dqQjJhmlXETmjNLiaNRPXYsN1Mp4yLcRQPflTlcRajjtPYM4QSTnQE6UMRjMJBPBRmvHk9WbhNwQCWSkMjSSBKEsdDcQnNl4UtpP6WxWGNZGyMopfDywakZGMRWzhXQy+4HUHlwJT8AE+ZxTmIBiRJSrxY8KqRHkWZmo6u5+d62TVTYT+24UgWI/lwnnTAxayHk3cGLp5LFOGa7iUB58PdaPP9T54+vP+PmPf/j+/Y+sXVxwTc35w7fzy4/Y9f6nn+6//BNwh0YHIpaQOBOviH/44Tff/mX8WX/5yz/r118HMubVavXzL9wZx4CSS1jBdQwEq0yofTjvaCCsMK6FnMA2esMYVmKQyTsSCoSgSRATuaZy1uvbrn39DG4e4A0Jzymb1X3M2QX5OX+5EzVPMy4MRtBQ1kBJPc1S0HqIVvRY+dEQG6xydwLDGaRDW1vK6IoCjiuVuxVTbXg8KMPdUjtMlOogY8CyUQzUJDBMSJjGnMzsvBxpMDzpbDTbQkksO0eTmacvUAJl4s5JciHV2WAYpimGm2PkGJjI2g+rYJoJYRpMOAih4I15lqc0ElAbd7t/dZi1DEwUj4pMBBqoySeTHzSCcSfmGjyr1loZpj2Y8dmQ7s4I8sNQU0GUCc60nCJouEHNRB6sWIPo7DUUiXFEZpc9KmAbnJiU25DPRGfwmU1RmZOAZmNYJ5BiM7gGVhJwTAFsqz8uWLDvQAHqGeaqQIRR56/Tfkt0GQGfWVizPWIIhLMHbfTc5XhV/bWEGVW4xvTjz3aqrMeRBOE56J0jMiqUUTNxwBzuo0IuXTdwAeswGtsJCHY2IwIhf7qgP/WpT33qU5/6m0zA/8f/7dcHbTL0GB4ibujhUlVNx9PtcKTu+1bUs/FBDEZmDCqAle3ORkUCkeGRpyWgHDKBgSJCT/NROwspSnLfsztQQmImu5sbrocEOimdARQDmV3KKbMqKiLLBhrdHvqYwIE7jhRGDc0RZGYDtrXKObmSF6DgtN15Gx65GvBXfKmvNndvuKMHY1D+msTZUgArYkoZtkfpnMohgLelF0/nHqE3PVYIk08iGYUFnocLY52op7qmp49gkNH+xc0vdaxFZPYM0B2jrkN5BhDDKEZADTDBpGi0gFwgEBu3niKnDwJsoOVWE0QUYPCOZ9EVRxfRM0LGMbifQtAstvy+9eu74z6OQEdj4mB9+Rqv4z4iHIA1RESvOhBhuNtUFOO1ajCNLsOoRnrmaiDsGCKtGU24UNaMlQ4eX7wKMHvbBoWIGSXBLDAjmk+bppXTaHThBgoOE1uCEpVMpTM+eL/IwGjs7OmnvVlPS/AT59bcoBSjJjoQR5Qz9oy0GyiUI6zmHSwBtnMN8HTVglRKUMAxpI8sBIFLW8UDMICWNwErmcFsjy4jVy0jwWHb9gRwRu683xOBlbnteybHhLICG8asZ/N81iFd0GTFKuTCkevr6/X6HY7KqLVqkvhl3n/48/c//BN9AVLv2zpWvX77wxd+e1/X3u839gLXAAXVmr9//fZ3/4KvH3zPve/+03f/6c/ev8z1fVJJZALU886YwALroawhRu9EG9CUfRgS9JFDr/SwxwxKvYAO4DGOG8INH6WCEYmoBkgZkmmhnmYb3VE5aU4EMPkcVCQ8QUPE7EFgXCdr6rs6mPFi+ej7npCjYBQqDIXwnNLIBV8x6XK3ZgQ/PAEMxo2q7Ohuzd0UhKNC66wqIZnIWxAw4AoYY2ki0LkWfYa7pxsTmGhBj/sCk1wRPrR1UFrf2/ioGOKCcFBIikjvGXYK8ZxFFAw/fIBC5T1d2xuXuA5WFBjwbXSypGyPr+YoW509leWxwKN2BSPOrKdCV0IvoeLkRzIFwlOfPBFo5gyB9/aQZwRjQiNUNAQDEDoiHWA8pdoypHigDY4HeU2eV1zPOB6FoG8hyD0opY8bHVW8sQMxwjkHVzjfaGMGLhaee0Q9XydPuxpjMBFAz4qzg4kmogMG9h5PAkWg+5qeQMTJrtSAjfHY81Kex44lIcOnq2dqE9OdYGIpDD02oVEBldaVdBvxpI3BCgvx4VTfmDtClzBRx+Nzn7if/ilhAp8T8Kc+9alPfepTf5sJ+H/9FWEM5ikXQUQa6gG+dy/XyeQh30Y+KagOQMQYBSdGYCKSvJGy4ommDWGiel8pJRbrfKfqLN5uOHEX0u/R/d19zUqdJ66Je/JBKm3t1WIcteicRIdcmR9bQbCIBug0IrCTBJ7+X4CImZYrGEmNAT4caLhRAXJQW77vKfAIhdTwUacC0jVaraycSk8kEth9UokMlPZoIshKLGD76juAUo1BlmDlJJCTCkQDBS6avgPJzJl7d2CKIAqZJBuptgKxQDNjcGMgvJgsYZzpLAYSw8vGTJiRSEZzGoY502FUrhWFE5dj91RXV380dgJT4ytpBfCihULZwI749dL9nXx3ItfC+FZnxcKhr4fOww7eRk1mZlVF8TFKRlrTMCOQzgFyYRpqtodUQ8ijceMKJ3cT4wVXxvoSiNZ0DIAjsWGi4kJXE+M8AxnBgA1ZwLtnRDACJXRAeJhSfn7HleXB7Ssm5kCx6i1Pzpnni9hzXe33++1eX46TdaPDXGBXuUFmtkfNQRTBJORyG9xFtGNSmIg0OxktBB3scCFtiIwEHibw9gaqQdDuKUcPGJWFmPGyIUaQY2cKMjCx3R8JAdjTMgOvOvMeAIh6rNuIwnHwx/N1/DbJC7N86Jfr+v5n/PLr1psrM1dFBahbtyYNL8DGpbGncH75Ur/9MX/37fjhh6O/9B/+9Os//fP9/Y+dN+k0AdxhJaLqaCAxURXZgexhX/7rLaXTlbmm9qDvxq0JEDorclKE2yMpQACB54YQoRK6UDogtTc4PCp5RFMzjR50RdWdfUw28NR3YzpdnYAKUoUKiGAusuTdyTU0ARyoQhKeeXdOP2ZjqK+cEyU4BtIIWJEWcXXrO2PScbMiI6pUKc2B5Lkw5TY1fgKeM+jJRFeuKjQuNeyzxzXTnipkpoB76FbwMTTwQbARy0iUkF5DMUYw4QFBlBkDuZIAgQDGk2P1qALgaFZAjPJ6/hbcN4yBe6cHQKVnMGTAjPB5FqqR2Hen2Z1JHWmyoubjouwRsly9uq2cjModnVNEzfzqDmQsquuSGaztzDGAShHJSgJGO9Ez6HSDBFDOZ3U8hEHBwDyEsVQOGsJ5EJENa6PMwPCwidmEDaNhHnEy7Rpg0AbS89xeq9EeADB6ugz8uu/EgZwHVbYKTOSKjWhNYUOS4UkiM5+XEIvwOsO4PVKfOHdcGBZSRVM2aCL8Crbc5hM+Z/VHMrw0BDT7mqr4nIA/9alPfepTn/pbTMD/5//dl+7eUqmA6OotohkPMbUB4KhUjYXl5RVUYz7CaCoBcTAHAwVEhBG4hLMLS0APkXBmasZidjyPxHYNLJi4n/+Njbsxit5F07ULRUyAxXD2NCPM5DARDPpA9Oq97+pYWbmy3TMEP+qGE6hoOmsS9TCrMkChR2oF0nzCWa3E81dCgkfbQxaZZ74W7427haVCAJBwH4yoCsaWPDd2RCWC3wMQqMdiuPdGooCOQHns5UIQhoplBCOoOy0yolKANN3NALIWEW50olbw1saXKhQH3iN3HWWfADmtFEDiQUe1QQqsBx3jgKujDRNJcPe2AuHDCXQQQDTwvnW9kUCxQFz7xuSXytcZxxmrMDEwNAzE+oYNNSKuolW1UXk4FHseAJCFER3WR4VnT7Rij9BAxQBZML1UdeTK60wgcnBPh5tOMCcZQLDCrQb2mBvLZ33p3tPq6GJxhx9mFTuclRSyYxKgIBgztFMceUexBhWneKsPU5kSG1oAWlfG1/4iXC6jik6E4m7IHU/VCgYIAUppYES5FuPZdd4dD6Bb+aaPxeinsirQe2KAoAiwXl9eefZP3+/+PhiUh4zMkBooleC4ECTQ88wnMpr1QsWJk3q9jnrNrNlXX298/1VzPQs+MLgLY5+zWAAwaG0BwXK7v6z1D795/at/+e38HX66vv/pp/npp3n/pecC5EJmRveGCZiCk4t+HSc4V+/+Ph8JfgUjHMEjhtKFgdBjsQdjDQuAKUYm3DOVwGP4GEwANMyzoimMppCOcaCbT3o9MPIeTDKVjBvdmmJmY3qCwCvDBNJQrjqOEqBK3KNAED2ytBBPb1I+zll33ChQ3e1dLcEdRiJfh7NiygjcyoUymgV6YR63dr/ALLfhaUEZx7NLvi6nkCwUhqgHl6+7p21L5UjXHGJHJLF7npsVy0514+xIaxA4AimZlB/T/wEqq9WwhpKk5kKiEVx4daR3QwNkR3OU7mgFWsPbo4rCykpHVWCe0EusDzL1Cy+89t6YPQRRT6VQYkqZPZieAs3+OJcRiwbBLC0w0VtuBMuQDayZ2Yw6+LwO2gNnvESkJ4V3Z9Sk2CGD7MxsfHxAiDkehjOmaTuMQsZijD/W1tUGcAQmYWPD3VFRTzr7fV2zkTCBrwfrXEirx9IuCOiOsjOfs1WEuiIQ6sAwEwT2GjrUKCgaIliRKyQIkGyBwCGMOYXIFJ0VlHRLxq5eF/bnBPypT33qU5/61N9iAv6//Jc/vjX7DXBgabjhtJCISRiAgyziQVORNlhzNFgw47Ye3OoHIfNue5gYAs5YiHzmqrhLoKoZOT1qF0YxRlrX7QNEBIGOvI1rTEUCS6ChDJBM87gLsGsq7sYaVnlwHQJBAwjUkz1NoJF3RflID7UN9rnSW7T384wiqtuJzHH4zBrPMNLBtgZlDIgSoQBUADIAwVGkclcjWOIA7Keid4RA8ClFDtCRs8d2NbK/d6nW2atKJQygPIhOpDC4Hism054CXMOVSGxhAZTvIh8edyCFiqyJMXzrF1zMPFJAfhRv4tiaSeSGLnuGRVQiYbJ2ICdp4alB7SnAwK/bv9687zmUyGeirrX47XWu39wFBFudQG1sVrk6NjRTSJSyMsAHjDTQuNER/cw3iRGJy+rNnok5zlw+exVfx7FeZLXdnoRHwhb2VOFpkwGADRHp9Z5JbKacoNf0OxvofihCgBzRydpEFHv7SLTu8kGwaiZTGA6MWPWMy5i2OY285PNeiC0hQjdwEmCNMmiibUUpMdcQiPZKZKJFAYouYuyFKB0KgIQpWXt0ChAYR0e7+3YkIoePx7fRHxfb5Eq6GrNTtRbHo4lJjJQ6GOzoUEUAgbT3Uz8dEAbjgG01lQ+ODJis6T79xRx1B87jC88vX7987R8PvH544dRffvn+0z9+v78LExI1zAxoJiqEFa6ArZ6ORhvqwiROCx2OiJQNtNDF6rzbR5IwrkHmMjsmbDa7DFeO9ZbLmYngeNje5bMqPNIAikBcoUlj7CbkEco6zmy2OjfnhbRvMBiA+CryiIh4zLqDO+fVqRnYxHM/8z1tCxBnIqdbA6aXFjIr62yAZAG2W2ZxCSC0MZP5fB6BoUuBdn94ludieyVZAYdRzeYYD4XMdysqVkcmJO/0yS8kWpseN5qcVJIZEOid7J0FZLgTZZIgLNw9NhLWyoNBe5efnEVbBKaQb+8Z6OYAGKfXDDOb0czjXMGzOQgkwuDQxfA26ZQADJPdibL2kNW+gCyUoyknhQEjEQbUjmQDGAR8pK8bO6MGKxPp6uhpAyzDCYwXawPds5CVGEwbBpMgBPOjeT2C6CTGOFC5KFzdncyVKwp7ZIw7iWhEey7b9+MVwgEEna/KA1KnY8rqvqeemoAwOKhjZiZwENNcABDiSC0aGSA4BQdKPCLMAdLPpYsBc0PVB180Zns/IIQSrr7/zR/mcwL+1Kc+9alPfepvMQH/7/8n//LH/+R9+9YlweWiy9zy3DdeLpwezRIdacztUA+BZqfWEfYDzspUzsyc+xhVp9J7EQmwEkV7NG1gJhFIAA+DJPgde95cqFqu0m7PvJTv3oZILUhKksPIWvSzEZAhL305ipFt9OzDDCSqutCYaNCzVwKIsRMcZk/BLUxUBtdEQ6ZdxlnMQRh7chJNuW3MPU55RVSVn6aUQA4GLjSyXJjpQjWgxko8WyWK4NE13t1TywiChd1eI+aJc3qcxiKKjPJgWjmd4EK+oxsoEi9mSXnE+M1ZD8pmon+W1S5ShXRPMysHTy1TBauzKU4Znhi1KQBeiciSuGNSQOWNiYoCB/ZW//LG+2betQAAQg6uRK2vWIvfvhx1jOFpDtBKCYHIasoRBe4ZVR7gUO3GwYycRlpzC7uL4pmoldujKzsWqpP6zQvHFy4zo95uXQbc0D3uy4uBEFU64MCtqcEeD0J67J/f0UdVNqbGG9OTIwZPJsmdxEtglWNG6N5WTUb9lXVVgQMxuNE5VcYzMMiQsz42v0/2HYPkhY27gFMpPu8+PZ5ohI6sux3EyEWcBKC7Ko2ZNDyWt9cgYGHMfJpCa2v77hVnlYou2zW6U4qqiJDz4QVTDx65MRGduuZpQjXo2TEB+HEXtKZ6POZKVSwXGC7ED3F8+VLxrd9GX5x99bS+Nyf45KURi8EKs4loqyZK7fIg++EPTSIXOM/vBqz2uya4woW29r5nogySAicB5cgHedd4qyLWIQjqDlRmATG5NTv6AICxE4YHNZbkeOi+YyhHWM96nkzUlY64I6qoykA1+nCFdYepDxpWjO5QDLDFavBIgy1XTQQzMzMZ3VDLeTOcKDjJURMOQQ1h63CC6HJFUbNjh1QIiZHZji2vACKj0WqElg7s7quRRBlPS5DEAJCpHtgVdVR06O4nx7wTa9Ie0q5aDfVc7lX5XN7JnqSjYo8racTMWKYC4Tt6Gt2YnTkgBoXIL7H0Sq00aAwU04MerDixHs95KGN3d8uIx2gcWEcA2WUnHWCivuN64vv2HXgJoGMoODa1HEGQnOhsOgrxoAxdVHesCpy3exocwTK7EulAZ4/vnGOhQD3s9UysVCMwyybUTxv6nmjE1ehu970iXyvPFZ1up4WCKmOAGRmANSbIRKKSuOFoTWsOlk5Ljq5CZKkNNFY9yXK4xPkYofdoRSFuGzMVQdRuzNHr+/zy//h3+L/+m88c8Kc+9alPfepTf5MJ+H8G/Gf/0d//q/9xT73fb48MTQKpbBBOkq+a14EtTEd7eno24IzixCBiyLAXOLIbBTpM8qkHiRSIUNyjoCLjI13FlLCB1POw8Vh2YRvWjNvA2JtugxWvquxETaD9MGtQcAUJMRFe0yAnIfNQODjtfhYXBRbh1D3VnnQmNVZqPQ9V9lRggDKCFfkQiGg3B0DCk1xTBnIc8Ja6pSWw0pkEMDttI8GsQAS3MWOpOasAJJKO5yE3+VbrJiKWBzzz1eHCQFJMgAsxQaH1YkZ5pTwBhFKaFmoEDFEzRELP2wpUV283BlH1vKuNCbOf5YdyFRD33kDHycUTybw9xUHsAvrGfa/rcjcN1OS4xwYmY337dvzwBVXR9Z6OQQMBHIeboBN49sGs9hMzHmgu5BNXZsRQiXOyMTgmJ29M7g10riRi8oxV8aWwlraJmN1bV44KUSIie0EjyT3DzLMpwNPjPjpH3qmCww+kCACSQK4hkQ/WNqChiMjAxHjPOINJAjHAYLQ7yATI9IETFQGkBfZ1wRlwJYQYqofwwgC5e4bngWrsMoZqNJ+pbo/gAEegGh88XARXAoAJtxtH4HUeH+lGV626dvuWTWUnl5FXN42KtfMGaOR4PuqJaCCQkSCMEcdhT8EsgmnCVjBsvVgsIXHPYA/mqCyh5X4JVbgdQDQB9Gky68bGFPfkQMuwUImcptCBORQzPeABhL17gIeJG5oUEONKDog05adSqYCSBauYIgJugHeQvenpeSFVlmCyPfsOdyACnJOpbJnmePIIHivWkjMHJgU//W6R0MCz0Q8LeFgZTRQ7ozLiDicTCwAMFAqHbvyKK54bghWTOnwoSujwANm4MRkF2dpRyI/Cb0PYIDaW7W6DXR4EEdnyQKlAPFmE6mZhVeBZGeOvfeNkic07k8HVG8JWVMZQDiPcHYjKW3RmVkT0cafgtzoMMNQo22gMExsw6iEz9TAmC6hoM5FPDgVZiG2ZTQU2fAeiRT0XA0hkHUXAN2aiIGSLaLR25TF4zjXqyQ0073JV1cTAkx0oVj2Y/WMQRhdEF+QPQ4dVXJNAGwOYT0016rBvPlEB264E5rgtgZxr7cir39VVqLXsbIcQBxGAklBBF8fI2pgJZySJpMKJ9tPglE/+xgF4Y7NWoALVGp8+UdG8seFBABnlEI2hDOBBB2D++P36v/0b/Jt/BD5JWJ/61Kc+9alP/W0mYAD/I+C//PEf/tP/Rf+yfn3/3FCQCoPMSSeGzMwACvTM9H7WgbsvEYVD0REL8J0do8jAVqwKRK/BdgAxocbDgkY9fFDEQH1vtR2hcigzAuGnezLIHF2tW8lwFCOdiLCgMVgZK8Oohi3LnQQ8jwuasey+ZqSsSmIywKgeoWuojMhFpd1djQIRmUBYSHyM2GK3ODDAQnv6fnzQXoV8SjFQN+wRCEZESGqNhSxOIkcPfxheKgYQjqHKdZU9LoA9KusDWEqDHWY5KoqmczhdGVXjUXgZzKiIB0U7I0XEhNBhhYB+moqQEQDejdmDNirWlzoDDUFNyMqHSrrLCBBRUXH7WaJvCfOu9z1XI5ARhgYbmau+4PUF6yugj+zmQOjOOZ4S39ZteYjZE4CiAxWRCSdxFaYXpoU5MlHc1rTQWc27UcjiVEWcXcFVjMwBgJ4BvOQe3dsgD6Tro4K4M2Y3rlvWIYSmA12JeKCtTxFPRPA5diEJwVU93cCLdaWysROrCc1YsILQRJ5Rmc0c6JxuxZbY/SzNGEKM+ZyYFG64QvHBfVoNyx1CmCInbFTA0rQ8rQJQ5YjBXdpQ5dGBSjAViIgjIdz9UL5z+goZwclo4xllIVOqOAU3RqiM/cC2UgK2SLBCCpU9uapOKtKa2W7R4XwIwcoIQA7F46XwiA4WkBOPcV6rP3hNE4OFmtz3CBnCavRjW+XzIevdmzN2miikAmfElQKUWY4cD71z8Zz41ZMXUETGWOg7GE9vczZ2TEUWsje5jZi83CGlIIQg4sxAKBOTx67XItx3d3OQII3xdQeecD+fjTMCRGUAgVF670FkFuLpm3ZCN7pUGXdG3UGA3cIoGAqGOEKFB3yyJMhEhG1uQB0gMpgatJQN9nMhpp6sfEUhjiLbHRg1TDMJ5OMpHiBkqiaR9OjOKRDjLp537MJSz1oCApal7ESwo6GcIKDlMufuPYoWsrEOXN3oygNZJ2FjFrJQOq5bQ+cXExHt2bQEPk1MwW4jwJqFAjLL1g2glfHUKIOQBnyLtzLGxanCLUMrMSlVCE9n+wGAkCdKag7TCMAV5nQPHQRqwVwEpObUB+6vIFzdcWs9AfIqVFyQK05Hr4STuwcKQWckUI4avEcbisKJskwZgX7eGWghouK65SSReDqHK7tMBgy3GMgOaw99Zgkw0Idgz//3l+v//v/Gf/vTxxfw5wT8qU996lOf+tTfaAIG8BX43+D3/9P/Odff/9wX9i6DA63BsYLRz5H2GFC3ufdgTqeFZ6zl9NgZNZWJ7ipqQX3YJCA0kcSdiAYH6UBqQtNh3biEQ5kHNQMfsSY5ALa932QfVTwWnW9YxHJkt14IpJjugTqVA2SJmU8xC4FwNlEHIDTAZiEmxtM8CR07VIQnEHcIQPSpM6NQG9KEcp7nXxQSjMuRHYjWxzzYgMbpznEP5tnSILNtgDkuiD6SyLPBurrpaDhhEkcWoqGBqoPVHk0+9sJoB4lEuFAV/Qpk8IkZUlzrdHk3sTGcsf3080z6MUiyOiwhwZaNi0CChQzSBG0YGTkR2WIFHtdmKQQICGrQPX95d18IeB3YYF/ZzSPjNz/G8Yoq1gvG3sN+J7qZzxKfRAYW0cDwQMKJ1PPZu3EDM8gyZoTMkt1wHpFbkzciEogNZOg4p8q5qpIj3Nv3loHdAX4EPeFQNCwPE3xw0QYOZeSARhMIWfCJwFYDtlARQnXtAA6sc6VxTQcswg4MMhUJDd8JapUBy0/08Rm+j0gVW432/fySRYP9dgE8PA/5LF01e6Il6Gh9fHaUT24ayMxkhYlJRQGsAXnynNj3PSgAa1otGTiOQGBr9nagwEACvdM8KxGFmJEbmLsDxcOFAGSsqcFODKp244ay4v/f3pv+2rd3WV2f2ay1z71PlVgoSGNsYoWKFAZfmKAI8teTGIloxJhAaKRRIGBBCures9eacwxfrPNgYjBIk1CVnHHf3eS3s8/u1hrfOeZnHB5CRGYWPNsISWYszTwu4wqTeKmJ9PMNU8Buy9ncjePaGXf3gu81dfmy6KoKYta31Mo+I/pJKrzDRUfQNQ7UWSSws65niaJDWQ4RE8pRItOMjHlVbOzt5OoyyRLuyixFHO8A2dfubQ8EUQvx0WcFr1fwERvzO5c1qzhd8SSc0dfLeGuPTDOjXNxUn8E4tICJ1cgJXwda4Xo60v3sfTRvo9m0HYcrZy9c0ZtyuDJQB/Iu6dh2QYKVk0CuKHQ4J3T7DhfBazLqjLxkdQnlWAevqIGdgEpNmwgMQsqkFa5y8fOwV6zuvDLsjVE6kx/ryKaq1dYKX7uUjzycIPe9UySIipB9zk6wh1EHWdku42ihrtQ733vXT6MsNz1D7ELW0Zsba7FdlUEdCbPjJ1zgXTkrsyrHLHrxkafmHjsiXQrjRYPv8fUTabbiOHzS3aG+icg0kcfWrRGVOZFpeWXo6Kex/KFeKDmOfl7Bd9m82Cs+oM6FhiTj5jl6OgGjxfaDKddaoDr0cl8xf/sf3H/hr/J/vf+fC/C3A/7Wt771rW9969+eA34uxX+G40/9sV/91T/yvpi3cqGY2KgqvuxjEDIh+5q1I9XhbjTep4bVfg7clyPXzVxsGWc8a17X/a6uuIZ85dMiWTrk972q7M0r00dGJkXPzt6+l6c/8kiUDlx7UKFQbQPupTrmfqo544vVvAcdLE+Ro05yyJstF6GHyxTFsSFrn78R6gcOcsxtO/uAeCqTqSfFBqRCKQ7KsUEuMcRNwhXYEe0ivM7apK6Phsigb+XszQIDpp6upGd443JH7C8q3dorF4mbm6SqsuJ5w8wRlebTH0dHXfew258YE1SdT2Rwn/aTN/hp9Qwx9epjauJyAVSk6ujjIOE9PfPgbLY8nRkouiYN/Hzl+yddn4wyc/qhHI3McTS/8ot+fXA0VV4uTSnKzNtZylcuIJU6wypyPD1Jsknl9aQ3KzikFfcDHHs+nsPuHtmKXfzM/+h03GWLJtDCSD32SXOgmyc5mqo59TpyoUZbnjQWZ7LBwoybmthR+fE4TIBj96Y4OFWlcHqzv04PUhLCPUFLDLwvhTkjj4KawGZmj4l+26wrRVDulV9Z76emS1OZmyrzeecOpMpdNRlUNT1MtqI0xHH8gp9H1+f8SH6hliYGvHSV8CdvT3X8Cj34OqjKgdo7eXhnJQl6D17RR4ISD5FTjrHuHZzASVYnemz5HNU2VmPjyOw7x4vAAZmOEbBnlbAKrVhibE/y4XVwVXspjRgH4ZHO6MGYDBcPm3nYjD6zAq0QzgpmsNSRolxeqNxQ3COLyA8yOmd3zPaaKvqobnlzEVw372ssBVldGUvp6RjLtNKtwwRzR4a73kxF3PcwHXnbFX1EPBj7o8IPhtzA+fyU1j1zLt2RviNsN3Fm5+Ur14SrVPQyb3NfjdGTQHEkREKN7WfYO7RV1q24crs/vLN7VxJb5bjTkzRqpRr3k2lIWmfWUCuOwM86yDL32nRXaO/0wisjAtu+N9+eXHFntIghjuDVFdX0cSebroCovjU264NYP63Ae+xxJJ+jp51MNX1WVftBR9y+Zqurbz1grZ4VS2Zy+Anq89UrkBG9abFswU7dXAep0OIjWmcstVCKtc6lhXY0l/r64BQ1VYpo+llSyevC4iBKHmSRR/FaM70ZT0WW0xsus8KZkRmtyuQpGVgri6RR3s8e9OHlyLHm6kyOFI7dSC58yfzT9/6lv8f//H/8vy/A3w74W9/61re+9a1/qw740X8E/90Pv/brf7L5fT+9f+beSUYAKSKPoLju9Mi6cQflXeTOUJWYD7LLsyaS1uhJ7CU9sZILggeAzD+LEYfn3hX4oJ/gZdbUk8D7jDt8J4IzpTLEi0qGdetIipTKgi4UIwKeuUPrvHjDHqSl6HptTc0iouzYKBedX/8EB8M+VNfYDnL6UyZJ01298Nz6dY/u6jCkqara2H1v0m+mSSthjnbjCm0klr82+UQlZa1yyvthhDZyug5eikvlivZN1AboKz9ekeyMqrKyw7NIJp52pbYWjB5UE6jQ5HClM4OM5393mCZoz6GGps+CYGauO5/b847svlsf6p9XvaNOft7+/NTPn6vhbCvmHt8TnT9+fPhXf+CHH8LYeB0x+1jvPD2MNkRlh4K5gyWLLBXZSvdKNLjZ3XTrmJ7qitGFjlk+35t3dk1mGqiTzuLzrObIiZ0prH5cdqyUQRwR+mpP3iPDYTkYHrcxIlIGyNtmnh33CzKlsJdIamo0U/uaiKhlb1QfefgM0ostoSxH4yzcOTBi1aTGnxkpkzbrpO9SbGYc9PL5qafUNtQRZx9C1loVVnDLrTjMfPxQOzOfzvPcvbsIStJzRnNWu3JyfAdbXZvNbZvMLOnujTweBl3K3EzsJqFQEZvlzBDswAMM78Dgk5AiszeNzIpn5FthYF975Gg0ys1sKM3O+iTKtY+ZiFCsulpRF/vp0fvJ1fN63oJksz7UrgEP9G6UDx/6Cpn2zALOWVORRlENt98xDZUHsbs8e/hLlgbPWPc8HCYqkoP00X18FKxVznkaYE0Mjq8EySJWrEJkQGUe3CXrPIzvlcaqmlA7O9BOXpEZ2UTZhFbPKrZ9dK751N2KGjx8tjuOnKd67ZeEwA4H7yTzfLIFQGkzyZtrZtgklSLJydyZprshnvcPYUxXHNFTNjub95PTRkVR0cFi4z41q5mJ7aNCVTM772XML3dgqjrOiFKDYKxWTiVzY0jW4T0pEVc7G+A5CozwXdFbsSt92dwAb3A/w/UGT0dHUWi4uasiVXYE+wDCuJ/HrCH6NjH10VCCnNXtud7wPicvlL/vI93qQiAfRC1b+L37ZFIiwnArpSmyiwXbTRGEVc1smnwyD9eqNjqjDlP7BoZSZm1DHr0dwXiEnn2MgFnptz7v//Fv8lf/wT/nAvztgL/1rW9961vf+l3ggIE/AH/u/LVf/6/m/FVdO0gj4Yo4jILZWekFK2Zhr+jKjs7MkzsijETc4fDDYMKxbZtdN4EpW5U2mB3Uzigz1RuENztjPhyTfM74szm/xp/dNHQgmN0UQccxzxafss2greyAWxNFUTL3xpqXODImLD8QmziSJC/QRAv6yjgyYljkCBydlPPy1KiUi3w6Np4S3dVwxmtDR35NtmyOrMx3J6rWRhrwzKbzPMKv8Ru2Bqbu3epnBXkPl4ySTFZpoZNKTarJMdGREPO4dabVFGDYoe/alg/qKO5px0jLHG4HkGVPPLjh4olfazf9+vjofCnCu/P5+YR7szo7k0h7NrZiVvbET5/18zvu+w6SI7WLO7e643X64yOPZ9yer62s0Ort7S0yK73tJmxz6ympWTIrMj5sd407dO3YdiDXWfAYgdWO3/fNHOQhUp48dJ6djVBNvro2Zme9ODPZJJRph6ufe+9lmETpJ3yde8YRpZb8yjcbU7MwSvvsotIaC6KoDcluyKf4UxJWG5LMvoLxvOK1Db5zj/PwtCzP7G4/vjtHJFeuBUzoSM74UOQ05YjlKaGasoPszKp4veKa+x5u6lnDfajRMLPZTiJUz6iUVlQ/NT4nrHFYs8r6uAKhWI6cJNGO6hJGZO5QHJ0V/Xmqs1tx5aC6g9j9KDvidlG7mqE+1IgbNFFerKdxmYMKksh5CqoXWkqzQTxL/TWizdnH4vXV6nJGjWOp8Gb6yJ4nW052xDHs3m7cnaKu3bJbXhhU5a3wdjj1jBnpps7eyAk+ppwO4o6qQqN7pza7grFCntomRWoTvTuc3Vsiah11+cCqFHV77nFFHpS4a9NJtkuvrSlmb3g48UlmfiHx46uXXFPmSFJcmqtIsn0o6afmK1pbYnM9oHFEfHTU+uqVOtc6J6pq833NA21WuXIeWKBQ30hSQkjQSpA6Sr3agcwKsFaNpXKmsG7bmAgCvFBEhSIyTxbVdjby1Dz+fLzpbcjIK7LzRCr87Mfi+TFjQF07wT3xKaGo3KQ6xhy4CBOfTFR/bC1z0qJmhE3eWalNWcd4ChSHP413SySnD5qMN09Fn70RRUXtqNMlFqMZvqhrgFPHqlu93BjVLia8q3QGB1FwFZUVHDA6SSGXbpSbVUXNTtdO10b4fvuv/qP7L/51fuv+51+Avx3wt771rW9961u/Oxzwoz/N67/+jd//7/z6b89o3klqGdB7pQk4Oi6Uo2q546TYkGPT1X1Uf85SYgjWu2uISjYmTUCpWE1VnPHlg5/CxAwO1zR1HOV4r/i8ovSio3V3e62KAodiKUTmpdyT0GONqafypwY5NWSfN46Z6mlA3DIKNaBURT/9qdXKSG4+JXmP6g96dhcEsRpUle3Zjp1yRDsqC6PdaT2bkQ4llNwHc/Q1je7ojTBFkBUJgblncuPlemN+yFr2VsVUdkS6a9l6KmJ3jrEJ2tv46cJ0bhBU8jxNqC70AHIM3KH1WWzkbZw+q7sqMiRrN3dl3EXXcfQzazG3Ldbgrdhrq84usV7IKs3q847f+WnuT6+DOjoTL0tVHx0fH/54faG9Kr3Pa04rKcYbQ633Y36Y4yem3a16F9tbQbn2dRyLuANmL1cdddyjCMrMzO7ETtbKVR/n8fEBKXTotQl7j6U15WajK8jnj0Ymu6bf49F8GF6w64roQlWjO0Xng6GN3KZj/NCauVZFUwU3O/U1pUvqWZRn7NgdV0QUOZYzo8F4o8tTO58VmYBHgkyOzuravI9kLiU5Fu4Id3TnAn3UvXvdSuKoGMR+UG8zi4v++koLCoaO9MkuRE3ddjLsTNDA2SaX7BG6b2NX72Rdz0C7I6ivxLvbBWyoqqkK6Bz86T22u0v4fU8TPdvrBWbv0EGmesMc7u793NH2V9K6wqvQVIbrwAptZYtQ0EOHhzt4KqaOSb11TC0P1g06HFVZYj2YEOReaZBUd8DdFZ28HuqSPRNFzSuCeX4uSGZvzGqpeEIgJvZht79u7xGmYzd9L8dERbkQcdcdE7XjyazI9NWZOnenUFJ3vDV55kE6JKeXO/NU4JBvrSle02sljuZ+Nohv1uoExxeCvZtoew7M5oaluDTVeSiVE51BUMGC/DDZ50ggXOyUbm9O5KQy6Egq2PDtOXx0QtfMbZLSTN4zjNI9m2dZOWc5oqMefPTC4ULcdlXkMp7MOFQTyzwTX9tyVNJKUmWtFzxHsuWrJvI41IxTzEipTsiEZ6hdatgSu1B6HkQxYlbxKXBRfTwb8xh3xrQuUVJpts915Ea7+mBqtLYyNAlBuWLBW/v03HEGV6dZ7Fj8fLcqnEzRdzgz4clEEPHUGXiHcMLNvX/jH++f/2v8vP+fF+BvB/ytb33rW9/61u8mBwz8JvzZ/+DX/sB/Tv3qNZc+rR3FtCK1tqZPnDW7ubTwQlcc5FOS+iQpzcM+Vq8jOvIeeDY6C8XYcSjlxbGqgvF2KwPSrVPnzKf2XRVn1pyxkeUgN0ictSApJh0L21USw9qKiFe9KIq49i1nq7vYWHtmg8zI2DQrr8tBFeJSEWqmqDEjZKIJNp6McQR94zyo4enq6MiV9gfSHQu3ai6O3BcZuc9EMkRX4ogIeyZlemd8kz76oF61pHTBfWQWIfl0dccbYw00FJWQ6wmtiT3J7W6txZZZuTKq0YOlTkguMZwnA/eZZ2bJak4H5Gfv0UfxAtJ+6ExzDeOD9Yc9pbd8mK69lD9N3Hd9zjW3zjk4HwzV7ERFHb/oH87s08dBsg8DaGbZcx/Ittio5MrwsLYPd0ZNfZHEtHzw8frQ2tqde4jcYX2kkCNXEqkYL+ij+uPH5oWsClFbW+s+s+V5z2XydhwKp5VfvdJQq9F2dESRQUYpZ5adOIpXEi9mfd1a8vW45NiRk0CtzJolIpC9lbUpk2LnKolY3LG2l+teQLsZ7fKagiBeH1lHvHefgt+OWnXloO2so496gtpVYt/zOdriI/ouI3OL4th0yVTyHEmVq21PzrN1vpYbjR/THkvhKkXgSSroYL0F+4QM5AdD1XXnln1QsT3ail3Sfs4j9g56VlNp0M1r0wciVdrbSxgf4ep9UUu/d+y0mUvS9AmIqU6SzkBLpB2ILIqY1Ui1GUfwRFZvjoWPcJ+x8j21E8jm64Cle/t1cCQdE+u8W69N9Za3ftJoB4giaDMrcNbmlhwTTsxuVqUbLRHRaXLGivu0widaH8uZsXFz5A0zOpxHaKyariryvWn2mFFU3HgmKzMKarWOhZIrQxnpHF+JnGmV9jibWCa1KcZZlSWvd5ogOxCBIskMrtizK4i9fXs3fHYitxyR3GbYwz6oJVb7kT6OJu7RAJGnM2cYva1gvIu2ssgKxVc8oaOi5HLFEeHUUxU30bWFRlCkzTt9cDjmXXw9MmDqWst7bPExtwdFmjLEUfgTJ9twVDlTzjEBHt67nzOeyHJznFl5Tndz2Lda+c7RNMEBDHTs4Vt7LKraHZYj0wfhTN6RFY50ETsRT7HS016gUJiAM3phMxCFjYLas8Q7h05n6mJ08ds/7//0d/irf/9fcAH+dsDf+ta3vvWtb/0uc8DAj/Bn+eE3/8Sv/Mp/+P7UPcNsvIJIrHunX46pN9TXkElXU2c7krW8vbpKpyu7ctPhNbms7pVISLJ+GbHztDP1cFTrzZKUuJ45TaEWxyvzl7cOCqgeMzss1QIouGuBoHCw8PJG1P3UAo/v4Jg1khfI1xHZA6jj4ukjSXmbcNRiJgaKco0sUw5maeJoG8dEVBO3p1353s+awtugLsKlcFYgHtAvEbfPPrY/mYY4wuZeoqunhj36uf22ojJINjP2sUsXlu68fjnwtYjE1aLZhyJldl1JCH2RltiCcGUc0TKbHELtTa2ooO7ZrojOZ+ty4m7XlEb+vPH62WlkoHBM3ZldDn9e/PyOsiuD8r5hqYyPH+L1Yx6ddXjNKdO55bm9F43yo4ZlnurMXhjdDwk5FG0BtcPEwuCuJDSj7JbQ+D0b6yyk43Wer/M6zqn4uLo0e0ZSUUWznvu62o4tQdTO2jexVzXqtumtrz1mEenJqDuiDFFnBmmjlXphRdXUsHQdhHO59IQs1dV5ODxrlJ22nvbZ3XuYYT8bu6v6vJ4RcFYQVm6QDmUZMWM7jijyqIacvfZJdg9u8xTnBOuqIByOMI4opEDWPjfa1jMcDsb2/aqcrJ6+eBcFu5l5HFCxu/MGFxHD3RzgrMgy1+LOlmqZstjc7o/RpnnbpZWzilkRbGYpF0582do4OqKcxDK7r8JRcmkvNSfn5fcDb3bwhmcJOUVR9xK9NblsVDn3c7adB1lv3rom5+zk7KAja7KIOOvrh24uMxd4B88GvJ7gcyDjzh3xwLoHJU2hVdZR7V2RlTvCu7Gm1iJMdJ0b7xLEsMfdA7S71l8/bv1MLpchbR0FgYhgYj1PRv0d7oik0lHFFwIKRK7UtgvFJhxg9z7ni4bcytdqO6uydvbWO2ieYWZDFKuUs8h7leUj9p95sLQUtTU1VUG81lH3rG922yC2Kpn8tHwp05WxTh/x7Cmf7PFjIcJ1P7hAP4vlFHE9EeiumsBT8k3g09HLu6iq3rpm1Hs8BH3F2FPLsE0HVEH1RL13PSHdHsCdqj6jg/KrqIDY63Kr94UZzxHlipVjlsGzfVYrPqVlq4vumlVWGVo2SyHjd4G2TIQf26+yOWK/rp6ZkZFMP5Nk2Ln/zj+5/4e/wd/9J//iC/C3A/7Wt771rW9963efA370x+FP/+Ff+0O/sfHhua8bhtSqnF2zs0VHf7hnPzdnIkUmUbO7LoiuEpuh3HgcwnrZDPLVprwP+GerqjemZ7HLh9pofBGKB9vZvVF1qq/amZGJ4eN40TuPsfB83S09WeMeBbe7tp5ZhvZCmUcTg19l3ZDSSTwNobYUmgz0gFxZ66SUDw4JUDorm/Y9+eEPXp+f7zvouo/jg4l7x2xWK+r21O1CDkNMOGUSE33W03MyDFvdLyNu9xGyq2OsjfDtiOxCywZduatM07E/yTWO4BcV1d6NJW9yb2VCJSiooymmaaiNLUO15Z21Kghyo8zaJLpbZfUSfeyU7tH8VN2ejMD0bmO6rz6aOz8XXZ/5O5/SJ0RmN4E03HR8vH6I81UfH5utp1xnPLs8a3pJZ71nGVdtFJ3tIX5ZKDMnhPcBHo8xQFVMmN1nw9v3Zo2B7DrPOA5zYB2xU0ueW0c2wbRjRjuXpkIOba43llcdfdb2aJbJJSJR7oXbHxmTWlMR4TixhivM2UlUbIyuRpUvpUnqlyc3Q8SWjye23eO7PZdKqYz6eBUfmfsAt3p0M3PmuekAeeRyXDWV1XBXBN27FLFTmTupVKCm7NplPfbQ6gvneQTboYBrI7JXhn26snDf9hGRsQGj29vRG5VFBJ3Jzq6arGLLN15Rjq4I4ZHzcdpPD3LsWqdii4qShe2smoPexfhgZ7GhkgybIFjituIdXZbnII74oBmm3fcuQzUKhI+zd99MGVPUZlaJGa3kV1bUVr0i1jvlj34xzMqr1NZn7H0TJpRHZ5E+99Jn3x+KTRcM8S7XDW+eLLjxpTnhgcz5+fk0/ZCwo8MP8jrc9Po+iMrAskMRpsw7ls6iY+RPVjJ65WvTEXHOvjv3y0eti4762jJPykREdbF8eh6U+2Xq4S6NxPbzZVd4yfXPP776iAbLurcqenlDmztctRkk5zsWs0UvFbaSIMgWLHfMVrARdu3M59vt/jJvQZ7edut4sdmJowrl2BhuZokKwhU1DEVtYLJM7LNiPC7smm3HUBNTOBDkON3V4rjXq0uwV/qKDBq/DvlFRJtJN+3nREBbXUFppORUSpq0F4hAVcy1oRL7/JjnVg2uoZ8syM4+4eZ1uyd4s18HN8nRZfRBDfcoDZHTzPu9f/nv8d//TfT/7wL87YC/9a1vfetb3/rd6oCBX4c/94d//x/9jU9/7PvCSvdIaLKVyYq9ypoOV8WqYEgOctIq9x27G2XrWFxpIuqaq8ZU1SGbUDFU1pWrm9zKns7ZK9YkcXa9XhsqFcvcb1JdvYFPWoHMBttx712Ojn2CmGdWpzfjc7l3G0/WRjgmHOW6kk6SYCeewouoZSNTV4fpwiFhMfc45jhe5dw2g3cDT8AJAX3EJl7vCHKideMJwlUj6Igu1ovyOLsfE0zQxdPSNO4xyeWkpel0lOA0waKXq6jufWtmVM6Mo0v28txDN8057F5PNXB0PbHfTrwMGRE0D577uTn92N6J8dBZFrJkxzauie2urTwP6xjrAHbFymbIYIf78+d4f7YEyUfj2XkzdpQ/Xke/9ofXSW9jiEwrF3XrqLB5y9xyubtZl2GlB8qbRQXj2e3HAZMimAcR/HZsmlwDUV2vV/7QXh6YFK2NLODua1UIPVnf54sQ4KqkKzLAMVgz7Qg6cka6g604qVOHm8+58WE2LS8ddGkffNIXizcJiCY9urlZ1kzV64ijapW+07PrPVb25aiM8iuaeDdUng9PaoJ0GL+OmFvicLIajQ+yg43PunFpO5118FFna2/vUjGeemBxgsyJGzNU8DzFHeV4ddcZkfU1wHWC9kg++nWxO8xFpM+GVXS5uDRQZaCHd7vofWjNG8x0+egXMN4QI+cuWK82gepocrRKVi4BkYTTIRobNQk5cc9WKAn5cZ2S6AZybqkv2Zxz1q9AvXt/pV4VGeP323cRRW7mfXHNgDKPISSSyryTx2R+cbO+Zq/ujr5cihj7rBXsvhMfPgixup3Jg5J/9kTj2b/vOEjztWpszDodBRuUY2YGFS1Hbmz4OPASG7LVUZkR2E9OHxNoSGLtogolDw3amRbaTZxPqHqyYDvOqoHJ5earMLs6Ife9BdmhqmS9fuB06aPClNT+6n5+aH8eyGnGMW+3iVSV3qimXhzxqoKNZXVUqH0ZL01iIXXbroz+ZGqSMr4/4ozGUWTcQlJqj4zo8oY8F7o3F/a2r53xQX+cXecUQaVKTweXav2k/0NV+cWJs2/HIKTOqu5LpH3V5TFXPwPoq8xuuyteGxe3NQ5UR/UZmTWaXAfC/oR7PjKiSz6usHIV7n/40/sv/nX+1m//S1yAvx3wt771rW9961u/ix0wX4XB9Sd/41d+8R///J4YpaUetIOreomKhg1nxkqknOZC0fWM++JZjrQdGxmViaTNqfA9OrZIIuohuiZLo1q2jrs3ZG+1tZx1noep/Xm0m2UeKumds60mvKqN5MQtJhfSecwQinI+LJ0KyA3VbXzwepo4FjZznDT46ovHKSW9dSPjtH2onZrY5Rl3kQ+NtthFTodedFfce48dPjKD02+BlKujDnr15qM/pq4GiVCE4qu917Y3k9epIAnj12hnHjBLiXksVqVjyD7UzpDWUk3EgcsKmVGQXa+7FTjhKBwhV6/p63x15sydM7rvXg32rNJFVLc7c6T36C46Ht+AGkfdZN6AOoXmujwT74vPWZOdfRQ/39dukjTxOqqP6ld2qyOPAOivF3OSmOWwqdgomBnj45VH5T0U6Ig2I9sde83TRjpKo2v80F1L+5Gv1490D4s6PFNxppOlCxWfe+MiJO6OuqXdyuDIImR3hh2OQmhpr5KsJNS0xu9+DC33tYlr3ndWurHAYprQFDklb5B1DKY7N5lnq3ueTrC9bbbdqVArz4CjMtGuRpSIrMrP94RbIWh5fEWkFXu4opPImesEufMgPSku2plILrKRU0yvMk5KWsngTClfdOTlGt8anfsgiZTmJJ/S19npbuHdwk/h8E2irFRmoZ2g1yUmNly6WM8eruqKWNtFXtEe2opYjr2T68pUVjyHakE0Vu62X2d9tVYpGT/ru46wpW4HpA4yIzhKRVVs1DhaxoHRhfzGOrN7QuPnDxdkJXCHDOcEsqwMxgnRCiRaXNxW0UL5hJpf2WRmhrTJZ7lVs9Pn0Q02kbInvuj1PVW6NjKHa1YZgQPnikpNqAm61JkDEIvzQS1kYWIXne4MnrXcSIqHgBe7QBbH1TN3AGLOaMozIfE8aGcqwxtPND1B7fF2lKB9ahU1JkO2A5hVpwhXHQo+R9zJ5jBlRQA9S5eqWbSYIvuIqMAvs8G9YhSGIkNyngm1QQRdrdgnqt83DybQRu9l35b3Gmx+iP7xF1UnN5OOr2j5Qma0vDrIt5etqjwCwwRb8qrzNdHrZdy79qB8GIc4A8WzafMw0qOpPA2BgkmPnMqIZ/ru3W22bHf9dP381/4uf+Fvcv9LXoC/HfC3vvWtb33rW7+7HfCj/xj+zK/++Ef+i6rfN5977adRlYKtPJby7dZObqgqQ+F0bbGJNKktIE0eh0JvqScJgViOJGOxNz6aMHdvxovx7OX351PMs2eXknpoOMGMpKiso2N82T/s0zf8TIrX7a4jgPfgOShFXNgdHAejekgsYAWaSTNstp97JyJ4nj0e0ioiCFXGMqVjMbk8NZw+MoIdXBHT2UqvNfOMB50xERny0eWc8QGDeZarIbL9xJlHbh/vdSroONsZoUrIe6+9o3CQ3WltsBYVtV7Dl2/NZ8CXpNA8hSe5nRNU1JEP86hcqTQ41Rmbu5v2rsaKHTr9y05STNuex9i4j467J6IcG9QA2pknBM4sUvrpwHEqLMSNIquiECRxJqrD2XMScWbkZhNJ5bF2LWm+PiXtedDD4SjGAa6Od1pTO0IZwz3ri86Io6ri44fkNZJq8sgnXB2MCV+lwdKLUT7NRu4Ok/dJK3Hm5O2rMqnnfnVzS/eE10meBf08udp1vbR5eXbV1RVqi0VCMyTZnTR6/uvxrYoeMtBTb9S8NItUnd33zSHd90AWbGW931qj8PFg29y0JGGK3qjqCZzOphIPo4f45SBqmPCD2X1GwiZdmYadDmr42dKOUxwZjsQpVEFVZl7QGJ5lgRU+T5Ie2XPtVld0GAdXKnfHPtR17oXRifHgIVtT8epYDM4Q8UTBK7z4eXLuMCVfbr2ic3XPTFN+yqXPQN5b6Sa8dR/bdWScRotw2+NdUV3wDu1sUS4imytvDVKeB7VMPZ9Su6Z8M3sph87s7jyuGnaTzAl3+Khw7KiKSl03qRKjgx8WU1sT2c8oeLi6MtQ/5ya0Stfu7HY+sOqk1749z/bCSqDXddz51eYU7D1PD1c8ZerOikFeqg/bz2FGbk9dSJ1NW1gX3Rpn+qsOKRPFTsQoW3GUgyWsjCOODSGJZCZpQArSo8XH9mMsa/bJO6Bd3RTVfboROIXfsXHiLUdv+8jIjBYiczSL2j24gDqWBLFXLd2a1LzPa1zeXXVEvipiKyPV3YzJYMtHlAhEyi7FkZISaysODelh7wER9RVeL94apZt6wyHohKrpqqF2Uli7XXN2B/yMIOM5MnV7UcnX7j/+J/u//R3+8m/9q1yAvx3wt771rW9961u/Fxww8II/RfzJP/bv/r7/9D37/vy5oLY+58qnmfaBDDEFdFTUFmyt9wGqDsWznaprkzoPD5I511nllPO1jN9uaynnvrW80zZkHtVNsX74JFZxEseg5Hp2siCIPQBj76hUNTcV95aLiDiSazZxz9NHQ9WpYYuCEni7vNlFzGMCI/d2yZHjyL1hXWOkpeqoXdBoL6rJSmwNk+7MjorYGCK7mnvNEMEzFqU1F57IrjoprrewObdeVevLa9sR8MJk80V75iG1mGrg4sqpXpZ1ZXS8trYYpMx0ut0Di8+NLo6mYDYkTrrjU/aluC6x0UerONjixRHrux/A2Frg3l0nPfDJJtXFcGsSm+sp29znU/Z+c9112dZ26Qiqcp6+FOFhcRCZTlF9dPqorVf3WVEP9qfFu9iqMwi4McThqj6uuXOGXBTXujw194Z2C5cr4qNeH2dED+kiWM+wRJBZu4td+35YZKimXO+IdHTksL3EOZbHMXxVznjKsVscdeQOm+LImmCYnmZYwNNC+Dq38ui7nin1dGwY8ZQa6cjzGWyOZ4egT4YJuq4oe8xGHDM5sxVE+hVNzbMWHL3FrLMygld0JtqUcewGma+Y5b2gKl1bU7yiB3amcHRUFRu37xhV0AWqlUG03f0emm3Kz5mImKKH8E7Tcfopfp6czzv6BtbUcVB+w2vjoGyNBlw2ETQxYbMkobErIuRNiohSFhAaD1t9gILMqLXZZSbW9Po84nxhfO9gjmq6ntA8xvCOxS6O1fOnzR337WDcE8npYycHnsHmh2bFaLIrsu/ZozkiBiexFkkrv+jrHSGexWQcxldPHqwjqJew7/WTsA5TdLzGF1sbD6XMOwxSZFdktjDehOyn/WlwBRFR8uRSBRkrH1PVchp6E7Y8V9BuG9KlZPRmgcpa0qXwFkTAFmYjTppiH3e3HSNpdcCWvS8HsGhEKAe/GsQO6N3SnTJk+8UR45/mjkyfP3ZEPICxCBrUCHqfr0HGyzOjWUWapxE9N/15c9/E7os8X6J5lp6jBuh+qTb3Qc3p1XVHXTvpyHZC0jd777t9Pow5L4Ns0tWxZ7S6lF7tUXGtcaipqHCnPfNu9faUvqhkmVTWditu3ZeG//239i/8dX77+le8AH874G9961vf+ta3fo844Ee/CX/2j/57//6v/5MLft6gnrZJntJcJRknRO8MJqMoINl8YMLMLN39VFtEQC3GVCf4WvDEQXaUi2u57pn7cOigqU0gN11dRB7LjFTJ1M2dlc25cVVB1l7rnY5EM52h5IwznjVdr6M6ufJmMmETpwNxVdGKKWf1LtWKae4ZFKIdfPoqoLEcqo0696VzrrlyqNPdgez0+3btEb24IKuIqXgmZTDhsUqZ9SqzueZuBxHIiVpVXVEWie9dHRWZOfI+1TzPHuKzs5x48oN2X/FM64hIGZhCJ3VVffUyJ3beoUgOGXl1ocmGqKhjumLr2XXcCHqprgXhTblXm9DXBrJmRUlBUjHVPjr26dfJkriuy++6x1B3o5sUW9tEUNrrUmghUzLT3XVyiaqD80f63A9enNsBlSjHqdmgqtl+H26O94zun495by1XklmJT+I460i66NYgc9wzHXGU74cPPA2bPjmYr1vUXdixvRU1XD3KPDgCclA7M2Jjx9qNcjiu5agHc77LLFlQnQvV1eF1cAHley/7GbB29uXJcixewsGyZYorJomqYm6/f3rKXz5PHf7wgrTapV6voKM2KRhtPb1Z1iJHdofwPfPs6gflZATJiyKRGchYWGDddkZs+NnKjWpWz9ixK3vYAM12ZW678DLesEmBtkIGGRSuCKqJKqF4D/mxke/3rt5F/fhDT9iTmW5srVWIbEi1TtW7t67zK8rqy4KeSDapPCvO7aqdMVT1amKiX69G19w7bx4+XuV6763xQ/S1Rqp8sg1VOdRzLNDZw+U0eqVpclpmx3NsH80ZNWYGHJlOuPxs71JU53Mmx6RAvs7KzBZaU6+MT9Vnbm/P+ta1JL0RgWsSxu0uVOt4DU9bdj7vWiOcb7YiyKZL5ZyNcZEjadYbcZD12HPqJjwTDFmcUdQOy+ZUBFFkMia2mSmoemdUdlxZJLeHGdzz4LntKiL7Npd3RA8Cze1R1Fm11jSdr1YTUXg7uJ9X2tnKba30oitTzS32vfZ65lp9VP6Y5/GLVnPPjg0xgOzRRxYdHXYj6hp2CbJSpViiwSUF8xzf1kLVbFD02o7sqNEmnvSPEylfs/Qytcuy9eqiuZhydmRZvP33f/7pf/nb/JXf+te6AH874G9961vf+ta3fk85YOAPwn/746/+J39i+1eO4WaG3Xk6TpEjn3yvHEUfHbRmVVMR9EknJih2VI7dxVUR2OK+JzvroJ13xfk7dc8n8Q7Zk1uVWVk0OcHUFBmru/BmonxZqk0BMYnAm0/1qvay3VWkIi09KeeX45NRUDcPvyizMuGOKWdENDvj2qb67dujjepjbzuGbg8J8h6uCI9DWkoZ6zqe1mETropwztN4KiKLun0fkUHhUdXG+nByGISryG4RXjdP+VRlxmoYCMLAdj9tOZTxisjIWLzBUYEsDTEVGVnz9tYcqH9IODbqnjEXRbSMgjziRDVJUP2sea5s7w6vqDhN5G2bI1PK3a23V3PvFZY+zshXntWQ0mVTdSqUNuH3ruV58/Pt65MMpCxFHdAKPUwfz84MnRaBMrMyO4pqx6kjs08daRXpPTk5ITUjvfN0XhI3MoR5GDn3ZvDxgrzOOrJqhBU8Iy4bxZpCN5K7IuNFIV+WupqNlS1hoqriy93daZTxwIp2QvZE6fGvKpWJPjszZ5e1rOx21V4Uc8vZ8Xqyv0B0BdMZk559Oqh9HNzDfbufN+MxAiJ1Nscc75inlKUyFKWYhHK8n+nkOLy5TND6Kkn6AnY9w9ou42s2FV2mWgqXw+GH8DRGHKcXRohOr485CJWp4gogqrg35mYXapbng54RKoBcS67NLWeQW9PrdER0tGUi8D4NVHNrrAa6uNYWReyyu2RZLunIZ7s6aqsLWrWVLzsu3yeZ2beS3Z7H87k37pkI4/WrWrF3XLc55mPrTWzGGblLXat4BotP/dAv4yf268vjIlvwLPC/M6gqMrBjw6Kj4wnqMspQPD3Onl0rWTbSbvGZTPIiGK2jDj94sq1f8tCf77uf2XNAZDhfwdbcW7CRfAUGqkeALXdoO4mUpyfXdCYn5o6tdZjeHXZf1Ryfrc7MQX460R2FGjZ2oDtYoUyKXCn56k9LzTXUFh4fExGRL7/1WXdEn9HYz/GKlny2x5v1Ej44uTx8+rohu6t+0eo23RtRdfu+tR/q0ZCRe96zrmnxVWPkLbyRPszZpYI5Row+W1WvXNJW51fjddUgIjM5gtpd20ESQ8tulrIUNtCLc0d/4x++//xf4ed/7QvwtwP+1re+9a1vfev3mgN+9J/Bf/NrP/7B33S9rvtNUpJ3N+hX9Z1vaT0nSaVRZLoTinRqOKnrMIyWtJ7ttpVnAAzKfQamNzufvkdMHt3b++ok80jt3EwQqRKbuDJKtfmskAZUZDKyhiIcyiCtJ8Zon6B6kr3YixDjSm2ifD0g1IgoTETmKWb2mqWSic3NVzVFsgLwXEZYx5EBRE6lIEes6jhw1T3zhIAzPVZsnVX5Kq2yRmxupjm3qV1UhCLG0h7UU528h+toZqtrNE/muDrCdWvkOHh21lBVEpeNyAqtyQeE/ewfkxpEou3h5Xq9Dh17W7E8AcwJh5/XuAwo+ry1UZzUBWVYrn2XtmR359kZx1SyT7VU5JVdpPW+bpfZoEpPp8wMP01pPNZceyuFcpFxRMhnJuVrjMksPd0nFFGvUx8nHPnx6uP8ZLT3q5hu6ljwKoLW6BrpAuVD0a3kaLofi8YSVTW8eRNVA7tJXJnR0bxq9orNSQ6WXAvzCmDGRFJkJF7PPXV5X+EoXgd3bOiA181bqJ4PoCOPntp7FROZRLd3Dm+olIFm1X3WDSuODJTaazy6CgeBU9to+KFjo6pil8JHkRkQZMKiO4bNVoaYVAVHPd0+Sah2Z4qmlUqf8nt3oY4CQW72Ew/2bCWhrNFVU5F0IrxSTHX2nONpc8z8nLt0qgYFiuwigsnyLqtAdhNEOeYwXSteoqynPztEodGGuZ/DmbJ2yhFHlXePyurOpjYG1wFSaMDWs88d8VVkLbbkXpmKrWUlXwcV/ZodOZS2qA0dZDkd0u79MJ2PZy+13XQtU6voZOWshuy4UUmTmZPCkTfioOkY3bcp93YX1z5HhLBEROQ05WThdDCzLk4CBob9qKpux+49dXubCar7WU1vUaSUc4+HehqL6uFUh8wpunrwtVvCcQsqYmx39F163uamj0xyZuTNrDXOPVw9h71j63JlRIe7SbhnDxu36fvg8/NT7+rGyUMbM2izW0XakJt5KCaWKAkOMqom9ydN/M6rTePX2fmKKu+THs/iaz16UAU5mZUsvHOtKNxr1QJWOSOyRxPQwymOD4YNlWGSLee9J7/gB2ZHgxS0G1rL83ERiclNlnt/+2f+0j/gf/27/2YuwN8O+Fvf+ta3vvWt35sOGCj4c/z4X/7xj1/8oX/6s3bnpLU2d4lpSckZLzWOzxGswrVTwh+xr4p45rNTsDiWfECkegeMykGvyW3NxeiyK0KvOKLdBMaqraJU18hJ87SyBrDtpkArZcQEA1HuSKhNl9RZLJ+xfnZS9dQeOzqsJPLYM6+95q5SUNaDNs6ImLIrU9ZiBZcZx2uiFGefUXKM8VpNGXlD6oTUuspxK51kBk25pHVvm8sQUJl5ILx3roqae5QbWVERc6q3jzo6P9cyeb8dzmgyVpN29zH2cxP5g64hTVsXDwr4sCtq9CSPt+tsPE9SM86OfDNVhjuMlVtOyNWZmR0ic6Nqn0KVXT7vfn/OyevjVzM/TAya2qBqMtap3Zglk1zkVVPZfSa6mFl03znuSNv3rfeF4KKsqmeEalovXomv9275JazYxscR5wcfHz5frzOOOgzD9axgFgbWO7GvtZi29daa2Nar4qO6z6qn1gjNzLpdFcu8ed4R2k4d8bRZ961gOII6eGtnVMIkz/A+iciJODJm7qbUWk1RyzKMiowwHZlnirk3O6Jq1jWKdrj60pQe1Lkv5n7fc9UrP46Xo0OeDXfVLVIqklQ4HUtB4dmDj7fASUDtSW1AXuDgAGr7OQ1ZLq92H8cSy/RGRVdn5MwudbyVnj14Ze14YotDgTURVnlFODClCM/DYVtsTaY6z8mdPrJ616UhO6bMiiWzLu6cDg5jhTTJXjDrYizrjDNaFdOcHz/m9j2fVbBJWVBP13g5m56a3Qu6qt+6fGdXuM0GlBjQUDbSXRN9FiAdqi8isieSkJWMmHuj61WHEHp+KcxuCdJTTfbhx/AF3HsSJC5NSHdVHZzX+764i6h4vgkGrafwHNGciuDrIIMw6yQ4Q0ONjCeCzaNwpRYinF+r91EkiSbnlnkfMsbLnFvxjKF9KES0rJOsV6o/75+S1G5WPa9NbvhlInwt7Qz7yIiUg2sQ8oLzOLJL42UKCfuiBrGOrJF85RGn2+xu2SA4+44K1INXYpPdF+7uev2QP+wX5J0tH4tMmNndqMcQW64kVI2mXNG6I0OT7Bd7sYjMqspCupcDxbPYwAYBmR0PuNxFYENOGkWk0TL3+9L/+Y/4i3+Lf+R/Yxfgbwf8rW9961vf+ta/Bf3fEvp4Toiz/6sAAAAASUVORK5CYII="/>
          <p:cNvSpPr>
            <a:spLocks noChangeAspect="1" noChangeArrowheads="1"/>
          </p:cNvSpPr>
          <p:nvPr/>
        </p:nvSpPr>
        <p:spPr bwMode="auto">
          <a:xfrm>
            <a:off x="155574" y="-144463"/>
            <a:ext cx="1213405" cy="121340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p:cNvPicPr>
            <a:picLocks noChangeAspect="1"/>
          </p:cNvPicPr>
          <p:nvPr/>
        </p:nvPicPr>
        <p:blipFill>
          <a:blip r:embed="rId2"/>
          <a:stretch>
            <a:fillRect/>
          </a:stretch>
        </p:blipFill>
        <p:spPr>
          <a:xfrm>
            <a:off x="4528718" y="2604054"/>
            <a:ext cx="1567282" cy="1175462"/>
          </a:xfrm>
          <a:prstGeom prst="rect">
            <a:avLst/>
          </a:prstGeom>
        </p:spPr>
      </p:pic>
      <p:sp>
        <p:nvSpPr>
          <p:cNvPr id="8" name="AutoShape 6" descr="data:image/png;base64,iVBORw0KGgoAAAANSUhEUgAAAoAAAAHgCAYAAAA10dzkAAAAAXNSR0IArs4c6QAAIABJREFUeF7s3euzNdtZ1v+1k3BQEkhiVLAiEjxblogQDlKiVvnGKrV84fmlL/QvFpEgqAgCJoQkRIUcnl9dq/NZ67tH5s4vyN4xaD9VT825eo4e4x73adzX1aO733p6enrz9Ifk3wc/+MGnv/yX//LTX/pLf+npO77jO56+8pWvPEu+z69+9atPX/7yl5//fuutt57evLmmte/77X3ve9/z3zu+v3d8/3Z8x/a3/7/3e7/3cu773//+59/3X9sec64+9TuZjOm8tSHD+pi8+01bfZGRfGur39NU5jl9rM2XvvSll/lVpvVBV8bbMePv2P7v/B1ff86hz+llfZKHvnbsAx/4wIvO6d289/fOWf87Z23Z5bQXXdOVtmu3Y/p4p/OrK3Obnjev/f/iF7/44i/7ff+/+7u/++mP/tE/+vyfTshBXuOvj/0j1z799ru/+7tP/+t//a+36Wj9rM/956OnH22MHaNPNt1n7bJxvuu7vuvZNtrSn7HX/vRPc6rM7HvalI/ot31tzPVf+er/07Pf+C5fYzf9k6l+bb50MX3xN7HUuPXb6ZOzkZxA5xvvO7/zO5823/W142fsTj9iZm3YzJjkk08cdw5b0d30Yd7ra37WPtl9tlgfYlde41v6a/6SB/Sxv+U/OqZHtqBP8Sieqm95jo+yt3nIEWtHXvroePyAHqd73xtjcgfdnXFAF2Suf5nPdCC/1K70xd70aN58W4zXNvW95iLznlyzjxzSnEcGfWjDvzqHM14bJ8bl+/rlt3ygaxq7yV/GrG0cq78018j3cmNzsBzQXNY1loyNJWuKPElX/HtyWD/Ewpln+EFzZPMmW9PN+pPb6P/so3HhuzWja6eYqD+dc2k+PtdNffF1vkye1hd8Zjr53Oc+9/TzP//zT7/1W7/F1O/656qguwC8C8C3FRp3AXiBgiYTAX8XgHcBeBeAX3qOjbsAvAvAgocCq7sAfCWi7gLwD1i3Djn/0A/90NNP/MRPPLM0//N//s/n5DNUuX8SESTUKh56qgiQu6odW1AUoNr3iVmCcKDsInBoTiBAWEVQ5IB4129ZJLKUJYK6zjlArJB1URB022PkOecCkRbdQSllXnwvQ1ldFolC1Ttn4xZRFS3XBmWDyvBBwubLTtq0WDtZho091o/POAeC/57v+Z5nZma+1P7LapCXrGu3fiFl42May4TNtpIh+7UfffMneqeL+sNk3FhDtvsPJeuPnrAIQ9OYvp3HDxW2Pa9sBVspestK8KeyXdpDykXp+62MD0ZQ3JyMoTHF8P42h51b1sK4Zeuqx33Xnhz6P1k98zrZDnM6Y6a+Ki7oRBzsk82wTmKsscKfy0hhEfgHPWG6HJdzyH8yYLWFuZdBMg/+zr/M5WQxm4OaB9one00v/N/vkx+IwszQ8WTYb+YqB5LtzH+N/zMGtF1f9Fo/5e/N36euxWLHpef6ljk2f7bfyl+/OX1AHiGH81pA8JXa+4y3xjJ/WZuy7tqwi9xh7SpzbX0q2ymvm7NcVPZLfsR0sWeZ0MYhGc71gd+asytnzdf0fa4JBWvN177XHtWt+Zvz2lnHmnf003jlc+d6guWUizsvcmD+fuVXfuXpl37pl07Xe9f//kPBAN4F4HXp7UyAdwF4Xd6/C8Br+8JdAF5bLBordwF4+Yai6lGBaCGyQAMXCu4WA3cBeG0jugvAC9jfBeAVW3cB+K7XpheF+sf+2B97+uQnP/n0iU984jmxu64PmZatOBkoyKhoufsEJcZS12trbwfUXuQk+MuKqN6Lpi1CLdLOduuri1XZAW0xD6h27JJkXYYTM8UURWzQjfEsBJCgc7Cp66vMDb0URZ1MEj0rRsp+WGROmxh3fUF2RV0YCUEGyVZ+485uApGvbE/e9sfRm/O3l27sn31/WIkGcxdNjOHYDXPRp3b8D1Jcu/rO/t75Rfrsaw58zt8KmjIybAmVbjxs3+alT6iYbk/2AYrHwJCrbEBj5xHj4xx9FNU6l342fm3E3mUE+NTObZ8n+9yiv9+LsvkIdsL+ojJL5tRxmxf4a5k3chX9G8Pn/GnjYRRP9tr8yixge8lNl+zJxmKWn5W15Cdy2OmbjUNFzPrxH0O783vFwLz0J0YnG5/mN+ZqL+b+/iN/5I88t3t0FaEF5pkT65tyhRgvY9p4mRxkr8+e/iimq2fza15yHh9wnvgv69VcJA/aU964FJva+Oy60ni0Rm1u3dfXvFEwXPnloI5f/cgnfNIney6nAAPN+V0ftGUvtjGHyl/fr3+ejLA4bZvGqz7FodxeNs26Wb9t/pVfK6dzHvmAY/Pt5gY+oB5pQcguleWsC8Tf9vv93M/93NPnP/95Q72nn9/WDOBdAF4FRJPFXQBelzLuAvC6aUTiuAvA60auuwC8bua6C8DrhsC7ALzYKdskFC13Afh660PBTcmHuwB8T2vPb9z5hz70oae/+lf/6vNdv2OS5rD2PhWZquzLBDJi90mpvqGDnXcit6IbqLBo/0SZZTb0u3GKovc3JFx027HrgI5DP4q/oqGirX0vi1RU1D0VEsBkwBwUXUOgEmaLTv0rulD/Egu9nAwTxoWly8hIROY++YY0i/agyO7HqHz6LRuxtmP9/sf/+B8vei+jM5nG+mEk1r7IGBouqtyx2nD+SF/8xNxOn9vvjxZj9mBXSNSnftgB62PcnTc53F157nUhP/ahjPHk2byhWHOof5cJgY7Zt35VZsuCqwgjs7g690qtP4xV9dk9k2zbS5eQPt+pf9avyqaerE333Z6MhD7ovizL5DE/uqW/jn32cbIYfu+Cw+b6o5v6P5mwfs0PbX+yaoBC/VN8yZ1njtnv/vMvLB6bNhd1TtjMjbfj9gU2r4hlrKDz2a3ylMGZTOxX5pXPY+rKoO079rmMjPh/J+ZPPpWXm8PlCnLWR8nXIrR2PHVdvTRf9jIrW1jLqns+Spd8wd9+73rJ7l3HTvbL+XTZtaP5ecetB3Q2HXhigbk3j4n/U4/yTPuvT3S9UQuII3q1Bjcv1oca82duoVdz757V6rn98b3zWH26uiWXNfi3f/u3nz71qU89/df/+l+/pVXXty0DeBeAr4+n4dxNaE0sdwF4Pc5F4r8LwNd9X3cB+PqoKJc1FQMtfBU0BYF3AXgXgHcB+Pr4tJM8uAvAi0VU2Fmfe+wuAH+f9ewQw5/8k3/y6Ud+5Eee/sSf+BNv27xsfxq0AXHYD8gA0JfLpSr6onJGKrIjaveLKSwesRtFRycaO5HCuYemyB3rA5FBQByrLND6Ics+6QCyqvO1cCyrUEc9WVBIC9KD4LQrElv/GIGiqKLOjmWeRXBrWxYQImfDLsI9r4FF1p27O37H/kGAENmYsj1Hcixjn0nWPn03FzaFMsmi4LYv5mRQsB8tMLBWteV+n0+vSCvLxv7kgPx3vCxa/RkzAa1i5sp2YFzq8/okqwWvfmT+J4sA9W4M451ghb+a/353p2djy/h0fqL/R4wklmPn2Oe5cTpnthEr4qT+LJ7Y1W/7tL+N3sXbOU4ZgDIIclb3AtLt5tS9p02V5tv9dWWhz3inS3re+bvzfWDIGM0r1VFzUVmmynnGifH5LbuLZWPx0eYsMp7H/H0W482lGxcDq2++Mh+on7DJI7atDKlxz3WiQKH9lrUuWyW/iaH6spxYf9y5J4NVH+BjbDUZmgusU2JsY9BNjzVP6GvjYBeNw4a1y6Pv5iyf+DRfcygjeObu/Ta/NIcyZ87rI7e6Ntae5KtMzTlk6e891rXq9L+TTWz+dB7dFjjqv/UBHfMRfW3+n/70p59+8Rd/8el3fud3av5vyfdvOwbwLgAv9qYLcIuGuwB8fWC3oLoLwOtONJd1z2LHZYa7ALz2jipYFZ13AXg9iFwRaQG+C8DrsvFZBN0F4LU+3QXgdaMqoFGwI3ZaoCqQgaT9fReAX6tzl3w++tGPPv2Vv/JXnn7gB37g5Rl/qvCyfErjos8iNL87p+gYM4SxaB8nMuXgFtQa074udyUXYUBqrfotPO4itWCvT3uxHiXendc7R0/EAsmR0RxOZ+R8DVqojO4gafuEoC5zxUjao2V+HesR+wcdbbwye3RSpLvv5lvkWjhUu8yeYznGdpyXO3f+9vptz59nRgpMc6EDshRp1h4b80Sr7KwvDJI7j5sE1i/E231RmCG+qg/sKt3zWwhy7U9fwJ4qbMo28HMMgnFq47I2ZRAh8cbdObcWmXRaNlHsFFX3mW+bj79byGIsTnamDJb4LnPk+9opbvZJz2Skq82dLXrujtMr3/SJFWT/jTXbN9+0uCTzeRdnFwY6q+83fpoP+RPGue3Yu+yt+LZ31F5Q8hZclk3CFJGzTA85HbPvlyz6rA4tmHKWXFjg6xg2tvHffCNu2bN9sx1d9Le2nz6ai+rbZw4/5XikC/Ng7zGTQPxkwdLxm/3Wq07kZGt/l2Uyp8aF/Lr2riqw+clY8YvJIu4aA7OjfaNiyGfz/hnjiprJV6ZffmjelYPEiDl1jaZvMaxNz6kends4EuPN9Wfet27SV/MEP+1c5QpgsvZld37QHMOm+9ya9Wu/9mtP/+7f/buXR3jVv74V379tGMC7AHx9UKcEpNC5C8ALcbYA6aJ5F4CXZu4C8LoTuAv+XQBed8O22LoLwEsfCsm7ALwevn0XgNeeV2AfeLkLwPe4FP3whz/8fLfvD/7gD768L3VFz/ZrtXpfMu/+KgGsUCoyVGkzZhFPUQj2C8KAGjEj2vo0VlG/Sr/7OSQY/dtzAolBCX6nYn31Lr/9BkFNL/awDVkORejD54ms6KWoyP41chp/bTAwiixMR9k7MhVl07m77cgDkWJOZlfIc/v1zK329L3ISpIasrR3bjrovre12fzH+nnH7/qwF+vsj0/tvMn1TvZWYLG/pEDX9Qt7tfZpb5rirCiSfidnn9+nb2P2zR/mWzZAjJSFqVzmjHnAAmKjIfrzcteJ+PXffWJl6Ni9McTP6B9jzsfEBabTnPd5xpN58g0JmpxlGTA6+t3f5t89nfW5RzHa2DGvjo8pK1O1sdz1Opntk2UHcyzjWDaUj8gV4shWB2yRv/le48h82Wz+5V3E7C6OxL7jcqw5leWQF51DNszPjnePXvMwvbGNmDh1ZxE+GSEsTefb4vYRG0jegoKChI1VNqd5jT4da0FgXvW9tXs0X/nAFYWNh13DrvqNbJ1rc4vcwEbsW9ubq/POfOwc8vqbv51rl/zw6DjddB11iZzflNHvOiN36NfcydX95+u/az+fsV6yg1irzrV16fWRHcUmHYixrsvVD1l6rEyk/GxMeUKO2e/b87d3/f7Gb/yGYb7ln98WDOBdAL7a/S4ALwbnLgDf/+wUSxh3AXjdiXgXgNcrFe8C8M3LjT53AXi9/eYuAK+tHncB+PurIf+PFoBDpHvDx4/+6I8+G28VMSbGXpIi9CIxVfyjqhsSVEgU1a09hKk6LyqBdrTbb/boOaZN+1e4QV3QDGYR01SUY3zoo4xL95/Zj6UvaGLtx6CtQCiDAiVWTggKAmni1N4+rOoWShuDgKWyEJ/zhzwxIEVn+27fWve10QsUXn05n87c1bg5Q/bmuM/5zB4fNL/ClEKmveOsiNcY9EFGchThsk+fA9g587vZw92XRZR0793D5oxRM8+xfPtvL6F+2QI7QHaMUZkRchnffi9o+GQ6+UDReBkoc+8eRbGJNbZvBuvH58rM1Wc2Vs/pfBqbGOgyAL2TWzyYw8l+infjlTHmy513i82ybPveO7axbPR06mvyOlZWa/3T/453n17zRhlCrErZoPpubeGh4PouW4Hxqo7YqToQN50DZq86aw5rniWPPvmj4rU245vN73y6uUxMlvk1Djs1bk856bP29d18zbHsHx2YgziWl3vuyUiVbdPnozglR/V25tkyWfoVl50HOR+B6K510xk/aH/WnuausvH1c/2da+lkqF3XZ9kweaCsbXMpvzGW3OcqBTZ758gh9SnrQ/NWwZP4q0wbk233e2PtLLD5amNf7DrPHMS7c+hs69h/+k//6emXf/mXHfqWf94F4Nfe69ikXKfZ8bsAvC6P3gXghTLvAvC6a/QuAK/LyncBeDH2dwH4gRc9WEPuAvB6bNldAL4+T/H/+QJwzvDxj3/86W/+zb/5zNh84QtfeEbWkOoQ7Cp8rBGEpcJWtZdJKippJe5cCLxsShEh5AihljUoirXoPdq/AKFBo2trDMckhLJ6RSvmhBXErkCh5ll0uGMnkqODzrfMaBeuk4VZgePGk+pjx1cErm93thUFdywosowPFFk2pLJDXUVMG2dIaexf925Ba5PTO33t4WtxwqcwjRi+Qi2LV+dqD9fJcvIF52Bm9vzBybq/62tF3Py6fmsvEHazbwDRD5t370oRaPVWloJPb+78A9tYXyh7UD/jQ+Kwvnsu9mLSwkdvp3+U4Shz0rnSvXljedf38kJjpKwK5F25a+eNYS9ij2ObWsTQjz1a2p97g2Yvsb02k01ukA+cq//KR19koJMyj2vPbvu+OdCN51r6nd6NUdv2bs/K1EIeO2o/4GlPdjc3vsHv9cueZ842lzI/jRH6E6dl4spsyX/ypD7EefN5ZeJLjWs6Pxmksmt8f+efvq7AOZmx/V1mss90LONWFrV5pXHbuT/yK/OuXRsnfRYklqv+2D2ocjcZKx8GzrmdI936PP2+Ouyaurk17zSm+ZuY0rd1Q14jj7XU+qCv5qHKV9s3/suQk+FkC0/f5Ad8S+6wHrFh9bJ3/v7CL/zC02/+5m82JX3Lvv8fYQDvAvBCREWJnPIuAF+frr4ouAvANy+L/V0A3gXgXQC+so0W+xMUt5jo5fWC5LsAfH3eLJ8qWQKQtJBau7sAfM3HdwH4v1Gn7oaPv/E3/sbTX/yLf/G5AFoFvL1OqmssU5mvVtactMrf7xy2SKh7ViCOImIF2InIVfyT5aza91uTirHLtjhnn/YylhWEXrt3AYKHvPXXfUBlHYsqTuQJ7dGRsSuD8cpMuvMaI7Dxzt8lAUgeAwY90Uf3DhW9YXfonK6Kvneuws9dwp27/X17s8ee84eVZJu2LWLkG3yInYtmyVWGdO3LCK8fdyGPAepz8tbWfkN3XtqYzB83P3s3x/w9khvCLVr3+A4InQ9U13yBjBhQdhRnfENR2YTP/o9YpLJytTn27RFLQ04L8P62h69s337n/2yz/iY7ZlRMYn7IikUgUxE82eQUzEpjW0FAH43hMiWnr7AP3xIP3Suo7zIgfFR8P4ojc9+YYz7JXb+SS8qA0Xdz3cnObDw+MRnK2Mk9ZbId409lutf3qbeOTcaynS3GWsideaFXaToHcsg351z5RRmk5jXHu3bIieQ1NrZy9phd6cKY9L1PfojBbDyea88pT2Uxv53vbtiTgaIP+YCfY6nFyH7nX+e6aV08c76cp+DrvtmusWXu5RDrmlgh1xmz60f/4qh7MNnBWiO30qNzWszXhvUdNuSD+samliFtnrIGkoGvNjbOHKrt6ZPWHXLzjdU/ex7gmMCuTc5/Lz+/5QzgXQBee2U4lsX7LgCv1xjt310AXoBG4pac7wLwK8+Fo4Rv4VU0SKzzobsAfH12ZgtQRcNdAF53zt4F4OvzEPlGt8LcBeBFgtwF4B+wDF3i/vN//s8//czP/MzzO1l3x+/2/q36tQ/KAufBnFCaChsSclMG5APFNKmdVXgZhQa9YuxkNqD1Tht6KDtw7seQbKGdMlyP0GHnXsZSQaj/MhxQXFkXyMRiWMRjn5KF8WR73DWICZAI9HEiytmHXPRk3l2c/UZvFmVJhW7ZcXJuL918w54Uc9w5k3Of2/M3Gcb+sT370qeiSRFVZqoFQ+1LPvKUsYD+J59nTBmD3ynmd7y+7NyxfWP+ug/NmJWDL2LE3ICzZxsqetqH8egAuOieybK5lZtfiYMyhEXwFkt61N6YYpP9+QdbTx/d3sAGCv4ia+zYyeqTQfzzCXL2PH7R4qe6q++RFevSwuARk2Tuxi0DsDGmdyywMTGbG6ssxPoqY7Kxu8+Qb5FDf/bp7nxMh7iVH07Z65+Nl7LFZX7YqzmoeqXv6ku80tGjvERfp3z1e7o9r25U57V79cCnHjExZMamkl2+Ppe5kzEqW9k1pTro/NpmY9RXjNU4q96wTNYrMXP6NOaR7qtX5/Tc07+bM43FTxv3fjMnf/OZc38sOdeujLh1hi46z64jXT/MSRx1PRQ/zm2sbGzrBn2XzW6O5Ddd081N32VmTzvrv/FYf7KeiqHadfnic5/73PM7gfdu4G/Vv28ZA3gXgI8vD9wF4MXWLCjvAvAK+7sA/OrLc80kTYXp9HMXgBfAsBjeBeD1LLxe8sMGn4v5XQC+eRvzuWLpLgAvFvQuAN+jsnOXfX/6p3/66ZOf/ORz4vrMZz7z9N//+39/vrOzl0IXwJ7hBglDXBMNm9M9GFiCIk+IAlsBSez4xvA2giKYJpCi1u5tKdIyxjdCStiPIpkiDoyf/Qel2y1408eYrjkoVkyBwGGLgMr8kb3MIhPbl4b96z4WScE4EoTx15+9mvRe3UCxRZrnJc0yRtvvN2Zt7Jh5bx77vnZjvjbmozd18AuoVCBbDCaDgsHc61MnE3VeivdMPzqG3qpz5+hfn960gK1rEXOieW9HwZRNfv/pClPj3M6DLxRdYi8gYrrgD3zF7/qFcum/eyzFFLTPxp07X8CqnIwU9F52ha9VR3zA+S2Oi8TLeJi/uaxfcVWbGe+MJbFaNrxzrI7WH/BCHjaR17C4LdIwQeKzftnv+rIlgvw7Pj9ZbhBXnc9Z9LCZT79PDvPlPycLKq70j3WlE+3J/eiKiHzAnnKg4/XZzqesHDkdK5PWechja8+G1hJ7HtfG3uwySc0lzQuNI3pQSDb/O1ZGjz+fOm++JMOZg+XW5vSy6GxGJ80pfEfsYKZbGPND8upPzHT8snktE7qPlO3Yo/7bGJ4M++/qx9qL0a63fI9/nGtMfY5/kNl6WTtqz/71u+avk9mbnPZ0tn/2cm5/a+7rPPl+axSXmPnpr/7qrz6/IeRb8e9bwgDeBeCFUC0KHO8uAK+3ftwF4FvPxa3CusVfL3PeBeArO3oXgHcBCBDcBeDrczlLehQE3QXgazl1F4CvunhPC8AxV3/uz/25p5/8yZ983rfllVareL3toPvLvCGhyLBIU1UNWajAi0ItnoqtE2lAQKptSaRVehEfVTkPij2rf2gKQjxR2frBAkCFRQPn+RANdgnSLJpeG3dHYumM47Nyrz0WdHJCer4XgdLx5Or7Z+nD3ZuVq0hyc62d+gysFr5j/cb+lZ3ZGGM4xvy51AX5Qo9liNm8TBzUvPYnS3IitaI1SXOsHYZav5Nxx9Ynps78+TaWFBsgIfML/r6/V/RhYN3NXEZq52IxyjCV0cF+lc1jR+34m1gqe3EeEw9Aiv6h7/qQWKDjLjL8jF/Xn8o68RmLOKaAjMYt49PvGIgzTvg0pF02gi43JnRv3vRRX64OysbsHHGw72QRL2vb/bUtVE6mjEyOlwkV8+48Nxcxbr8pJkn8nD53siGde3XBb9ZPGa5Tb3RepuhkUirT6av6N2dtfdZPTyb1ZFz13T6dv2MYLHlj7d1Q1FzbdaHMTvP6uSZYY9amfstXWqie8WYersiw7f7eb5in6s5x5xhXbFYOuhQP4mt9uDLSGFy7kwGTc81bTPlbvrFu0pWxerWgv9Hb2tXPmnv4VsdiTzb1d9dkcyJ782Njryxx/VhfjZkzFzUvNH85hwx8ovsXT3vub2vc2n/2s5993g/4Xj8f8C4Av7bn6i4Ar4LwLLLvAvAqmi2WdwH4CiLuAvAuAFtgn4W9IrYFhYXyBLgW8Z5zF4B3AXgXgO/tA6LfswLwYx/72NOP/diPPf3gD/7gy6b2IlhouQje/r+ydEsYfa4dVAFJlJmAKFZpQx0SDZaiFb0KHTNnQSsi7d6ERwgYotunO50UDNCFu2b39/pYETGWQNLTHltSFkb/jkE004k+JjekaAyJtKiMHBAiVOhuWgWghN2ELhCNr1DsnpSyJ33eHwajyG7yj/3bHb+erYXR2Lm7U9zeN8X5fj/RqHPK2HQctp1+Ns7aQc5lYDd3d27aI4q1LBPIRhD0PmcHvrN+pueyB2XN1qe3WZzsEHnKyFoE94ldnD74vXk3UbJNkXf9VAzRpzEszs7HCjUezvgRE2Uui9axSZgFcjpe1Gt88+c32jY+yVG2itxlH9cHe2IZKjNd0A+9Vl90bI7ioudgteUBsp4s18kaNDb4Npke2Xb9Yv3JOj+yP5ZsZax6jL7Ylu3LfnS+dNU46jPT5BnPdawfYF2wWvy2MVTGkG5OXxY/Benk0rYxU5/DEu33skw7bp2RL3qFRt5swXr6yFnM1rZir7FK13I5OZvjO9dH82j8rJ/uH5fX2ZZvyefi2Bj73f4zNmGrEgHykmP0traN35ek97UvfKMMnbk3zmp3fbNFc4D+qvfOtfosmbE2za1kEKN0an471zpqbebL5BMjjS26M7fmQbbRpnmnfiN+rFd7PuDP/dzPvWfPB7wLwFyavQvAiwG8C8Dfey7o7gLw9RVkkvhdAF57eenDYnIXgN/5dQ9IvgvA69JmSYpHQOMuAK+3krQovwvAi7D4Q1cAjt34s3/2zz79+I//+DMq9ZaPGXhGtY8KQipzNSbKdfImjzkG9HaiBYl47aEZ1b/LE5ABBMS5OF2LnkdogGOWFTAGhAlh+Ht9elbd9rLt3/a6YeGmlzFLZRV2LsbxnGf3MpQR3fGNjfWYHtZ379h1g8Ha2C+kP2inusHKQlf0gyHrc/BmM3cpQ+EnQqtOMH/2SRVVzvbr63u/93uf5TQOtMTG7ACFsTMbmG+RJ1vzBehM0T99LOCwAdgxrPL+HmNJt4qAXgJjs/1GBvta++Ydg1B8AAAgAElEQVQLDCS/6lgWi5OJgto7dzbcJ58+z5sOxRQ03QKmflwEX7ZmbcomFkF3cSsr2X02jdHqv8i3SNq8yFD0DZyQu3GxeZaJ6m/yz8n88M3KeDIl/I8PkUdcyE9yB3aYL4lNf1cH4t0xdsZaGNsWhP0uhozLHn3WYhlA7Jd4kTNa1IuDkxXXxtzKEJVRbTvjneOysXUAI8aWJxtV+9ODcbRt/Mk/pyzshEEkh9zTvK6QF5PsYv7kqK+LK+OvjXWNzc21cdE4PFl2srHL+tFGDPBdzFh9pQyVOcgRnZN5NVeKkebdR3FrjDKP5lv5HwEmOmt7OhcD7H9e9RGH9fHKt+OLkcolztZnWbwztzQn1S/o3tp22l8MWju7t9A69qjuwDDWv8jIn/Z8wP/wH/7D02/8xm80Rb8r3991BvAuAK93Vd4F4FdfbgKRqKaTuwD8jpdL0HcBeMWJRC2J3gXg+5/10huG7gLw7e9gvQvA1xtb7gLwYg8VbHcB+M3Xhu9qAfiRj3zk+T2/P/zDP/yc1O1Tg35mIPvWJDTshWoXQ8ag3X+gsPIJySowoEHTL9KD7CSOMj373ks4UG5RV5EY1qxMAERTBAFxqugn79jAsVyTY/vfHgVvk70xisDPO03tlVuf0y/dQRf7ffNz16kx13cZQIiubMTJAJS5pZ+NU5aR/ssy8ocxaPtfJI+Z/NCHPvR8t7jCiG+Yu0UR8oPCoLsyGkWWJ8qVKNZmLCzmb76nSJ1uvOcXW2le/K3jTQbPRtwcsNlF7fxqOuSHYsMczA0axiTwZUVSUXD3ZJVR4jtkYDvo1O/syB8wMmQ5/RwKpo+1g6prqx3bud0T2dg0TvVY3ytjVFaisXYy2WKBPHx95/TqQuWgS/2ybz9PRlPb+kT9SoxiHov0q6symc07dLr++SdGZMfmk9hoffDB3pmMhWMD+uoVC3qu71U//HWfbMqHdg5GW3xiqMxHnLIzeauTM0bZZMflUTGBlZfv6d05k7NsS3N91wTyiql+igVysVlj4zx25koMmj7ot+tV2TFx5TzyNPe3jXaN+cp0+jg90Ke9pOSZfL36YywgbZ9Y3+qxft+1ubKePlb9Wnce5e/mPfsNz5yoL/qSU8U8fzRvPsw/yby/+Y2cpw0WT51y6uZcg2rr9VH2mb72aa8hHdB1c8/6Wqz/l//yX57fF/xu/rsLwK9p8y4AL9bhTGLn33cB+Iq8m7DuAvArL/t4JM27ALyuBiiWFCx3AXjtNb4LwOu1gM0jipcT5BaEaXMXgK/P162+7gLwmy8R35UCcOzPJz7xiae//tf/+vPdm9ClqrnIar91b9eM5W5ISKcMRRH2ksaQ7M6B7O1/k1Cgw6LpE1lsHHJsLKyB/jGLDU7IgDxlQSCIE/EU6VYGqNw4FgQIDWIoE2bOZTC1hyKge8eNj9myGNHNEvAjVqSyFn1Dh+6qlJTMZ22htLJCGNAxnttHR1/k3LYB7CSWo0gLg7nxvF2DT7Vo9Z0eoCn+iInAlLormG3tcdz55zhNwNDZzsPozu/HYJo3206Gfq+8ZdhO9MqXquOGNdSr/zJvbFbWbN+xQAoRftC4w6LUvxVyG1/fJzvYuNh38YmNwuyxeX1ee781npxXZrCMz4nUJ1fZ1Oqg8+az9LexLRxyCX/pglIZjd1z6UoeksvEhb1JchBfao7EWJyFQYuDyeYtNWVJNkf7TteGjTf+/uvDGGKlLI55s5HcM73IAfTnvNpBHlDg8ZVezSGb87HY4l4f0wE2dW2xjeJTe/qTP5xj7LL88mLtx+cwvWKCDeo7O4+PNecau+x+41r8rO+yUQo5Pi52yEReflYfLDvYK0FyfX9fv/Shr5MxFC/GbE51rhzRQnT9lYn0ZAd+v/kiDzbG7NM4Pwu45gc5VWzzXfm98dl8ceakzr1rZPVepr85i7+Sm13LpNd3JmOfusHPpw96sM6fOZGcbEGvY/33fMD/+B//4/N7g9+Nf3cBeBeAz37URaQLz10AXm+fuAvAC23fBeD13tAW6HcBeOUP/+8C8Msv/nEXgB94eRD/XQBeRfL/VQXg9v3tTR+783cJYAyPqhiyP5kG7JuKuZdIJFMMB3amqAhigk5UwtjAIaGdT9EngsLwFG0K1CLhIr0TsRZFnudA0GUqsG2TbZV8kcPJLj7a4zBZ7EkjF1Rqbw7EQra+V7bIpkWdc4o2IUV6VhzSN0Zg88BuYQTcZVy0tTZriznU79p4Lh70jH2p7mqntRsKIxOUxMegKUwFHa1fzDM2gJ6wBRjA7bdYf961Sr/re/Mb27f/Yy33v2zB2tS2mB6IvMhaO/o05xacO1ZGHDKGfo1dfRf182s65JtF0+yNqa0Oja8fcXiyYs4xNrs4joHCuJWpod8dm36xaIqs9cX3zFN800NZX8wTIMNX+A4Ghk4wCnKOOfpdfqF720W0K1MgTskl7tm0eabntS/y8wfyVQ/8is+K3/Xvbnr6awywB/01r25e59UZ/dau9WlsUGOab8lrzTHmtNiaDOd+ZnPE+jTXm0dZZfmn8+djzi2gxUh1jbLm+K3MoAWb/9FDGUPrWWPbPOiHLcrulF3Tjj3M0d/8pmzRqddzfG3Nb2P06g0Z6anMuZxk3aB7ujx9Uh+NNX0Ajl1DsaTipHEhtxiTzrreWwPEIr9Scxiz/tM1Tns67BpXuzSvkqt5unpoPNeP28cjm/NX8tWXa3dry9anX//1X3/65V/+5T/w8wH/wAzgXQB+9W1GsIjUGRQ1LnXfBeB1R99dAH75uba4C8Dr5oK7ALzuZLwLwOvO8BbiBYZ3AXhtK7kLwOtSfNfauwAEV7+5z//tAnCK/4Ef+IGnv/23//bTRz/60ee7VPrMPxUwZqaXCPpdIVAWrI5dFgCiwTZBI0UyrZj1czpIGUkIxDiQA0RQ9AH9QbicDTNQFqpMxRL6EO/uDMUQlDmDKMpmrJ19E0NLGK0TfbhD1QLaPXhr27dN0HFRe/UOoWFndn4RKJciSyl9SAjjgWXEtmLV6MzzAzEBRa9FgxK//qtr55y+ZozOE1uJcajtMB/uqrTA7HztJ+/u7h3zt8+1gfwhw9OHqgPy1y+wVmvHd+zT0p7Oyzw0tBsLbGVcdixbWpZPXGAA+ZYCpCxf0SnGDpsoLs2/bcnKji12nY+NgfjJ09gvSvZ7/dRbeBrP9aN9t38YywWN0yE98THysY1cZe9of6+dsHKNBTlDYXNeJQEEFICdrweSi7v6GRYNI7Lz50OeidhnTp75aW3p7WT+2PQRU3syTfLG+rcPbeeNHWd3uZoMYtO86R7j5ri5nvmYr3RfI5mbI/d7c0fze9m4xqB+rFNlcNo3Roa/lM3yXY4851s/Fdvs2xy+vq0F/FUMKX4af/yQTN53fPoO/+ragy2T93s3uTHaf9njrtldp3sVrro3Z37R/IBEMV+/iZ3msx3rOiR+Ohf5yHoqP3ad6DrHF+S/rjNlMc/axPyaFxob5tW83NwiX/nEkjYWmqu/8IUvPH3qU596+sxnPtMl4ff1/S4Av/YcsrsAfN3rdheA3/Gy1+0uAN88J5S7ALxYqf2/C8DrLl5FzV0AXnfA3wXg61aNswBWRCuu7gLw7fvK6aef37YF4FiQ3fH71/7aX3teHLB/qm6TwHBIEJgse/VUukOK9hq4G8y+pyJjaKGVMgTYS68QUos6VbxzIZYi0hPlaFskorx2XveTQd9F2oop+/HWxrtjJY2ioCIsCFQR4jztizzXl/133aNkDliOM0lVb+Q574re+PaOWAQxe3RN1rIqkOTktliQeTafH7lTqmiMziDhjQ3ldT6dJ5QMIemPnO4adEex56hhUDCpmBrz2Bi703ey2hMoeWHK+PdZJPEDujF3NhYnbMCudLq/y2DUhliNsttlZvhyEePJXkC4kGsXsfZLtxA4VuJc9IpmnY+dPZmkM+HZ96p9GVOIujGLBcBklCEqC9BLRHJK2cLGPH+l99pHLhGLGChsApthR9e+DIrz1+7RPrSyA/zLnNiH38if5Fv+tfdafO7TsznpdH9Pr9ig5kS5GVO+scVKF+uyL82F04O3sJCXfC0WySK++DzfPO3OR/3e/b/6EIf92zjWD7I29sxr9rD/rXsq+4SEyWWN0nftJM74G7nZ9WQJm/uxT+Yox9W3zjxtHny2/XWdFAtdYyq3mLYuyNNirfMpEz2Z+1uvdrjKQAdl3OQI+UC8lHVvTNaH1BfVbeVtzmvOaq6g44IXumHf5l+5pyDnHNO42vTv2qL1SP3alYJTB23TGqS5c3H/q7/6q8/PB6z/nP7+Tn//bzGAdwF47duaUe4C8Hokz10AXv7g/3nJRVLpwncXgBfrvH93AXg9lF1hKZ4kbosTXVlA9/ddAL7/bQ+LpkOx1kL6LgCvt2bwr7sAvPJPC+W7APwG5eP3f//3P/3UT/3U05/6U3/qZQ8Uh1oxVNQCyXC2tXMna1EO5FjEAJ2WbVFhnygcOoN+sUXo5nNvhQq+qAm6UKUXAano6yQSsaq96IEOHqGMou4TnXYfQvdXbL6QOcbTHqL1V+S984b0sYHTqWcyWTTKRkDrECDTrw9vs1ife2PGSUlDn+yBbaMbv3cfjL1J63+MWoumEy1J5HyATdh140HpELikr+2OY04rr6LV3cn1IeyNu32nB+0nIwaHX5hDkSkmw6c29ZfT19gcIgQy1q7j0/eOYz/Y9oybIm56qz+fftzz2YPfK9KKdOvD5nqCgY2LYenCcyJWMcTHybJzypo7z+9lhYxVlE4H87f9W18WPswK27HT+qnfNh6bBxSwO4bNaO4gD5n9di44+7sxeDJfzS9y5z7JtRjv+7Wnw+WARywkGcR6WZFTz3xRnK3t9G2/N1l6xUYu7ZUEY9A32dmpsoh3+tCfGPd782VZHn7LluZLF/JzGT3yiIcyYvyHr7OVeNI/m7WvM983Z3SZPc9trtZO7mj/BQzyQX2/+YeOyiA1x9Tn9v3MF2Xt2KB6p9fmXrK3KCenPMKO4q31QHMQP2gsFVB3XDnE+J27OqH5urYgq3YF9WoJPtCc/Wh9rQ9aa5sDHumvea+xyVb1KWvab/3Wbz2/L/jzn/98p/L/+/33zQDeBeD7X5Tayz13AXjdMOISvmDesbsAfN1DdxeA1/PiXFo5E68CWxtF8l0AXnnnXMTvAvDao3oXgNcViHcqwsRRwYMC7ASwiru7ALz2/N4F4NPTM6v0Z/7Mn3n6W3/rbz3fBTkE2AKoLB9ns9hB22vvkilHtP+vSFqlXFTYSlqR4XcMyT7d1Uoe+9fWFut0siSt5ouYFHUWJegQAoMSd45xT9bK3yeqkLAgHPJi9gRykf2pTwgFC+RNDzvuTsB92tdCxhNRam9RLio3xnQ0JmxjTCZ7jiSJya8AJLO5mNvOHQuz//bdYNvKvJRB2fc+/7DoqIn/ZAXKrmlXtu9kdPgA5mQ+vv+dH/RePfmuP/5DzvoDtLrf+FbZPfriE2KCbouYvXcYQiSbz53jzmvj8Sn66GJxIlltytywo3nQWdsUsdoz1AXGOPUrsUCe+h99FjUbF4JvMYmJwhaVlTz3Z5FB/Or3jMkW7bWNBdf+OUykfsuA1bbkxbLUhvy4+6Tlyvo+FrhshvxKx+vLcza9DYgeJzuZyqjUL/VtXPmeP5aBE29YEH7IHpgKxzumY2Sil8Zw4wo4KOhmo0c5rrm2LFcZnvowhp/fnrG1sdYPYNt1yvzdVd1YJ2NZK/Ke+agxRubGRQu6rpf0JPbErDXYGsmGZK9vNQ7at/xjHSRPzy24e8ReWTOxWfXH2kC76VN81Q5rW3nIYJ4nQ8eWXftbU4g78mtHz+woBsjFF/g5u5WtbZ6U043X2K7NKltrK2v9+tl6Ricbb3//yq/8yvPzAb/Zf980A3gXgB941qmkeRZjdwF4F4Bd5O4C8LoJQvKTSO8C8Nr3aAEAEFpEKC4KQFus7Pe7AHwFUYqZEgAFuXcBeDHuLZLvAvDacqGIvQvAb1AyfvjDH376sR/7sacf/uEffmZvsD9LQipeilS5T6Eno+FO0g0FoWODiv6gjia9MiUnIlaFF3HsWBFXEQUU3z7b1rhFpsbcZ58lR211phNFm4/xyFsk6DcLpQCFfiCmFhZlTtxlXFS2cTwH6kSzZeWKLCdr75ykg7ItUMx+KzqBiIdEtmew7M10NgZx++rWvztq6e9E3RbBk6Uoglv/7kDv/sSiN3OxZ4nOIDqLBkaSPzYcJM+ysxZux9jJ/kvoDKvVZwuWoSmbwGcVCC0OIFPMbtmP+rPYOguKxqdY2Dhshq2aDN3rV5aDD1SH/OpEvo73TtLZ4Ey65OLfXazF3MmQ1TaVafPpnZvmScdQ+/qjv+mz+QPzRvdnbPB9x9ndAkLW2kmMnPEutvoMvzLGpw86v2PJF3zG3e1ib7+vz8WeuTY/VabmO/Pk3+y2v9mK3thJG7L07+aP2rxjlp1rHns0b8xRGRG6+EZsmnmVgcKc7pi9qthTcVFWjA7kP+OWYTeOdY5dmy+bk82H7sRdc4Hx1qd5N27EDt2RufnQunz+VkaKXOuP3NOL2GAPOboxQhc+xZq/rYXm0jWbDshWWwDX5xWZrtV0TXdYQj5mX6C5Tibn9Mrhfjd2c7Lz2XBjW6fLdPu97O5ZizQfi1U2pRP+1OeWNl75ATthBXdX8M///M9/g4ru9advigG8C8Cp6fWOxbsAvO6cugvAV5BzF4BXjJyJ7i4Ar4d8W6jFjUS+z7sAfH23siLgLgC//MwS3wXgdYfuXQC+PmtSDnnPC8BVsH/6T//pp5/5mZ95Zm4kKsmrd+NiIfYJLWBl7ENTeU/wnbsKF+NyMoYnaoFKVO1lCrRVkUOSKmsIALIoS9Agw3y00jcu1FykxgAdt4Wiccs2QQzk78LQ/uxXa39dNMjd6l+QrF3fAMAm3ltbZm7zgnbK7BUhFq0V9Zclme7IPKZXO/s17b+cvT2fbHLWztAW1GjhLNLeOevfWzvqk/oq4iujtbHPO8zIgCmkjyJlNoDM+FeR8L6XAXAO2/P9E+E3bsgPwdpPBOVCgvVZzKB5GIf9+Bsdrs8iTmPyR0wsP1fYFrHW7gUCvvMjfevLfKrHsj7iiF7p6tQ7/9h43ZNDLuNiC8oAliWie+34TRmNMg6dR321bAfbyBfVz8mCnIifzYr8a8cWktVBc4H9vvZ/yg/8c7HHn84ctHP567lnkE3l3+ldbMs19Nki7gUpBkDTc5mSxjh7l7E5faa2kt/OuGzeap6snGUry6CtTe8u13cZseqRnfjafpNTumAb+xyr+VYexyDR/Y676sbm+qYfn82rGEs+yW5tc7J4ZDh9Rf+NHf3yCf6rj7XdMWxyWbtT3rXtGnOuEdVb+zvzHrs2J5VVlZ/ZtWvfjvX5tOczcOVEOui63HXA3Oi2PtK1at/lZMdP9tB81Atnn9X57Pvf/tt/e/r3//7fv+0qbGPR92/IAN4F4Ouz3e4C8Hrn8V0AXpe9BXMXrrsAvNLKXQC+7k+7C8DXZaeLrGJ4sQSAWtzuAvDKs3cBeD09oYXqXQC+1iQFWu96ATjG70d/9Eef3/YxhPfFL37xmeHZoAL2vDbdqpZwjmFtLJ5Qm2dVYSogW8hbZa992TsVfa+LY+yMgyHR/wKr+7GgV/tGLOgWshY8kAFk13PKUG7OZHNJzB4Bcmgv2UHfGJiiz6I9Y0KiRQ5r17m9VPlfe0vIfiujU5k9n292334hD5fdp/1sbIHJKcMyefff3eEQusd3jH3bXbWQsRsE9NlAh+zsv6HP+dDv/M7vvLB/RaH28JV1gnz32+a0N3qU8YKiMNWQKpaMDdm955of1rZsXZFvaXpzxLLwWz7AtorL+jU/xJpAhPo6GQWLrT6N3bjg42t79nsifTJh9+0nK/ImE5/no3RFR34vqq1vYZk6//XBTtUvZkcCxPC6ylAGrOxMCxC6KUMpDznn0b6isgdlI8rGyicAZOUR19gRBRB98W+66X682s6VGIwZmy9esPHabyz7Adm0thafYwoXf2y1Np7zuj4W516Jp1ARN33SAx1p00XLWGuDya2vVC52KPAq4NKHfC4eynqsvWeiNjc213d9qz3MozHqGF8Ri/VrNhRfWF8+frJI9Snzb39lgPiSdtinxmF96BEYsQZgoRpz+u+WJ79bA41tfsZrLuW/8gwby7/NUfveHK7tjplXx7ROWl/XXn8tHM9cgsHvuqP/xl9js7Lw430uVuQn+d7v1X/rI3ZsDOiDP5ZZ5M+nLzRn8Z3lwMXTng34i7/4i8+f7/TvHRnAuwC8mIy7ALwLwLsAvPbgLCHdBeC1L0thp4i7C8BrC8Ty5V0Avt7lfReA73+54/0uAK9nCsodik/A7dumAPzIRz7y9JM/+ZNPn/jEJ56D2t17S3Yq7jJx3VOAHVxbdw1B45JDF5OhUVXteXOF4xae/Q3hY5wk4LPibqUM5aisiyJPlkVyL0NQhAWJQC/QTZEUA0NQRQFlAlT10HH31EBYWFf9Y/A6X+jHnIvId95shXFT0Fb+tccAft/3fd/T7D+bDzl87nOfe7FjEeT6wcgI7P09pnjn7hhUv77tAYTQO37p66J6Y0wvu6sYu1gW1RtPICF2s5+zzx6sTF2koPKTLaNzyJouMQn242C6MFNF6fWvotQif8yBBGD/1vrF6K5P+7vKXmBh+S0E3RsL9E/OfY6RHSO6dmwszrATRbnijP+zTYshLEBZgqJebJLfy0Bhss1Zv1hcBVYZNL9NH553RwYIvz7b52z1smPjlK7KIPELn+2zLDH2qFcVJPmyRWVq+Jjcik1iA4wGRqW5xVybJ8nWmFy75RH5WA6aDvq+YPJ/9KMffX7T027+WzzvrsLPfvazzywxH/asT35RhsFc2bnMCrnYXtx60xH/qo7PvhtffLr6Mp4cIO/zKTLIQfS4z44vns2R3nrF4PSFjtH46VhleCz+/MSYdGcsepI3xAOZzrVNHuzaypfE5COZ5uPNU2JMW/2uL8d8J3P98tExY7QP86mfW1v3W2USK/bmTQcjrJq39C2O+VvXHcfEvBxUdpMv87POje35h7nKc6eO2E4cVV5X/pzbdVqOmJzNW61jzlrCWrIntuzZgL/0S7/UMHr5/pABvAvAy7kZ+y4Av/zy2AwL0F0A/t7Lhuy7AHx9HJDFeX4iqZ2J8S4AL7bsXIh7U91dAF5rVAvxFr8WxbsAfH0zVYHAXQC+ruEKr4ItxbnCG3stb/n9/7kCcK96+7t/9+8+/fE//sefF7hV2apziEpBZN/VlFSkgIWASvapH8wgNm8IFLuhfat2lT/U3MWje4IgIbL57ILUhLt+JpN20FERSFEVmaBHJTSngiygG0iw7YpK9Gc+1VUZoe6/OxOisfTRvQjQE4fm6N6/W8Zhbbp3BhsouWIPPONustsbiJEsW7djmEvoaONCaQLyGwUm3+udr+a0ucwvxmDtP/+jH0yqO8z5RlF27cmG7KNdC5fq0ZwxBhjX2e0RSyRO2Hj9mpdzsTP1P/Plo7285vmOTVBlsjq/LpwYw7I0TYJsUnYNK8L3dy60TGfm1hgzF3011oq+jfmIgV1/515jyRlaNiZ7NAeQucyO/NT9M2zNtxRgmES5BigU12Vl11/vHoTWN3Z1UDvJG+xhET/ZKvak+15pOfXaPCGuxavYID8WkF/s783Bfl3P2WSbxpJxnKvPM7exdYH0yXQ1BpsX9t36ow0bsPfkrX4ax+xn/TjzMl8yZpkic63O2FI7+5QxwWQso3XGjTExOqctT7aqOcE45ljby+PsIq67PncNkntaZCsc2bI2bQFVG8vx7buxaL5sXjaz67PzxVrX+s4JQ3fm5/Urt9KhYxi11gVyQuUXX9bg+kdjtb545r72V7+aDL0Koz/2rWzs3Fpq7fj6WXcY0xrE9jt/MTwW/xd+4RdOsz59HQN4F4DXLev+Sch3Afjl58tFHPAuAK8H4kriDbgm5bW5C8BLV3cBeOngLgDfenmiQAvvgmEL+F0AXu867uXns5Duqv7oQeh3AXg98Lk5SO4+Adf/0wXgxz/+8aef/dmfffrYxz72kqj69g53qgrKLnqQQ6v2VtEYHYhsTrz9fysqVO2QUq/Fd3+b6nbVMVmgCaigFbOiTXVcJLrv9nC5VKVa776eM0FBkvvE2uhXoAlIKPDRs+cgkzPBnUxmmVWIBZIgC6ctmlJ0nJeZOp/JbTyB8AhRenYYFqDIace2z2B79Py3n4c+N4YHAnd8AVlEz4+6r9Q5G3f9uKMXI1Z2Bitqb5N9X9BW9VHWgSz8ie+c9pBIoD79FilCsk3c1W/v2ux+MSi3LCLEaK5lD/hQ0WiZiBOZ80vMWYFO45YOyNH29Q+2ErddiMpi8EvtKmOZrhN0lWXsnsZTB+vDe7BdaZhs3VczGbwtp/nL/lh3zrkqIC95qw1dmrP3U7MrG5SdmB7p+PQbfihGukDRPz8xBrnZXdyI40cMRdnOnb8++05ssUwPGC32Iyf2Rs6xd41vlEVqbDRnlAXtnLrnqrbdWNYLctZHjFkmuEzR6U9sxK/KosjnnY9iXTtXwPgsn2Dj6qD6qu/wn8bA5OweNzFf+zpP29P2/MeaWz2wwcYwB77ySCdyofX91GnnxnbWZrlPm+aE5n42qJ/tuzWzPs6Hmw961aWFnf52/vqyHpCDDPpkd0C9undOZeSPfFz/rTGa++j+jKeTYeT3XX/402lrOq4sCv/GZ9ektf30pz/9/IaQL3zhCy9meRsDeBeA11PH7wLwNWzdwCHAOboEfheAF5txF4Bfba7/uncAW0yApCZEyfQuAC+G8C4Arzut7wLweoOMWFEQKL4LWu8C8GJK7wLw2l9cUDW9fMMCcI1/6Id+6Jn9+9CHPvSMEFtdQkVd5J5PILgAACAASURBVM4Fr0yJ6hby36c7OKFA+8zc5Vh0CHmtT3tqFGatqIsKIZkiS5Wyqr/oxLHJ1ruPy9SYd/chcrKiXIsa9GL+k5+8RXkq+uoVQybIixShFXtF2OZcRM3Jvp4mCiiODsr8FRVBhmSzGBVZmqd5z1/2fL4xgEUtmFqohI2KnoxdRoTDbn77Bw1uX9LuTNzevjEwQzKSIMbQ88uwjnSEDdInFF/7nKgYENg53oyw8dxBzHfJiz0qa20R00fRM13tGN3RVdm5tavfm8PGwXDSk9hRTLGfuTm3qJJtKyud1wb6ro+Ih6JzaJoM+xv7x5exY+bluPjTnn35HBnYT1ydbE7H9p29LJZlXeQSesc4yks7Bzuw/nYck2Zs7Nn+LkPBB8sM0Gt9Xb6UW+mxxfMZ+86ZbPykhXRjTuzLeb2Tl7x0Ij83353f+Rab8O3qQd5pXiAHO7AhW8tz/Ewc8hlzEm/yrHk/Yq4A1+ZtvucKAlnloubg5tquHY1TthRbxipj2DHqw46T3XjmRNbq3LFzzauf+e1k3c2Nj9E9G9MXu5mn87pGd80ib/NsQZ85d/xHuV/8k8ff6/eUpbmntjOHjdW1uVcLySum6Vd7ayif47Pk2HFXEptju752DHFKtn0aw5jWgM7L9+Y/c61OrNvNQfIvsuZTn/rU06/92q89i/XMAN4F4Jde9ifdBeDb9+fcBeDF7t0F4OvzvO4C8C4AAQ75UgGxReYuAC/m7i4Ar2fp3gXgawn4bVcAfvd3f/ebv/AX/sLTT/3UTz3f+eUdqxgA7NiJ4qGcGRh6LPKCqNeuz3BToXova9FUq36IuwjLwuOuwDJtJ5qCQFTTUDW5dtx+ISwK5KTKP9mK8/eieImQDipPK/Wi1H33NP0ybOYJKRunqEzCVaChfU+ma+16SamsFlTjxg5I+JGuoHs6YNft/6PH2aV3p/IZiRDKrQ7WH+RjvicLYT8WNAhxTWc7d+Nj/uy3pIf6rfOho9pFP0VQRbtQVtmJMg/sL174L1bgtF3txA71mbJB5C5byY/rkyfbY+5Fr+xDLjrgI2Ua+ZjzLWrOPXVVJKotfdXvzH3nO05/Rff80L6l9lGEvf4wY+/EeO24vaz0glFqjNCH/sZsl+EQByczKH57Nz35H+UgvkXfZQ8aY+2j/kvm+gaGUg7aZ31GrsUiWJjLhBm78ymbufHYT3900aKwTJK5Yuz4rjxQdobfNxbYmr9pYwz+2PWHH9Cf+NO2vmx+/JG91hYTrG8ykK8xRp6ujeceX7mLntnIWtN+y1DzO/NqIVGblVVtLMjtzRtl1cWfNZjOywzSE1noEDtV/XfNoo/GmbzQ/Mgfal/6sE74rfmq7esr+jNW44qs5sdPGmP1QTEjLuSkM0cZs3WGca1/ZKSjrpPNufVR38278UXOyWSuO1bW2Bq887dm7w0h//k//+ent+4C8Msvl9G6mE7hdwF4vX7H4tTF6i4AX998ILjmP3cBeN1BfxeA194tOUVxphC5C8DrbSr7dxeAX3lZa+4C8ModwMVdAF4x8p4VgD/yIz/y5pOf/OTLvqpW660ai0CKChgKOoACVezYoT7p3f4SVWqrZpM9UWyv2+t757v7D5Iqa7PfodX1W0QEKanoy0YUwelj59pnVpTVMRip89r4rvHv9yIf43SuECdGT6UPcWBmi1ggRYiijE3bt6ilN3dGujuwqAPKdN7m7R3B23+HVWGzsjAWuiL6IuuTRdjf3Re684qW2YdPFjnyA7rmK2xeNAqRd89p9xIVTTuvtihSNh+y0WHtsHNdEjsZvP1WhuFkGehwY7ob/xHKZrMmzcpeZL1584mykOKgjEnHZ9uiTf7bIqeoE3goM4ItOMdp/mgc0becU7TMB8SgYgLT0HH51sb1Tlt9YwLlODJC6mwkDvZJj3zDsfrPo9zALs1HgINYKYtIn2Vu5CLxsfa9UrP+ym7q13zsNxZL+31xPbbTu4P50j75CR2eOah5Qu5xfmOhawsZ5Uogk6xd8Pi8c5p/rQX7FGfs3k/f25cxyMjHyF6Gv+fJd/I5P9cf+ZrXrUuNGbF02rb9i5OuY+f+NOOdzBJb0FHloY/2L0/U58hd9q+x2FrA+dWV/pvbxIi+xULzVL/Xh7BcAFVjnK/SnzYnayuvnWxp7U93zQWnv3Qe7UvsNT/xJf4t9qqXsw4SE81LjUt+U9+Wl6yBfBOZRZf7e/sA37oLwPe9vMPSJSZBSsGc/y4A7wLwLgAv5kYB3aQpyXVxbyGggDoXn7W/C8AvvTAfdwF4vYVp/xSbLdbvAvDLz7pBLNwF4PVszbsAfH003TddAP7bf/tv30CUvRtK9amCXCBuDw00oUjqfqwz2UPFPhVYY532LLd9Fl2rTi0Grbj13cuQ9ntZUMqwCBCKOJkD454sxcbp3ThFg/su2CYrHZwso8IRAtnfe2PF2g1ljw11bhH2KT9EQB9kKaLvPpFzTmxYJDy9QyZF3X02Xee249PHZP785z//Yq8u8tpDTfOT7SftW0cs/hCPu7s3Z3Pos9wwXjuPvtZubcZWbF8pvWIxT7S6v4viMQRk6T4ui42kWlR1sjYWJYUQhGl/BmTf57g5B1tI93yqqJlc9MmPnLM+9Nf9Vxt3cywq599QJJ0UrUPg9IdNKVtRxFr2lC9WfvMXg1gA/u3vs5iGUp0PYWPIpk8sL/n5HiZufchJk43uzKljlj0yP3Nmy82VHemnsUvnmCy2cb45nPmnTGpR+RlXZafYji2rx7Jwi53avUyF464oLHbmM/u7TPbiq3c37jxsNoajuVNuYhd6qG/tuxwlzurT/L22LePB1+ikfsYP6K+5kr4qt7nut/VjrdmnfFT/J9ujGNycqotHuZ18LWqx6hgruiojKP/yb35a+bvu+q6Pcw0VY43b+pH28pI75wv0ml/0cxbszZl+66V++VU81n+6Dvr9ZOtOlo2P13d6ZYxfWPvavr7DztWb75Nlfcp/ZdfOfIo5XH99+oBcJpbNu/mi+i1YJoex2LhrifnxEzHSnGrNffa3uwC89rh1wb8LwNfi9i4Ar7uiG+B3Afj6Zo+7ALyK7rsAvHLoXQC+vhd760q3WZxF0l0AXsX3WbzdBeDXvzWpAOJdLQD/zb/5N2+8t1USg3QVRefeqiJ5FS40XaQA0az/sTbQ1hZQ7J3q9UQqkFILM+djEqFe7MOJ0oq+VdybY89f/96362naArMoEgI2Rtv4TdVdJAcJnygTEj6fJafYgF7KLm2+ilOIsJX9iWToiw6LZMpONhGZ8+QbW/nFL37xGbVDuZDX+oKEHBvLOYZxzN/+7zgmb23PO6fMAQJlR33v3PkN5m8y2L/F9l5PVz3styJlRQr9PfIbzNnGOC8x1Qf7nY2MDfWtjTio3+x436xzot6T0eiCerJxRXhFgnxPXGE/qh9z6FzoXjuMVfdTFkWzZ8ESPUvqPp3XRN/5lHWlw7ISvovP+rExsFNrsz76pg5vHFrOGbPF323pqK7sVd4Y/Eguokt64ydlljrn+jOf3rnyqbmW5TiZiROcaksGumlfG6tMJDaHbxiDfGX/6UJ+wqhOL3K9nDSW3+OR+Hx92HhYNfrrZ5kc/l4Grbqmi75vGRNmrOaybito/jW+XC7n8vm1pZP+Rla6lkNPRqwAcecrAvktvxG3ZMcCmX/n7upcc7zz63N0aL3Tnu3k8eqYzcsOWjvMn/6Mac7O8SQNtp4cfKh5jJ+UaWs8n/VDY0+8yqm141lInnaj4+qntUDzpjZiy+fsWD+rnepfp/3p6PTlggMxaR5yqXzBz8sCrq0YXl/qMjmw+b390f3z+XcBeBeAdwF40fQLkrsAvPb43QXgXQAqJBcTdwF4+cP+3wXgdcm84PIuAF+3EfyhKgD/1b/6V28gulWE9mG1usU2qCKLztHcWDWIpxW+txxwmrE2H/zgB9922eQsQigRe3AiOLKUEVO5l93CZu58FTIUhN2AgLQtojO/IilVOKdvG7rUJ0RMTrrEnrl85Lh5F6GV+ZvM9tZBktBOkVZRvu9soz+yGquXe8f8jX2j517m6rHJMlvu/+y6f+4khN7sm5gfdB8I22KD95s3xkw27IJjk9s7fovWJeQT0UOx9SVzxg7Y+3T6AAQNpfEdflg78xfjnSxN0enaQPP6NjY7lNXZMcxA51GbQnpFrnRfxG3czrWIuGiSDGKJj2HrzIPMUC4b0J9Yqd3Zqz4vvuiZjCdKlmemU4icrMae34yNLjONrfrMZz7z9Ju/+ZsvjLaYNz/zEp9yRK8a8J3J6jmeCgNy8QX6LbNRlI9RMW5zMfTPhv2tsW/e9EmXnVMZjjJQ/IRf9xw5EzBypah53Dztwy3bxc7asFPzlDEqHzaD72D+aufKy2/JSb4ybOc6Yr3hQ/KJseqjj3x78vJVspdlYWOxyzaNx+Z4bI45skPZOfFb/fEJVzWc5+oKlqvn6PNcLyqP+N1nY46O65tda8pENQbosMfoyFURa+WZa7rGu4rUnNdao/arTsXxGRtYfsdbvOm3ftwcS87KUnAgd9MhnfIbY5XR1FdzdH0VKOta0/jgi2Tr2iNOqqO37gLwzctz7u4C8PWGj7sAfH2nYsHDXQB+4AX9K5IkJQlX4rQoLSndBeDrO13vAvC19LgLwOvu1bsAvF4X2WIK2LwLwOs5kfRRMoLfnAXxN10A/ut//a+f9wBCQO6UxIyoNBVHqtYifdUzIbAGa2Pf1tqojscaDaGX1bOIFJWUneAcZUkgPEqAVKAsqKtKgnghrbI3RVs7x/4881n/vcOuezYgTIhin9t7tP+b9wqq/Ydqi2Z7pxWkgqUrA1R0daJN82In7IRx1l/nwzb2crnLtzJKTHQPOayf2e9jH/vY00c+8pHnOa6fPWEcGtz49lPtt31XMGBJxhpgDvbbxl47ut+x+Q/mz75CvsRn2X3ylUFqsVZEXcTojTQYHEyMedS3+UcZBj5QFFZWbLqyd61+iUHgD0VubIadOFFh0Z/zikyL2Iv2itQd5zds3Jgjb3MA/7JHqu3rk2KP7Px4n7UXnW4Me3zodLaUb1yiL0JnX35V1oLu+Cq2fvtaf/u3f/uF2X50p/qjbQByl/1njTOshHhR+O5vMWd+ZUDKPrMjO9SPq+P6WQsH7clJF2durp/wYz5QtpdfloUzZ0y+KykYjP0+/UynJ/PQmCFrfb9ML/v32ZdnnOxvTGx/07cYOv2arN7nTU+YLbmJ73efKN/DoNKbWK7Pn0V+f9v3rlVsKp/VHrVRbSJPyWXWOOtP2Ulx3zW0xVbXQnJ37y+55DV/nwVbc4kcbezOTczTg3kBA/Xx1g3iquslGcRSGd3mVPNqvsSeylFlUc81b/27oiCHVW7+0rXlzNviVUw2Rluwdf5nvNKdWFR3dK76lR/lnNYcL1c/7wLw7U/s53B3AXg9OFuR3cC5C8DLZywmBRiCG6C5C8CnZ13dBeDrW2LORUvCF28KCovnXQC+PhdQHroLwNetJAUCdwF43ahR4NIC6C4AryueLwXgLgEXke8He7KmxL4lwb6CovbupeqdotgbfbfC9d7WGqML5/qHsqCuE1EoTMhSNFrU4fvkhDIl2HOPimvt69N7Q4vMi4Ak7SZniX3jbM/Rhz70oWdGy166fe+dURiwnYfmLmowR4gYWwfddf+ghLj5zmZldSdPL8dxgPUzRmTP9xv7xkad244pYjzf7/u+7/te9lhNJvMTaNBYEbI3iKyNZ0BOrunDHj/o24bzjbe25/6Nsi/G4DOVvYUZBGiO/EGywAD0d7pk9yI4cz2LZD7lHHPip2V4euxkY8wL0idXjxvjZCIsAmUmHs2hujOPsld8Wz9lLYpMoVD+WqYByoZGG2Ni+pSNXPy+fokZ1+/kng9Vl+JivrO9qYszMTFfw/40rlqgri/xKOaMUYZfu+7Dar5qLGPXyLnf5CzHytwW0U82MVvZIPqyTTsmJ+v3ZI5OdmNj6eO08frAKNQH7Rf2WTZE/pR3AKUdt56IYXPDrohfx8237apXvgJwOf9kPchef6Q/v1mDXAVrLPP3MknO79zrq/XJ6rzFiflV3s7VvPgqOeTYsrZ8pjmQngsm2PSd8o/j9OHqiLGxeY6vvZgj73R3AuPquX1Z68ndPbZ0Zc2zhpfdoq/6Z2sLuY1s8tXaYAzLmIqHfU7Pp081Xs3DfCuD+Wu/Tz4lV541SOONn7vCQS/1+dYTck9ro+YAa5EYf+7vLgAvhmLKuQvA63l3TSB3Afh7b3todwtJAV6W9C4Ar/dHK6zvAvBC3HcB+P5nPdwF4CubabFv4a/o4jN3AXi9EeYuAF+3PLyrBeA/+Sf/5E33X6iKm8Q5apEl1H5W9UUPUK4KfUZcIoSwIAkMmGq/qKZ3n7oOfzIT0M2JxFT+7iaF2Jzf6hgbAYmWMSsrooone9FCEZhqvIgWoqCH/d09M55dxsDQW9FU0RvWqEwgRGnPHRTeuY4F2f+9z3f79shYxEZ3288zNvPDH/7wM5uy/iQsxQ552dvYfofwsChkwohiGCEdd3HyE/tw6LdJ8kRQUBNUWvRaVrkIlP/4PNmqIsz6MNAgQfEFgEISp8vuVdOWzxZJOt+xsgrVAV/FaBXhnn5ZVlD/WIXq0Hni36f4sPevqLZt6kNYNLbYJ8aIneh8MvCr80oDe/D9xtnOx4Yozhv30P4+5S9FyMmMnblGvK6duTQHmqt9wWV56McxMpdpc6xXYApG5UG5xrz4P1vJNXRK7jIdFtCCO7lsv2FCWoxYF5xrvmWr7JdcLLvqQE6fY/K3Z1g+axycbflZQdXmI9eZk78rE7tiHPnGKXfXKL5/5lX9a8tWPp0nhipf9SNG6bBrnrzSOBenXQuBqLJLmJ+TSTr1JId27RNPxj/XGT7K7/e7nK2fk/GqX515sPMrQD7X7a7flZH9ySHfNg5qp5OF7/rmXLlZ31035HW+2DhjC7FjfWHfxlzXh5MkoD/nb+7nnlb21qY5jE/Tp5jie36v3dZmx8X6s/7vAvDan3QXgNdlIMFyF4DXw3QVjRLMXQB+6eVGnxbMEuhdAF4M+l0Avj6k9i4Ar2cHKlgUA3cBeLHjBWIFoEimuwB89R9F4rtWAP6Lf/Ev3rQKhUCgAFVnq2pFQhEE5y5KxWi1Uh8iUYHOsMZTuaqsoYYiof52IlloGVtX1FyUWWeyuFvoIYwTyT86/0SZJ4Io6iiiUIHvc/ops2DcsgbYEAyJAJkON0cItPsv1xYahtjWdsd2B99YP8/qO/cH+nssnP1T20tlnCL0zXG/ba/jkvz2EX7uc597ZhbtnVj77hciDwQG6e3TXdN0Z6zasmyMu2v5yM7bsaJ6fkx/LXCrG4s2hgsokISgsenFO7G1ecSM17fZqfPh35Agm59I8ownfsen/E3+yosZg0rp/BFatx9TQm4B43ttL6brg3Rd9luO2OejYrrMhDu+JTeylO2xeNJX2RYyKdIbx+zRPTNldboHF2vDr9af8+Su+i1WwBhsU5boLArrl8YhTwuF6v60A92RqWjf2O2zcpYJoecT3PAlPsg3zaW5lCxyDLa/9pp8YpZPnuxl14F9x0iSpTblJ3RJ7/KFmC1bRYfNz/XN9j955Q3yyrtnXhAH1lL99woEucr+dB3BAvEH8mN3zNNaw0+sEWxAL34H1Orvlb/5FXtcNqo2dDVGfm/eIZ+5ly1rnJcRFDNklN/1QbbmvebR1gfyRMdqzJyMOptixk6/FiPVJ/1U12Tv2kJu+a95VTw1r7V+oJ/GZfN982zrJHrR/2zo6mevxrwtHu4C8JXpmeJc9hAsnIITSHoNXMrlCG0reCTP/W2MuwB8/8ujgKaXuwB83evSok3Au9TYS7d3Afj6PtG7ALxu9rIQdCHp4lDw0QX8LgBfn0VnLbgLwEsn/t8F4OsjfAo+Wzwq3IDExljriW+LAvBf/st/+bzznzCqx06oaBsqUSAVLfc3gYNdUxy5s9N4Kt8WXFWMhNY7VyZP94WRb4UVGSa/Z8xhu4rIy9Cce3DKsnVfkiqcrNXLI4YU49GKXfHXfvVXZrQoRsUO7WxuxoNeOz7GQh8by124vau7zMNkGDp35+T3fu/3vtwJzXbda3X6C7Te52vxq8mz/UGe60UH3iywMbdHyD4hi1XH4wen7h/5TX2rv88OfZsBxAbp8dmiTjoUF/V3digroAjh1/PB9kfn++xbJKpPLDb0WiamMmvH708GAEovCiUPQMIWlbsJqwhTP2LM33RSBqD+W3tWlo1Dxl4JUPw2dwBOYhNbQgdlO+sjxtsxelpb45Y1Mle5oXro3jgF+NrJQxaDnfNO+64sDOKJnFiFk7V71J5eG/fNBXISW5Q1Ovuvz7ER2eoXnZs+JtvJcDYHYEzpv+wM0DJftO+Sr2Oe2FMhxjbkU6yea1d1e/5WBpqNtHknJqk24g9ihczige6dU1kaD40Bvn7mMX4uN1WOc02lz0dreOO38tGF+bOnuPLcTbK2mOm6Jh81zsy7/ium6M6n8Tp/vkOv1qbqG2snz5on8oU9a6sSM+8kY/NL7agfa/RJ+mhbf5f3rR36Xrz2ioP1vcywWOJzPs2bPcRB47yxqXBvffC2/HMXgK8VPQdjqBn7LgDf97Ln6y4A3/e2h4HeBeD1eJK7AHx9ksBdAF4Py78LwLde8qYi5QRO1hvg5wReCrYW3QrCXo6/C8Dr6RXWbYUnvbeIVbDeBeBbz/p6vgmk++cobU716L3AUAZEzml7vR/CLuJUDXv2HeTBeRscZRYeoWDVc6vesx/9F0lBGwLr0R4p53lzgPNV0mVKTiTfAC7ihQBcjz8RYP8uEirqg4TtcYPCMHqQM3S4Pj2DcPv+JGT90KsFayzcnu/nnamYwI1n36Dn9dVW7gJcP/WX/W0/0M6b/ugUC4eNWtvdbdyHJp9sBfYGG9ZEuO/dh8e+ZZUmZ58X95IxvvalDMiJUk8fYE8+R5dnoi5zYrwi0/pxFwHj8zlor4hyOtw/sdvn1FUuMvALKNjigwEr+CHjyXA0sVa3J/PQuNDXPnu3d9nJInM6LGPCnuZiT9QjVNurAOaGad3VB8yZ3FE/c8w402/HImeZ+p1fZru/Ffm3CDC36rmMQBcyvm0u1U/zjUKcnbHSbNG5iaHmNPLph57O/Ol3eqkPOoeM9vuRaT7qCgF5qiP7w082Qxvz7ZrDtssl1qAWA2Wa6F188JXeUdu82BzBJ5onyFn/bP6WJ8Wvvxtr5lKGqQyRuLEuibX6E32zZ+dgrPpabb1z2JKeT3buzAMtPvdbc1tj59H6iOUiQ9e+fW9Mv1OctwbpXE+2r2v16RPVn9hq3OnXb2y3z/PqW/2zeatjnvWAvaFnLXD6uBxEz61z2KHrE//zW/P7vstPbHoXgF+7O4tRBdpdAF4P0b0LwOs5VC3G7gLw7Tdv3QXg9azIJde7ALzunN+/uwC8mKm7AHy9M/4uAF+fC9otCS8F2deeIKAQfM8LwH/0j/7Rm7EvEKNrypKZyhPyUSBBpr1TChqEKuyPgTjtybOYGqsoxW/22ajiVbT77N2fQwlri33q3hGy7/ciYvJARa2qXWM/98CclblFDyvTOTm2PjA1+25OWBvt/F0kdqLVJtOySBAEdgLztzd8eM5emSnJaPPxjL8Vett/BxFPl3vH70c/+tHnfYC7a3jvT90bQ8YGesdvkW8R0uxuz59xyLW/vd0DY7Bz6b17c+ZPG3/nuBzfhNo7n0+0tb/Nm62wlXQJBa4dv9FPUS878XlgYf1Acuy1vhoTGJP9fr5Htki7CJFesWzGkzD2t32t7FnmwXl+EzsQeVkXdjMGHyWPMcuUkbuMQ9kDfuQcffBVtmkhXfQu9uj9zAFYBkXX+nHX+s6dbuazfUONvLF2csaONUfRYZkDccUHMQP8xNzWp/1sZQi0J3PZhrIn7NC8Ip/WXo1955w+6+8yTpNp55o731/fmDNtyHz6UQv9c0yxTB/d38eOG3v6nm26+NG7Pvu3WOATcjX27WSD+G/ZQG2sXfv7fILAqTM+any2ak4R25UXQ8ROtR2ZrI+KIbmDvvVnjo2n2tyabH7vdL74Z9/GIZ34TY7o2mQubCYH8+VeDTht+YixMv45F35XPdG3XHP6fPM8uZzf+NJ3a41TDycT2L979cB59Sv+s2PiX+6o/tfOWlf5jNW15jxfzMrrXSdcUdFn12YxzraNpbfuAvBCaC3C9vddAN4FoMR8F4DXnfJdJOmkBdKjBUuCXvu7ALzupiwgOwuPuwC8NHIuZHcB+OblWYL1GUWZwrOFuXi8C8DLn1p4nvmoxeNZ4O7v/2sLwL//9//+MwNYdgIbAk2VPeNgRf8q07XffwyQanfOiS1RaO18ez4gCKyG/mqIopyTMWTYOToZyhpIKNpBbvrEzhUhn8idLHQB2UG+ikiy965B1bhFc85EN52jc9b3/rsMLYCd/2j+zvWGD8+zszdOMeMtG9vrN9bPM/72u3Mk340/WV3WWt8YwMltT48iYH14C0h9Afs1pnG+tnn0bSH0XtRpTEmsKIbOyuSRhx36vLcWKexGh/ZvYYN60w92z/46McIHxIAiZ/Msk964qI7qD1iAosGdV39XNLQgLZvn+85z9x7/JWOfy6bvosSiyZM9KTp9qQK/xrCKpbLa/Hdy0WdjzzyaS8RR7wrFfEjW/KOMCbS9vjyjcWNiqSsX/Yi9+bO+6NBCOh2QXQydDAv7dhEW241r/lG91mf49ubXPTr0yFdPlhATULv7bh/2yZwAt2euOQtP/kgmDGZzUe2MXZ+O6GuysI+rG2Ldb+wjX7cdn6BLccFv6utk4cf8kl3pylrEdo0jsnafYtcO4/PHXu5vLK1d7Si3krtjOo9e2VieclwsnPLwjbU7r3LVXyczPZY5bJ4wQvg0nwAAIABJREFUNpvQ4WS0NshX2jR/iaUdcyVHHNWH6zfNi8bna+zfOGA3x1wZ4r+P5lMZm2cfAVJrLj9trcCuJYvYlJ0w7Owld/qd35fZZCc20qe5kLksrXWxPsV/9aN9r0hhCtU8b90F4LVoUxYDUj5nFDx3AXhdAt6/uwB8fe9tE3UXLgXFXQBedwyfxYy4ugvAr7zsI7TI3wXgK/Nc0HQXgG9/n7CC7i4AX98s0gLpLgBfH2j+dQXg3/k7f+fNqt6xQfYCtjpdYu417aKDVqq+q5zLwMxB3eU5Jy0rBbHu0+MDdi4GyfiQaNmQsgsSBOQBTViYFXT6PRFJmUms0Nqo5C3kRWYQYdHIvk/+ySaRG3N92auILSPHS0X+1vX4gC6MdAv9YBKmEzrbWzj6Ps61NdbG987hMX9j4k4EYS4KFahkn2NKNqZAsljv743f/WgbZ31A0WNENh4mcXrZHiB9SF7t/2R4iuLLCGoHpe2zDALWmX0w25Afhq9sbVEsFoUt1l6MlCFxDr/ebyfbU+QKSeqDXGVXzjnzAUwGNsy+KnYrU1AkjQkCdIzNpt0TdTIgGA/ndO5lPsRGfRezc8YNfZQZFC8n+6ltfWXzwBbKIa5kyAGLh/mau86he/56Mot79uX8d/tn91/Ms5e71u0bLOLmvwWMYpv82tOJttqdrBwfKJskbujtzHfQ/9n3GTeTqbnxLM7F/7m3qOxRmSws6M5brJd9Ekdyubb2QvE9cbxzxYTYsq7QHbnIw+f4M9nk3uYKc29Mrp3LzGUw2UZ8WUfEX/VozB1bf87pfNmFfviYnM/3xUL9iR/IceS3plZnnVvnvu/1M3LSa1nlk1Gq34pn8d94lqt61UHeoZvuvW2cnblz+tBP6wb+Sk/Wr/pkdef35hux0tx0MpzGOePKHGs3dRNf5DsdszrUp9x8zsl51c85Lvt1Pa3v8CdjNOc9j3cXgK935XCYuwC8nu0mWO8C8HWf6F0Avu7P6iIo8VoQeslNIgPemsTuAvB6Z+65MDsGhLY4VlDst7sAvPbG3QXg9czaXmoUk3cBeGWcAlmFvLjqpdp9L9HVtmdR+Ye+APzZn/3ZN6usl0j6Ki4TK5KAkMoeUMiJOLFTmLAtnOvfHhkLqbtFNw7mDBLEimGUOLIF5EQdraAhXkzMKV/np4quk9TQ5IH2znE4TBkjCcmnO6AhAHKRs3ODSKAmKEhRRk/YtL5lg9zQ9s4Z6zd2Y+/s3ffZYe3s6StisPCQR2BAbBCafVZ9xhob2mfYO3jXH7bwUbLGoJRJaTIjI6TOVpPPHgfFBP+AYPkrO5dB5UMWYOiYLaEv7C3/tehIFI8YoLKsXdDNHwJsHyda5GvmANFJ7or0zr0xKXk5n27I08sj9UHx0XGcC01acLoX0zhYCixIFyHni6dzjOqq55cZNE7PnRxjmz/84Q8/+/pk+PSnP/18B/tiBDtKV1glBRWfqh6wDtjG+g77Qd8tbBVu9ZP+zp/5X4sY+mkM0knbG6OscHVahmP9yx9iuIX5ubBpSy45UNHfeKGT3sEv9uQEY5UJenSlpLnWXBrzdFKmTDt2lGPpSrzteG1dH29ciKnpdfFehqa5Um60bai5vDaUG8gsv2P0yNvf6aH+fcpvXo/WJzqpjenDs2P59Pq1l06+MG5BWwuhHd/5vdJVdqnrbePE3AFFTG7zcON/tqc/Y552PnPM6eds1jWXvV02rz9Zz7vWWQf0Qb/mQ2as9jkfMtBRZRErJ5tauc+1TV6yXllDznbkEHfsQq9v3QXgK11vAeAMDHIXgK+Py7gLwOsGnrsAvB4gOz3cBeDX3yV9F4Dvf7mT13agFpEKwxYQFkIL+F0AXu91LthpAXsXgG9eXrOpAFOotXi6C8Dr4dWta14KwL/39/7eG8lqibz7pnpC90V0702LpnVqT1KZChX6fhfkRdbGd1MBlNnCC0oqMinaLeIUGKrtk84tOul3CAfzBHFAdp47hwnVP2ZhLMOJuDBHDAD1ugO6aGfIDPooIoFSxthtb9L2Na1tGUfzb8IYeh0bsjd8jHGlfzZeWzp3Y0eRCxRLlo2HxWsyh3owyN54wma9ZAXFkrO/QXoni1EE+Ij54cyP9rbw1bKB/FERhwXDCOxvxY25144nu1V0B9Hyifqw8yB/KLSJvOiWnN3vxPfokT6wQE2EvkPgxqmN+at+INPG2X7zu/YncnZe9+nUF+tL4qtMTWOKzqDrMnLyTdkbDAbmhq12vicSTIe9q77MAnuT1xzsW13sTH4xV8aPz9lnSIbmHPOV19id/5mfedc/xGh1AYSdDLOxN46YXBvxuPHs79S2Nmj8Ab9lqeTD9e8ua3NrPjM/cjTHipXGoHb7pOv6N98uIDcu31Q01le0b9EkJjrXnSPexca5ftEjRlAcGLdzpduujfqTe41DV2xKV80N9Y/O7/Qx5+iDv/MT/iteypzRJ5mtVwUy8kjzQfNGY5K/0r18eK4FzSfNS/WT5hFz5BP0Pnk7H/PQZ32IDGUKz3zSOdZGZdrqI2cMs6d5NC+Le7qzRjVPn2ug3FA7tebp2sX/OqbcT5c+37oLwDcvjnMXgJerc+a7ALzuzJQwPQbmLgCvm6MAoC7WdwF4XVG4C8Brz5UC2eJ8F4DXw+PvAvDa93oXgNejuxSoLfwLHN+zAnCPgXHX7QYZwrHQqaJVl0VbrZAhjjKGENbalYUpslAJKzQsJBIoVsGdpRYcFXwZPvLoqwi3jtbfy6DZv2IOTeLkULE3ianCsX/7TV9YjbXBtK0P86G3yrff7dGg//095m/P4Ht0g0pRG8S2u7r3f3uhsB2bW5lcKA3awIStzeaAMXAn5fS13+wX2e/zl40D2ZaNg2job7rHonJ0bdgeUimTzCaCoIjwBcl8jaUqiiryn1zmVRS98cxpx8vyFPl1TD58BqtFv3PhMxDqic5aTJ6IvOgZe1SmzSJSRFsdYTYca5LBjrA98LO/u2iT11hloqp7OnGs7EvRJ/tgJaBUx/cp9k4Eq+/mBzlkn2VXaht5wltAFqv6pv/mMzGC8RKvZQrlkZ3vHdl0ab70LX/SCf+bXOTnn2VZzKHvu6W3xoRFlEx8hM3E/X53yVXO2Sfb0T0fEBt0U/ahelu/dMbP6Yqc/KjzOxm65p/zKksZlsYlHZYZl5/Ldux7ny5R0CJu6W19rq3/GHjxaY72ddeX6KF5jbyNkbKZ/FMe7zrDhzCx5ssm1hB5d3MgX9cya13jvrHKtsYzp37aB04PnulqrT/1fc7bPLsGNx/Up2tDthf3/J0PAuhnnqFv9mtOaD6vj042fqBQr10wmbY10H9jrfqnK/l1v/VK1Y77u/F2+k/XEWM1H1oDStqYl7WDzzSvPj8H8C4AX4u2Bs2ZGO4C8C4Az4VMUpF4JauT5r8LwPe9IP4m6rsAvO5gvQvAqxhWTN4F4JVZ7gLwzcsVqbsAfPs72N+VAvAf/IN/8KaVrgAcujmZkjIIzinjwmFVtZgHd4NCn5LdCk+PGIHeN+6j9/pCBBgaTFeRX6vkIgvo5mRK9FmGBJroQl4UZI6SNmRpzw32tDo9i4GiNsgAMvP+Xp+e76ePPvbBvKaD6Xj/veGDrRQm5tr9f1g2yEPB69zpeqyjc9fX5HK35cYrc1p2oQiraK7I5mQjypiUoYBgFFF1fOiM3SBh7NfOLdNb1tNz3djAOexDHqgbI8QfjF3Ghd1bELb441eYl7JC9lfuGFtAe/2UCGd3PkCmMgEniqyOGsv0WYZn/VRX++73JuKyR8BTEf75PNAWO2xsLPuwNhY/LTNxskCYGrohL2YG44DtwZ5h1FrMk4Xs4nnHJ8tY7sm579tTu/+LhV//9V9/fke253HKD3yCndmFDK4YsLVx194/cjeWoHj9+bv2rH+2Pwxf40w/3btafdKh3KlIk3/JbV7Nm+K7OXrH+I95YXLKJHluKb+jr/rlbHGyN7WjudNj8z0dWzN8ds3DzOxTbJJZe/tN3QjV8+URbbsmNY+fua5M7CnzI2BJb8ZhC/mprCufL/BiU+yX5+6dc3Vucy6GyxzqO/Ip9rK6blw7h72ay8hAttYb7Cru5SL+3ZwlTh7lE2NgFpv32FOebh6ufiu79ZQdus5ZH3xuLMzqo3wuZ2tX/6LPrsHWMrow7+ba2u+tuwC8Nri3uEDz1sGahDmDRdqNHTt+F4Cvewg56F0AXhuUm+gUBncB+Pqg+bsAvFjSuwB88/Lg+rsAvJ67KZfeBeD1Sju5FNACpJAFirkC5BaEJ2BROBVQNV//X1sA/sN/+A/fYElaSUOyFFOFqfpXAPX9qFD7EvmYq/2zf6YK3PGyDUUP2MGi2CKbneuSNaMrMPoJFTnW6+Gq6jIVxlUdczIO1SJGMagaJ7+9ZN2L5Pw+8+obMTze5rE9f/YWPRqPfTbWWL/v//7vf/r4xz/+zEys/Wc/+9mnL3zhC88sBUQHeWPEOHvR4M51Dp1g/qByT/rfPNqXgIFIinyKRCQxc1BoQ0JFWQolCyMGoT7Dt+ga8j6LLmxHnze5c7pXE+NBtvqBBNI9HEXAlbtJu+xMGbN+JzO0XBDSomB9Vb+YGSDmROIFJ+sTg0JWcVG03/GKqpsDOj9xIOm6etDkW3R9Fjn+7t47ck5+/qKP5o8ibzog89phqe2fxUiK0dq07AKEXv15m5F3Dq/9YsVVjDNnkq3yVN9lFyZnfZtd+QV5nC9X+91C2LyJ1TvZwuay+kHbnQtsrzaUnZUvT/uePiuO6qeYp7UVU3Rir3CvWHSx5wP75CvVjZuUms+rI+eUEcIyyUdds9aO71gvzZHfiN2uOc17zbdroz3yQXzxl64vYkAOZyvyk6W5zzwmXxlHOtOnnNG9js0HbLtj7iw+Y5s9mg/Jwgan7Ts/ujGWXHC2OfNV83Tzv+NAJZuoZ1ornHbEwNKBOe14GfDm2hJIzqu/kQ1pdMbdI59rnFqXWvOUuaXjU+ZeyWhueInHuwC8mJm7ALzuyJoD3QXg64vT7wLwen4UsCQh3wXgdz3r5S4Av/4NC3xE7LSQugvAVzbvLgBf9/fdBeD1kPKTKCs50yKyBXcJkN93AfiP//E/ftN3Y27AVfneq9lKX+dlOlrt7rg3fthftr6gcMWFytnkVM+qWHegtuqFeKEWSERCUbxYqE6k4G8IY+1cc1dpe8bT/u7+OFU3RWMNIEFozthFA9gfd/b6rYaFUsYk7I7b7SmiSyiKPPsb82q/3z53t2/vVuwdwydLUJRV5GhPJgTE9u701T99QTg7jx9I/vTbxWBzhqKxuj45NIRWe5nv7OW5br2buEizDNmOl1koU8CHyzpasMrYSNLQeRG9/sto1reLOqufMk31LX7FxmUstZsNsBFsdzJnWFmIVeIgj7mUGTZ3n/rmp+xE1+yEkeiciozZVb/swabiw/l02ZsA6lPGLRvZsdlVLMop9ekm0o0nJntVQm6w/6u5Tz5b3+fdgOSrnqrTskdihG6xfGd+ZYvaqMxVFw75kJ7phu+XAaEbudW4/FAfZ/7rImU+J7NMptqxjEXj+1zAxFXt1Hwtf9VHK/u5VtQWzqkf6u/st/Ne++XUEwydscafJo95mTf2Z5+ujlRuTJM93dpNZmtimUv9N8fKyY1BMardGduT4WSJnc9OZ3EiHsxJfLGd+dOXsdnmzBH0oN+uC77LDWLfZ3Vo7e75zR/mvk+6ouf6Z+fVPC5m6MzYahXzbq0gRsxdTrVvtM/mpBe+UOAtlp1fO57jWcPWFgsoruWZ5zHuAvC6C2/KuQvA66acuwC8WK/9uwvA63lddwH4qoO7ALyumlgMXbquj9wF4F0AAncFa3cB+Pru72+LAvCf/bN/9vwYGHfXqjxXJS7ReYNE0bEKtNW2p81DxKrMLaTrYyyVPlTLEFfvYlFZlyHTvhU6JsY4laks0r5Doc7BjJQd6J1K+oIAVdOKAg7dPW6KBcxkUYkFtCwHBLI5Tfdj/rZvsoipyEfgTE763Js37EuCZsqo0G/nCVHQ0c5bO28ygBh2zLub3cVd1AZ9dIwizI2DpauNJkvvDC26IhM0WpaD3PacekbX2nSvE5+cLOcbSYrK2QQDWP2d7JF5nz5WlNx5lHUp4uz4+25MrI1F1bz5LfudTIkxi4j53XTCNo2lzuFlFc8+KnPCZLCFtmLotM05n8ZaWRNouAz+xiyju/nUHubkHH6GnSi7UDakDMH6WKwU+dORnNN9l3IEW2KMJkP3lzUmxCt7FrHLYdpjHfma3Aalm/M5t+YHfdBDzylL1/zDJ7BC7Lg2JxNBL90/1vZyq5zBT9m+8Wd+p+1OmWtTsbxj3Vctphpz8l4LT/KYvzy0NuYhrzYu2N6e2dnePs9z3ZE/+Ss2vmtQGWZ+wEeqj66P9aH5LVm0YT9rkzmxb1kvrGFzkTnumDW/+hSTy/1dL5trmnubM829sSY2WgyS57z7VQx0bak+u5e58dEYk6+s0c2d8nBjpOd2rT3j32873iuIzTvsTZ+VwZybP6svzCOfrX3O2Ks/i8VH6z/dm/fb9HoXgF99dvC7APzdF6bHwngXgNf+prsAvFjyLhB3AXgxxHcB+IFndtgiV9BxF4DX2nIXgK/7Hu8C8LrL/9umAPyn//SfPktkLwNEo1pcEH/wgx98RglLdmVzWulCIp6HtbaSwvpYMWEfA7RkQTGWvruv4p3QS+WB3KEg1GrRWpG3cRjCGFBAEzv0W0aj1f7abnxsTdmoInMLKFQ0WYcqd6fumD97BPu6sbXRvztwZ4vpku4hBW0hFEjA5ZnuESDDxpwMRQ3rd3PBdBRtYW+gEnqjG+gGmj7RV1E3ZAV9llU92StIs3o//dHY1QtfPhkE9iU3dqd291vnRmb6qzxFceunsdHiyblFY9p7rhk/PnVTJNf56rN3B7PRIxSORfJp3kXT+vdb2TQ+dsbvjrtD//SVFgnAFt/FMhrTJyaQHk60T+dkbIFaGzffsAs/F/NlhRQxxq0vFBBsDAwyndB7mTrfG6PVgXNOhrfFFFaEr/AFfXZh5aenTypG6Mm45t6+MFnVIyZoY5WpqN2sEXIwG8sJYrI2fZQXmpP7JANXI9iRbdrvZO5c+RF91obnPMsEkZF+zvjrIm79s+7tszqw5lQGrA15+fc+e5XkLBbEORbwzLd+l3d88q+ypfX1tqcjPiR+6YDe9cnOfK/rHd/Vp3l2bd+xXvGQk82tPqtvsp+6dU7n4Bw+3pxnXHJ1f6Z4M1Zt1Xhdv+eVRnpunuoaI24a54/i2Tn8qXlufZgnfTbP1KY73jrguZ+7ALw2gTNSF3mFw6MFoAvkXQBeCI9O7gLwLgDvAvC6c1qCVoRI3ncB+LoX6i4AX680KELuAvDLb7ux8C4AXwHFu14AQm0LRPsBVfSeeeXp+ipdzBAUItm5k3X92LOzinpP0t9eBokQywOJ21cDbXWSRZ7YPnvAMGatdKHxkz001tqaq+INmveuXfObvKrmR4xW96YUHUnwRdAKoz3jb//H/k1fG1M/ECjWwNs99ny/7aOENItEik5amOrDvKHkjbn/bUtnPunFPHrXXNH72mNwiv7YDMvQvZGnTrGfawO9urN488QIFxXuuH746o6xn9/KFBT9tWDVVtFSFoC+26aouQise1n1QX9YqLUvEuMfHYcvY1nYmsw7zhfLYGB7LSJFoCdq5hvizN/QJJ+3OIu7+hQ9dG7AEmasc6id2K+FoucHVhcFFWTZuUXbrjo07ic/H+ZffNLYZchOZgDjwX8nUxlWviYfmmcZHjo/kf5iulctds7JqNXHTnB6ssvsXCa7eef0B/7EbmVxnCefy6Hsyj8wI3Kp3OLKgbjActV2HaOskDHIK5/u79q4uZkviKvGFj2VHTzHq57LGPne9tPJ5rfP6dpYfIQM1VF9ns+yFx3yjzI3+rAeyie1tdhlo+YNepe3rK9037ylH23LOGqn77JZ5BVn1lRMFf+Sw+mi607zs+Oevdn1umsLRtEcq+/6DPn0iymUR82zfbeOaJ6ozejAWHKYufAPdZX10t24XS/VQ2X+9FtgVD/S3wkizaOxu/POvED+537GAN4F4Aee7a74nSLvAvC6rH0XgG9/Dp5ErNi4C8DrFXGS6l0AfvXlasJdAF66WA65C8BX0HIXgK9vu7kLwOuGt/9jBeA//+f//I3kPcf0LLhW76vox97Zf9HCYOdiryAgLCCE9P+xd2e91i3pVefPcdrVSJBucIM7egs+CZeWkROTphN8XyRfICF6cG9MkjhBvsBO+5TGmue39/8N7aRKlJ0kVbGlrbXWbCKeeLp4xpgx5zRZjsHqXUVYDJMG5F8EuL4cd64ZKKI/kaoqGaqBcouSoCGTOjSrki6yUlU7h35OltFYHKc/4xjr93u/93tvz5RS2RuLwtO6ya35m9627q9tQx1NrGVvoAhyY9Hc6QcNzd6nPSEv6KRrKumojBiEXaYCU7RzZ3MoGXPirmMoC8M8Ocvi7TxsIORU5q8FWZFl0VdRHZQKzWPTFP3QalFT/ZNflTEqEjxl4/vsVd+iS/JpG0PDZ8XnxmRhvXO7XhKr9BHSlmTWVmOlTM22ew/3dM6u5KF/voNVKMImK7uI5bKjla/+z99sKyOEpSC/PqFtep1M3ovNH43d9p2zHPXNb37zrXhlH33LRWe/xtV1Qs0t9UGxSW988mSw9EHfZKBfLNVHuedkDulbm9U12eUuuuQPctCpA2M6JylyVfdyR3PC+hFPZ3xou6xM21Ms1Z/Kvu3KkmPMPyU0tg9L3jzP3uJT7Lkbvf1W9jLucqv4/+gKxfbxvx3PXp7Bqd8zdzVnibcyjp2r2geWSV5tgWWsne/rU3J0r17JA8Z4zp/asn161Sf2qWPpODtHnn7a2HeOewj6/NLmY/KL++al6YXtenWpuea0gVgCYsTUWSeIg/qDbWKtdm58VUeNM77Cjs7pPQbycueUU7/21U615ee3AHwWUVJUJ71bAD7o5BaAn74vWsKV2G4B+CD6gqFbAL7f6XcLwFsAKt5uAfjO/t0C8CsvYgSY/J9SAP7yL//yJxZZ4h4Ds6eeq6gxgNbbceKijCLRteFyqslx+7XT86FOhRe2qMxOq+iyJSrgkzFQ7XbNRdlFMlU27BnZoLZ9QlUniwjNVo6z4oY6xjjsDR/T69iv/XWtBON79uLe7DF0ixmja4uDoXd9r83JgyHCpriDDurZeesXiuraEAjHRH4yFUXyxlnkVnQCtRb90aP1gH3odO0KPa2/E621WG8fGKYy1xBcWZGPGJIiVn6AWdvv2qCJfPswBdbf1bf49sZmfdv6r+72mx9gEMqKFAGydRkcvs6uRZ7VI9uxMYTdT8iW/TFYmBUJm+9BtRiZsiP8AptA5n0WWBlrmcyOqfrEQOm/Meu4MeVbLzvZ5vt7viY/w6ZP39v+jW984+VflZF+JOZTFj5JBv5UFo2Ni/rJLid9xEqVjfmIzeXv2ueb9TM5SX981G95Tf4hBxvz5/pdZZGn6awMkb7LyDVPVbYzb4h/Plc2RXu27VxXMsxRO//MZaefibvq+SNmi2w7bn4p51rf2LHXF42h59P7ZDmLv85xxqYNdqN7stOhmHNc+zb/trBwHoaWb/Lv2qyyiM/ay355U39scfp/bSv+CxbFUFnYtcnft918JT7lKssL9rvxUbaa7uj/XBPH1+XL5t/OF51vmsPNUWJ7Ov1In7Y1p/nemJar1Rv0KldXTjqrLzV2Gx+dY9/GeAvAx3FuAfi4h4S2z1sAPszwLQCfG1duAfgwwb0EdQvAZ6mASU+hIZ/eAvCJm1sAPoz4LQCfdbEF4vJqi7heyv9TLQD3IOhW1RNuRhpClug8g26MlECHTCCvIpd932CGwFXKKnpMzc73btkyCIqxHW/7FKC6LiI52QTJBkLreZAlZauSW0EbG5RbFhDiKIslqFvZGy/mcOeNgcD8FV0URUwX0+8YjK9+9atvTF4R6r5zkiL6IgNIzbHe8FKWa8dgZIuKrH9R/GEFtA8BlYW0bzqojcpmYQY/utMZmt/5RXz6Zrcxo8Z82pD/ChRsW1mlE8myGTSFMS16X7v010KQz5SZKAIvm7Lvxu+8HUs/7FJ2o4i4aLrIbt+xLybdTjQmYIxlkaBYrE7EM9/HDGjTmOiHvbBPRf9Nbvo4bVZmTRxgW9a2otv57FNd0v/J9Ih/+UOe2Drm2rQ5gQx8WJwVmdd+xr3jqzv6kgPrF77z895VjK3BaJzMA6ZH7MpV8qVcVUbhZHmWj+mi+e/M/2Rfn9UlW9B38zN/MDb6q//Ur9mTX1Tujp1f1We1ba3w2ljePJkrv/kJhpCPnz5bH904+AefoyesaQvf+qnjyMkOYodP+d1ime6xP3zG/FO7b/xl8GpT/jkZ3VVL3h033+uDuvVn3uhcs/Faf0eexk59Xv3gfH2y75n3qpPKoJ+NY/KXfTNmMdu40i99iZvKaB5xfufYxq1+2F/bZC77WD8XC2oFx8nFZNNX46r9N2fzKT69tk52uPKSxzH85tTd57cAfJ5HdRYCDaAWW7cAfH+Vm+KvoICD3gLweejmLQDfV5h0krwF4DMJTw+LlVsAPqyI4q/gpIV+C/JbAN4CsAVyl2HcAvBhnf9vC8DdBKK6FHxLRoJLFer9sxByWS/VeZPYCijPuBPM1gBaA6btXjtfQlzFb52cShbLUWSpujeZQBuYRduxLIqSPm+uqG/yGDd2D6LZ9r4vuWspVO1lL9fWxrHn/XmPZCt6Bedk2V2+Y//26d3LUGGRBTRXHfSu0DIpXSOyMUw2Y1gfWw+1bXStTWjPujRy9hJgUbvirwwWdEj/ZYEEJlvpZ8f08sCJ0su+YJZ3DgbmRDZQWlFvUSWbbXwmYvvX1vTKX6yjhOzos+2d9lIcQ+XTs+/tm9wX+QaIAAAgAElEQVTtmx/pX78QcsGKOCyyFs+Q7ckmncizqNk5Rce18XkshL42+c6+Gy9ZnVc/Of2o/sIf9sk+2sDsWqJA19NbgUcZgvU7v98253s+4Dnmsj/V4ck4sAcWvSj9zCviSxtjtJ3XsfLpkyGrfxgvHzfu6hpzpz+5a+fMtz3Prn7Ll8TvyUKd+fZkWFvQdhz1cTlQH8bQWGJzxV5ZJGMvO4fhmryuMsibvfJR1qpytIggT2XmM3KXqyclDsQIuzcuG4/s0bm2/l1fPP2Nn/D7MzfzJ+PcfuMXk67qYQ/NlWUpK2P1SWb9nvHLXq0n6PZcw6dYa26iM/NF/Y8PnHMJe/Xcnte5UkzxTW2R4ZRlsqtpPtrXuYU/tU5hy8buR34nrshHZnUVn+djlYUNTl8R181Rci/7vWxwC8AHdVLkLQAfuv8WgLcA7MQlsd0C8L1cuAXg8zBkwO0WgN/3No/cAvD9zVCKTwURAH0SBLcAfJ668V0tAL/+9a+/HgTNGPtc1TvWqqzCqsWxRu4E3jlds6WA0tYG0fcCS5ZDL0O/vQMWu6TCLdLctq7LOdc9WY/R7WUAMXmTy7X8omP7T4QOQdKHRGftouPr1OsDGt0aSv+QUdcm7rzpc3f7Wr9iLPRANkhE+9o7GSHbMX0Q4LZjzfostAYglKH4W9vGYh8kbE3G+UzHHYdZsJ5LcX2iVmh6n4qLE4Wyl3GV6aH/osWiKz4zXWjf1O0yPtuVwVH0YDfIySe7jrHAgY2szWBr6z6K2s4iih2LsNdefUzSPPV5MkPbX7b2ZMGgwJP10HfRM3/bsWUC2Gz9sFEZJUmsbA1Eil2r3OxeNNu46nbyKzqqF36CVd8n9rY5BQPYnGcs0DF9lJHxvWhfvjPWkylYe9jQHYOdWez0D9NgPL2qQs4ycy3I1yc2U5zVf7SNdXHV4GQw9Nl8LFaa67e/LPz6au7qlaD6tnGIqeYv59Onqx383fMpmwsbz9Nz5eaz2mX/5pL6BLuX3Wqcrm13Hptf+AH/ND7tYvIbB/WPjnG6cPwZP82LZ/HEzvVDOmPfzp98X25hqzNHdi4uGUB+fib+xSU59ptPkl+BVzavPqFPdm0M+l7fNfYyZfpvPDUHNmerLbatOaEynTK0ODvnz/oB38HAyn9k4SPmG3N166jmRTrDEpYVNyb685sey/zJAeT4/BaAz+35twB87nC8BeBzJ/QtAB9mXPFyC8D3u/duAXgLQJPqRwXuLQCfx6DcAvD9Evz3bAHoQdCtPDcBLvF7FqDCwJ2qJ7uh8iwCwhZ556zKc+eO8YKA5yStZrEx+3Q3ZyvrIrminzIKJ9Pm0sS5LkZfkAAUCUVs/+TbGObQ1s6clb6Jcp9j/b71rW+91v5pR0VeFmnr/cb+udux69Ag2ZMRwwB0AuoaBeftk97Xp8va60t/xr5+T9ajzEQLY/1iQtw1XCahKBarAl2WJSo6Kdrs9rK6WCeICZLf5/p0p1XZBwxqmRcJu2xO0VgZAn1hf7EhimTH0lEZDT5ShLf9XddXGYzv9JnT18r8bHyQa30Cg7BtGBCxAoXrDyNHj3yMf3wnBrFrGtnPOWUGsT3GerJO5LC/MdqkWb1oo6wUW2x88osF0FhA+qoMJ5JW/DcG6I5uyNg8WP2Tmz/wn/p2meS2X/aB7yg26MgxZah6tab+LieIkY6rbM3GgoXA6uiHP/EdfWG2+CS25OyjrINY08eOtb/MUG1En9iUxoS+xD1dy7k7R27lI5VP/it76Nzm4cmwnLo/OZT+13d9H5vHbvorM2POILc4oWusHR2bo8o6sV/bN2ew0Tn30CHZtx+7ecZmdUKebSvb13mXLesP3cZu+qR7OUwf4oE/8cvWF9ULnckHZ/w1pio7Nq3xRF/yQPOiXCWPywfVQduSF5t76Z38ZBXbzRn600/zADnZm9+vvY9858yffPTtTSA1zoS5BeD7jRO3AHyeh3cLwG+/kt8tAN+ZQQlIQpHcO8F/VHDJN7cA/OPX/AF83gLwWTt2C8Dvf+WaWwA+D84HEgrQ6eYWgO+vG/wfLgBVpqr3oeYxgFDAktRYu92turvpoEyI6Ky+t31F5BixrhNYdbo23AUn8RVtcXyoSoJcO2d1C2Gcaxkg2rJ6WLyTBVJZl7qfo/Uy4Mbbu7Wcozofy7Y3fexdv563xUEVThuPu329F7molFzn5Gi9zfov61BENFmt2WOTtTc2cudbs3He4LFjoY99p7fa1zFFLZWxCFRb/EnhSJ/b3kvu2pyM9vElfWAe2AcrZaIgnyRR/4HCiryKsiQXTNjs2Xb0UaRWRsN4+UETFLmgryYyPo2ldH4nPucbLzavxxgrFvIj/XZ9i/iunSBhduxYOglhitmnk9POhULPYpBOWhQq/LpGSw4QL9UbHRRVl/3umh86qHxra76/48q6sKuxYw2x1Xxvsnni/8ZvTZqxFWGfMSAfGLMrG7VVfWVtlQk1Zvo/462+iVmqDspUtMBkW2PWjr7lgLYlJ7ZIa97SvtxdvZTJO7ebuE4fbJ5tXpD3+S7/1698SK/1e/Ji9JvLKlfjr7kGi1a2qDnl9Dt2o2+xP3/CpPOjsqBleQBPOiA7/5S7K6eYIZuxyb9spR96MGeyRecIbbIXPWMG+f5HfckRcl5jWX4+5/yPdEdOffjNTxWE3c5fbCu7aZyVnR3kbP6z7WVXm+/NC+2L/Kev8Fux2Zyx888rReRl/7XX/viUdsgtLuSejvXljy4BM8AtAN9f2H0LwOcp9hKAxNYCrEmiAXkLwPenvd8C8EHxtwB8bni6BeDzDlQFiElK4alQKBAAzJpvFGImfJPezrsF4MMqd+K/BeBXXvpokaxgapFbcPP/+QJwN4GoWDnIlOISsIWc1lKM/Rt7V4RalqBBvfZ2+XQIWNW/Y9uGSlcFu9+9xIYhgNzXPiasCBVqUcCelDHEZP1GWY+TyeAA3njhzmesgASD8dj4xv79/u///lvlXjS183fH79Ym9U7qsqtF0dAUdOEZSu4+w1aRQ8Ic27q/9bExTZ6xuNaodOxlUk3OZRDpXYAUaUIzbNpEA9VhnSTn+lblXj/zMaiUHthRO5DUiZj4HsS29tit6yqnl64FghYb7B2jhFBmsKhx5/PJk5nFWvic7BC8cTTxFOWyNSR8sibGT+eVs8ycvjc+fiTG6LaotEjW2Ey6Lew/0hEbaEOf9W/7On79iD9ynaiZjchrzGQR++tv9re+7gRw51UB7ex4Pnmyv9XdjvcEAzIrSOqX5BRPCpn6duPBOOhNXLn70jP81qe4bAGlP2t96a9svzxbhnvtNb83J57MEt/qkwFcVZAHT5bCeMmjDfYCEulH7pAzGqPmFXnV7/VhbPSz9sSRXGAfmeQLvlu/FK8KU58AjPlADJKl7FzlrL+2AKnPlKnZd8xg2bKdK28rTLTHD+VRv/lUY9/4KuM5/o5tOuqd7C3UtX/mmbLOnQtt52vGIW7PeWK/y3qZ6woEGovNOdUN36oP8j/2kZO1Ifbbf4+hx4/mpObEzgNkpS/+eOaqst3igw3ZRq4qg08vLVzlz/oEfbzuAr4F4HMHLONS2C0A33VyC8DneWdNFrcAfJYP3ALwufzdomx+cgvA57l4twB8j5NbAD5xcgvAB5j/Ty8Av/a1r33RBK6qXEIbOrR+Zceo0jF4CqWd47JG1zQUHaiWtbO29v8RC1b00ef+YMbI6DjMnCTc6hprtsDDApbVKkpoX71zFuqGPtbP2vKO3zFvfS1RCwWs3w/+4A++1v9BA5iqIqIT1UOFED6dTX4yeNbijl1f++xbXKaryr+2yv7RlfagHshrOsH4QqYn8oXUBbW7d1tI75jzzseyYGVs2arMQFmGokTouyyAYlVwYRghIMV+WQSsQ32rxU2RJ/1jZrYPu1pdKxaLtMVa2Y4WD+T4iAVhE+eWLVwf9F/kyofKJNAf+U6WgK5rZ5fbsDdlHIo6i5Dpt368bWLSWjwFQuUnW/VVucuYGK/3aC8/re3a3ZuFIG1xSG9ro1cZ6MR46EL+YgM+jU0Qq+KpqHttdH2d4qj+Wt8sK4N9qg80VltsYubcZVn7ALXGgTX9aCLaNvFQtqT+3Bgmj/P2+2S02RUDd+qN/k7Wh71rt+qi/oA5pZP6WfNh19Ftu+M+YvKs/6Rbvs1/nLNPOj79ur99lyNPGQs0S0y0Pz7Z+c6Vg86FZDUvnT7Ins4lkzxn7m4+3ne+31hhzzKA2tGu4/u546e31hKNl9YPvht/dUlXxizvlY2WR/hr2xa3fFi+O+POmnX+QJbWM3KEcZLzzLtlJatjeaH6t9942E7b61+uFkvmZzI655VbbwH4/iaQWwB+++1yIYe/BeBzJ94tAL/yKjBvAfgA4VsAPmv4bgH4AK9bAL77Q4umFvy3AHx/lqgC1TwLDH7XC0APgi7iUCGumtwasj7QcWzQkPZQNqHLpCwYoDQVtnVcRR5rB2s4hynDoHLd9n1XmJFLRQ3NdW3PR+h0x+u7TFOZuq5ncXeWtV2usWNG3N28NXbucm67+tudvj/0Qz/0WpM3nXgrRdeQdL1BkR4EVdQIcel/n5D8xo19nW22HWuAWdlnn6gPNfvEDNLv2qS3orzaCvOGWSnaK7tSNgMC237nl60oUjoZFPoy7hPV+F2WrMfUh4qi+r3I+jwXM9ckd6JNfYuFIlSMlpgoAyJu+P2p8yJmbdeHy5pVb+JpdrPebX1gHU7WqYyRfWy2NqoD202CLRL5HQSLYXAMZEoHbNDCgoyKLsfSEf/BSMhLbMAv5RExTAY5qrrTtqK/LD3dFJ1jLeyrj55XK9jiZAGqkzIUcsnpk2UXXAXAdjSXlzEzHm+04EON5469NtcfX7au2LnbL99UR3yF33f8jUX98pntKzPCjnJU/VvePJk7OuNXYvZkT9iouipr89E81vF0Mq9OO6k3Fzb/kal5iy5qz+YC8tQ+Z/7qMWKnsdB4KsBt7H10dWoymS8qX31/57HjmbMwv7Xt2vM8YHLrg2z7XeBVOflUbWJ+6Nwnxsp0tjYpmJEnNi5rx+Wi5j++w5fFnvFV/tqkbCzbNZdWx9vfK1ydb8yhfLfziZhlG7ZbP5jCtzeBNGkYzC0An8eu3ALwYUnPhKOI2PZbAD6LlTuZ3ALw/d2WCsT5yi0An5R8Fg4FCt0H4MrLjpP0bwH4MPS3AHz8SgHp8xaAT0F6C8CneP+kAPwH/+AfvG4CgQ5VkBKUdW675r0Tt44NA4iZ23ZslHYkKRPikpSqnTHWThkm7EIRpMCWEJsk973MW1GB5HgavggXSuh6xDOZCh6IYJ9j/famjzGAKunJoQiajrbmb8yf9XMnqi/qtu6ga1C+Eyros6Omf+hpY58+JcEiLyiETsjSom37rKWERumefCZvLCLURsccC6qFePTLXnyk+yWuImU2n5wtxBWcRUzGWNYTMtQOZKp/Eyo5oNPqqQztjivb3MKXH3R9JVusH360cyAxiLX6KMPR8dNxZfb9RJnamL579574wMhVlhYcbc85dEnn8gMfqc845kSg4rpolu6bG8R45TB+a/n4S4shBbjY2flYjH2ffy+fWRso17GpfLC2+VHP/4jVIIcCtwiczMbGv8TRmSv5nTxYlgAjUJ9Zu5OTjc8Y0S/b0n+ZCGNqzi17we61iW3GY80de9U2ZeHY5SN5rbHjk40JvsavvpOvAeo7/mRt5EmMz2RZHiuDrkCoDPXPMj9825ibY5uDTxbNbz5g/mNfumsxy6fMdezZT/03TrG0zb9lGusfjln/1jB+dEWI/7Wd+pX+bWNHc8jOswb4zBNis/FrLqm++b3xt6hxHP3ut9xbXfMpuVguNUd1vjcn6ae5qv00H7MnO/J5PlZfrcxnjNZ2ZGZrvlvSwfnN8Wc+ZaOXLW8B+DB8+59CbwH4rPPyZzIyaUuc238LwHfm8xaA7z5zC8D3t+aYMBWjJi2TnKKik8AtAJ/ntSmWbgH4+Sdvw7gF4Ptyg4KZE8CLvVsAPmsPT5Dw0s8/+kf/6IsTkbcK3SQ/xgtCW3IqC1gWRKCqPqHiHVPmQKW89TpYrG2DxM/qXbtFFdqorAa587vWQLXNIdwlu7GMNbMWcYzeUMiOn2ytrL0ZZcyfZ+sZlyQ+ts87ftdu73qV8E8UDPGZADCJ1QEmp2h1+9015d2nEAr0sWOgHgiEviQRSXbHYSXJxGYtAjsO7AHECDXpF7oqK3ciw+37aC0aW9Exm1YmyGyffLjMatHwKTfZIUxj/gjNYiDLcEg82+dNLTt3PlDWVzHdN0s0aXUNG7TYokHh0PFjXIzpvxcfZcjoGcNRhqo+U51jH+oT+jUOOodWbS97Tg77HDuf4XuuIiim16e7SPlrrxj0jlbrauUjbGB1DeSdY63ejZ0N+LT8tGNn3+lyeYD/iCO6mLxl0sqciItTz9iBMna12embzt/2sk5lKMitoOqn8/lT84fcJ8ZOBlAfzuGDZWrKnsohHXPj1xj4ufZOBnb9fbTWUFsfTXRy6c6T+7FbdF72r3KRt3Yu89k81Vihh/r52uDr4r750NjlptquoNz8WhbpbEeuKhOFObMWXfw7tz4qd+rjtIs8bE5qLvKdz5gfnXPm2sqqzuAPjfeCbFevKnvZVXMmnYt9Y5YfmtPlGr4nl9DFybTRSeOVDvlQ29j52jJn1WeMRXu1gfgpgGxuo6/1j+Xmg/IwndXnbwF4C8CXU94C8P3J+QumTq63AHx/X63JlI5cMpFYO2HeAvBhsloU0ZfCib4c00LZJEHXtwB8rk7cAvB5sPwtAN/fVKVobv7ppexbAD6s6YrkTwrAX/7lX349B1AlD11AUlCT5wFu/xCwN1uooIsETBKqYcrX+T7X3pir/Re1FTkVXRWBGsiqYkjOGgMJt+sXJM4m3fXjncYSbZlLlbl+J+8YQm/7UJFreyj6XB+p4oeIIDBVfBFF18A4fm1uu7uwsaXWQfWNKpiijuUsYjoZte+yUCabokE2tnbDOsTzOVt0Vnvqs5NXmUxoEMLduU1sJwOAPSnzoA2sC7S+MWDezslTfxtD11Kc7FZ9WRtYoXO82MzJ740RRX1F8S2g9F+ELA4wSttnHW3Zno7Ldm032DHL/PlEo9BmPx2zbae/Q9a1z/qF0ousi2j1X2aEv+jb8YqlIuO1Lx7cpY+RKevfPteXXGHNXHVNlrI8nVDK6vGx6hjLUvnLNDQe2ld10TgRy4odBU+ZBufuPEtYsA31ZzIBMSezp1+5gl7El3HwXfvLXHR8XWf1UaFGtuYifTQPlc05wUVZFN/Zq/Hboprelzutjasumj9t33F8Z/0oKDqReqe9+CggosMzvju3NM/KbWLnjMkTTIi3+k7tph8s8pl/OgewK73zK/5exk1+PucNMaHdnit3nfNB644zTsqU1/db5K29sm5isbWDMZWJpFtMoPHOxu53AGDFf30M09a5XI5WnDe+FV1s0PzHjogYftu8Zx7aZ0GinPfRPLtt9XE1UvX1+S0AnzvI0KaSTYN0328B+DzsePq5BeDzVpBbAD7rZltM3QLwnfFTPNwC8JnKTKCd2ORbE6rJ/RaA78+nbcGrOFAkfgSmFQu3APz87Y7X6eQWgM8LLD4sACEYaKFJa2sAMYB9L+7Yu7Fe1u5BBL2cCBFunzZUsd5Via3D5EgWRUd9fpkJp08iZ1wsHjYEImg17HxoUfFXRhGa2b7zjR/Oc4w3EFj3pxpv9V2WQP/Qh6Snvelj/W6N0exQxLXf0/mQp78mS8GvrfYLhXyEuJtkmqChHwhpn1izssNYovZRxLoxKBwhpBbZ7GMi+E4MH93vXHYjG1T1ppgvL+Weuug7gae7riWDOsu8GRO7lS3Rdrdhx/h1GSR+yreLThWV4qk6x+AULZY5O1ExlAihmjgkwjI57GGc9MqmJpsyCLZpn+7FHxv4rW0+0YQs53gWZJGzOC7zt219Awdky4fqd/x1co4xx6jXbrXP5DJ+sjde2VRclaXEIGK+FICYBAi/gFO8YmsVSfoUB/2tbzbt1Y76YfNK85+xW/vHBxtb/FOurnzND+Rjs4/ydOOPv5CN7unOdsfRXeejslFlYMwffLN52PxjmzEYZ+cL7TRG68/8bTLzQ/5d1rzAqDHUONJHJ2ZzprFVx5VDfG7b6TeTUW7b/s3bbLPtckwZqbL81feZTzuntpgo+1g9N9a3XZx/VJSdV+7IIUecsvBL9hO/dNJ5jS+f/ihe2VMfrRPqp42r059ru+pW3ucH5Kq/23fWLs0/lb3xS98AQfOxedYxleGNAbwF4PNImRajnOkWgM87PTn3LQCfm5rOIG4R5rKcIqCTicJigXgLwPcHUt8C8HlWWVnVWwA+b125BeBz6e8WgO8loAJSjlUcKRZPQuAWgM/ViU8KwL/zd/7O23MAVc2tslcUbcLf3a991t8Qhbt4l7itR/NokLOQgppMmhBP75aV+CAMlxwxhZ5gD/mo/hkWmj4RKvS7T+s/iiwEVpmFbdt4V/yNAd1/2RvjmIx75t/+x8qV6ThZP+cULVuj1n2YVAWCO3in47F/ZUXKjGAjTiPTF6brRDBda0FXgqfPLxJw1dNs0vcg070g1PfGyb4YOChVu0Vcnfga6NjLorSP0FRtLTFAa/t9Mi5sgrUtw9ME4zjtY+3KmAiwxQD/xq5gL3YMO68t/ub79mM/jPVkDbXJ/+lTHGOYyyR0/ZLjth9zUZ8tgtX3tvUqge38vudAnj6Ldo2Tvu1jS77SCY/t+8k3tEdn7LRj5S0sNN8y/vpCWQwAUMFe9q+24AMYltpVTqrM61cuOxkEMlWO+pZ4XJ/sC9mTt3mczMZoLAB//bl3A5eN4Fdn7HWeoINzEpZP6gO1KTvLaWKt+WPn8vXJ6xwgqzFzMkb8CmjVvqsqZbMaD80v8oV8rEjHFIsf8vDJM37IbjzynVyydj/yX/vP/vjOmdfYgu3pnk9hs+hRzLVgokdzCsbQHEj2+u++W8te/Z7s3Ee5la5OHZ5zFbaOf2K82kd9pXNKc0rZszL+nZt7JYaOPimevnxFKJ9vfqteypLy1bZ35gBxVn/RR3OQ8+ikfrrvnT+qn+bMz28B+O03ZHULwAcL9PLnLQCfO+5Ky0sCLeZuAfjcoXkLwOcSckHJWbjeAvApr1rM3QLwWZt1C8BP37x1C8BnrfmfegEIieuoVekqZ8/BU23u+D3z7qtf/erbGyhOlDfjzaExTEO9GDgIq+8V7toOFazLjhJGmaFWw9rTl0IGqsN+GSfGouu/oAJtbdxjPr/1rW+91uOZ5I1zbf3ZP/tnP/uRH/mRN6YHasCKFeEW8a0PyFF7ii3rSrBrmL8iYajwo7UFHIYt92mc9IrJgdjcEb3t0FtZO+OYDnbs7Lbvk3G+4S6vE1GXzYQwTxaJjXoupgKqwSSyG4RatE2/9Rm6gOwUKA0qbEOR8cns0SXmhVw9rkh+392l2nczF0EXRZOrrGjt3fFOB2WOTxasYyzKh4zrF2IUq4FNdEzBwPn8sDKBCh7nGRtmUT9l34y145Tw2Uts0DN52E+8l/08Y1z7WC+Iny/53P6TeSJHmcoyL87FRPBlNim7Yl9ZZvoS+3LCySZg8Lb/ZHF7Dttjbhov+qePxkZ9g847F9RGjuUznp/GFpWPrtrWR6zNmScUh+wtJzdXTEddB853yS/P2O74k8U5ZTR3sIG8L5bIv/Oaf/l450GssPmr/tG5ip0aP8ZMPs8b3e+uldMOm9d+xqr9jql9fZQX5RxzFT12PZ74JqMczifPnGN/GbDGrtwNdJPLFcOd13mELfRj7mqO46dqF7mJvsz7u9rX+NFX1xvTBdvX1nRb8FcmlO3NE53TxDc/0Tfbth92MZ7T7o356r9++3YOBvAWgM+k2r9bAL5ftr0F4HNX3i0An3Vq+78F4HNpUrEid5igesmpRdMtAJ/nt52XBk3M1ektAN/fGX0LwO975eBbAD7r+P7ECkAJvYhA5bp9GB7PyNlx27/1bxi8XlPHUGDDJmjX32jbJdcxifu+fjg55FQ2pxVsURx5TlQxOfQFYVpjsKTteWLkhWIwBN75a11j2YCt99t6vDGA3sHbxG7NCSarTGiR3b57rt/0sOOsOxxz1GcVnih4cpqETTBFIfRfVGayKvpwDvTBLlA/RN+xzPbbTof065iyO1Ai/Un0J9tUOYqWOiFow3h7uQ0yOlGp/ugPC2UCMs4mFoymfooMuw5FG9rEApxgonIXSfM58VEEaDxkMC59ild+Dlliy/TD/r28RNdFqOKnbICEW0ZucnkawHThbnVjIbdzKmf7IF8Lpp5bf5Sj6Nmnc+vrcgMWAnomn8Ks+t026/LoWf9lFYqo973yro0yUtsnd/JBtpMPyiLx+cZOi8oyZ2d8kRlTgqmgN3pSeE2eXnGp3GVP6Gznz+aYp213RzV9sjc5y44bf5kisUIHHX/ZGjKzK/lqV7ao7xpf2ePaUtyXgapPfpQvxBDmTz41x7VgJUv7tM1Yy9accUKvYpXP1ybmnDJhnQs6pzfvNrZ27jlX1H8aT+ZG/tZ4qPxl+oz5ZDzlK+Pb/uY2Mqx/80wZsbJinRs7zzj+9D9xog1+vXZcqeQLcvmZh6tbfbIRn+Njnc86LqRCGb/WOexLfvMdvzFu/ZBZntVXj2sOfq0BvAXgw/7dAvBZl3MLwAccNHhvAfj+PslbAD7p9BaAz0PqbwH4PF9NUX+CxlsAPncv3wLweZrG91QBuAdBQwNYIajWBDiHnoOPEfMeXJUpJqzIpxNEq3ST6M5R9W+/tyZMjiWTc41L0T+ZFCrbp2JW/VpPQ6bzMgKZXM4bsi2S9/7j//Jf/suLjWs1jfkc+7f1j8YCGULaxnciyqJY1bz1XFjDyTvmT1FadGusZUKKwrq9bF9tWc73YTMAACAASURBVHQH/TrPncwC9kTsRSecWRv0VP2WbTnZ2BMtQ0PaK3O47853HLbxnIj5xol++XHZmI6PbYog+QV9GKO1k/yvKNe7gMtS1beL0DEpGIX9hoKLOMnZz/qa7WzbNa/00PEpYOi4a0SN3z5jJldZhyJSbH0vfVZeflG0rE3MAvlNFmzc+DxZxLKw+ijiNm6sNdtV9vqQ2C1rNjmMz5hOtqJom4yYRQhfzOhvv7V7Mjxlrthwn2Wg5ezu73mnr5++3TG66lI5NtbJZz0re2CMTrZkx8vhZZyaD22vLjAa3XfKUbuwgbG+zaxfPvtz5/KptS1/8IXOGY2d5rDas3GpT7ldEbx+zANsSuYyf2St35JVP9UdPZzrCfW/9jC4ch8GzhzAZ9iy7KKYaa4rk2WO4ztd+iEv8r/eSa7vzlnNO8452zNXNXfwe7VK57zWAPVntjx9Svu2sw3fsL0sr21qEf0YW33FuLRbmfRNl2eOqY93/nLcOR93bGeuPfO3tj8Z/y0Av/K6tNEJ5haAD1Ip/dyEcDr7LQD/6JM7yW8B+LwdhJ9IUrcAfGcAbgH43NmoILgF4PM0ilsAfvru7BY4CkUgpP7TS+At/BRRBb+3AHzWLr90+/f//t9/XQLGunFAB3TNwxjAMWLWykBWWwO3IsoaEW0U2ZaZ0tcKDOyftXkqfQhFESJRqHJPVuJkEKAPCPZcI7TzsXlDLRgQTCf2b+1MRvJvnd7+xwBuvCa56ulkq9ZXEed+u2Qw+ehjcmD+ylYpxiBA55dV6Bq8rm10ObdIpc8DNCnTp8sYJ4tmfcbawbBCOPu0jvFkbKDUossiFWsvJr87p40Lm8D2Ap6sZTO2bTJidR3TiRYzoZ0yVhBykaX+JQ/+zkclJD5Al/vtyftYTn3XTnwUqqVjOoHiz5j0uyxZGYSOXXEOufLFot0TQRex2+f4sn/sRPd8uZM5fRqLY2tLfoQRqc+8VQlffjG22lCu6jPyiqx9Fz+Oows2qo924iGPz/UtX2mjjHBz1skG0AO/rC3p2JUAfsXP2xZ7djLT5uyHjYL6nWtctVFz6+lzvYqy45YL9z8ZNx/w5+3DmPBneesjZkWc8o/p0zyyNvf0hV1tqr3LaDQfdYwn67S+F4snCJn87EQX9K0f85x4bP8tMrCg9OM4+cNcI+9VV2WJmnvk353Dtz6KBTFHH/VbuujY9WGbWJc7rY0rw+X79nmigTzfPuivfsoX+YBPOiibTTYyyAc9x3mNb/3pn216XrfZru/lBTHWXES388PNb/ylftP5pX7P1o3dzmO2n1cVWofxy85Dna/PHMfvTla8eY0PvbGutwB8XpFzC8CHsbkF4KfrNBpMtwB8Z4UBNElIUpS8AaZbAD53jxcsnSDJ5H0LwIdIuAXg+1rsWwA+jGD/FJUFBy3wbgH4/uxARfGpw7cC8O/9vb/3mvnParJVteS1k/b/+7//+2+MljeCDBVivlTF21c2QbULiVtov99dO3BWz2uvzz0rg/gR+uMsZwXdxDvZxuKprj1zb58bn7FCbya4P/Nn/sxnP/zDP/xCqxBuE3z1hqEh44pMireeDRL1JhVo0wRbhuB8ewCZyyacyKwyYC2MueiteiyD0PHwE/qnI/ZktyI4jmc81hIViZ7MHCTV4gFKOxESFoqtoWXoscwT+bAmZU/IVwYEcqLTJpyzsIHYMTMQ3om+MEba+sjO9nm+Gl8xRr7IN0wS7IqJ4UtsWNZCgdZYqT9jFNcnn61dxXITMx8q06FPvlbGo76x71h646RjuYm9yFGmofrkp/qih+WoxQwfqX3LnCj02Uo/dLLf8lFZYDLwAbqpL2ybdjAQXYLSeKu9xDgd68MY6ttYAsl//mLMXSsmfttW9WANsnOsH/M0CH7WqwJlaMjMDm2bbuRX88h+993zvXKhPf5Qfa8PIJ5vk/fMYafPmrewnXwVu0m3jdXG/7m9VyIaX+xSP6rutYm1Z2tyGW/nELHSPEenzgdi5RHxU/83hsYwPZela+6hZ3FSxq6Ah/7qz+ccL/fo82TiTlbLnNt5a+fSXeVsnm9uYo/WBeaeFk7bL1b4BNCmH/PQfrMPP+g+dqpPNrbZAZtHHraqvctIO675wdwvH9KxGH2N8RaAz6LlWwC+v9v2FoCf3vF6C8Bvv+axWwC+vzXoFoD/7e2S7y0AnzWvCo1bAH7+CeN9C8Dn2YUKsgIixdkJMr5rBeA//If/8At3uqpmVb8q1zI7quFdFx/isnZjz8MbwnauCtdAdp53+woUzM/Yr6ITFWrRYe+q8vaJooYih66ZUDmrjLW5BG5tCFZpY3K9f8eRfW1AqFv/1zt0GbDoRjKAMPr8RDcIWOczFhKbSN/6Lnqs05CXLYqEe7ceBoktsDmOn3xFuY6Drro+hF1t0wYZ6QpaZE8sVZESNKcNTIIio4iM3bAoZVegPWs56VsBy7/IXPRXX10fZZXpZPJgHum/SItOyrIWbbJnL6uf7A8WjB7rO5A1dqxMwEeIuAiPDcuy8VV6+4hFKpPAZh+tzSSv+DoRqH5Ptkb7J9IXi3ygSFbsm1j1XX9he+2SHbpmq7J/ZMYcVGdYL7pqbMgh9EmOsnHarKwdcxlRuuKf7LK+m/eaYzAQZ/z5vXPLyBirmNentcvYp/Vhnd9y0/Zv/RO99bmGYr5PL+Czck31Xx8XG90vd1lnfk6UZa1r57Ur17FX16OzXecLemheEV/Ws28uwBhrn22wPPTYcWNO1x8bTo/0pM/OHfRhX9k1fRpzfVEb/KljrX+zVeeAysGHW6TIRWJnYygj2xh1TLdVR9OTPF+d8WlXpxr/7CU/d87BhO2Y3r1u/Poo48b/+Hp/y6f03rxcJs+cS3fb16uTckjzoXGc/l9/bHySQfw27msz85TxdFzm3bbbGKe/z28B+D753wLwWa90C8D3d7neAvB5CKukdE7otwB81oz2MlkB7i0An4dl969Fwi0An7sxbwH4vAP4FoAPezp/+K4UgP/4H//j1xpADEirSI7JOf32XuAhGgE8ZuyHfuiHXkxZUQwUpFL3W4UK5WEHy9ZAUiaZyqb6db6K1rX6VsBdzwQ5t7/tx/ztu7UkZC7LWfavKH79d92BdiBn/e246W9j8wYRb1WgS2NTiG27Oxf1sWOgcWxF0Q/U4rIdpO8Y6Kx6g26guaKYsgll2npM1xhCLUWtZWk6SbK5TwFwIn5ylcmDwKwhHXvgnY6Qs375r8lo7RvXic5OButkKcvW0ClER9eVv+teT3RPjrKrZeM/SghYKHJgCbvO1LYyTOwNVYuTFv3iXdtlNzpWei2SxhqcbFVzgpg9mS/jPJlndme/5gMxiPGqzGSRN9i6bI42sT8nI96YXB+9E7/yY7zJsfMw0OStbjpWuuq4q9vJxqe0cSJ8Y8R+0zfbOb+xY5LZNm908p7vsX9b77x29kQEV3ymH28qoke+dBZ5zc3nukusvRxPf/KJ+Yg/15fr4yc70isQbXP6aZ5lm7L9+pY3MHa1Hx+g3+7bNusOxZA2m9Poqb7ayf5k5tip9mr88sPq25zXeN13ftnt1qGTp/nIOBRnb8zR559/coc2PdCrvjCKrRXsM6fJm+uX7vmtmKjc+vpONhADWM+OVR/11cbO9ptL5ESxWD3vOMCY7coEVrbO4/pqW+bI5nSMZP2bDm3rPGY+NVY5o8do3zGv+L0F4PPg6VsAPuubzksbZ/HR4DsLtlsAPnfJ3gLwfXIwad0C8NFJJ1mT3C0AnxuA6EEeWn65BeBzVUYxAxjeAvBhysxHjatbAD7+omg/SZpPCsBf+IVf+KLrZZzYynMndM2RGyYgpHW0dSNDkZ7rd54PSaumz2vu3kDhvB2nEu9amBm9DEKRR53BcZBDCxnr/zYuTNru/O3aQcl6x042z/7bd2NQuRdtaxM6MAZoZ+cPZdMpJOxOQIyET2gJC7i+xvw1KZQVqA7I6f3KkJZgUcBBwS3oisSKAlsgsiE0s30SVRE7mepH/GTj4UeeJUjuTpAQzvQpwOdvYyqsCbVmh852ThE+OfkEHWKt2Y6v8qF+Qnt8EMLFRJYpLTPi+G0rGwIdGqsimv7LShhPmfDpoj6zY9jAOIp22Z4toMoyjifyLWNBntqUvbbPduMp4q2s+tu2sgba8Nnz6boJTZuYfbLyTf1M/31/dRk19sACstWpNzlEvE02hUvz0rlWajpprNQGdN0+6/8ni00vWP+yBmQQx7XLxua5pXS+4zFWa2//1jh7gsPYPkXYPhdr27ZYFU/irWNp/nIcva1tsbu14z/+4z/+Yhsnl2fqrf1vfetbn/3n//yfX9u9J313CP/X//pf39b8NX9MV/V9ujP29bV21seeM2jtO/+rzOKj81htdOZpxxUAGnfnh+pCXm3OPNkq57I733KuOGt+OePVb+xd509XiGpDecZx4kYs6nNyT3f8SHx27m1hdo69BdwZe2JNW53j6Mic0HGVzTvzET2w1ZlHa68e67jJ0nwjD3V+kBOaH8+cJi7P8evT2E95zzx/yk+HZ05kL/N/7f/5LQCfS6m3AHx/WPUc5BaAD8I8/28B+Dyj7BaAz9P0bwH4TFMFwy2UO/ndAvBhgBUwtwB8zyO3APzKG978rhaAf/Nv/s0XA2iNms7nqK5pb5vvqssVTZ4EjwEcusJknWisCAbitsAeC1Gkgsmw5qbsAYRiMrbuY+f3DiwUKCZmnxi9HYv9K3Okyjb+IdW989f6kVb9nQCsPRyqnFxjprZ/heUQp7uIoaa1Q29F89gC7BR0gyWTbE92i+4g0KJaKI0OJSAym9AFoT6LuuoXjqNXjEPtRw56luw25tPHtIOtw4ruuPkZZuAjRDc97Hgoem3Qp/ONw7jpg4+VjSIn/RbBOt+Y1j7miU4wKVBWda8tPmYf5mT7MeHQHYRunGRQpLNh140aA33xpcpfW3V7GQfjrN47odcXy+j3+K6/3XcFkwKycteH2Uy78snka76gZ33Sm9zi2Znbz0ecX0aDTei17Ba5MAf8Ri6wXXzJC2UvyE/XYkzhZHt9tXaB4rt217l8r7mj7dO12JucnoO649zpSkeNB2uZd461YsZbXzl9zHgLJOUEnz/yIz/y2U/8xE+88uva+k//6T+9GL+tObS+2XjlzzGFa9N76Xtc2Rdzwa62bG36/peT+ezkxTCW4cSOsiW2prbnG3TCP7pmcLI47iM71d7arr356hlv+102Wd9i9fSfxkfH7jzjq+92m5y1z9nA3M32ZxErjhqv5gd9uComPuSE5l52IDPdnAU03em3ua/x3XGccVmdYjG1p55ofqjO2db7oF0F25j4gM+u4z/t2hpG7JaRrM/VT865ugRFbdPtBfCf3wLwv73W/5koGPoWgM+dSCaPWwD+8SvuJRyFzS0An4nuFoDPxHwCHXFzC8D3dUm3APyUBbwF4LP+8xaAj198VwvAn//5n/8CsitrYW1Iqdkleuu0VM0Q2o4fW2YdIOSn6sWWdH2Md+xqQ19FyUXimJIWI6prEzEkuu1lWKAQ48IOWT/mrjPJaed3PNaeqewhlPW3c73VZChzbbhrThvbVraDfoqGTpYHaiF7EQGmAmKpTk7UiiWaXunfHXyQI5b3RFgKQI5ZloFt6WS/oQvISGDT+0esC3sbE7YDUjvRaWVg97Iy9Ia9aGLpnVueFTaZ2J+PaYNesSNFvuSlGyjLOlE+sra0fyJy7dX36bwMQtdelo3Y+fVF3zem8+5wtmh8iR9ynfaHVItA10fX55alax8nUtUWH+hbOazJI49YKZNSxoldxAadGDcfIgM/KSNYFuQjpkff+pBTAKP2RZ76sPahe+3RpasbtrtiAVzQJd9xHlm9K3c5Rn7qnYI7Xx9kofvazzY5CfvEl/hGP8nApjuWjnecZ+l5d+wYuD/35/7cS4wxfDv/R3/0Rz/7sR/7sddVkt/+7d9+W1s4JnBjY+/pZev3xhSuvV1l4R9bDzgmz1jFqXWGf/7P//nP/spf+SuvfrSxvnfOr//6r3/2W7/1W5/97u/+7uvfukb6l8+MqwxaGSf+4fjp0RWjtdW1zXJEczkdyuWNuTJc8gLfbi5tjrS/MdF8rO/mlOaEsp879iO/b3yZtxynNpBLy2bWX5pzOs/LJ3z2PL92aJ6oDozXufXXs9/qSRybM6r/7ivQo4synb7PD7CI+lXg1e5YaL7Gl6qD5rLOU2Ut6aafPbb59FWz3ALwD14BegvA5zL/LQCf97beAvD9zTAFAYqCWwA+E6MC6xaAtwC8BeBDutwC8LmxbX/f8wXg17/+9ddzAPeHTcC82K4K7q362J8WTkNnfaftWaUuWWrDnaljS4qwISuTDkbOtXWykWkyaldFrSJ3Xd76xiJbd7S56wxrs6SOrfJ+48libSN0ss+tQ2Hk3jW3/q2xwWxAIPTWShxahgwwdtVXUUsZMnqqXrCNbMO2O+9kIcvsFO2UrYB26KPrESFax7hbbwh+SL3yQYoYlE6a7N61CkWoxo8lOZGaO3npQQE3O/WuxY0B8wcxrs8WfGvjZGO0C+Xu+LKPkLL9zm9CrGxiDVLTf1k/vnOiUEjwZBXp1edkIWPjlB3odDJif+jkZBTWZuNfrLVYLjNRRq2xWlZtx5RtMK7qRNzvWL5L12UT+B/90zVmlb0wgNiTMh/1maLzInxxbn/ZkROhN69tn1xmPbX1aYuZyesJAfPX//Af/sNn3/jGN96eaUmH7shce70jtLYnhzFbD8nnjN3aWbIZv/1lWRur8ol8xYZyce8mNsZtW843rp37gz/4g68xz67Lpdh5cuz3jlsbY+/GdJa92p28Yw9re3lEv3/pL/2lFwM4JlD+Wrtba/jP//k//+yf/tN/+tIzXSle1u+OW3tl59mbbc/cigFm6+qNnmyrHzff7tzemW7O4QOnnYAy8zX773i+1jm+y1fWr74ad60HOpbGKFvIAWLe+DBT4vzMdadPlUEkb1nOzpn0fPrimacau83RO08+AWabT+TE5uWzLjJ+sWe+0qcxyMHs1znTPKEuMF923OQ05nOu1E9rp/ZRO8n55rzPbwH4By9HuAXgs37pnBCbbG4B+NwdLSHfAvD9WVySTxNni/QmdBPCLQCfGxRuAXgLwFsAfvqQ6lsAPm8YKmnzp1IA/tIv/dIXqlDV9MlUQN+QxoRqclckuKu1b8tQiW5f79ZcWwZUNkSVXpaoa7VMNF2fYQ3a+nIZ81z/RY6d579ICAJcX97XWwYGe+iB0fvtWVZrb9s3JnerGWsZifWHlRHwXWu5/da+OB/6rI6MkT1U9dMNZlMxx5admI2VHXcMXRRZCcKOBSIuGipzgkmCpsqA1r/YHyp0nucDrk2v5jvR+fqeXorC3T27bUW0HSM9YXP5CDZlMvCvj9iPyVGfaEDy2+2HBPkcBDa5vKXkRP9YGPrAtpGZ/cumsTebbOxvyO7Lx01AktZ8Qpj6Z0fjquyO/SiuyAP109uJ4uv/9R2o1njJ/RGaba7BNpSJECN8yvHyAtmwZ+vb2Php5eZfGIyy9vrt+ZVF3uLr9a2d4ykEWw83Zuonf/InX3enTvYxZFvTNpbsV3/1Vz/7j//xP7620Y0YXhueJeouef3yNflFXJ051rgre3NR74ytrcVcWbHGzPrDstORtaiTdev/1naXm3T+2PZeueh4sFnmkvW1Yz2bUH7d9t0tvDWDP/zDP/xa/7f1htac0/X0vLWHYwMxYW4IxJ7xb3lFjJUNr9/R9xnfZHY1gr3Es/b5SNtprqTrnn/aGNMIoIpxfZ3MVeNrx7RvfvKd4l1b4rb5Re49jzHfdB46c2b9V/3RsfveeGwss5sYbl7Zd7FkXq/8nTON56O4Ni65rDlsx5eZXZv1W/JrQwyYgxpnjq1dm3fPeaZ6aD+t67T1+S0An2KCM94C8GG5+ncLwPc7om8B+P6qRExoJ5BbAL4/603xrhC9BeAtAG8B+Cw1A8IUYLcAfN4U9F0vAP/u3/27X0jkRTWqd4VAUYg1ar27yfFrY4h2CFXigyggEv1YY7FLIEuOZdGKoKFNylH1U9jOtY5OZaztnuOuQwwRuVqZD2W6g6vPOlQgbj/0CiVv39oY6iyybSUOiRTFFLlh4JwPeQgMyHqf7lz+CLlBydAHhPHRJL1jur5AXwo+KAE7BZUVSdQW1opsjGxfptD5k8n6TLobOh8rsrU6Q+7re3fm7W/PC9saoMn3O7/zO6+n+P/e7/3e604+bE0ZjbKD/BL7BOmXPS2Cw4KUMcWqlomhT/61zxMB8pnJtsRfVCeeTkSvnclBd0XwfB7qW9visfrd+ZCuGOZvbOY3XdBR0bKiZfvYrP6AkSsjjy2YXIul5pK1x+/Wfwtq/WqzsfuGWL9kNslQZqvn6YdfdGxs22LVueJO8YY1YdszL5ZNWV8neLJ/4/REgLF+f+2v/bUXK7X2PMuOXcZM/Zt/828++83f/M2XSsiircYh5sDn5JzOl1P3XY6i8+aFnkvujk+/ZUfk1zPubDexn75W22JT+LC2ymp13GxH3uly49v25YKNcW1t3tlbRfY5pnHrA/d9ep880/fP/uzPvj63bWv/fuVXfuV1J/BsoDgr+KXrjctVn8nrDSnGQG87zhxhThgLudy285a/9r+5jr/MJtai8zd54PRbfo9hohPb2eH0SzlRLvGb3Oxfv+fzct2ZF8pMyRN8uHmfXY1XH5hhMayfxqI8yMb2NSeqD6o7erGteqk8nWflVrm54+cH1r/3Sg/dyVdr03e52ZjFRXNb/e2Uu7HS2OyYa0N5rzniIx/lH5/fAvCZhBQstwB8Fpc3QdwC8HkF1i0A/+CTInZJ5haA7890uwXgO7NzC8DnhseRArcAfGfF5YzFyi0A3+6/fasBv+sF4G4CUQUXYaqci8QwGBgc69VUzCrhOX7vBi6DhwXcJ0ZhjjBEtj69ks06Qn2uzbFEJxpVbZ+VNYTm+K4LUyX30iamYJ/6LBuz7+5S88w/5+/TOsUyQwonOqRTVX0RAzkFxX5jBSevu1x3rjVJENh0CXXaX1uS2wSlf5e7J/PWHu1OvLIj6wdLAoliiyu7vuiQP7GJIqEsAESEsdgdgT/zMz/zSpZD9/MHaHLfxwCuvSH1Ieh/+2//7Wf//t//+8+++c1vvt2x+4ZqvmSZ1ofCfv2MWRz6X1KeTsYg7pljYws2vunDs8L2ufGPHVgf1i1BdPXLIrgybyebQmfiZfJtG3bhRO30yCeLcN25Vn8ry1z0qp+1Zy0gmSFZdq0t6y/1AzEHhZ9y81u6P/0fCyUv8Jsz52i3YKTo3dg/QvtF/uzgygNfLoPR4x1HTnGMzcQU6L9yy4FlaNfe/Gm+zc/3Boydv3yHPdnnYnDr/37t137ttRZw/o6Vrp6aS9hyfS5HuhKxc5ejMfu1lzHQ58m+iD35mv3lnubh+j/fbv7h984VIz2PPPXr5osyQfxSu+ab6Xj63fbpdbqcHHT+F/7CX3itudzcsvjfcwD/yT/5J6/PzRfYaGzRzp/M9O+pDDvXHcpkGdO4vNWixpUFayJ3zhhL7Yq5fWKWfJ76lctmD367T3o5AXt1y5Zs0vzDT5ubGmPN8/L4Gadlt+Qsc7sc0HObx8QLhr9zhTgtO7n2rfUsW7ntG0uvmBnHOe7mATGxPmzvvN2rYnL+9vdpAuRjF/m2+b85cO2oHdjpo1rAvKDdxgN55b7qSCzV7mQRx2/+dQvAr7xdtqmjCOw5FSe+BeBz44UC4AywWwA+7GkLNkmqSeEWgM9zsm4BeAtAE9EtAP/wFRO3AHyewVoAcgvA92eyKiT/RAvAsgFF0614sWELVCzIvg9pqZIJBym5481z+DBC2AmGVk1j+KABa/Gc5+7NonWTiLVvEMLQrye7kxli0v/kxnJBkdbOuAMVkpkMntN1sm3W16iyIXrM3ImAIRhocecVAdEfuY3JpOm8slAKjx2rwGBXrA87rd2OZXoaG+bZjJiPopKySxjPtbNzdhwZV+iwW8/hVxCsYtHnxmQNz9bxjCHZ77JAENpQ9FiSrd8ZS6JIV5g6Z7KMDcEsss8YxT1+Y3KurX/9r//1q735svVTO29I3VsJjAVCxUi7s5TugAW+ddqCbJAyRNYkxxcac7ZBp5iZs/1OqAr0ItMizrI0dAN1s1dZNmNnb/FeJC5WGwvbBjyVvdAOxkU7Rcv0JOaL0s++yFdUvG1Y7flYY5V/Nx+cLAIZAZ+P2IsidD6ITfLopOWVsU8/9VM/9WIDJxedkGO+PMZ5a9Pmi+KdDuinfl7mbnpbzLgDdn5u3bNxez7nznNVhJ+UfTFuYys4pk92Exsm7ZN54OOd2OXIcz322S8bk18u89guheNYvTH8Y/vG8u9zMbjx27fPybq49haQsf9y1s7ZGmSxP1tsrfHOWz7a/l0N2J3D1h5urJNlawv/xt/4Gy/brs8dZw6ZLccwen+xvC1G2KjrxRpr+34+PUC+OJlC+vpoHt8+8bD9fJQccrNj5Bg+39gto9Tjm3sbz9uOpRTf/Lp+URLB9zO+yNP6xHcxXl9urtW3tnecdatqieZC/kXf8nBzanN3j6st+C/Gced3nqSDkgclW6qLziFyB5l33OyKGTa+U+d0+MlzAOsQipJOGBzkFoDPjSDTEcTWmyluAfi/ffJaqBYitwB80O0tAJ873lrc3ALwFoC3APz2281fCv1bAH76VqJbAL7PIf+vC8Cvfe1rb2sA36rCL+9iUbVjIlS3ih2F4NCJ9zOqPl3ndkewtQaufXPube8zp8qK7Rjr1LB/XbOwwChbRt6NY7JhR7YdvQ5JWS+DOYTG+7y09elZf567pYJX0SuQta9vFT6dnawJBKZCxwoW2VV+SH/9TS5yQ9vWC+w3e0FmJlZ9lZ2BOIxrn+c6k/pB0X+RRoX5igAAIABJREFU2fqE5o3NmDGPRS76gHIgl41tPjOGboh7aByDsHaG2Pe/Z3dt3SJ78TsI0Bi9RWDbPTNt2/ZssLU/lP4v/sW/eD1zbcd4k8n0MOReFlmxP3msC8KkiAUMIKRY3TWhY0+Mn49O7uqf7Ry33/Qq+Isqd37XUemn7Iw2oVsMGP+A/LW/T/HUNTYtZNePvLDtAJJtQAD/5NtyDv9ma3HAx4yJnzRXGX/H2gK7bVcPZStqL31WL+Q+c+QZ124imw/3rvb9tg5wxyzf8OOxUb/xG7/x+l1wfcay+Kp/GMNYqLFU65MPrp+N3XPyFjP79w7h5gE+0QJM22Ieq1KflI9r39rDdr7EZ9iBbTov8OHF4sY1ecfELRbl1ZM1mn7HAC5vTA+7irBc4ll/060nQ5S92TFjDHdX9l/8i3/x1cb2j63buet7OWjzwPrfndnbvisDyw+uHG194c/93M+9+p0NJ6/8tKsrXdOJcaLH5oIz/5ZRav7B5jWW2ae5VSw6nj0w6a728OvGtHYwWfo3t5e16hUSeYV/mRPlTba3n5+37+Zx7NU595h77e98VN8uk0nXZe3OHOT3mbN2buN//XZu635jtM08sDG447tsXfNe+z/JgnOJ0Wk388fpU41v9nm1fQvAH3hNqLcA/OM35HkLwOcRLLcAfB6MfQvAP37NNWcRY2JsIXkLwOexNYqRWwD+4Wt5zS0An5cgKGBahN8C8PvfSI7mmBabyIM/lQKwazgIoGKF8BiplfMQwf6HjPZpvZw1WTtn34fkhtBc825S0O4G1nVT1qhhELxho2v9ylSUFVFNT56hMOsUN6YhubU9GVTi1iq6W8sdvTsGMsVoeGbXxtt1GQwEaUF55Le+oCxlEQ1dFu20asdGCCIsW5Ewh2lfEDbGxXqTHYv1WJvW1FiPqQiEYATsyYpYt0kvEj+GDPrDyBgfpFtGxoTKrmWNe9cUtpXfQWGOx5LN1rMlFLX2x/5hRTzncZ8bhzcGzF/HAGwN0J5FiAXsxFa2af3SJTnpybj9hrj5B/22bW2dE6nYg3yd6/iyKyejUztW1jI+8kCRtFjin9plv66HLRqFwB1P5o7BMdhFeYEdJye9OZ9s5D7Zva6FbZ9lLaBwsbM+yl6e7KMxkKtJutuw0GP69g7av/yX//Ir7+346Yk/rq/lpK0TG/M3Rml5CkNdexrvOWFWL2v3p3/6p1/+u36Wl3a8fLv1avNj69Jmy5M5krf4a+O1TA+b9eqEfF9Wiu/yCTptsVz7NE7MCeYMa/nEe3MRe3cu6FUhV6bk5/YzO21d5ti76W7s3WJ/Y1v8y2nmtW0fW7srBtPn+tyawel+/zt/eWTHjWnd2uLZd3pfe/KU8fBhuUD8yqFlkbBN9cX66bbXbzrvsBm9lW0tC7k+zEmd5xvD7oqWF9hKfikjBjiWBXP8jiv7W6aLnJ0r66/mCfL6PPMW8Gou019zrpzjk+5PAMN/ynS6+kQeY2+uYuMWuZ0DGh/kLbBsEWieMb+JN+dVR2oAunGOef8tHsYA3gLwB16BewvA5wHNCvcGxy0An/feSgy3AHyWCtwC8Ctv7OAtAJ+bDPp/C8BbAN4C8Fmzp6j+nisAVZwmfCwNdFWkYSCqaUjQOr79hlygsjJsmCFr/bRdhguruHa2/mIOBN1gBrUj6a4dVe9k29qNoWos3YmCIPKhwCFNRXBZMcivlbmKWl8SnMoa8lKNY0bbhjU6dLl9nkRvLV+ZErre8dBtEW/1UyayDFER+bZDobYr+qy1gtTpo2ukoFw6Ze8yOpAPGYzV2pOPxrljPP+xPrhtnsFGT7UN/RQFlyGhk66bJAfWZch/66e2LnDj2xqf3e2HPfYMM6i0MdG1RZPbOka+UeTpjvi1Y42p9xhPJ2Nr5reesUkP/ex3fid21y6Gp8Wq+Ki/2l/EWTRdhKld7JKYdm6ZuDKY9ZGPjt1+bMDJlp+g45xI+B1Wp0xFQUyZBszFifChdn7asRuDfmpXRfD2TSfLV2ODth5sa9Hmu9PZ9mPZd0nwn/2zf/ZiiLY2rXfsyStlUjCk+uAvzSmukMi/rmLsXHf+es/tjpEzjFP+3u+uY50+GsP0Iz+UjalOyxA2z+l759Fjbz48fbLs7KmH5nxt8b2ug8X+mnNmk72H+a//9b/+spE5hUzWYXpun+cxTkfLB4vRsXqL0zGHa2dvK5rO15f3Oe95pWMMPWeUj1XWFgbTgzzTnOr4MkwtrAtG2UUc65Od6VB8sG/t4ZzZAsN9Mnzya2NOGwUA5BGDba958Yxl46u/7XhP7Wj+5Qd8uOdMp2KCThzfeaNkx5lr65+nXHJU50t5QgxUx7WLecmVz+bw1kPG0P3ipHrTD5tgPsnYHGccrzWAtwC8BaCEcAvAWwAWBDVJW/aw5HELwGet2y0Av++N2bgF4C0AgSVF4C0An/XDir3vuQLwF3/xF78oK1DmRGGosoc4VbjQRJETxg2KVLViRca2bV/vZLVwGgIy6Xi2miTLufZ7SHv/UHURCpQ2WfZn7cjO85ws53atmkp5E6Cq3HeVNqSNlfJU+K5jsl4KmoNWjKsoDBqBOjkKXUMjReHYPxW+tVL0U1RehFIWUL/oaMkbG+GOL+MuE1A9YT2ml+l76Ljon29gNsok1tfYZoh8a5qGosfCbe3MbDZmzl27u8NuNi6yoevpEfvos4iQfrGgzmNPaBqzPLkw0rM1n2TTE+VNpp3rbQznmxgUT944srsOe6f8xjXmYHcb7nsRXlm2fZ8MvTNv26BVl/LZzfqR045Fw6et63P0gqVrfEOc/12k+eUddHzQHa1lKCD12q1shLzTMdhWe4gL+nL8fLUMCVZEDBTdu/qh//qNnNaYmb3nu1v3NzZobS83zbYYztlkvus9v56h2b7Wz+Tfth1f/9k+d6lbU7Zj94YRz7X0Bgz5ZOfzWSCPDbr27CMGBkvY8+iZTumTr0w3ZRirU/HeHHf2ezJEWJ/5i329olT/4POuFpBD7tmnd47vmX1jAd31y/f4ghwqvqbX2Y7uFp/LT9P77iJen55UsRy4qwfuFl4uw0LSqVjRj7iqj5/+K3fSPZnr0/R5MoR8dv3xjfp92dQyeeSrnV3x4KvyK1uZhxoz8hV7OaZyyZ10rG/5RRudQ8qeK67KfMkl9Et3Yrf+XOBL9s6xld28bJvjyKBf87gc0NzFVuZvc1Lnacdrr/muvtT+xUkBWQvzsref3wLw+98eWXELwOfhoAJZgnmji7+cxG8B+BRfgl2CMgneAlBa/OyTxyY0Cd0C8DffHqJ+C8DnXbEtKACOWwA+74vtZH8LwD965ZXp5BaAjy7+hwvAv/23//YX50QPMUHIHK7oTGVbpLFgdZepO2Ssu5ix9t07E/cJyUG8KtMyZ5NtzNLalSD0iVW0JsYlKuunyKPChsjH9uzfc6ZcY2+VXmQJie3TeCbrULj3564N+nEups9bSSCcfWIJy6KO+do/9EGHOx5qgw7Wl/VkkEvXQ9Jhq319Wf+3ftbf7Lw2quMmYMja+kPMAcdz8wy2wVqVE4nsN/+A7tieLceezDdm870RYXfTrZ/Zakh7fW1NzdC4O/wmexnNoms+UyRrPzaOX0yGjWHt72/Mypi62XhyjAXQDx9kmzKpG5P/xkfPsUZr8u37xjefnO62vmjsgvfAKhAgRCwnhkO7ZS8+QtotVPnYjmOvolbnQ/5llfXrGP4nKbvzmk/pt21Yw6n9HVPk3v75MNStPb/LgJwMFVvvWG/GKEusaC+bor2dy7f4vqcBON7z58YkzVc88WC23DHexzsf8mw4+tIGX5nvNebpqLrgL+tv/rnPtTPWae3Pd7teVe7qmIy/9j7ZJrbEIphsxbRi/vQF/oStOe2B9dBOdcBWZV1qH7G3eJW7197GPt217bWhbXmSn89mezvQ7v5dvpkOZ1dr/GYrNzfpC7u3cdH33kW+vLA2Zvvlh/2ePLPDfu9zaz7L3jU3WHLTdWCdb42fvs0Dci8brn06b97lw433zvf1D8fKi40rc9f0UBlq38angnXb6mdylXGVRZ/cfFd90fHzLb5Jvp13+jm5zJc7Vx51Pp3ym8p25iP76v89//RT4y7TaH4ld9cziiNAiNz8TV/i8LQNfyCfOb3x2VgWH5/fAvB/fznGFHULwPci+xaAtwA0EUlmZT2bgG4B+NVXEXELwKdUlUdb8NeXTFbbdgvAH3jTWVlxwPUWgM/DlxVgH10qvwXgox/AQr5GCBRkKzDfCsBdAjbZ+1Sxu1OyVafqWUBrkJFU/kNkE8BaIQ6NfXP37RDWkDkjYus8w4oM7urd59qCxDlGK+5tg6i2fX2SY5/e7uE5UxB2kVfXSux7mUzrQiChIT3VPSaQnrBuKnmFprWDkE6RUNejQWXYBJdEtE82+jKWMix01buk2NoDsKHryVtanWMVXUpK66sM3imbsdJlGaj6z/ZbF7pPQd61dzu3rBnn7mNrIDnjLTotAwgNG2d1QC+YH+xTE/L2rY8xknu36+y/Z4ONsdw+Pm6C2/owbx7ZtjECGEWMjyA1rvok2fkCPUN321+GoKjTMWVVigo/YsyKnouOW/SVecA+7Fh3WkOwcoBz9yl+yk40B32ErNmB3zfp00+ZwU4a7IDFUXRA+f0tHsta8PGyGXzIVQ2M3Gy94+cTs7P3v7qKoV158pSTrGJHnxj/ybycubVn+25davMJPfikn7IM22b8mDG5nGy2n2yG4xrDveLA1/TRMfIDDMWZS8587lyy0vv6wNqt75PJImMvr9PDPucLm4P2HL/pcm3RT5/XOAa36769T3h97u1Be8Czq0Bj/nw354wB3BrA6rJ+j1kuAdF4lmPFofV3ikV5f9utv3dFhk6qU9/Nq+bK+iNbimcMKt8Ui4AfXfM38du4Yrczh5yx7rjak2w9lz7Mr736Zd/Zf/VQ322O6znTI/+pTtinAKagRi6TS9hWbaNGcCVNvu6Vz8pUWXcsgCWfOdZxBV5kMZ+wt9+vNYBNvib6bbsF4Ldfyr4F4EOxKxJvAXgLwFsAfv6WF1wG3iXZWwA+yx8KbG8BeAvAWwA+r6YFJvf5PVEAegwM1kViJygkD4Ey5MmWqUy3XYW6ihZDM0S0itqdeN6LOeRsHRqWRTUvcWDzpsAhrCEtysPsrV8yqOIhE4yGNYeTxXq7MjyOg1wxFdDmycTQwdmv/ve58WPVyuaVNcHMQShlS4wB4ita18aOwVBOHwo0+mSTsgr9XmRF51D1xk4fZSMgcuiDzdzRvXHPVsZ8opaTXajfFW1hxCCsE23yxxNJlv2oToqsJoM1E7bzh53Tt6MMXWPrxAY91y98X9vTwdqZj48BdHfo1veNAbSG1LMIa/9zrUmZQfbAUkKkZRFapNdPoU3MAkYNMqw++DEfgPjFmnOrU2CyzKI+sXZl6rTpGJ/14TIAQIix01l15zsWgW9Zv9S1OJ2YHA8dG3cLGvbFWLv0q/DDCsy2YwC9w1YuOPPm8tD69Z7bycMfMAV8vuc2x2HTxKdYo+eef/pVY7t2PXORvFCfp5fuY5fOE29sQ+4EZ/euqRR7ZNQXZs5+/iZv8Xv24pf8RjHKJ+XFzQNj/7aecD4xey3G3Wm9dvd7NhpTuE9r+tamteZ7OsHms/1ebC9XmOA905NsZT7pj9/5Te7GGx2bjxETSBq2A9TZVVtlieRK/bqy4pwuhWp8yntYsfrXyVqWHVsb5mlzlphsrJ12JLMx8QNt+80P1BbNIeqaMmCON96yy40xcxf/YYPONee4+Rjd1ob1Ab6944zjjMXGeNeKqqnkIgRVc6hxkN3v1h2vbbcA/MrbHWi3AHzu2tz/LQBvAXgLwAf83ALwPS/cAvC5qeMWgA/horC4BeD7+8ILpP6XKADLALUChjawBSpYa6eGHFSdUAFWZceuiBgagm7d+esZgLtkMmbEdgivlw9OtmC/PW9ugbjfJ8OjMsZGTH6I3ULtPk0f4tx5WMvJYH2PdU1QCzbqZEKsJesaJ2sUzsp7v/tuSwUXtMMmtYHJqMGGVYH+i6iMCwu5tso2Qj5rr2smIcCTDYNqy/wUVZdpwlhBjWvT+k2IpXrfudAae/q0zqlolAx8sSxYkdH2033REORV1G0b+2q7VH3ZBTqvn2FOum5m/oPpdqfh1ohhFK17hJTXLsb3ROUKdLrYfm9P2b7ece6Ybe9aKAiaj2GIyrTxq/ZTRqYxwOfoD8tRZqNtn+yS44qKHVMka1sRuTuO2aBsj9yhkJ0dto09nVMmyfeidbrgr9PlWCK5i+9hY2aDMbzuyHXne+Uvq8VftV/2pAylWMNA8AX9l+WRRxzDxpWhcSzPkIXe+bh22FpM0df2bxtGr4VBmd/KLP90PM3dxtMY/Wh+wugZAz8i06lDc4E4k6PnS57f6Y1D5oH6zuTZP8aJXdzxLfdhEHu35/rom3/E/ObAzYeTdc8P7J3DbLZjxVZzD51Wt+amsonkqp9Yg8iuH7Xb/FkWTk5hn86H2juvLNaftHW2I+fQubY2vpP9Yut9nvMWXyG/+Qx7Wh9vLDTHn77FV13Vk7vL5prLTgAtpzTWjEk/O6Z2Lgt45tXGSnNZY/L0iTKUL/2PAbwF4Pv7PG8B+H4J/xaAzzMRbwH4xSePcpCgW7BI/k1etwB8HslyC8BnDTF/UKTfAvBZF7Yi4haAzw2FinaFdwmgWwA+j2sTR38iBeAv/MIvvJ40abJXIRYRqNqhHtfzVcOemYQNtB4NkvUOyh3fu3u3pmLMiDUUYzJUz61ii+T3fQl16wC9p7UFLESzvrAok3t9DbV7Tpfxmri6xmvHTpa1ax1OkfHJepGPYSBKOuyzEaGLfQ4xbgznpFmUvX2QQ5Fy9UOeyVq2EtLDLlqXVuRVNAKtlYnhcFgG6HfnnW/FgFTrO1gR7CXktLU33mCwNseY7C5a63CKJiGfIrcyEttfnyyKPX0VCmYzrC4ENV15k0AZhaJ6vkMX9pWhmXzb7w0BYxb49/xhdi87XtaiPkL/Yqu63bbZm6/u2NmkBSu78R3j1J7xF9nvWOxnJ+6ySHydPIrB+ii0/hG7oD/ysFkRqvyBzep6p7ZJLoVpdWmfWF5bmFf75ByMQM85c6NY9CQB8s4G+47pXn6affkGXbRPMhm7/vls76zF8q79Pv+y7AudyA3YgzId9rHrabczt51+KS75j/Gsncba6U9YuPqHQpAP1i7bV6ZW/tinKyyN846xjI/1bXLy5MBS9g5qPo+hk8v0y989F1A8Y4Dc7du5Tv7VVueT+c/ePW4NqHdG/8Zv/MYrF26MdKoosm6an6/99d8rYPY1v5Gdzc0pbNh85jxMlDGIke1v7MqB/KSylZnunFZ9NKcYDx9j3/OZofyF/J0LyCN36NcxnaP4WGuBMnl81ueZC7V55mbzFd/h5+Yv9ug825wjBvm5vKe/1jXY0+qg9ZDx8D21wFteuwXgs5bhFoDP5NXiQ7CbgBU1c6pbAD6v7JIoFfFN+rcA/IPWaa/vZ8F5C8Dvf9PLLQD/8G099i0AbwF4C8A/fGOIW8D+iRaAv/RLv/RFK9IyBvvu7hPItxV2szu04i5Qx6uGoS1rBDGB2z9UhQkcFX6izLINirXdXeW9sypeMjhf5f0Ralu/2ACT947rMwPLhn7Uh8msaAPqLtKYwfZvfZbxuNvPGr2zANPGPq23tFbPPm2zFdQB2Xdt5okE2Vq/kGYZybKZO1+7UBEf6Loa7RShQqo+ra90p+2YP+/+xVT2+XxsWdYA81d0+p1sVnaE7jAMWF7oFYPQCbl64NNQW5F00a3nNEHuO88bTdbnGM/9b/9Hz88rs6johtDJNhkgSz6tv/ogtKlgbTsS7c7XRpF+WRs+4Lii9aJQ7WsH4hQzZCvDLMaMqSxMmTMghR38ppNeJim6H9vC5nRU5kJ89G7Coni5z34yueKx8/s8Pgi+OZWP0YP4LMiSQ9f+csQ+y9SJT7FQ1qWMXdkPNt45zRl8vzqtX4vlykDPbC+Xn/Jo09jkyTK1J1tB5vpnbVi2Rftl/OpvcsGZs/iz/I81l082B1gL6OrN+phdxtrtjuDpbXd671xvCvLUg+pq+c0d4vK9y7278mU94PLAv/t3/+6N/ZserG9VDNe/5ezaQvx2XhZDJ3tVvXceKyA744o/Y5WmG3mp8V3mtv3smMZ08yYb6UMssgn5+ZD6QvuNATVL8xE5G3/0tW3ywfoR3/s0B1X35rXWGeKr8sljdCqu5IP9xqbWhysj32+e2rhcUWjNc+ay+mHrl0/mhVsAPlW2QvQWgH/0ySXpWwA+ywBuAfjHbw+blnxb5EnunXAkSKCoSfsWgN/3tsSEnkwMtwB8v8NUYWECuwXgUzTcAvC5Q/8WgM/SCwUqwNbiuiBB8f5GiPytv/W3voBsVaj9hAJU6GUCITso2fq7fkKHa3OXWbdWYusknKNKtaZm68L2/azeCTzH3/opT123bkQ1v/Yk0snnPa9DYWvXOhWsm8LPU78r16mPVtv64IRVuIq/TJLF4NDmxuF/ehmjeaJ9FX0RBIRbdogOekcku7nmD0VCUsYJsXCck3XpOCFq/UFKJviuG4Pcdtf1nn835Lx1f9P77/7u777+h5ghvTKbGECyu5SKdapdWnhAVMa28zDOPY5ujLX+r29Ml/VCZZW+E8tSRsp6TGiUf/z4j//4Z3/1r/7V1/rHPSNuqP+3fuu3XnrBzmEoPkKF4oDO+b0x8Sl2czw//cg3xTR9fPS5bU0e9a/KJP6KyCWg9t280v6Mq6xRWcv6J3907Mlq9rL8+v7oDtUyI87fsWVf+KjJpgWabZ2Mdvz5bEdx27bII7fyUeMifwvn036n7cRz2Ra6ZhsFJ9kxd8Zf33GMT+vNxNr8dsf3blK5RI7Cbp8gYfu9dWN9ez4j1mPzBDbp9GN+Yp7ApNDPjpef3ia7zz/39ZPHXXlrFR/35g9rr9a2SXY5bO8RXvwuZ+/KxeTu3CafYJO8b5gdlhM33+zPlbG1s5y4nMBHsErTr1xYn6eD+oS+zys/cqY8xNZ8DwPGN/R9zkGNKbmVDRSl5tiyV513yNu4p/te3jRWsvd3c6T9/E77Z1z5TQf8/jxPzjb22oMDsaU5acdMdle46LE5qTaQE51fRg9bST/1/cZu74gWY6dPVF55svr6/BaAzyXoWwA+j3G4BeDzAOdbAL5frpHgbwH4FBC3APz8xbwsX9wC8BaAtwB87nD/X7IA9CBo1TAEoXpfwlPp29Z9GAiIwTP+ts5h/yusMDFLGFMSxssT0yHTnbtzhrK2PgISJZt1dH2DQqvz9dP1O2t3l3SHuMYAWkeHQl+17o0gGCtI90ScUA1Z92lCLLKmD4gfUoF+bcd4DUV6Wjz9nKh7bfTuHcxQ1+4p3KzpwUY5FpqBPIqKd65LnN+J/TEOslm7d46PrSCh6Xe23P9ss/HvHZqemN/igg9trF03VyRW5MQ3tcEXuh7ROIt+Zjd97FyyTmf63cSm3Tfa4Ms1LGWKyFaWhX9BWmLKWtef+Imf+GxM4PraM7+++c1vvlhtd7tBy+33RK2QoH7JhAnZ740LC+O4M1ljrtit/g9N8l36dg7/b9v1ez4oduqvp071AeUXlUP01XVzUS+JNR/Vl3dun1tKD/2Up8hw3n23/d5oNFtaryTH7be7QKu7jbvMH30AXB/JzHf4Ox03fjFTvRNQX3Inv2cL5zfHkKPMQM9jK/30eHKd4GC6wMT7XDuexrCcjAHd1Zzd+bpPwIv+mmPpsOs3z3zWeN/3skDNgfIdf+V/mPvafvJbzzuZt15921yx2Zy1fqxLl6vXx47zxpFdBVke9OarXQ1b7G/sY/6Mv4yXuJcbFd1lf/j5ZCA3+8ppO4YusGx8hP/tHFfnznld7J6x2LzKFl0uwwZyhvmo/rJttfPOKdNMB82nqx1Ohkxf5jNMGpZcXpXr9Gt7dSa/lsFbO5W//kQWbXR88ubJBmL/+Ik6osf99/IkecS8eUb+at7Wl7G/5aNbAP6fbwHJ6ap0jnsLwC/eHvo9/dwC8LNP7li8BeDnb2sEW9goUjoRnYm7hdotAF9P5XrzrVsAPs+GU3iY3Fv4naDd5H0LwOeue8XbLQDfn0UJECkSz0L7/zcF4Ne//vUvvhNqFkBdb1GEVDRg3YQXo3venrUOa2vtuBN2aGcIaMyHih97tXO3bmKsXQMfzbpzt2ZiKKB/2EfJASM4xAVxDv3sb6hs/70buUjoZBahKwXhPiHiJukmpjIjJsWyVZ4HN9S1sYzZtB6l7ZAFQ1hWD4prZU8nZbCgpybLspHnTQ4nY9Rxswm5oB3BhIXyDC7boRDPD9SH48vwGIPx0UcR+4l0yHOuTcQW0QdbnImxfrO2rKdzfpEZpE0v5DqPIePGBolOPs91235s+Xxzvj02YL5g/ZMkjs072ZmTLbNGU58mzW2HEk/Gd2On653HJp1EsaLsJInyPb977ndiFIt25RfnGx+/Of2krE7jqbmgbBYbzB/psL7zUWxAz2Ufdj42e/axbtednL3L//TfU+ZOOJiwjaXbq9fmGHrap7U/vUIg1zZ3blvXxPFTY+/aK2wRmcswabtFfAu0xrK83qLechtt79NVIX7VR3KRj934aX21DE/Xyp12pU/+rS15w5isZbYf+OeXbCT25b/eJVt5xfvmM/OQpx403zdvyU3ro/kHW6V9uYwf1O/ZuPmBX74xQF++n1nBY792xEE/5XF27TzQeZOsO868S6f6QbqI4/4+ZT3thcGT52pHPvlRgSf3yDudTzunN79VX84XX2eeFqvmCHqQf/hPcxdf4ntdk2ks6pNeHROP+lDb0NXG1lzX+enV7i0A/7e3ifkWgH/0irkmV056C8DP3959aWLrhHILwOcRMiYmhd8tAL/vxWC/GPq4AAAgAElEQVTdAvBZU3oLwOfS9y0An/LuFoAP6PufWgBCPtDbWXEqjHpd3rtOJbc59Zg76/fK/kAPrbiHfLAd3uihTc9h2p1Wa9O1bndbDXkPgVusv0nGwuyi1il2v72NwR3B1vG4c60VPYZEFQ8JQWItEou2ehyEVPag6F61vs+NYWMZ67OkYB0I1DY5jN+2oqmyZmsPCnXprawotAhRTk7vI4aCFDJnYNZJJ1Pv+CpSK9onW/WroKRfzCpUDtVBpBCMQoLuuiaF/0KC5OF357n8vEisaHLneX81u0LnxgJ5ta/6jO+VDeNcX+143CFexE/W2XV+wvaOgTLZj37Xx/6xmPyvaPdEtWQ2NmN3XFGm744Rd2VJaiPAgp2tK5ZrTlSunY3Pes0Wk2V9xHlZCsfSn6sLYqh54tThyexr33FiEruwsVi/vGOt6TU2YydfWZIyXGQ2NpOC7YAZn8Ks1CfZrnGmner6/N7juxTGudr1u7kNE6KN87Pj1zZWbWPtG4Ws86ZjY2aDshliT06Wd9c/VgY7Z+7BgNDpjlucOK5+yl6dD7Hg+u7VBT4r57rD19xhLeDmNFd/Nvb9jR3c9sm5ecBavO2T092duvmyV1HqZ/KmXNh55KPv7DHZ+735WQ5pzqu/bHuXBPUKgHzFR9hhejOe6hmoZnd65uPGUIApt53HNgeLmcYsX27u77iaMzvXd3w7Rm7pfHfmRz7J/8jT2BD3Z/udaycz35ZL+T/2e9vJZD5fP9ax2vbymzGAhLkF4PvbHTqZc76PEnON7rhbAD5o/xaAz7o4vnQLwOe5XcsztwD8dK1fk/4tAJ+iiB5MxH6b6G8B+Dyb8xaAD4t2C8A/fFtC8v+4APz5n//5VyaCUoq0sGH2QW1Q2H73mUlDMfsfGoCCHNuq0wQwFOMuWO/NhAzcveu5gDsHa3gioPWhz00wKuEFxlCGN4Fs/cX+VcK9sUOFL/Eo5hxT1C0Rlf2wvxO+4DyROySF2Zge3Am3sbkjFBrqWgK6s4ZLkcXgWL72DRWeTIm2zgTS9UCQmwDDRuq3Qed7k1KZU4mcHGvLneIbDx+ACPcJ/SiibDuZJqinbAdkBI2V/YJEOz5jgtZMyuxNxxiiMlJl4E42jBxbizqG/Kd/+qdfzxFbP3sO4N7/OfuTBaKm69lj/33kRtcNjj1eW/NzdxjOp+gTgi8DXxaKz/Z5bQo148JE7NNxRbNF5NaosDfUzg+xLfyEXPvdnNO40RffabwBXNr1u6idr20b+ZYHPHNU3NGjqwTyjnN2/O7gnh2n461jHjM7+2GN6YgO6XpyGWvZCXGz47BRO67MRFnJsm/iQK6g0zOGMEJl6J0jPmpb7TTOxBjZyTE5G3cFfx8Va80Pjb/K0dgyFv2LU3bWBx3xO7lwx3sCAT+qLbR7roulnxIA7LI+vTRgx7mD3/xRhnnnLza3rv1Hf/RHX7LM3+Y7+1+cLp63fe13DaSYEQuTsfNbmSb5wvibM7XDNnyrfsLW3cZfzAlqBe3UZvIccGee65xqzmmdoY+uyeZT+msdwTfYkJ3MDfyivs6G9U05pOeJWfpuztVv9Vtd2V+WmU7kwF7B0YcxNjfVx9uH2Omc3W2NN/FQPWmLbj6/BeDDSvivs05JtwB81r7dAvDxhSXZWwD+wNsr4zo5m3BuAfh+w0WBwS0A39cXm8BuAXgLwFsAvr8jXe78rhWAexA0Ayh4ynDZdiIbvy3qHZrGAA4le7ByUX7ZKWgLit66B3cvmmiHsMaU7H9yDBlZJ3e+vxGaX79jCrtObu2N+Rtq3zoLbwQxmXd9F6TQTxNbUUS3tXikS5V4kUsr9SLsFVeTGSJ0h+FQIqSmANtYts07Kk/WZHpVsHVcpcjLxkImRcvOX18KYMgNkjzRHRRTRsK22WS6nw2gZYjSOrXZlk9AZM7nj9Z89v2MZR8EDd1jXqzTaSHrvNpr52NljXPH8cv5mGe+QY9FhWyBGZn/ere158PteHEy3boTHvrV19oqE8vfjMkaP2+0oaNeNmMzjAFdG6P1MBDzyXiYnNmsjF+ZlOr9RKbVOV+jO75alpHP8Tu6xKiwG11/xGjx5bVhndG+e9/4coC7MZdH9gaG3/md33kxedu357Xt+PkkJtXTCubH+59c3moknsoszl781NqqyVzmvjEj550MIP2VLcCSisGuQ2sR3nzTqwjyGF8iR/MFpos96V+uK2s72bCvZCqbhB0kGz/o+LVXmfhJGWNjbUw3BwJnWHNtlPnp/EaXYkIc7vjzClFz6Pa7u3fj2PnWwU9H86X5T+06BnBz2ca653/Ot6ab9Smf8/e1NR/1vuD1N5Z5z1Cd34kD7L446Bw7ufhe/U7cN1/tvMYxubbN8cDexkqHZSYdu3abK/hbc6r+nCOPyt3a50en33WcZOA7gNbO6fx1yiS2TrnZoP5KPm2fVzGa9+hxnx8x/iWcul+86rdzslyM5TW2c/6RY/jvR7Gz8b0VmrcAfCaJGkXCOhPXLQC//YpPgcR5TQ6l3iXebbsF4GdvDwi+BeD722ZuAfgg/8XTLQCfJxDcAvCPX3PRLQCfd/3eAvBZS/+nVgD+4i/+4utdwIobiFmnRVyq333u3xoI7Js1dif7p0KHDD6pQL98+vieiL71gKrenbN21+ZQ01iTIY89NX3HeQYgFm+s3hD+ZBrb4i5hRcrGNTYGqtpnmUAooGjdOMlftqGIRfKWvIooWjBBBsboeOs6xjJsbNaHjJlw19n67l3LfWsEJO2TPOsPowTR6ZMN6HnnDpF6LhVUDykUDXVMtkNu/KfF4bbNhkPAswEGYOOcPWfLMj2zy87B4s6m+761btZZYVcg4SIdfro2T6ZAUiF3i3xIvnbsd6hKbOx4xW9RGxaBDn1qa/GBHdx46qvugsRMmAy8xcKdwEXVJ4osWwi1Y/dOZqcsEbsWVfLZk0npnWja6OSNNVDk8U2MxcY5u58giz49p1P//KvysK99G5v47fH7vvZ+6qd+6rOf/MmffPni+pn/jfn7tV/7tc++8Y1vvLbNPyF3MVO2mp/1Mnf1XRnoDPuGJaj/nIxgx4S9oLuyuyaE7aNj+ar99EqIfsVo2UX+xK5rF5tWhrbsBrm6JpQs+6xtmzvLxpHJ3FB/5Idi+Myf+teGPN2c0CsXa9v6b+PcNmzhjm3c0UH1KU/tWMB2n2uPna3hlh/YBfPPz8Y0T3djA7cOePGw3Gde3bjkin1fu55/u/49QaJXg5qPsWx81u+yby26XSE4mc7WArXTGQvsTUd+s4d4qj/R8ckyNk/T39ptrhPjZRzFRfOj4xSTfEyc2248/Eh8dHt9kK67befMZmXvPmJlydzaS65uHm3+Ng7ziTbkCbVCax76MCZjftPBLQCfdV23ALwF4C0AHwbmFoDPpZtbAH7/a865BeCnLIxJ9BaAz1tagKFbAP7RK3/+L1UA7hJw13pNeIinCA4yN0HsnKEV66KGWsbAdf2fKlwCKXpS2W7fENiYJ29AgJx3vqfvj7GbDGPIhoIguG1b39ZXTK6uocOAqZ53/GQcGrO+cOt+rL2BNkyCZQG77UQfGJb2o/o+EU9RV1lAz+TzXMAxgHtn7nSztiaj5ysqVlT70MDkZc+d0zWBZIOcISpsIqTSNR7G/NG4iry69gbapztsV++am1zWUK0db3/5sR/7sdcarI1zx2zdy1iaoeTpAXtI5o8QjgQNuUJo9F4kWcRffRkbHy7z0fVpRctt9/SbIlNvprEe1btFx4L/9m//9gvpYyXc2YsR9bYY/Zb1KFo0dkiviJQezvWdb+tCvrzkoAgqq3CicPYgR2UQx93m/I1PXJRF9R0os45PW2V6ydd8gXVRuJB9/rR4995WvuUuzMmFPeQ/Z7yQyRMOHIfVFMt07XzMfdlQxzbHNpbrd2Jwn2x2sh5F9nxv/X90xza98xH5gB7Jj2ngu2VO5KMzl5yMJtsbJ/vxweqY7de2vF27lMWwrpVN6mtlSs059muPf3RuElN0JpfyWTZDFriqtBjd9/Vh7tEWPVk7vON2J/DP/MzPvPxxOe3Xf/3XX3G/c5YbsNBra7mAzBuXq0U7zxy4T3f8kw2rhb0us0oXZbrqs+yAhetVMXpr3rWNLTBnfKM2PnNB2Tc+0bxN551f+bd4Eiu1j/mxeQNDW/9X62B/z7hzbHVWRs/80Tldm50z6GvHfwSomtc6Hn31KgK9llU/r7TQUfUmZpofPr8F4POw6VsAPo+dmMPcAvB5vpbJw+QlsG8B+KzXkszPQqyTTY+jU6DvFoBffHKZ9BaAX3m5yy0An2UItwB8nkAhn5zEwi0Av+8tB/8PF4Bf+9rXnieSfrmeyZ1NXSdiv7VNjvHson1ieRRSkAhmqAhNhQ8pQNDe8TvHN9mub2/ysE4AU7Hf27cCbqiqd0yNIRqjCOE3uaqgPWtwd/XtfHcGQr51ODr4CG1MVsiXHo37RLrahCoxKM4vGzr5xwpZ+2atpQnUNf+1UeYEAi47hEWgc4gEKjCZN6i69gEahCglatsnw3nX3H5jLPd9TNdQ77ZtTGP2hlyHjtfu7PizP/uzL1t4D7S3vowd3TlbMzgG2LoX8pTNqD42XuugilCtUcJ4swf7KlbKLu18aLiXCKeLrj3jpzsGsuQX2L7JNNZ6TMD8buP7V//qX332L//lv3yxnliFs9i0BnJx1hjtmrTKXrRKBnGMUeILUCb2sb7u+/QufvZZZhHr0VhXPJvUd3xZaUU2f+LH9MtmvVHLhNDJob6qLbFX9om/Ni7ZqcjYuNYHH2FXeqNnMVWWYPKujSJ/jIBYKwOjLbLTk1wkr5ZdMOb1j4kgg77p8yPmlhyuGAB/WKv6Maam9iwwKrswHz2Zkdp3bfEBY2jclRVl6zO+5VE6bT5dfqmOHVNf3X4y801zjWdsYmvMT8tV8/8d7/m3O2bt8B02lV+sNZffXTbeXDW9L5ctDy7Prd/lPbJ1rfv6ELfTyZjC5dL5xea45YyNTx7CEJqbGivmAnHMZ3yKyer8ZM0wS2WhzJH2Nfexoxy08zYe+YSfslvnl/oAPxQvjefmfe2QRXuND9vMD+Ka37cGcUzbM97GdWPa9lOG+ro25NLm1LLljXVzbfsVT52verWguemTmLoF4PN4mFsAPm/vuAXg52/vQpY0O3ndAvAWgLcAfO5KvAXg//EqdG8B+MwdtwB8f86lIlqxVcDyPVUA7hKwqrzrjRi0KNBxQx1DKu7WdJ63cUDtUDbkssnTviYPhUefCWi9F2XteCxAEf1QkwJuMg2ZQRM7dwjD8/XWpucHQu1ryx3EW3+2f+sNGa1VOpaj+4o+iwQhKE6AhdTGicoxL0OaW/uB8RoLiPHSZteuQHRQEWYIwtNvURFUMptAl/ZbfwPNYBQhd8gIS8MevWSKEcbMzkZjvybb7DDU+6u/+quvca69tTU77C7NnePOX++8XNvWd27NzM7vpWosThNR7QZxKuYwaOtnf9bdNXAVgNiMj1iV6X77187ahGjdtes911iaxcjeBPJzP/dzr3Hub+P5lV/5ldeY1pb1RCd7x/ZYpRaoZYjEXe8UX7tYCQVM/W/bsIjivP4qDukZuq8vf8Rw1efKwncNIDuVHWenfZbt5JPabTzaJwbJajyzSVk57HFzUVnM2XT7ypKLNXaHssWQ7WVcXA3ouScr1RxStoKtJrs86dz6Q3Ne47HIn43LEpSZEdfTd32/a8AcI9c4rnmPbei6fsHW9d2OVzu9ckRG5/DFzk1yiDjr1Qjx0HbYWR7t3GYe6zgwsmLS2ve1uRzVXGhtIH8jG1vuSse2Lc9vm1zp+LF5GL3JsHzp6QyupPxf7N1Lr3Xdedb557VTVDVKVZCA/drEOFECEQ5EwPeggQQJOGAHoUSihZDo0ODj0UJCASGck485ECcB0aBDlclbutbyb+//M7JtDhUcR4xHerT2mmvOcbhP476uec8xP/nJTz7umIxB3BPs811rn10kxE7yn2x3fZlE8i6DdK5bZZ+61vibLH0vYBYnzt/Yct+tzP8xr2WvrWU7RxyhE7ozv5PpZbParX90bRRXG3vONXPni0ebtzhW33a99vS/ftmsdtlmZd4Yx67YvBhNVmtbnF/bzX8aL8zZ2DCpjxpAArwJ4E0AZzQ3AXy+w/cmgK97s90E8Pmu0ZsAvr7jG4gGJiUTNwF8bjl2E8DnAw8lhJrsuwVckFLweRPAZ4mN5K0kxh9aAvi3/tbf+ggywXRg2prJc/Kdo/avzJ8nPL0ZRGZ7sl5n4aY+THLZ7Gofxn55E4bMWYZf9mYoaPUUY5c4nfM8rbc+1q9959b2EFbrmYaMxkCtLuvDDz98Yatao9KMvpk0oy0iOplCCiurA30WsWxMQ4ZkUPYSE8FhylZADWU4LNpYjMmAM/basl70DD0I8sZ/sgg7Dk3sGjIfi/rZz372UeM29m/neRpy8xiruSd7x3713c5lNaC+tesp8+l4MhrynR4hyPULHXqDg+s377ImnYvFyjyLsIqasKBsqYve5rX5TvbTm7dz6EciqSZyDODnPve5hzy+9KUvvfvKV77ykIFxYmCMCQPTmpAiRucVnRfZ1lYFlPWx8XUPMTbUdvgxezkRsSDdWh5+wq4aC9jLI5s6Cv4nUygdsnUenycLdVm1kfX33WqOyZWdYN3Ikr5PHzrlivHF7PBHsuF3neOOkRV/x1b5TmfOrZ3SDQahd1LOWEsG5O+OAL30yVB67WJ79iv+vsXotZ6Uj582Urav/l020ZzLlujXXMdouYOzsZRZ1S5ZmA9AC9A1GaneXC9hYYtlhSS4bFA83vwm460f3i1tndz6tDbm31tzVt9eJnxxa2vXdj5YO4tpapytx5vT2vcmK7awOLc4uv/kguVsHHNs/aqPPFk7tiJO8o36q/ijva5p510+19Wm+QP/o2tMHvupv1lb2JR5lZVkl+RF12/5UdffMz6tjyZc7sQ0vrKLzqFrqTl2LMba+nnryfqTBzQXYpsnm1nfxEA2/3iLOa9vGN9LbLoJ4PO+/U0An6zXTQCfbzsR7AWjmwA+GbCbAD4ZjQGSmwA+gXWTNsmmWFIm3QJX8FJgVrDN/yykO+8mgM9Xmd4E8LkBP9u6CeBTHoi8M0Z/1wTwp3/6px8MYBuQEEHjdUZPJ9qp387l3v6hbqaMwZl1Nou1wPYcdXvbA++szdq16wPzN/bPG0iwkNgCn+ujKHttDjWtdsJ7FZcA7vrVEX7iE5941ALu7xMlnnMh7PP4icQsFkUGDNgTYpDG5j+0uCde99md5TEjO6d74emvSNbfax/6WP/YH/0VgRT5TSZ2olcraO8+6Nz8ayPrFyJercr+j1n15hUsryd8bXeAjerTb9DN+p+e97l6mKFfNZPqX6Y/bwgZqt441M94em/trY2Nb/Pu03JlbtivBQ3DuOOVe51uv3VBnKzVAmL3yA3a3TVsXP/7xJRjJAR9NuOJ3TIU62/H1cJubrMf9WnGoB+2JOkvy3Si0vqzPtnPyYDRWZH4mSicyaSyA2Mx5qJ09S3sushcbVPb9bd6sH1uXtMfdL/+6OhkHiZP48L6YLOa4NBpx1oZS3zOOQMaZSLLqnSRM2fMVhMnPlhWQTv7NK+yPr0zc+pPPWlZoS4imEtxtfZwxnPXGYeaKevNySbxJzEEo9F3v2++feq449CPsZcJL4PVuN31oWtTdcGmy2aSmzHPjuZ7q+3dbgaLd/YxXX3v/NyetVu3rHPixOa4NW/Hd6fD9mTkbZeLtbM9YheL3THaOWICH+LD5123rkGbl1uxmEw2xm75We14bXcdqR7fkidZdZ06QYKabv66/sibLswTc2bdOZNBNtmYzhbFV/6o7a7hQI12yNQ5jVcFQOxqtlC/OJ80rmy1KQ5IaNdumezKQ59ivnggzzDek7UlJ/73wU0Any/Wvgngk+G5CeBzb6WbAD53tX8rUN0E8MmUd9FbQL0J4OtbZCxqNwF8bmR/E8DnU8I3AXxu5v59lQBCsBDknNZTZ0XRarg8ATWEM5SCUcEGNlsvSjrRVTPnIoQlZGN47INnN/SNC3qxnxJ2CTuAidxY7R/YugcMwJCZ+glv2rCnoPfWehq4yOD8u+j5u53X31oDgp3DkJj7xqRuxNPL3ftuiEKt2RYeSMiibTGCiCEmfathKNooqzA5em8vVs016q+gCYwxxCLos5exf/Q0OYzZ3PtXp4Mxdft9126eQ8CQLbucfUEsOwf6L1JtbQi25pQzJMsByw5gLrTZa3uLQXJYNNlkAOouQ9pEan1DtWVmMFFjEMY+T/a/+7u/+1g4dj72dHrxBD7makz2fGXX7Oni1V7u/L1d4Bd/8RcfNYbqPwXhzqkIGJux8zCs/LQsYBnC+jimvXHjTBiNoT5xMkdrk09gyKHdMhHVg/aqDza936Dy2s/0wR5a09WEjm9B/WuryHzHMboFD+bZc8l9v2m3dnAmTifT0bnzcXLB8EL9zm3cZX/aLZNRZo/9kq++1FHSf21i1zgPGyU2VQ/0Y3zsy/FdK2avHwwWee2zNaCuxxyVtSFv49l3MVE79Qmxo3LGwpcFaiKzc/U9vxPrNo7FssVxdxoW7+afY/N2fO8AXs3ffHrrzeblTVfq6d3F4AdjCt01qOzENzorA2jO2EY+y8fZA//vcwD7zevNrFdi8ikTPltbeksfbNJdRrZb+69tyU20X3YMc0knbM4c11dtjn/seB94XN99LqC+jNUkH0SJuRlfcx9zcey0Gb/zmeqvcq3v9E6KGNLf+aC2Xpi+D15LvFz3sJ0xgDcBfL5q7SaATyOZLG4C+HwCdvK4CeDTJm4C+P++3E69CeCTIb4J4AePOHETwNd9ZBEDTT6AXrH0JoCv8PePNAH8mZ/5mY9k09CwrBzbRpH7tEfSEIJ3mU6Zdkb3zsNmpRCJrNb3MjhlqKAS71Xcp8y8CGX9r15vNRdDVsYmocUGYjNl4ENUQ1ljANe22gNvBllb+1vdV2sSylr07/9eJtD5UJ06DMhzRmE/p9XE7f/QJFlgAzEuUA52AqsA+ampKrNFD5AO1IZRwM55ancyo8MGf2gQui7LqJ6o7LIAsXYn4zFXu2btb350rF2IbudMd76XjcBOsuW1gcWpDLA8RU9ljvo7NsD15FSUVXYLQ1F5loWh8yJVeqKLyWLswOY4hlQyzvdm02MK9kTg2hnLNzZ1//7CX/gL737iJ37iwahOlv/yX/7Lx9tFZjfmO4ZibU12szlvNzCmBu1dM5n36TXzhYjZDJ0UxYojkmjggt83RhRR89+d3/qkfWdPZRXKGvCDtcdv2eNsjb9ZgHxC1rXTk1FZP2UqiuyrZ2M4gQMZl5ErQ0YG4jA/AUTYCl2aIzsv4+EadY/iQuMFW6eHzr0+IcEp22Fs+yy7Rg5v+Zdk8fxcu9VHYwwZAuhrd7GPT5Zx5kPaN6/KjYysbY3blZ92xRE+bd5t0x2wMksb3/x0zJ43Ze0aD7LwqcW7Xb81bOsZ39Tf4t3uBOy//QbV9Rqv5Kr2RZ5luDo/fu4uUuOeOzfsQfvVW9eOxvsdNzfn1N7FaZ9rE4OOiTd3uucX4qsYL57UhxpT6Hi/lx2vXbhzxF57J04/5k/nvrvGelA73m/qzDc/czNm1/Iz+Q+/XZv8Ssxq7O1dLnGKfCr31n/Sv3k8bOAmgDcBvAng0w3nIDcBfD5NJkjcBPBZ10YeNwF8vnbuJoBP5k9yDJhIXm8C+Lxr0KTI3yUKbgL4tKE/sgSwt4ChndbFFNHNyMdAqPvzRPBYBfUKfVKvyLVZp5qKojhMwo4N6QwZYbuwAGXrjAVLNQQ1VmRjMQbzgMgFrbUzVmQsCYRkXmNf9t/YX7z8u/xRFPnfcr62JRyejCvCmDyG/ozTfoDQlb3zvBu2jAjEBSX4rUkOJOI38ociJ/MyHNAF54Xg2Addrj3nQGBFLoICXUAoWNqyLtp2rEgHg+V66BR7qdbJE+P7bv9HiLFjpgPInw3tXOOHdKs/Qc3+h8ZRJGncmDA2ggkj546rLEZtsSzD2lOfOZ+c/Y9tsN8lf6HTyYw81qYnus2RPIr4jalsQ+2iCLpAomi9TFaZEyj4ZHHI+UTe+jLO+nVlWgaOvNYvNkwSZ97QuZopzIdrywbVv11X+fGL1uqw+dZNmeN3qtsz942BL7JtPkYnZRdct/Y9pUnOtaMmcBiMHVNX2nmyU3ZcZl2b+028ORmb+jz901ETAPbDdspGk6e5NCknB/ory2LsEjQ21HhnrmQnicPGkY8nkU+/3fmbO/9bnNkdm8lyx+ZzYsh8U40flgfrv+/73a4P3nE/JnFjW7t7+tc+geRlPPWjrr3VR2v72BHZ0slpp6c/6pfcyEdcOPvGxNO9WEtvjWl0LiE6GVdz9BS/OYiXdm2Qy/DH5hoFt7UH82yMEv9OdrxAkC3uU6w9E18ywWqeOVDvTOi/49z1Z5x0h0W/YtwZqzd34yVPun6vBvAmgM9NpW8C+Lz1dhPA1yc7BVFB73T0mwA+JdMk/QReEvomFwJ0b0/cBPBZb+kW1E0An9sisZECtya1NwH8L3/gnbwFr5PbTQD/y3t3N/6XTwA///nPvzwEMmeCJmTi0JCM1r5wauQwZ55S3EIICRYhtG0LQ50X6phCPAFr13TnDzkMhaln8w5Fey+NBfQ2kNYKNZHZtZ6qUvunDm1Iy9NnxlZ2r4vUiaabtX8nRrBIdcEKewVByeRl+/Z4GuJbDYgaOfV/q99aO/YE3KIxPUwe2tSPxbcMRRdiKIZDSHCK/i1I5ooJKFNTFHQGnFOmu94t1+oYm4CxkVRAONP7jqlfMdZzPmUszNtYoe/ZL4YZ2us4m6BYeDxdXlmZN6RV+Usejaco1ryd73o+hM3YtWXABHL6tc/hZDof2P/VCnmnNuS331fwSaEAACAASURBVPkw/YxpmM2sjTEMe0rbglsmC+KEts9kuKi4rEprxE6UfCbSfGSf+i6z1HmUyWtyWUZiYyUrdmv8bF4NUv0T4hc7ahvuGjTOvTUv54mdrXFqvLBId+5sRj2W+RXBt8+Opf5StspcynSQf2OkPsit15WVIEe/Y2MwYjtuHTlthg+UbcNUWCuMjQ+c8bfxkp9KAo1TfR6AtrZn51tbtpao+56/TF+LqWvLnrIYm13n3bo7B2OjH3MFgiTt1iG6F6vZROVPVzs2EmJPE+9zYxj7t3rf7ZLArvgYWeqj6wqduCtDtmWtKrPaoHbpt/5uvjv/tCe2qo/qT/y1xom15Gh8jZ871qT/BIv8R5v6bR/krb/a4xmD6FA/YkjH0et7p6A5D32K2+dcjbtzw3xi+9eP87RTWfFV8Yk/df0+72R0jB/cBPC5We8CwE0An0i7CdBNAJ8vH+dYc76bAL6+FaS2chPA596AEpObAN4E8CaArztLSFYKtG4C+NzCTdL6PU8A/87f+Tsv7wIuKpWBlwnEzGAQthB6InEsAlZQtl3Evfa0WaU7DqlgvSC0IoJm71CurVvWv3EtmcMozgHLAGARzcUcNvb+Y6RFPe+dkC/nubL2zn/H1D60ngDSbxvYjxmD9z1ur7exgJ4AW1v7D1FCfZ5c3pynm32a89otyixzR89loqDcIgiMVXVYfdeGICa1SJi2sn47X5AkI+gFosUMtFbFOC24RcHGuPZO1gpiXb9qU/TLEaEpKIyNsiUsmjrDMQPTE+ZjOhnz1joWbNva9htdSBTI2RjLDm687Ibs1/6u9e8txHmi4H1XGzu2eDaydxNvbtuTbP8xy9gPCBQbVcbgRPSSH+ewAWNk72UN2M/mq6ax6Jg9rI2TOSEztkEGzu35m3cZTQtSY9PGt/nv3LGi5mOeZRfJh57KJOy6srnmzz9a94u9YiOtLdQ2Wy1jpK2i/uqs8co8yMu1rSsih56jvzJhjeParQw6LncJqg+ybMxb+2Vd9YFpaUw1PrZ82hT/2GdrwjDR6qgx5fvcmGd7ZLlzt56sbXca9tk7UGIPWy2zsvVkfbum8uPfrd3Uxs7beLa7xfpfnS7Wz7pQtudMoKyL9TdxDZNHp5V/S37InD7Kdvnb3M/1cfNoPKvPisXzrzOW8RX2Qt/WcTqWD+yTHTUGdR0zTzLZb10Pej1G0/zYdde2xoD6RddViZzx1+4bH8RFOjBGcbFrHxlb4/lXZVY9aMvYq4Pq8nH8JoDPJPYmgM+nP28C+Ky/EhAsvBZnyaothnbuTQCfu/xb5Cxwgo2FR9CWGJ9J2k0AnzVaNwF8JQtuAngTQEmh5Oi8K3UTwI+/YD2gVgIq9nZtfw8YLgE8kZLFr1mlrBMrsiA11s17eCVRZ92IjLjZaBGkYIelGvM3hIBRkdGXAYHOPF1VtNPzLNrGvN9mRENlOzaEvz3T9r+otQL6rzGBkNB3O4+BQnlFwGTBuGXvkOPkYB/A7Vs4FtATwNgSyGbjbv0H9DSm50TgbvViDMtGYbDMCTPQGpPq1XlFMwzPNWpQzK8ID2O7c6b/XbvrPIm7BEuNGyRI7tB8URh5rB1Mqd+L6Gar69O7hfmBd+mur7U1O9/bYRxfu2qHNsbVzA2l84Hpa4ztaja9z/lkKzBRlbEECntWpM6Ge6xoERspuaL79dPaEcgW0+F29sY3W/Oko3GVmYC+xYeTRZq8MJIYsCJhLFHZQeM0lyL7k2XYPDAHZRCdp11JO3akLNpZR1MGi/4FUdeVme2YyobUB8hF//vtrNHrPLFf7JaOyZkvrT8+wZ72m9q0snlimPiCBapMzE9sOH/TRtmrzqlMEQCwY51r5Vu5iIH0yB4bv3cOloNMyI0d7HzMXoFFmWDzaP9iDIbQmmBni10zW16sLTu23zcWexHSTdmY/V47k8A4ttjhnI65/rV29xv/Baro2Fwah61vYlztqHqrb5M7m9eecdGndZiPlU3sekY//Lo2RJ9s13idM9nWjsigcjFOftjkr0DTesPuxbGewzbJWbwnq7b9lkyNZTpi813Pu9bwseY+dNh50tnpN+Tea6ylrj/jTHXOhvnXC0t4E8CbADbhd1vZwwMzopsA3gSw6PsmgM894G4C+KwFlWw1AW+C0uTOYn8TwGeSeBPA5xuX9u8mgH/wXckS2P9pCeDP/uzPftT7wuvw3EunyGLOPgSDDRl7s7/33+0xnxIHmaiMWPCENhYghmJX37aaB+xfEfj6cdsNGnG7RNYs62+7jKtot/Vye3L4z/25P/dgeYzzxSK/vTmwbNxxCOo8r98b6LpYNDAWYWzsnm6GViRjkwn2b5+eYsN+rf0yf5MLZo8BWbQxYSfjWMRaFCJAleEomjE3zFzZF8njPqH0F+Tx7T2TKtP1YdyOn0jIYrLxYvewTNUT29ux2c0YvNnNnqbzbmljx3CQFYZ5zOmnPvWpdz/yIz/yeCJPmQA2bmOdLvZ03t63OxZwzN/aU/e4c72hZozgfp+t1ybKIvDFsmQn+iTXyQLj5k08FhV2BnUbE9uiT4wCBIuZwGhoB+I+GYIiXnqASNl3WaEi+I7hROZv6YYPG8tkvLYnzyLjngfV73fn+70sgTbJdueeTA4f2TmuZY9nn+u3wXvXlJWiU+xfYzD/cg4Gkn1rhyydX1Zk57bGrCyN6+nS2OlSjDDPnWd3BHZZ9oHed747QGfMr9/T1VvMolixc9hyx4cJ498Y7B2fL4pr+q/dzg/Zpti5cXkKfv1hwdkmvey63SnavrPukHSMGEl3sthHGUa+Wn3Wl42/6y0dkHHjA3twDLtDNmKy72yVTMiKfN2VMCbjrC4b79mUfl1vfW4ccF399JynGCQmGYd5lImvv/DVyohtN351TdF3/cI824+4dPonWW7M7PhcI62j+hUPtK9va3fXyfbbObSPxk+xon3pf201P3gvXtwE8CaAkoQaRoNEHZLR1eAE9513E8CbAN4E8PmO3JsAPp+IllgWqDW5LAi8CeBzn7omx2V/bgL4fNL+JoBPOdSPCqILSL9rArhXwVn4Od8yVExM0R1H9T5Se/+NGRky8iSu86AigRD7IDga5JDRar9WL6XmAmLeOUsqPLEFUWkDmpVNm4NEhKHIhgnNHLfP0p/5M3/m3Q/90A8Z9uPTef27x85z3rv4+KLvoknjlTxBtlgt6HfsxpijMVeTj13m1cVBmt6ksa6L1vd9MsNeFbXROzRcdqjyha6dVyQDhZpjkVdZJUlm7QkrqD32sDZmW7Opjd1+dgJh5YmhLKJTf9KCegiUXPfbdD4GeLawdsh5LMBsfLYx5tB529WfDrHRa281f2Nmt4fe/o8JVFOklpHdYnr3qd6VzDAEs/Wdv9vwO6dsBHamqHDjpXe/Q81l8k5mB4otG8X+MEhFnJig6Yn9ncj49HFA4rS7HW9dytqkh/oyFkASQY/sEwIHUhpr2Ldr2deuLVCpzWqnKL3J3InmyVncKXPbuOq6na/29GRD+IjjYpvxi6eTXZ+05Ef6MB+ov4y0MZ2sQtkKumh7ZY+cu/G05rOMasdqwW6fxmgBwxrRd+OiMdfWsFriTz9du+vsTEFmWC93qTqm3oFZ+72Lsr+3Tuy6+fiY/Ml3MWJP7O5zfcwv5reLWYsLLaWpL21svRMl/tf26zsbp90T+KvfrUUbW3cFkBCc61YZSPbe5Jws1S6eMcDvZVubfPCvncdG1Ku/VZ/bNUT8qO11LVqf2nKXhQ3xn/XJ/sSL2pD+dqxzPMfBRjtP46pMnVem1RPlZKCN+oVj1aPxasucxBfxpjbQu3f6O+2oCSF7eej8JoA3AbwJ4E0AsXY3AXzu+XgTwNcnCy2MXUTI6CaANwGUtBfkAP83AXwmwd+3CeDP//zPf4SdsPfelIdFKRqFwNSY9S0gY/+wdOeWKjLtCUJdiix0gvGk6xiuEzEt6Kgz3GeRE7SPTYCQNj51V82k9QndrT3vEvb6t7cy/Gb7J5o6v7v+rc+i7MnSXmCyfnVt2CHvhbQv29DlN7/5zUedpHoROilqIw/vCe77cJ1PduTJQD1N6lr6KpqESjp3jCoZbzybT+tIirZPxgczp53pb4zbGLj189u//dsvb6iAEvfpVkmfwivCLeuzc6ElDKPaQO9d3tzWN1taW5Pf6n888d6nhOlw7aph3d9Yno19djYdjhkcU4gRMRYsJhS+PtlC7bGoFnIni82zi3HRK3bBol2EjoXQN3mdCLR1Lq0Vqg2UBaDrlg+0ho6OtFsGByrHfJ0+5jidQ/dn/8ZgTk3qyLLJDT8UsNmX4xtrmSq/i2vkrF9M1DkOiF9bZViK8Luw8kN6rZ/Vxht39OvYW/3RiTb0SZa9k1KGT4zBOLBputD3uX6wq7Iqb8VUNoD9qc4b960t/OBkZsTcxklxf3PzPuz1t5iwdhZ394+f73jr3rcTw+LRYuQP//APv/upn/qpx16aWwPng6sH/qVf+qV3v/Vbv/VSpywWYumw35VjZciWjNt55kcG7KGsVv+m18aDHiNXtlw2SjvVlXbYh7VAO5Ojf71+bXiCvbGrMbxMdvVFt/ywiWbtrUkWWRrDW/GtY934G9fqu9piu/Xnt8ZystdlrsXexvXTT+mg8ybfXccPGzfOeFAdNCZ0r8uH7G4C+H89FvebAD6fxroJ4E0AF1huAvhai3UTwI89Sh9uAvh/PpKYmwA+6zpLXNwE8PlEvKStt2C/rxPAL3zhC483gUAUGIEdwwKerIDfhoqGjrxGbZ9qLmSd2mUwMnLZq72WPJ1ZVL8MfWzMkJh6sGWwajWgVSjE05VDWbtm10Lza7dPiW3c9ndbArg6jqL7Kq3ZerPp78b+QQFnJg5xQ6aQXpmY820oQ6RDnKs9UWP01hNvxoyRYIzYjl072ZWxoB8Gu2smP/KCRop+zLuIqUjf3GoDRWpQH71ZWIxzn9AZ1kZfxgmVlY3EcLELYyeXykcNEAaBHmbzAwP7PxmvLnC/7fzZy0/8xE88agL3xoxf+ZVfefjNvu+6Mej7hzHwtKCalTGEs3N2WnSKBewi27kW/ZbhdM7G4e0DG+/GYu9EqP1kGHYt1tAtmx3jB2yVLTeolXUqo3WeU0ZLDNj5GNban0UE28EG2J7ry5hiqIqa6bL2wK4hZePXhzIIyS975pdssz6/v8uQGX9ZG2NmkwDWuUCUtXFO/Yd+Nk4yayxqnDn7L/PZRaq+vf6dV33Wh042pQyFa8nXGMpUseH21fXgvKbXsiP+2nWlttQ22Ik+GhfJYZ/qfee3Y+rHCoqT86mtDR9++OHjjsTsYfG4NW2rDdzviwOT13YF+Lf/9t++7GixGLJrlFfwp9aAdX08Y13jQNkzrHBtkq+zXzriC/1eWbFvfYvhGPrGH77DptkeXypj6HoxBbPbuwEb076z8XON3TjZjPzgjD/m1xhHx2zF2nmuRfuOoW3s6zw2hrVj/Pqht9ojWz39i97pqzGrczbf+kv1tuOVVftrfLPOimna5Q+PMd8E8E89GMCbAP7+y3tMbwJ4E0BBWRA6g9dNAJ8Pit0E8HUvwC5sNwG8CeBix00AX8m178sE8POf//xjH0AZuScnsTAyW1mkLNgTUhjAfWLdFhTVFRaRyJYhGozUav/2335e0MiuHQIbG7P6q43BWxvKpBX97lq1iH2Xo1otDAfWcjVgexLUPoZFU9qVqUNFbyFvmTdkAIGdC+jJgJb52Zz23VtA+jTZ6klWQ6YekD42R+gAivLkacegH2P3FGEZGHKHiKDNLnTOL2MJgVTv5GAhMEb2gzFQa7jjnmQm5zIddCCorH/ywgp00WGfZMDmZk/7D8mVTV4fs9vZxqc//enHU3+ewva2he0JuH0j18ZQ/a/92q+9+/rXv/64Zra09qanPQG4PtniZLn6v11jbGpusU9QZhfSEyUWgfIf84fAZz/s8UTpaw8SJmc+6no2q2+yhsIFstOW930645vaLauAJTtZ3/VVJuf0ObZQlt7467P65+fO3/fJvbHOWMy3TCPb71xP5qP+Rc6NcWyOHGrX/hZnuzi0Trp63N9lrve9D3CRP19r7MVmnDraeNVe8WN63m+7rvGYXxs/m2ULZSewNWUcWqda2+ydJ093Vte929A1SWwqa8aO99uOn0yi72rd7SNXe1pcHaM3Zu8zn/nM4w7UZLH27ABgP9Zd573a6ofn67/5m7/5iA2//uu//li3Nq6ykr27wVawU+yBDLA5b8kBWDtv0TdmsoXNuXFzx60h7kxUx2S568QNPiSWnwwbf0Qk1EbEhq477IM/1U/IyBz9xmb5JFvterPx2peyzCmZVj7mXPl3La9tiMHih775TX1jfxvjGcv7/YyVbavx2Pz4SHUp9pir7/QhLnRMH9wE8CaADOMmgDcBBBCavNwE8HkL6iaAH7w8wHQTwB942ZD/JoAfe9m7sInsTQCfd9W+rxPAvQquKEMyAJ1Nifsvi5f9qvUbqh6C8KSp83f8fIK0AXTt2zPJ/mvQGtSBjRk7t2u9pxRa7D3y9Y9t8daQZsRDYJ6AUc81ZnHIbuyiN4GciPtk+8o29LfWNJwZexHrSQNDVTJ5DODYIXtJraZkT/9OTrsecp2cTkYAQpDMFQ0XAXTPq6L2XX8+nWzx0x80it6HOHxiNcqKdhycAluj/qKMH/uDNne92qiyHmQNWeub7ewarMMYvTF4+9z5nsz92te+9pD1xjW7XTnAj//4jz8+ZzND8PttNUDdn3Djpif7WNqncfaG0Z68sFv0j8nE4mBasHkQL1Zq/ZPB/t7YMTZFeBZmuqnOHeviDXWzl/5W+25g33Fs844bK9RavWuvrNRZ/3OyZtAwFg97VbTPhrAqk6/bsY6dSUrtx3xrg2VDyJae+AB7EzPZNTn0fNfwydoq2Zq775WhmHueg6XAnJSlYwtlWE7W5NSrPs1FLHK8zEztiZ7pCSNEFuJEfbkMmHn4PMfO9l3vu3nza0xKx71zy+wV3JbZ6RjFjl07W9kTvj/5kz/5iAOeEK4f638xYg+GjPXfebsTsHkuFnzjG994xI/9xmaxeOS7763XLTO1dW3jcVeodm8eGCixo3Ik294BwqrpB5tWNsl1dOuaro8dZ9e4spTiFhviH9a96tg6wA7ZKXuqP5MDezROPiZnOf238+gcxZjOTxwy1vp6+yOHjqnHGtP185aPVEb+Fof2aa0Xixtb2XHX1lNe5oYp3lr3wU0AbwI4w+hDADcBvAlgkxZB1cJyE8DXB2VuAvh8K0MB500AbwIoVtwE8Pm2DoDx+y4B/Ef/6B99NNSyRX8shtqwovSiZVkxps+Tv+r/7PXjCeK30J3MfgzJnrgas2X/P5n7DGfM4tpXuwPpquGCDNeXczcX73xsFu2tCljGMX72mdvYy1AZ38msFDmfKBoa67U7RuFnNt7zsW4YJU+NjeXxdgnvr117au3UovjUjsUbkl07rfmDBDAq5HQaJ7QE6RaZ0YU5YmCKLi0EmAw2sWugxLKGGBpt7Lezxqmsg7+hHvs/zmZWv7P/s68xqDvHe59X1zP9T85f/vKXH+zqfl9fs5M9FDQG8LOf/eyj/nRt9P3BEGH1uzlOzkP9nv5dLeCug773qS6K7OtnbKJJRVl07z0ta4UZVxtKJq4rKyJxo4/Kr+xB0bDxnszPyeiyS0wAvUoe+6ktSJTsd5yNVMYAiroX9k124pNryliRw+QD5GBCze1k2gRrbO3Ot6/jxlIkvjZ839wh9tbfnMge01FWtQCMXMS3Mx6djGmZkjI2zjOush9lWfUjRrGFt2Jcx7T2Ogdtsm0siHPK/jUGlD09mVUsGUaP3YkN+iw4MW4MIPk3rmC9HCu7zIbH/P3Fv/gXHzWAi7FYd+eKz9uhYX2sv/n74srWNm/64YNlsvgD3Rh/4wP5Vj58tr6jLX5BJqe+9cGuycl8q2/nnnHqTOj0tU8xvYw1myo7tn7Eh87XdeIP2cghzIffG1vXM75dnylbx34rU/KoTfi9MaWMu1il71Pm4oDxlL3uGlbZkxXZ8B8+4Lr6oPZPX3StNaqA3rFH3zcB/FOPB0BuAvh0SsGE0Vmcz0XhJoDP+o7K7CaAP/De+2+74NwE8LkkWSjPgH0TwA8e8rkJ4Lde6k1vAvgEVDcBfG7R9D8lAfxn/+yffeSJxrFNmLhlh+v0ZPLKALb+b397EhhSP7PbImt1D3v6d4gJksYO7Fq1hdqxJ6B3pcryZeNn/aGaoC1EntjaIr32Nt7V/qkBLEqvoIuKytaUJYFwi6p7G2R/QzrN/jFCZOFtFEOPY6Mmm71z0rtwdy0WiEGsT8f26dq1iRF0DAqZnDyJKsHDFmKXOB50RD5lCyFbNkIOp7FKBHa8zJBbzTvuaa0iKuimfRpXWZ9dYwwYacFziHzy21jVqY792++zp/ULrXsKbu3NNj75yU++1P1NXhvPannG7G1OO2dtSpbXlpqd6XJ1QV/96lcfDGTrAQU0yUCZESi4zAY0RzZkuPHPfjHHGAo6KysCXW7e/BC6ZeO+l8UtQid7esGu1f79VoRdFKptn1C1Me8TEi96dky7bBkjUSYKk3r68fpUw1WW0BjYIGahzFUB0f5u/+1b3Gw8ORk7bEhltPPLfLi+ftgEqewA3S7GYcrETHa079rnn/Xtt1g7TMP5m+8dL5lLZMmUDfo+exKbyKosUW22T/IbM9/pebW/Mi1kVzvlO3TIrnxfP4sPP/qjP/rux37sx16e/t0aVZZ9c1gsGPu3eOBtQfP7xezFndM268fmLoZuXli9MkBlosS8+jc22fV0Vr3TDUZN+2Tl+Kmr0ybfYqv0V7/Efokr9HDa5PpjCzuHTBqP3lo76ovseteLawWblYe29EmebFO/ZYrrI/KJ+vsZR8jdGMi++YAcRzvnb/zKuMyL/GrD59rAl8iDXbBvfb7o+iaAzxrAmwA+C59vAvgMAzcB/OixgN0E8Mny3gTwaQ8WEkm9BfYmgM/XRd4E8LUM4iaAz7tETSIliE3i/0gTwH/6T//pRxDSUI73zDab7tN1UM2OqUUb+sHWDbWNhYEEv1P2OuMYYh2KUjdlHBCyPdsg37W7uj21HUUMGKz9Zlyy8C1i6rvGxOx374P0BHCR65kMnigcwilyPZGpTFvWrj5C4NyiYmf4ycFbIlofNH1AnurwIHxsZIPy5o718JTvPr09ZdeqjxS4u7hNBpiusnv+1leZkcqmNlO2r3UUdFYmBitVRqSMRdmQ/u029Lk40zeUQ2aYxs3R/NVvjb0e4zdGbT6wp/f2uRrAMQGzlzF5ewMIpmX9emfx7MjbZfa5+h/7gGEMxyzs/8btbQLQdxEbu60NlQE50XZlud/YWpkeLBT/FZxde7JlxlCE3UDFJwGGIt4yXtBubYfNlHHAAPB9n5sL327/AmuZxFNGgizEbJ9J+ySe82FHZRvLNPHxIvMdM0bH2ThWet+9OcK42V8ROp34bHtk1jH0vP2+PspqlCWnE3PUbxkzTLT58GdsOh2dzB9fL5PCT/V7JgO1l9kgHbPDjsvfZYTZU1kqf1cf7PRceMlxNuHOkeR2tcOrF/YmqfWv7nzrx9asxWU7B2xc6oS74ItPrT2drPaU8OoLN87FhiWNWCnXmx/G1FpjPvwca3iyWOS9sfMlc+6TzGzkTODpoWvcycyTaXWhHeOp3ep/Y6LzHVPnXb9znbXcd+3yy8rLOY+nWz/44A8kXpUF+dWf2Fltk3zJobbY+CWOv7VWNYbwIf4vH/ApX9BOWXu5gb60sXML1GsrJ0NMBuTzwU0An1vA3ATwebv/JoA3AexifRPA51N8TbZuAvisFbaY3ATwJoBNBgGrgp36z00An+9R5j8AapP571kC+E/+yT/5SO2Lp3KHSLAPmD4sTRVZRmWJAyZQPSB2pcxQs2HM19DTMtX1JTPf395tOoQwBmYU+9iVZrEQpvFhK6HBCdV+g+vD/nD2c1vy58llbZQtgQagi7WHfSsacazsh34hnKIp89x1O2/1JfvX27DQnyely6Tpm+O5DrIfA+VNEztn89387KUI7UKHrt/4W8OJFbBPle8newNJFX1AKhgp6Ma8oNm2BZG2RlEg2Ri8A5ntOd+8MS0YBb+fOoXkMNZjlof6h86H7H/5l3/5UYPpDTFj7DzRy3m1aazqSmdT0P3aUhc4nU/OdLHfptvpqewn5qpovwiUvPiBubuOTrFj+76/sQzVVYMQdoiNF2Wf9Wll7BoTjPMtBgDKLZPTa/WxY2RqTu4OeJr9jCmNCXxWTSffPW3lvcwuX8pe0/U+yVVwrnzoqn0Yk1han5VY1w/rO/oto2AMZzJKz/yMHrV9jlc7b/1OB+4mYBY2Njs01D7FWX2eTAhb23F3Ehxj8z6tQ02wyantkBPGiL6dI05WXk1QMFbrzzqwMcy2xuRvl4CtN/PLvdFj66G7UWt7d6zGAC7WkNP+tgaUySqDszH0zpi4tmPrd3cbds5YwfVr3aDvt9Ydstj42QEmmN7LKu2Y2uuyUfToXLKs3Nmx2Lm+6bR9dQ00R9doo8zgeb62zIcfNXcQQ7oGn2Mlr7UzGZ9sXmMUX3jLx85jvstXmugaV9c0NmLOza0qD39X9vShPfGl55ZFrG93ftZDOnvx/ZsA3gSQcXDSmwDeBFAyIaDcBPAmgDcB/D9eNni+CeDz1vJNAF/r/ABxiZdE7vs6AfyFX/iFj9SilalpNi1BgHKhU4yZOgpPVaoHHGpSB1MUKhNWT+HpRcgbU4JRnADHqnT/vyJn6I7gNw9sEbSK2RqyG6ujHutk/06kX4TlSeIxQWXsevtYEmVMZRCKADCAY4DGBEETqy+ZXDbnyXH9r6+hUG8zKfMDPUNw6v18Vv5FCuqgMGlNAs+avaIUaAcSwSptzGpe9htUXqTin4ZOGwAAIABJREFUGFSDdYTIOVAZIowClEg/Ak9/3zEyg8LpgZywOPSCkZtdDPlv9/8xf7/4i7/4eJqPXMzjRKXsECOFCRmz4GnrvXlk/a6GcE8NYrtPRhfb4ZbAxrg2yoyRIURYVm/HWqfTW3NYBPIrmiZD9llUjYWonOmCPTm/OirrZYxlYbAPtY8yEo0/EDxfJA/2077Mb8cgfvIsu04ezmF7J2vETvhX2xf/2ETjY+OIufAd9l4mhezLIBpjWbDqozbXmFAmcG2crBN90Jc+ybU+01jP9sizrI/xl7HoMbaiJqlsFVZXrHLXCSPoroP+yHPtS0rZs/7NhU3tuH74ydaTMf/7HNs3Zm93ABYD1tf2B92T/Iu/iyveLb9YVz1ZPzvf+ix5mnNj9tahT33qU493j28t2nqwGLH64a0Fawf7vXGLrW2f/fMPcqo+y1aJr5MjlkzbZdvWLhtv7GaX7Nka23Mb/81fvGN37Kjxn0/QcWOGfhvLxfPKwDrUmHcmZfxCP5ju+qRj+jP+snFrl947ZuNaG2ySPBtLyMlY/cZuz/Wr12pXv2JY40t1VZ1sXA//ugngn3gxcs5FeV0Ip5CbAL6inZsAPhHwTQCfT8g2sRZoyOcmgM/9/24C+CyfkShMHoDq5HMTwJsA3gTwuR3U9ywB/Lt/9+9+BGEKUCf6xpL5HcKAqD1FhQHccTWB6p+gVUzCUNOQlachPXGlPgHiUgeoJoiBaOdE6Npd21DN2BjvCTYuDJtERjYNAZUNkXVDWL091mDW40UFRSf7uwylPRDVhU35rR0UIHcNtGZBNfYyI5s3Ns6ijAkqc1M0ud/LcDnPogVJQuL6KxKHkopKBPgyNlgx55/otaxH0R2nKKPRJ1jZJAaOHrvgtI0TrULZZLtzy0wUrUKAZXzKxnSOu27fV+MzRD92cTotK1PUTVaYHqCksmYHRY/kjgGEXsvGGjfUqp0yOWWYMAXV//qpvXRc7KJ2pi9sjqfSy9jsfEj5Lf13USjbVzstWMM2VU+7jo49xc2+dnzxZmNoPWb1Ul/DeJSRYgsQe+OJ88ibDMVdci5LU0ZmbdcXyKBsRWNz9Uk/J3Mk2RJX9HcyzvUZYKdsSuMveWNf2YNYaCcDPsp+sVySQOP3tL7+ygZZIPVVu+l5BWkFIlhlOubfOz5b2D+yMW+xZ7Hanqu7K9OnavVXVtV4zLt2uV0H9sah/d9aN9bxl37plx7vD8Y8qnv3tDCmp3ogY3ZSlq+yYbsFaV2r2Ca/NXc213PNQyxjp+ubP5++W3syVmt511z26rfqqeuJPjvvMnGzZ2sAnZ4xtcws+fBNbXV9KJNG32/5RvXcutDGYbGqdxHqR/pvTmb+tTX6Mseuw2y7db38/YObAH78ZVNXShRMa0hNAG4C+NwT7CaAzzcXnIv/TQCfT7kJUAuqNwF8vd12E8DXNxtI4CQRTSZuAvi89XwTwOcm0ZKlmwA+n8L/Q0kAv/jFL360GjQsXzNOWWmRsHo/DA4EaNHbNf6e8e587J5B7xMT4KnNPk21tr0DGBMISZxoSqYOEc44uu/d+l+dhb0JW7tRtqhIpaix/RVtvIWCm7kXBUsey6htjHaL39zJeqgPi+cNIK2vK9NRJNJ3T0LSZWToxfVlEcoeVD7QGkS+81ozAnUVTdJtETUbKAI59wFsQikRPxlPcqrOBQXX06MgQX9019rAoqod9ySfBP9kuiBvbZWBOlnT85wynvrFGpbFKLtE7jtWttMcJFXaK3CBBKsjciOTsq+1bXbTz0fESdDRbtGzONGxuo581qcnyssU1oYkSNXpfq/uzLX6Jq99zh9OpkxCof7VfFr/w8YhZEi69mnc9Wu6JJfGjdZlNsFhE5NXGeTKGiN3sl+1a3LfsY2pbN/Goy62Ot555uH8xr0yrY1l5NGYsDlhnIxLXK8O9L9jfMv6sc+uN5U7HZcp0kbHTB9dK/gs/RmnnSrW5/kELxluXlhDvlAGDCt0smNk4E5YY2LrVnfdvm93C28dWszfHqRjAj3FXr9ubDpjuTFuTq1fa3ygNwwd+Tle5oh96t+52jt9W8x1vDGwCZx22n4ZRz5Uu6Z7Oq7vVqbsae2VhazeGve7JpeFo9PaKT/pnRPntV+xrHmT2Nu5WV8bxztPc+ycq6czZpuLc8qiso3awuPvmwC+MoBdkCQhNwH8/Ze3pNwE8PV9yU2s2MrpXGeCLMg57yaAr0zhTQA//vAzwVtwvwngRy93aG4C+GSRgZObAD4JiZsAvr6lp0n6f1MC+IUvfOEjSENdhGwREpepWtAm8DFqMmaZv/MphKHaVmSffjuzWshYDeDaH3OHPSy6l22b7LnQQn3dM240+mosPJ1Z9LZ5YL4s5mV0inia1UOhjkELGBCoU+K0Oe8/tm7Xlx3db5jR1SJ56hcDpHYQcly72E5y4xCUT64Y0qLRjbtyV/OG5cUSVPaSGDZiTuS272Mw933taP8t5qCsGPaiiyDkWbbBMTozns27drjzquPqyFigQteyo6LFjkdfZRfNQftFfxbxc/wn6ibnok1MNjmzkyLO6pStFRVuTLtu7MKeRJ5N/dZv/dZjD7MyjWSqbSxJ68Sc3/mW/TOnHWOLZXfaR22lpRWnXtgnNuOtBInszpo2cugY2FhlqE3yK2NVu6cHdtfzy3RgucteNH6QbVk39kaf/Q1IwKqUmTAfcbaMjLYqMyxE7dc1O0+/9cUyRdUxfZalMPfG5SYrPXfjo9euF8a7Y57wXbwsI9hYvTbfKsnp2yB616JxQC3f5KGWjzz0cbIwXWDVCGIcXbP2sH/7bedtLvb561tErIlYoLVvX1hMuTFhI9lTY19t+q04VoDVObaN2qw1xnWnDWO1T103zssbyIeuTvt7a62t/fK9+jSdNmY2rvJdviVZrj2y7fpvQYbYIq8hA+s52YiJ0+F+E9O8eYh9kvVbuQzfrE/Xd7X5VvwVi87YRG7V0blmfHATwNdH3RlvDfY7JZ5NRG4C+HwSlBHfBPBZs3ITwOdu9+TQpLPJiEB1E8Cn3dwE8PlE8E0A/5/3GOGbAD7r3iSS+7wJ4Gs9/v9QAvj5z3/+o2WXdkRfI0NDq08bkseiWOCxXrLTfY5Z8x2LuOs4ce+ta8cnNCIzL/NhP0E1hb0GypHZQ8oy5aKKk+FQkzaGcfM+UXAXraIKwRlKMGboS7K4MQjiFj/s3Wo89t85ZY6Mc3IfCtynJ78gC/sb7rPIqAjNOCyyAkcRqrqjyt/TqZ5I1qa5QFOQne9QK6TjCWu2UxmcyXUTgVMW5szRsRRlH3bM04VdOJ2jv7eYHcHEOBtgaxPQrsADfe577ax91IbYZO0XCi7S3niwZ2yLziRHu679V9fVz8Y8Pe69pt5NvH0N59fkXCRujEXZZTvIiO6rg8q4TAME7VxscfVUVG38ZRH43H7DnnURIOe1aWxlOIrKd07ZojKCbKs2uGM9n77Nt6wCubGVnmM+lRlbqk+WndCXMVYOmIuOmR+UCV0bi3WT3eyqNVHYCDoWt+mvdzFq/+RNV40RbLMMHZ2V0eGv5uguAb06bt1oG+ZsnNadnSPunGxJd4Bwh4UtiqHawUa6A7U2FxeB2q11k+naWRy3b+tZFzaf25P/awdTiPV0x0GdalmZrqPeM77Psff7t/HMh+1PyC8aYwAt69RbPs0+rZvultXPal+YJz7BDuiq9sD/+FLZ3vpUExZy71pl3LWL2o4xmUNt+vSlymB9dE0TQ60z+mN3/NxaJY6LN3TWuMqf7Kpw+kbXjjPGNb8gZ2PZdeK2HGjn9Da4dbNxtrqoXXxwE8CbAHKOmwB+671NPS1uNwF8PoAh+Eh0m7A1qPj9JoAfe2HGLSJdKC1EFpabAL6+d9miaDGzuN8E8CaAEsybAL7Wx/4PJ4B/7+/9vY/KJEGE6rcWxCEVme8+MXyCVhHvUIrahmWh+xtLSHkyYMzY+vGmjz4hWmW/pXDZt6y9qPxElDJ8Tycbm7kMtam1KtJVG3e+2aQMUhdACRUktk9v84AY18/GOtnal2zXYfiKTB1bG5MXFFt2AMsANdMjWTagFmGTl3oceqxNlF21gAnI5g3h6LcszuTrujIBZcHaB6aGvVWPdAipYgJqVx2b3zE5J3Ity1XWlmyNwfgmT6iu/qDPotYiRQhMf85vfdLkUb/qomcekqvqiw6xYBiYnTubXv3f3n6zd4z+zu/8zsPG2l51RT/0T15YiyL+9TtZ1PbY/FvovShW+/uUYJ+Jpb5O/TufzWGQdn7ZsSJ7/dRu2Aw2vufXroxL3CswONlMbbYt17vOvBpjJDplw7RBv8akz9P+vpMP7Hx6qV/rH5NAx9qvr4jzlYXrtFndi8viUeMGX2IjgIL5NpbvmPq42v7+dpxdqfvb9e0PK7rz5g+78yP2st/F4z2NO1/ZO8H399p3J4butb1P71vfG0R+4zd+4+FfO3+/bSxr68d//McfLPzq/sbczQ83hl3zq7/6q4+3DWGSsJL7ffsC/pW/8lfe/ciP/MhjTVpf89u9KeQrX/nK413l82XsIgaQ/Vgr+QTb2Nhak8YmzUtMFmfPhHvH68dlvWrfYhCb7Tp9jqF3irp2dsz9uz5svaoPsx9xiW81f9BP15quU9rYNV0XGjcbC/mC3/XpHHJl++f5fLSxpTGyPkFXXR/LIvITx3rHyDis2x/cBPD5YIpbZjcB/NjLLUJGdxPAZ12WhOcmgB97LLA3AfyB9+r1zgTM95sAvp+Q3QTwJoBNQm8C+P62SAUbTQLPZP0PJQHcRtDrxB5rUAgFQXVQFETXJ3rLOHBux1CTsvEia+iuKBFS6PkyWUgYApH9N+vuLRZZ/pk9Ow7dqAlc8qffvteYbDZO8yvCL2tW5LV+MUYYQGPfb2pLoBfIRhvY0Z2HKYT0oObNBcs3WfcJ3j6NWVRE3hv3rnH9+vXkEoRSebpVZby+YyahnbUPiVa3XQj7t+s8LY6JIOMyVDtW22QTGIoya+uD/RXhltlY3w1Ap8P5XnvUFvS78ZS5KxMiCcBaQexlEk6bMp6ylmVaO9cycJt7Ed6+T597+nB9jH3ef3M661LYCP9g1/tkI+JDET22gN2WfcEYnMj5ZOdqD2+xx10w9FMGDKvgWucY7/rvU3llK8zztM+TERQvyLl6eEHUH3zwkgeKgWy0jAT5ubvAlxx3jcawRGJh7Uo/6h3VUZU12Vj5hnHXJv3NNprMduFhI41jHaMnV/lywSM/L2NbX/F3bYsOzriuTzaAQfHmqTOWWlTtd9s3S41x8w5gNbOtw8bM20lCjN33/bb39v6rf/Wv3n39619/MH2TwRjEv/pX/+q7z33uc4/3/E5v/+E//IcH87dz9kagMXj7ryZc3Nva85M/+ZPv/tJf+kvvPvGJTzx81xowFvHLX/7yu3/zb/7N493iZfPFuq575EevGHJsV9kx8lea0CfayRMbVh+kVz7unDKF9GT9Otm4U7/7Xoaavq1pzQlce9oum7ceibna5sf1y9o9n2tCZtz8tWwcOZBV+ydb66oYL+b41Fd9VTtkeN4x0a+xiMfiOzlai909evjmTQA//rJZ9U0AbwJ4E8BnCBSoJEc3AXy+z7cJzU0An+83vgngTQAlGUtkbgL4fGDtj0UCuG1gOPECHMZKVlnmo0zYFA19nAxNUSyWpMGzLKF38/bWq736NgZPwbq+aIOhCcSQQA1QFg8Vt0YIEi2r4c0jZ9btSWRPdhXFMv6yUUVTq98Y8zLkt+uKUrFn688i2yfwWvPX+jNsJIaF41VO/Q2Kp4/qt0xZxy0Zok/XMG6sBzug17INZQMhEowZ1K69XXeiWMioLGsZiRM5ml/HjhWjn6JP/RnbyUy1dgPC1T+UZgzGSA7QatEdO+y5ZO66zkkiZlxFhud8oOKiemiwOsQeYyPro+RWObKjIkw+/x6aDAMJZZOrpLL+S57mYYzn/DvP6u7UFZlqt34EWZP1ztnYsWYd18ly8rXKBpruGDBxdNa4WlsvK9M5i2PkrA8JFgaALF1bVub0DfU/6rLLkpDrfMCcG+9r7+RuTr0DUTboZCEqg/ZXPXQ+WCMMFXt3rbm627Hxtj7V/GsnZW3Ex8XgvYd37Pg++x77nTNWbrF5sdv72sfqjc0bS9j9acfm7d29X/3qVx/M3uawp3/H/o0F/LEf+7EHm7XfZpPY0Z03Fu9f/It/8ajp2/c/+2f/7KP+b59ba7oVzua5sayvX/mVX3ns6bm5aY9uWwdo/ROHfa8d0POOdX1sAtO1TdwvUGSjJyDYuWUb2biYwhfovXeMzjhmnLVR42pMrn+Jf+zSZ18zKMbvsz7csa0drJ1x1daNw/MS5n36EN2UQcTomYM7FV0XyVwM6DpQ2fNL8buJqDHy9UcN7U0An7fNGOBNAH//EVTccmsifBPAd+8Vl98E8Hk73qK6T8H0JoDPd5cK6jcBfL7lBMi7CeDHHr5yE8BnycRNAF9jxfc0AfyZn/mZ954CLuLCKMiK1aQ1y/cb9F0ULvhBKGUK1VG4voHS+3sxZbLfndunkxmNdoucXeM3LAxjG2vlTRtQws4Z6ls7akU6V4hHzcjQY5888zt21Ns8MF5Df/aT2rnd6R362rXe/Qtp7PpdZw8k9Waye/1BuuozoQ/IpseLFLCMZTMs6uZfFL1jfVoZM1zkBWFiKciGzto+9hLzAxH1XL8VyZXZ0zeE1N8ksZ0LnbMPdotNcG4X8coM67tx0YM5usY5xmzvxrLH+42flUkhN9dKtLA1Re0S89P3WgtWVrx90pO+i6TL3p1omB8VYTcBLGNQRs/fkL75sQeJAZuAlPVX2WI1MK3m9ZbuIHL7nZEvpEyPHQd9ilGSWserXwxBWVy/F+3T1Vmvd55Dfh2nv8nO2PUDyJJDWQgswWlX+46haYysDNmI9sRI55uztQNTcsaT03f1/ZY8y67wD+2Xfd1v2M3uedh97SqvjVn8tOuEuzs7vjVhT9qKzWccGUGwp4jFqPU5ZnBrgtg9lm5P967dn/qpn3r35//8n3/8vrHuWmvG4vz281M/uN/21O/qEdm/J53X5te+9rUHy4idFHdO32anvSMjdlUHtbH6KDvqei0usF+6cJzfsr3vFsNLJHSdrm+z7cbjjatrWG2ksYetd806fXnt9w5I51e7FGf93n0I1e/6TZvNGRpXrUPWy8Ycax0btvaf8tbGuf70zhn98/WCrXMd/eAmgM8tMSD0mwA+3ecmgE9EdhPAb73YQ5O+mwA+E/fayILwTQCfCVYXVH/fBPAmgJIzgOcmgM+3aP2RJYB/82/+zY8gAUyVDHUOi7VqNi1Dhrzm8Fi+ogrIDVKXaFk8BFBZbrPdIa3tmeR9wK0JKbvQa3tc3w3SpZklfJufOo/9rR9PQq2WY22cT+Hu+o1taG1M4BDe5OVprZ2PMS3DxvDdYt34/Q7tcIqN1z5US0z3z9Nr9NH6pI0f8j0DMORbVkIdRFmXsgdd3CRCWCFIgt7bH5QCPRnriT73u+uN4WQMi17MtWiz7ERZFAi17bIV9uhaTEXRnbGfSEsbUFbRXmVQ9tK2MWViz8QB01AfONk5Mi+LczJi9b8ygPoz113Hxs3VbxsLBuL0L/I0F/aLDRLMytLo2/jpqW2Tnbo9ci+LBBWX4aj8O/7q9lxksKn63HUYhzIJpx3vHOc1qWnSt7/VbRU8uA5rIz6dPmIsPV4mxu9lG9YP5qCMQ+vlyvAU3JkjndNV48SuVRtGz2+d9whQ3347Dv/j8431ZShO/3nLnyo7dsWHteWuzI6rty5rXj82BzF4vyn92W9jAcnD7bhTp5Lc/f6Zz3zm3V/+y3/5URu4p3q/9KUvPerzrI985cMPP3zUEP7JP/knHzWC+31s4+r/ds1i/er+Wg8/Oe7JX/vHir9dP8i9ujnXh8bR2qU4QE/Owzyeeva9cfeMWeTO787+6HO6apwUu7peiIvNP6pLfrjfeydGLGgcKSPmOHsiT2z/zj3rIcXE/SZOkb3YxD8bD5vsmnvH1Z0AOsauNY3fXdOMn39jAsmDfHZedwXZ8UfcugngTQAZFKO10DVJuQngM8DUKZsMCARNQjjzTQCfTOpNAF9fFH8TwOdbUm4CeBNAcfImgE+fAJ6+Jwng3/7bf/vBABbRYrGqEEyNt2jINIty7EnWBOIl0/x2HwKfjHnfsVrQ9xaKMoDq/oxRfR5BedINUnaeBEZW36wfWpDVjwVU+6E9qEPdxuSy+oshNf/W9tDckJunl+0hpcaAPM29CGntrD1PA5OzayAkc2si1ltOECsdQAaOk3cDbvVkzmQHtVi0sQCTuRqa84ndXVsmoYYMMUNOkJJzyuqUgcJQbDzqSszlrTGzWcnaPiVgrb1gE0WnEuD/2qJUxM13TrbI2Grnav92DDtDZvrEbFR/kKhz2HFZrrU9NnpvH5gtffOb33ww25AsRLhrJw91SEWqTWKLMk/2pEw6XRWhG9cpE/7YRLCMwv6ufQiGZRPp9ZRh+y/b0YCKJVsbjQVlU8h4n/U5OmhdVVmGxh6Bm25r68ZvXAURGNnqtXrTrrsXZSTY886pfPWzfs3buE998EVzNzbjaVzVx66hn/pqfaRrS1l8zMfaam2redZ+aidrQ02dN29sHNaRzdOdEP5EF/xOXCjjdbJFtYE+AcoGxM/dARq7N/9bu/M9bwWZL6rp3pr2yU9+8lHn96lPfeqxlnzjG994sIXbI3DnarM+3hhe3yK/yr+2zT6qq9M2Kx915uZtLXJnylquvX0X09w98VvtsXc3zqS/Nta1oDbDt6yf9aFeX4arDHHtlh3xyV3Pxxr36di14iQ74qtkz++sm43/9HCe23iuv66ZZOW3c33Sbv2Y/fjN+lNyBxh/+NdNAJ/7Ft0E8FnrxeBvAvgijj/AUnRxuwng83bxTQCf6N0/C/gJ4G4C+NxMf/ZyE8CbAN4E8N3LQ4An+/c9SQB/9md/9qMpYRnrEMD+C+ZzVO+/lVmWTXOsmewZBLFUTS6cA1UVSew3gcEegRvDWLgiHU8Ra1dgHWopCoZ4TmQl82/A9q7F1VtgpCCajWFtT06ryRh66zlrDwOofqJsWJkFKGL9WTxl6mVBi5w4CuRiXkUB2ioDoF0I7WQeMAPGd47HAqYfT2EVBRcdQYnQmna7J1vHV6RbFAUJGV/7I78mHpVHmY6iOnOnc0j3RMi9xpiql9oylsLv5AWVGVflXgSNkSjrczJuZWb4zq5TK7Q+931MxNjogZkxCqtl4q9QLpnVR05drr1zXrWPMkTVPVbuPYT57dt8+lVLRU5ldbHX+t5n2Tlz6VjEF+MY2zL/XVurIRa/9ru+6gvVhYCLcah91XbK/LF3wOkVNrxupt1j+uDb9eueJwa33d45aK2PMVRu+tGOWLvv9u0Uz9qvudcu6aosIv9uP/rH8rEDPtB+6sMdP7ukr+lPjTQ7X/sb+76rc1WHvuvptyxUF9feOeg4avMY8urJvAr6ds18bozeGMB9V4O4O0r7m97MafsOemp468j8tUw6xq2sspjmWNkyY+QX5CSmYMMaSzfvzdE8FyvsYWeNqa3SZRkm8mLD66d3z7r2Gq+dEMiwviSGnrHTemp+340RY+9dPxoj2of5OZdsxTd27zzy7JpgrI1N4lbtpOd1/en8ybMxqWuNc3cMY26+rqnO6aU2zg/o6YObAD5FPGHdBPB5+8hiKmBwEIG3t54l0k2aOEMp75sAPms7TuBxE8AfeHk13U0AX1OkmwA+E/abAL7ukyf5ajIL2DVpugngax3dZHETwNfSrDcTwGX/C76tpRu7MOfzpOjJZGgIsixaEbyKGqAQhrrzW0Mm9PXWCUP2Dka7tcts99kdvTEQ/b0LbB1nf5fNdFvC+3mH3CYXyZDsnDHtd8hNNj757e8xMWMsLfbamIzfYh/ULmA7zKPougwspGWek1OfJNJvbzeVHYDCiszpSgLIHorUKq8iEzKGjMoE0feJJqF++vZ7GRFoDSOlXXUnZ4LaxLX2WEbCPNVwsINdC6k7H8NQRqx2yp6grgbjJr90t/PoBKp1TZPDHTP+zn3HMNxra/45n8DeN/DXlsh6n2rZ6Kq1baffli00V9dtLGzOMf2UOSsiJ9/6IX03VpRFrRzWVhn+jgnKLUrf7+dT8xij2m99o+h+/dUWassnoucnjTcnU6BPbI6YU4bB3/RSVsL1xnTe7agsG8vJqaxIE4Zz/uy1THpjEYaEH9Ix2y5DU4aj8+T3u7aMHTvQB//cZ9klgLNxnO7r02Jc5yhu1DY3Hr7mmvow8FudzvfG+u2p3tXezh93d2g1gPu/NUKbtem1sTF270CyE3PY6RnH6E0dtlivhrzzIHvMI72USZ1cWjvHhthxx12/ZlOAPd8n+zKaxkw/dHfmDJMnG2GrTXrFd37AP9mK+FrbMI7WcIoVtR06OdnUjpU/sN3Tb9gNWz1ttPZFJnRz9nvaNT1XhmRk7dDmzm0cqtyM6T0G8CaAT4FNUDcBfDKANwF8blHgdgxnvwngkyW+CeDzFq9AexPA17fA3ATwJoA3AfzWH3gT0PdlAvg3/sbf+IiyFsQ81Tt0Aj1jDgT+sjSerLSr+hKHPk0kK8acyU7LCLbmYeetH09O7Xo1gN1rUNZr/yYsHDRzZun6K0rcOVjItUcO3nKhJrIoDvOyuo/19R//4398oL4iTe22flLmjfERJKGRIhDygLD9JpPHxDXz79OTTVqc60lYuisDsHb92zjV3Eh6JvfuGQgVFt0XmUBtGB9tlkGBJvVRNrhjLPtWdMsWjd15ZXzIzXigd4ix7Br9dYxsoqyENjvfsnjmg60z5sq4yLzsjDHUH2vHfAfya1/+hqB3buvnynZAylBx5YD1cO1pG2RorFA42yyCL3tAXvRmvC9INHvxua5uI4lfAAAgAElEQVTMsuvX7zlutisG1Kb4V9lDzCW98iPMSPWD2TAm8qj/liXoOOm+LB5/LJvi+pOFMFfoH0tgTI2pZRROe6UrrFLjRtm+xsbqHeNIt9hzfmT8vrNPMbd26C1PO2dxVrz2SXdNrmvb5O7pXz5x+he/OW3pZP/opjrSFjmxh9rZ1kc1pvtUr751YevBnuzdu3+tDWLEuQ7UXsQb8mI/9E7+2L/aIPnxRzbCdvgSu3Ottc5cyaHrYX2+cuYvbtXzP7Xt4kqZPvPvGiLmnL5j/ZAT1L7YRNexsmj6obt+r/2TR/X/shh++0UAZ5wlW9f6Xjl1Lmcfxlx/0ye79b1rLP3rpwxg43HHUzlj2l3/sIGbAP7Ae7fbsICYwCWBNwG8CaAE5yaA728zchPA17fFAC5NCN02ErxvAvgnHuUxNwF83bi4yYm7DpIdCWvjzk0An/tHnsndTQCfW9r8dyWAf/2v//XHu4AnTOhs6AZCgEZmdDuPQTYrhsKKpva7jNOTRrLUIvuyHfrctVisfY5JG7Ji+BQPYTYTFoQxHnWcJXX73RO9u757DJrr2tvf3sKxWr8lgjt/491xbyhZm3tPo6en137nvfbHUnbuZUuK0MrskbMMHhoyv865iN+t7CLotdEazzoP3Qk8GBlyU3d5MkP6t8CVqSpTAUkWvRTdFNU5x/XkxO7OuqbeatLOrilbSQ7srOeVYfE7RoRMz6DCdrEp2tNP2SPOWAZSu3wFg15Gw3xPOy+qLIosIm37ZVmNoUzwrgNu1pf/GLbW97BD8z1ZpTIDtakmQ1iQMizn4scfOp4iZXZYZofdVG47bzpqnRpGRdLa72UZ1h5GmgzP+kUsAl/CitXO/VbGoSzB2Saf48PmijUVV/ja2i07p23xtrbJ58q00SH7YTtlCiqH7+TDtcVTb5WT+bEvMYQd9m5F69Kma/WO+jL22oaxmoexkEuZKL+VbSMjzFZjdmXufcCr/fvEJz7x8jS+dXPM32//9m8/9gLEsHkvPF3qd2NtfVpjnrk1BlmnG8eslxvjxmatXkwRQ8jN+kEm629jqWzoSWwva8pW2F2ZxdqTNccc1s+pn8bFxqIygmyuPitmNI6IY3R4MnqNEbWhtu/a08bEia4NYs0Z22trlXVjd+NOz6kO2FvjhdiorcbCns/+qxvXyote4uxNAP/EiwPeBPBbL4XWgsBNAJ9v/6jT7ftNAJ9PzpPDTQC/9QKaLVA3AXwSC13kJNfiC7uRdO1cD8tJfG4C+BqDbgL4sZfaupsAfvyFlPv/lQAuU1Tn1QVfRiyQYQ+KPtbx+TRYn06DeMoCrl31K9AmpO18aEIQYPh96rdsVxGa8Rr/zjN2Y4UA7WvnnY/GY5+pffemDoEIC1iWtAgPqhDsPFENmRVpYA7UC0Js0P1+9x7gPjnaW5JvoWKISD1f5erv9YEZ7O9YqRPdlA2GVoyjehL0izqwP5IG84R+/W5hKELVTmuJ1p861enbU3AQtXrRtmthrrxOdoldQqS7vvWVxnLOt7ZYHWI5miBV/xZHb5dhM9gQ8mDTRdR8hLwbEOmlLJhkDQItM+VYEWf9/0yCMaaOm4cxnP6o7q527dr6i3FXhmyG/jDxYk91RW5loc2jtYNlCszF2PRtTmReFH/OG+oWG3s3A1JnI0XylSufqp1uLN07sTLDqNSH1oY9UnfXZE+p7i1F+7eH/Xa3wlsn6FrNVu/M1EdO+8Jcur5MJV26O1OGaeNUYy7+bq5iLqZpx+i4smjc8nvjBVaKz5InvWq/CamYSjfG1blNfnuDx+76eC/v6v7+9J/+048ngBeHJsMxf3vyd/v/rTZ8Mal2sT7cVeIP5Nw4dbJZ9YnGQHba9W5z25wcs76Q3Tke/fdOAPnRO5l0nafzHZu9kS1mfp/GWpZVW/yULtyd23fsPdaPTWnbvPmtuXY9fmG4vl3bby76PX268m/sFRd7x0GuwjbNoW2L+8Yu3jRuOtZzyJVd9ze62298tTHcHGoXYsNJWGjjgzGANwF8GnGD0U0AP/7yWiJB4iaAr/v43QTw+QaQmwA+GYmbAD7f9XwTwJsAzgZuAvjBe/7wfZsA/vRP//QjARwDNSQjmMkc+05FWW2RcJm9tdOnMNXxLTBgv9QbYFpOts73orayCt0raEJtbRyEIjOHNsradFdxjB5kuvbcfsB+FSkMQUMC5ILd2ziGrve/tzOgGHsZ9j3GUDK0adwQ8clWYlVaX1FWsahyc8fuQRVrn2NKYIpm1r6nqjumU+/7joltXVKZgrWPuYFgy7ZBKUXAUHjZG4xK7YcOWuuEpcOKlMHoXMig6AvqJF/21k81SRiZIsyyOGRQ9qjtFgGSAf1YPNWjlY2on2BIyBXTsXGQecdEx2tXHSW0DO1LYByvzo2DDMxNv1Byx2O8py+aP103aSjq5TdlDypTsiqb0zlAyHSIHWL/xu73xoDqS/u7ru/srh+z0bfijjmRu7hm/PU/sq9uyGFtr39xqXZO/utrx8dU7W0T2490/8dW7ZzFpq9+9avvfu/3fu/lvcC9hU8mje/8RL9sVmw3D8cb1829Mqb39eGux9rynzzIgE7L/rEteioLwr/LeLEhNoGpYRPnWmMuWyvG/v3QD/3Q400fn/70px+y9PQy2xij+vWvf/3db/7mbz5kbAeLPhlMTmMIxyLWrtmPxAmbxu82l9oP/WDtyKi7dnT9emF7vv1Wnup3f5uP2GY81oPZEPuxh6zadvK23nibiPhfVrYsYxOi6s/x2t1+t863XXJqrNdW/Wt/Wz8cL/PZeFYWrTakXT5eGSKLOvbmHNaXjrfj8HfjSOO9uGoe4rwx6Ku5Sn2jMdedsRcbuwng//YwDretbwL4v788tFLDaxI3Q7wJ4POJK4tFk9sGX04tCb0J4JM5vAng80nGmwA+QclNAJ/vkj5vpQJiNwH81ot83kqoCr4KZMTomwA+Y+4fSAC/8IUvPBhAaOPMxpcQlWWC5mS7kGhRmRqUKWKIgXNT3H7/wR/8wQeyWn9DpKufaFatdulcWKEcGS42zHh6b7z1XNphEEWuaiawk34rctwxT3StjbIpnlBeHeAQoDeENDnYuHbe0Lm6Q7V2G9u5j5MxSCaKiMgTGpLAqnOEYoqMyOl8MqwomOOYdxEoNE/uUKXj9I+963mC2M6B5E59SDDLVpbx+W4s237bvMjT/NdXGV99Vs/seb/p2/VnUDnZMTqp3ZJZGUayMX+MDbkU0fE/7O9btSfGXOZHornr+KvFpDYP1c6P1LcWLTu3QdQYzKNgoOdtHhLctdl6ljMo1z7ORIg8iozbd3+XQPET/euvfqRWCTMOyPAfzFDtzt+zGbVyHW/tv7oSh+jF4r722B/7KlNGbnRcRsJvfK/2umMYp91tGJNPv2Q05qlP+DYGnuzDrmlc9Du5lskrm4GVLwPijgimpDZGBvU5PlS/4p+9y1Pd7m+spOvKfFR25lLG9dTTvi9eu8Ozv7deffjhh4+6yvW1Wr/dFdrn4v7e/rHaP+/gPneYEPs2lt7lmaysCYtju362Znz8it2d/lJmqfa6v41B7WXZxcm87J/1ku2Ood0bTvak8+b3G7/xG4+1zZqxcVnTNret4Rv7xre2sO1s4i1WVgykH3HhjCtlQdlWbabxe397poFduDt23lUzRgBdDFgb/NknP3VOwVvnwZbobbLhL3KC/eYuq3hKd123jct1XZPFvPOuTtfbrkPsz1geMr4J4LPIuovzTQCfu5jfBPCjh/9Iym4C+LSJmwC+Mnc3AXzahETuJoA3AbwJ4EePW+Z/LBLAL37xi49VrkyTTN3C9xY6kpHK1GWtWyTVu+2ckzUbYlhNwbJfv0Fq6gfW1jJ2GfGJ8qEZTIfrGJ7bk2V/ZL3Ys86tWbJ5YLIkQea5ce3pLtdjy+z1NwQ0pG0HeGhq7W08UOXOby2K+gh6IF+B9S1UjE0wVshXoqJmyZwgzX3HZkxW0BUUZW4WtzIuZKXPoqETcWNKsR/sam2QmzE7p2NwPjbkRDb7XqbMecaovqlJnOTFZ1G5eZahKCIsU1Mmk258Ninorc6T8dlvniJkMxBpx9B5YVMsutVVZVkUiaXnR0Wu+jmRYm2Gvhxjm5BxUW1lsPHMX9hjbRnCLtInU2OB9IvGG4uAlNM+dj2/qy7YijomzB/5+N5+KwcsvXn3jQe17foLP3EMe0N/wCcfxOq5DitTxnTn7jyMGvm4vWOeYtXJhpbR7V2Sxj5MUe8Q1G5OW1gf2Gd/F0gbv431dz0f3HXssKxX+6s+9zf2hD1g/8RRcmwc5R/k0XG6a7XzlQHt761lYtPa3B0cNZaL4YuxY/08+Ts/3vnG629snKSAfqezrYdjFtfeagT/03/6T481Zp9j3tir+GeO7L53bKyd1pvuLmFM5N6dE6yZO79rkT73u/fb7/edN0Z07OC+f+UrX3kwoPbLxc419pJ/GTXr3dbF1Vta862j9Np4aEwny1ybxAB2HNaWxsHmPWy0AJed0qPfGgN3Tu+6aIevN06WOdc2e7ReirdnnHV+fZJ8Tzs3x8aiM04+YvVNAJ8sD0E2CFa4NwF81qj4dxPAZ01KmdKbAD7Z0gajmwA+93C7CeCTEbkJ4LNM4iaAz7XkJoDP96pLagGbguEmzMBfgdIZcyWeEr62L6eRUD8SwKLqnkA5WJAmACdalwVDVVApxsK7E/d0mlcBLRgM4Qw1NTvFFGBw1oaxyK6hwJPVUEtBkNCl7BnDoo8ia/fSoZAia7WHQ3xq/CDuHYPId40nvSQH2pv8IBMspjY2vo2tdRhFEMZLV1BCZdXfIB+/q4+DZmsk5qlNYyhCxyo4B5sILTJC11Su7YvhrT1vZLGHotoogYHOfId0fYfynfedDL7MpMWYfHpNWQxA4C05NcEpu2Jc7BXiLvOlXbagxmjjmB/YJ6z+wCchaP0LAnxxYzkZy9p5z8OE031tnh/ot2M+kX3l1HlujLV7bdEFvywb1Wu0a6EUIOnPucYjPvCBsj3+ng/sfHcXyGrXTg9sFlvTPtYGmYkhxjSGxvzMmV2Yb2Nn9WmePuld7Rb7q2zNpywYH+CH/PKUF7mvDawFuyjzU8atMm1c2TlsZePdE7JYSb5Kf+RAjuaDETHu2qGYSB/mWN2a3wlId9z4WoN1sk+Nt2JjbQ7LVD/ZXLeeba5rez47G1BfvTbtVoHVwbAt1u2/MY312l0A/zeGPVW8/54m3jo5RuxkpshSTBWbxYWyTcBqiYyNmY2TA5vYcWObPBabdv7mtRrIsX/uXoz9/OVf/uV3v/7rv/7ydLn+6ErisvYlwF3L+eLO23HMX2Nebci1dMYOxIGCc3N2Tu8MNT52PeF3GPr6aWOZWL/+eqdj1++YWPNWnLReGB9fYmvaaGwTH8hJDCCPyqiJIfnWLx+/3wTwiUw5D6UwvAlU0jYh3wTwefv2JoDPt4PcBPD1LSk3AXxNem8C+Kwjvgng84HBmwA+yxZuAvjcM/SthPWPJAH8uZ/7uY+g06IDWa76mLILMnhZKKQGTdhS5WT1ioYwYAQh4eoiUpbmZKNk686XLRdJ+lstIPRfhOe6BityaB9lA9TW2TPPk1tF+cv8h9paLwiVLBis5kF9CTTeepxTxkUnb7EG5lakh7WDkk7UVJagTB60VnR+Us4S5RNp7bhaqcq0c1drtWOTEUYVA1rEhm2Bcst6GQPbUIA+R/KUnXqJshjGZX5lbSD+yphe6eB8GnS/l7ovssVEGJtxcXbM8WwUi3AiP4i1PmI+FpYyFOsfki9rUrmyF0+Os2/nmz/ZllmEjv22z5N9pRvt0H8ZJP5pLpC/c41F+z2fTmp/5lxU3/iyOcye+oSleYl3a88ef4DfrunT8+yrdaAdozmXUTzjXNkZqJ2tlA0pIG287Rz7d2351A8mAWshtgN0Y+TXFuapsXh/8yXszGRF72P/xgjNnla71reLsOfe0SGjspjsAEtHfmdsF2Ocv+8Y08Vktn3ueEAHlX3jmL/LJmIRu2h371N1j439jVHq7MqoWkv5s/hR9tTuGXyA7dJV2ytz+5JZfPvhNXZ5rqvnk/DGjPE61w51iBv71i3r187bHb318+/+3b973NHzT+xu7NXuueuFO1Q7F0tl3aL/xqaT3eq59bUycz3O56or/sWuG1sa/9h82cG15xw2Qebi+ndq33nWOLZUtlqf5HeypMbaWNq/tT0ZGOtDrjcBfH2KjePfBPCJ1m4C+PoUsMV5TnMTwPf3r7sJ4Ks8BO8mJxIZSY9kSoJ2E8BXFnmyugngc8shIBEgl1BJIJto1d4cl8iwMyBHggzAADw7/yaAr/V4/0skgL/wC7/wkewQQpQlNrBDKc28ZyxqHTBW7nnLyGXgsndMgySrWS/mov2ijDEVxugp2vNp4aI8qKko7zudX/S9/qFV40VfG5u3ggwNbe5YrGb/q42AQtWL2I9oCGqouQyOWwVFk+R6Mp7N6CUlElg1KBYc+rSnI5agbxZwjkDC+MuQkGOZpNblFW29VS+1cXnbjFq3jZlMID1MKD10HoJYF9MGPPbZW3DGhbmy99WugzzPoFnnN64zkELwZWAweuykLMwYltXPbGxjSWYztX/o1xzLIJ02WRvp+RYHtm/s9FhGFZOz6zExTUY6PzbDTsi/LBAbbbJclhm7SiZlBuio/TtfQgAF003jFR3sk/2USXB813jv8uxubbYObL8vtny32ppdU4a+Mu44yvA0Dvb4KZ/ab2MmxocM9EkWjQfkop/NU62xGMF+sBK1wzNx4Evawxw2USPryW513rtmdWNsfNdiHsvs1QbMja2d/tY4zg7Nw5j48/pajGaLbIndArf0z2/OuCouNIbWRvne+vc0794RvPbX//bG845gNXfWCPrtWmNcGDKMm7jZvRzNXaKIHToZpepp14jNfasHJsy1JUPO653D3+uHa7u3vO30wT7IWftsim5PG6ids9XakhguqWVj/HefrqNLft+n6JtsV+f8jp+xJ7o71xl3P8VbMbZ5B5uxRvB5saAy4CuO7Ry+vN+QEXyGvIyrdt4cznUf3ATwVd1lvW4C+HzC9SaAr0/63gTwyYg2eN8E8PdfngRvAtzkWYC3mNwE8Fl3TQ5N+CQCwJpkQ7JT8NlbZDcBfIK4JiqS2ZsAPh8suQng67ZpLwngP/7H//gR1Us5QwMyRswEtAb97jr7A+3c1hVwWMzZkOFqBWak3X18idZQjcxWBs1oZcWYotYmoK5bx2SRXr/r01jVAfbcomooQXYtc5elO659CeLGs7/HKkw+xgRx9t2PzfQnuzGA+4/N1HYRPOZgx8zForu5VHZlLcxXcN25EF+TOuPcpzkKukVtDcz+1nZriXYthEV2ECc2lSPuuycoyzAVrRfBkEFRIUS2vtQunXU5XUTY+WQp4S+DQ0f7hCahLzYCRUNyZRk8LW4vMdugFNWdSTU0WaS6cZKrpIv/sY+dzw6NpfZSNqrI1TUNim8xf11g6ayIff2fzJTzHIesLegWfn2TNxkU3RfNikG9vsyUsZb5JJMyFvoR49hoZYGl0D57NHc1YHTquzrPJngnK1pEr2/zNF7tlIVhj5WTtsQg86wtkEtl2fjC7/TF1vjqxi9u+E0M3qe5koX1YJ9rU/1TawK1jbWpbWFsyo40RlUmLyv6t5/4rc+yN3HtnL+3pRgjXa/fc83pd75TgkCtqD1u94TsWMA9RTvWf2z/3hO8N2mMDVwfO74xrJ2xpPs+me3/4tiO8yHnjlHceuJtG5I96zQmW+xp3Ns57thNbrs7tXHtnHOtEGfIs9/Jle/Xf/c3BnjzwAC37llS2rHTI9mz67Ja9WF/szn2KB52fVobYpDj7rqxTetmYykfkcdYc8Vo7W4s53rK57VHfl0v2Ld4ph/2TSeVt9/0V1k2jmmLXBsnGz8e47kJ4HND0psA3gSwwOcmgK+vQupCexPAJ8ARSPd5E8BnDeT+3QTw/35skXITwJsA/rFIAP/hP/yHH8m0Zd5FsA3+gl7RIpQik933Za9j+4Zwll0PsbgHbpH1uSxcPV1Rpwy8QlwfmDkMn7ELQM2oIVTM2ola9AHhQYuQruweWily9rRbM/eNzVtQjGfHsICbJ8QEFQwxDSnuf9muk/0oelAf0kXozPJP1qNoENKCjPpEdmVEDmsbq4ah9fYV10qisX1lHIvsyrSQa8eG5YNuyBFjZ8xspQyHJB5aa7KCGas9mUvZKXKunRoD5q8osGMvk+F4a+uKBM3HGOuDmBHnl2mB8tk0lva0bXNqG+xl15Dfft93cmd3ZWIqHzorgl275mk++zRHPmnMfKD6Kmru+TtH2ycKN9YzQeWTp/4xe2RmHOLZyWYYk37fYgF6rfFgZDBXReqnjbQOUQF+Y8Q5F/I/51z9Ybb5BjBDrvvcOd3Lzj5zdiiYzMfg7ClW/8yjDIyYxW92nXmUXey15MSGTjaoemNH+jQWLEhjCB+nE3eVrFFrY/Nrrd5s4Xd/93cf/zdXsYpf8P1+t150LPS0eL4EcO/QXRK4ekiy/PrXv/7uG9/4xmM9qI2sbXLjo2xt6+PkOBYQ60SWzlXTKk64U2RN2HHrr5jeOmixbr+pi+N31VFl3bin3/2+6zfWXafOm925o0L/tYO2JzZZj43B3ZSeW5/beY2HGxdAsjFMv9hscZG+jZE/erZB+3ypvqy/fe58stMW/+/azWb8Rib1zVMWcp6e01ykeVv9onMj09rzY1w3AXzeWmUQvQW9Y5zD74LaTQD/88PJbwL4/pPCnJQT3wTw44+Y14T0JoCv9W83Afz9996oc/rPTQBvAngTwG+9V3c9H/lDSwD3EAhk0ezR32qDyoKUSTAQn7tuCKA1NgZcNkd2qs5JzQj0YuGUPWNusArqJaDbZrtQKWbjvGcOBWm7dTpYgi7cmIpm7wvcGL2du3GtP/UgTSR33mou7AB/si0Y09UDbixlOfe9jCtZ0kuRZJmdBlJIcMcgJG1KVMiIHs0ZmwAJqaFcWxsvhndzHLqCaOgDOsH+nPUWkEn12PFCx3R2IrayNu2r7E4XEfNQN1IWScJPxkVcbJ4NQPxlNk52jOx2DRvDbpTl6FjJ3e/1r6K3sgBlofoUJF2fOigLi9noGMuynnL0nc1L7PgSMFWmCmhqEkiO5uScfi/4Yj+9Th/mU8aLHPkEdoIPlFnbuYsnfMEYity1rTbHomQ8ACK2qTVcfHjX8LNdd77DvPZiLPVz8uAr1Tv5dTz7+2QVyWz6W83afreP6ca3Ozc//MM//HhafTVi29ttdWvGSu/r212B7gSBddnvGJfq8WTP6EHMEw/qe+zGfBvPG6/4b+MHHZr35vvZz3723Y/+6I8+7rqM+fvyl7/8ePMGnRlL434ZG/GEf1nD6Hd9jF3dvoj2yNv+eOtjMhFzjJ0sT7+kPzrsGmiu/JeMjBmjqNZR3dtY3b27mD7Z9X73Zqb1U6asewCK7+xcPKiPF/CV3eXDZMmO6Rx7uLkUGGEw1Yvrs7F7Y3YNOU6/3liy36eDyZ9dssXzjojYys74L33rt3Zpnap/W7PKnFpbuibVP/zeMpOd291Cyvh1nbBGdc1k/+ZUG3vo/iaAz1e4CLg3AfzYA13cBPD1ScUzWWlicBPA1/ovAb0BsgHvJoA3AbwJ4E0AbwL4sZe35EjkT8D8PUsA/8E/+AePe1iy3CkHOyIZwhBiuSAXTMGubw2DZGqIYiyR+gVP3RRNLrNd5r/rIVF1D+1/C2131N54dw30aZEuAyEjNl6oRWauRgFrggWQJZPFifIhls1/KBkyUGexduwlBr0NdYwBHPoaW7a21QwUEQ4xDpmvD4jJ30VT5g+tNoFt/RYWlE7JBPIryimKw2gUxWBGJIcW/PXBFrCvxgMN0kvRclmOohaoBjugDeeTBxaGE5mbpGznFc3vPLZGx+2DnskB0jwZjCLcotC3xluGgvxOZ6eL2rDECer3pgPIsW2o22I3qzFil+sfaj9ZoiLyt+SAjS9TUdnSk4TY2E4fJGv97dMelOxy84RyO04yA9LOhPu0SSyORYat8rd9J4/aWZNX+i1btr/L4rLzMpa1eXcqGnM6Fk/FYnkw42UWjYk8aj9ltuofJ2vFr7BTi0s/+IM/+GCn9tvv/M7vvLy9Yf1h9cacLHb/+3//7x/nbLxvsdhsw9zrD2cM6DzKzBq/OMoWGwN754C/iCXtZ33wW3GQ7tiaee669anOsUyPNY0NsN0msMZZm7I2kGNjEptgw2PnJmdPCs9n7WQgFnTeYnIZMD53xoXFuTFgn/rUp959+OGH7z7xiU881pytP3siecyut1QBZpv/xvOZz3zmcd362Xlf+cpX3n3zm998nG/N3fg8rcyP/KYG0LvN/V7/Nz9xTg7iaejJyq4ibGqfixGb1/7G5tXm1471aPPxtq4dV/fIj6yNjbtsw9tOrOP0sNjqbt4Ztxsbd741scf1ZQy1XfZOJk2Uz/PONaSxuNfxLX5xrucf3ATwuUnqjOUmgE9k4r+Fm6HfBPD13aaC5k0AX2sgbwL4+o7PmwA+6xxP8MxvbgL4weM28U0An/VsNwF890L6fE8TwL//9//+413A/jcjhzJlj91Dj9KcgyUpozQEuSeuxkyoNxn75ekyT/XYB88+RxjCoq9l1BCbHd6HFqDAZraQAuZSPzsXilWvVvYCq1bWofKA7jCDO9+Yy0yo5dEfFAhtDumd9YPm5trJa/Mry+aBC7KgAyyR4FokAf1CBYKy8ZqfNi3ikAN9ngh/17df5zfgF6Vgk9gJ9Fy2FbpuAooRIfuOj12W7ekCg1Eos9Tx+dsYJHPdz03ySz9lJ2obRefGzP7Y5s7BQNKRT2jRGLAXUHAZ9rXP7smTzW7sa8uT9WzwZDIwWGyz9WTG1IR/5xmTa5jNv9YAACAASURBVIqcJTz8qfZgTm23/tJrGnN2XeuPXG/OxlHGkH5O3bIfdkgnJ0NHTqd8MTrTH71iGupTFjL67PjZFcZo1y32VVbkUmZxYwJSFxvtOVq2i9zKsogXZWC9w3V2ZQ9R7CgGbJ+rAdycVzc1xqPMPSYFg1I/pBM65z8bi50ByPhksshl1/i78YucGp/XtxhlHNgadmH+3krxlm2cdsDHxOMyf28BYXGJ3ulLLKjN0pU986aTnWe3CHuVlk1k+2XXa0dipnnsfGzvkkz7k852vJ0E6z557fh0/tf+2l9797nPfe7xBPPa/73f+713//yf//N3//pf/+uHL9pbd7rEVrK5rVeby9pb/PF79d0xG6vrMbSOmxPGvgxubV/tH9vDCDYO9w7C2qXX2hTZTnd253CXzt1Pd/LYAFs917MzDnbexmfd0sauUWPcGHv6l3hTXZ/rrv722TWi69cj1twE8Jl5M4oucgQsgNwE8Inqm7Rw3psAfvRIDJrk3ATwyQDdBPBpGzcBfG5GfxPA55pzE8DnDgE3AXwCnj+SBPDnf/7nX3j63s6ilLIjgnkRN+ZDhm0So7c91QpN7dhq3NTFSbpktEMMQ5v73/pC2e0+och9zomWsNnPqhl/x+34+oEisFdqxHoLuNn7jkP9ZTcxAmvT7uwbD/Zl/UPWrpf5L+OHJNSfQLKbl/2o1sdQlT2GoBYMJOdpQtb6prIBRZPfie0z77J0RRLa2Cc2GMKX/EBta0udk/GymyaRRdo7Tq+YvCK1nevWkd+LfDYWfW6xxXJtvBBwAw59mBeWr37Q5AXKPxmEIizzUQ+zMY1peaCtb9eRnQzWvu/81bZMRtN/35Vc/RoPuZysmrHpr3PDuPAHPla90iNfh3z5Wm/d1b7KBkG2dFTU2WOVc8sMBEP62VjKWIo57YeNdUxiEnaT3fMR57JZzFF9hQ/Tp/jhGqw+tqPyY2vmtvGob2YDxjb7tL9nbY4+q2fy6G90WabutNMyLGS7+LK96j75yU8+7taow95dirE/jcWNaeIwlt1cGzt2jDxaz0UvZb3LoLXNzpF+xKnGZT7E1sZEba1pnGX/WGDrj4SU3MWpPlHfonyxv6C39sC/6MkTtnx7/WOZJvsxb2PcNubViW+/wL01ZLqgz/rjGZOrZ+seXW1u5rvrsHid487ZeFYXutq/MYCrGxxT+KUvfendr/7qrz6eYKbL1uiP6eP7dAD4WteNZeNg43TYc/iCOZQJpNdd564Gxq5r+ObRGC/elGUzX+s5/9x1ZLV2po++NaTriz7opfssmlvjl/XQ+F3fdYE/kJfxuINJBuJfgVTl6Lj42NjRNeAxzpsAPvfYuQngay3XTQCfLCfn5jQ3AXwWNjeICLA3AfzPLw+XdLGyWEv+bwL4vP0GbPGxmwDeBPAmgN96rDnf0wTw537u5z6CpGSuWBSIWUZeJk3GCeUIelAA1srxtWHvvmXWng5eO0M96jOGPPe/bBlEXuTTjH59eesIZq+oyFi7kEOZAhE0sfGvrY3XvkMSIk8U2ecQI9V6mh3DYrWGb/20rggaG0IdQ6QmUA1A2YD1v77VWNgzkbFYhMtoQEVQLiaTDM56TgF4n1AURAzd+l6WUd/k7dP8tEeGztdWkVCR+ZmAdQzsEbKxuJ6sV9mvjq+2S2bOhZqcDxyMTdi/6auIms9sficbCmFiP5oY+G39YXmn19nezveuTnbQBKtMVdFumYfOl3978pac2A9fKHomU/Ko7xX9QqnkwL6KgulJgC8TUxtuMlD9V1+VsUTCXIuC2Ytx7Pvkyy4d77Vnn5OzJ/r5H0ZgeuFDixNYe+i7/qUvfqPP2mfRvzbO+WBGd704cepcm52L67CZfHF9rp3Z3NjnMUCzxcXjPf25PfIwX+IXG2Ez7AM7pK/1z2Yr4x1b/3xCOztfTKdjdk6W5LH1oyCVPfEpO0vwbU+Wzv5X07hP55KfNjBjYu7Gbox0hH0Xh1pf17dfkEl9nY1PjmPZtufinsoe+7qx/Nqv/dq7r33ta4+7Spu/uaqdJyNrtHjapMF6OLlNl1tfsEZkw7/XBzay67x1kczpfXPpbh18mo6xzJvL/h7DubmpTd687IRhnSRPcxOfMImN6/TEvsWWMp9rjx36NI+ulbuGHXXd4l92Xtj3Mt5sFxNZHYg75rI+dp78gp3rr37DdxtTtb3f+EPX3PNY7wD0LmrXnur5g5sAPrcCuAng8wnXmwA+90C8CeBz25ObAD63dLoJ4PuvK7sJ4NM39u8mgK9w8yaAz100/tgkgF/84hc/Ui8F7ZRFa+ZYdA+5q4eQ2UKVC5hj+faJKds1+z7HKRsgAZPNn+9khG44XPcfWttlHVtvgP1yzPjLZrilVZZhc4IesQwQk75k/+Ztd3HZO/ZQHcHah6aNp08veZrYU4OQCaSn/6F17xtWI4FhgJgg6BMdlmInG4hU8oeZg4TJFytBB2U8irKgGMzZ2i8zeTKGdM5pzHvXQEfaIHuy3XFJChnoqzouK8IG6Ltj1/55PpkYe5lh+mZHReKnPjqf+YEnMrHADRyTHz/kg0WsxmIe5E2eQnKZEuhUO8YOibcf8qzesSUYUOcYd5kejEPZLmPGAhWV728PSZg3uRtDkXHrgE5Gk02XzVmb/Lpon0yqYzIjU7sUdE8wsvDpDkYZBvPDAmDF+Br5sWNjKePhWPXhfPJgc5XX+hJfsDeSebGkbMTm7A7NjrcO1XjKrJxsN5nXD8s0sLmN0VPMtb+uBzunNsK+Ni46eE053q8P7V0rNsLv6Ij9FuCsD8lL7Yft0QNWbnV7atwnZ6yY+vYxb7uTxbfMlezX3pixMYCf/vSnH/WKY+rUk+9vcUYsMw91jTtXSYF+rcuYOrJWz9jYtnVkDJ0dJzafyWYMnT3/xgyrT5x9bF6rT9y+gPrnAxvf2FZvP1lfa3/Xrb3Jo0+ei3GVMVsTl9lZc4/NRU7RfENeUVbyjH/97VwD11bvtHR95bOAzxkf+R67ZGNvrWFitCQRA1ofajziR2ULK5fGEfFnv9f/2AU5vuQ1NwF81jQJ1hPUTQA/eBgPY+JEXdRvAvhceG4C+PSdM7DeBPD333u7kOSidxtuAvgsun/rwYCbAN4EsEnzTQBfH6gCCCoT4P2/OwHcNjCYujnjFvYyUxiVZqGy3Nat2ER55w+lQfNFJJDqd7ovX4Zj15XNOZmN1shhD9z/tvgMKUjmZMyYpfWFbSsqk/icLMdbjIMx7Rp1eWPyjE0WTh5kSL4nu6KuCDJSb7Yx24l/16jbGHIrowpJFK0WKZchWJtqayDhE9VD4jU0Cz05SoL0ibEsE8AoMRdlQFzPgHeOvZegVXZAXvTFEbRXXeu/ySt7ZX/sja7Jhxxrr8bArumoyM88y/ycLIganKHkoeP9G5LeU3b0QWed/8nWSLrooTIyv7KjxsRHyi7SHYTZZM5YmtA535gakOiiAem0Qb7NrrTHForCe6151R7pueOjN/plT2sXC9+xsysyLBI/62HFAUwUpmVtuzNRdH6y9PrCGLNldlJ2SnzBVJh/2Yf6BFtsrZq5NDbU/9jRjrGNgr/KtzqtjTvObvgBPbSN/X0mweyBfsqy9O4UcI7lM19y4Qtl/qrT+vCYqv+PvX/pua27zrrf54GQ95V2LcZ2wIntEGJH5FDgkyDBF0AKEQgBksEVkBAgqEAqCChQoU6Nb5ESNRAE4VOcOAdIYSNtae83h7V1zeHfvf5P1/Le8EISI/UlLc15zzFGP7TeWuvtunrrfQg+sWi7Xn9RO9RG/mnM2OZNzJo+s9np2Wz6PAGgzNDaKbVgddtJzu+6TofoyFg4u287lxrLruCtfeZB44HFlHP86U9/+uWLtH392m9yE82V+1wbt0t5O4O/8Y1vvN4SU19iPuITyNOnHMmVtXrGQjr/sCAJE1gbXhl011xpjOTCdW4t+9f4ofIwbj3bsrbAfviXU+fqy7QNE6lt/IH84dP++LP60ZOdNnb1jaffatvO+QJ7T0fedPsGgM+OT5ToDQAf9u9DE9WU5gaAP/iJw7lvAPjJQ3tvAPjkE3PqNwB88uT4kxsA/u7bbvEbAN4A8CRl+I4/sADwb/2tv/V6EwjUURZg6KWIGYMD8VkzX+SKlYJSdk93FxfF6DRk28heICayLtOkjP22/80dhMQa6a4NGJtGvmV62vf1YQMwNGAg1g5BYdsLXYik/b022cUsot89Q5zeXKJvZZ4aWBkLO7iwBX1u9UFyY5PITT+Nkd3YRYdlEMq6kqe8lV2DpiH+osu12fg0f6Jj18lQoC1vtOdJnaySCXSf0J1xwHBAZydDqK0QbccPsiTvk8XCMpALue2TLE6dKApXvjHrc/SXce+TzCvXMj9nOzqRlnWg9+1XmbJ+ry1URpUjubQ+48cn0H1j53loGRNu/MpglW32PN+j/5Urv0LvVybGiF2uzPkB56otx2pn2W1HK50pSse48iet45SjMTceTRORA8bmjK9+NyiuvtHLyhh7QG+Mz8n+8R1lqeoD6uO0gwzYx9ku9q496iCf+vC2p21YGWXdyEQZ9YltFx2oH9R3zBAW0zjxM/wl2+sc0vbsdzvuV4/3ZZ9sU8daP43b6uLL932MlvNtJ1+rSvIN97mVmu34nS/e2XpjBsuaOSdw7cOQfSgw6Mpc28ieT7tkT/wWea4e75xf+3adzXzhC1/46POf//wr76+MnPFZ+ya3vU94LOB2LWMBlS9OqF2vLeQz2ZuXzEV8hXMRd++YQSuSfH0Zt9qGcaZvbUvnEHIfg7txceqIcVN+fXzn+I4LudMfz66OBnD1qyVX+Mnai+vsRX2dhxubdK6rH/Rc6zBfu/aS/Q0A3we/NwB82IsbAP7AK+g3kZgobwD4MOU3AHzAF8d9A8BniuyE3ImpgPAGgDcAvAHgE3N8XwSAX/3qV98VJUHfzr1ZBH4asygbSrU+zQm0c9AA1FbUe15rvk3zoTjasowYJ6hI9Ds0VhbQRC5KP5FrJ3UT/e6BSDi1fWpTj4QoEpevMjQxpIRJLFO59nlf4p6FSDjGooVdb75HmUCod592XNvFV+bE2JXpM8ZQlXvK6LhWxKK9Jxo7mYTm6GDUKDumVr+NW8exOTxl78rKaPPJKlX39r2slPwU95C5oFdbyHFtL3NU/SYXMoGW14/KGupa3ZgV91TeEGPZrzITmKGVx96ganVoX5cd9bXoEJNXVgb7w053zffaorKLJjH4gIN+VpcFTEXwGFD3a2uZitoX5hhQK1hZuWNmdpbd2IzlMK2cMRXf+c53XnaEpaeL9IMcyuCV8aFr/J2+nIyaccFSKrfMAF/b1YwGT7XJtUE7fG+QxR7Ym/q+127qyt6z9II+ty30a+XKXTXua79cqrIT/ORy1PZ/z9KPk4Gghw0Q2dPq5k/3vPypMuV8Q/0oOWE5yHt1zO9ux+10ZPqwcw53LuDmuPbfONYvKqfMDKaH7e7v2fmYZ3mndBxIWF1dweAfa8v7bjft+jY5dh7mb/knMu4cWzaUn/GJeV0b5e6vzT/zMz/zegvIZz7zmReryV/uucYDk91YzOUAjgVcTqD3Ra/sxhP1teyPD6ODZLD65B2uvq1AOiO3K5HGQH/L+vGfbLxjY7zIxvE9k+3+Vx/ro1tmfad+6FftXQziN36MbmkzP1uZ1cdPNvsb+139bozCxowx2fJFxqHg/TVn3QDwBz6xm9OkcAPA5x2uNwB8Tmc/g88bAD7L/w0sbwD4vP7xBoC//QpabgD4TNxSFUYK3ADwOfAboG1QegPAx5/+gQaAP/dzP/d6Ewg00cgZGp0CQ1TNXRCVFjWKliFGz+0e0Tj0C7lCGHMYMxK7ZsvkCcwgw7W5BiWSxjD13CPRdhkSfVp5zhVaHQK/Ij1K2vO0igQanUMXK6vsnb7IubDzun3kKEykdnB5R/LQEPlbnsRirR/yGpxgDmlWzr5DJCbx9bEotEwU9OAeemGyK1PVexi56+SPtSPDlV9GEJvW8YJ694kFwQS1D1A7tqHskvrK9JBfUaRn9U87iqT16WSByr6VcfGdfMp2tVwBFTuEDNVTho6OQt1lqspecCrQozYIYsvYlSUzLuRt3I0fHaLD2lrErB1F62UwyEv/POuzuqC/2khuu7es8exgTM9YjLE8O7OsfoXezN/Y/Ucm1aWi+JONq2wwCetjdZKOtL9sAhNAL4x37QezhbEpK1ub3HfnwJVd4nvr/7AtAhPsgvExxhgFu52dc7eyvDnCTvYxart/58ctx225W2XOsVd0oUwLv162mD/1aeXHqs/aTOb7bvdsx8548fPOujMv7Pndvxyw+Wn91p7qlHbv/q48dU5jS+RoTFbO2mdFiPz5lPodY++MUOfpjaVcG+l/GTC2qb8+62N9X9/LPNUfbgy//OUvvxjAsYF2OdstrQ/O81ubZlvLARzLjo2fPZUZVbexKalQVoydG1dzslzK5hPzGQWg/Ca7suq2ezCd69N8wu5dP7C/VtbKnFuRErOwpc6bnQdP3a4u7r6ynfXN9KDz2vpwzmMlYuojzjmJHMq2lgU0z775/hsA3gCwk3SXqxsEnxM5QzZJNkjoUkQDsRsAPm8YYeCcyg0A3y+13wDw0Q+TxuzxBoDP68puAPhsfrwB4HP+6g0AO3N8Uh7/3QHgz//8z7+DekSPUBOE0zVoLNGEb/IvUiu1C21gBiC5oQpRuYYO4Qw5DpHt39DPWdbJIK4NWEARtPc+UhDRr4gXIikDAzVBD9CMaBnyhoah/6JnaEpfBUi7p6e6rz1DF/vvnY3yW8o+QiDktPL3m3fEdo0fw7P2rv6hXYhX33peVRkJz6pPX9UHyZZFRFEXvQhmyiScjNvJXlXvusRaNgCr0vFTlzEk8z5XBLbvxqomQz8rDwi9DJTyy8x2GQPTQ+fkj2DWfGo3BMvejIHA0GfL7W/kri+VQxErmdLFovEG7H7X96LPsnrGr+ga87byVt8Q+8kynAyUILjyF/CsDAGP3EN/q0Mf9aE7OzEQe2b2tTLmW2oXn/3sZ19vYFhdYzF+67d+6+1d3Ct7zOD8EPBCftVX3/m+6nZZIG1WRhmfk9UtM0ZnMVFbMdj/9W9+0nudMUy1n473G9L/bj5hmSp62RzPjl3LEYjSNasT8vS0d+O4e+2q1C4nQvDZ/DI76xuQjDe7MM799BxGhg2ToXrZDT9YP62tBWTmNXnAK2f6Y7zpBD952mr9f9lt/kjw9smp+1kdIyNM3cqiz2xTvR9ayXHNveyMbKqDK1v7Vpb+Ln/2R3/0R187gbcjl31vTL2tarYxVn1vBBn7N/3ZfY0byoR3dae+xqkYdKp+nR5q8/piDPhZc0PLdL/+0JP1dQzgcoPHcG5Mlxu8UwK81IC+1a+SU8f/nH/IWRtr8/Vx7M19npv8PrTacN635+kGH0129fudD9hM/QkbePXjBoBPojVBCTo3KDcA/O23dwPfAPDZGMQIbwD45ADeAPCPfuJ1hJ2ETRQmYMGXAP4GgD/wsqfJ7AaANwC8AeDD7opH/kACwK985SvvUOsiX9Fi161Fqye6lQ8yxmmsnbX7oYWxVUOqInS5aVCtd2xiAb1P1zsQsVbYKZHrGYzYddvr2DqIrKyLaF7ulH7ub+hzMtH2IlFsHRntU11dX8eerjyo17sTTZp2Vq1t3vFblkEd60PzNDEUQzGrU+6C9u5+p7xDQhB70VZRM1ayaHHfPW/yki8BgejL+qsMKHrP0Bd6galdn1cGRhQyxqgwBO0pu0dPq4tQVH87WTO5KSadk7k7WZqifHpk8uasoDo6Qr5QKjS+5zG0rafMQMvsst+J9uokipQrl8q+O+gAHe01DpgNuWTaqH3a5jqARM/JtGj4XEngBzpGJ/u659k/9H2yKnRlbZnfset3bRyb52w27JDcYqzTnhsLsLwnaH1/b/fjro0V/OVf/uUXwzGb1UcovYwGfV05+ls2sM78HCv6ZXwbILq28meD8qL3uXrmW9e22muBbMetjNr6UvYOazuZ0eWyifT9DGLJku/b9ZXR4LZ6p2/6SleNEd2gl+4vI8yXKkObMO78OR30t/vLFPENK6M54Htm89j8MR+6eyZv5/fp8+rtHKG/bIof1m6B7soDJstUOimAfvMh2j3GbCzW7ptOb2VJXztXq78+k+6Rq7mygIVv+NSnPvXRF7/4xVddO+Nv9rC6988qnfMKm+9nZaA+vm3Q/84Pq3P92T8sM19EH9n//iZzetaVRH057WzPb0xn45PN4gzvXDbH0hF+rH6JLz3jIePEt5OftpExH1PmrWPMFjr36wNZ8cfKljN5+nx+uW3ht8jT/PH6vAHgH3lL0LwB4G9/YkK5AeBzFIr/HDFDMuEK+joZ3wDwcegcKyfUALFBM0d2A8CPX6K4AeDzNqIbAD6s0P7dAPAGgP/LA8B//s//+bsxSdsRM0ThfZaixLIPItgiLKegyzmbwTpd24RoqYMi7xNzuOh//1fPkL93HO5vO4I68TbnZr9DYHaCrW1QnInbRFQmb/dAeRAZxgGaL2L0jlu5GuSibEFB3zzSa2vX6sFyYhVWB+ZsZQ+pzNDXlt3fMjqJrj3kjJXDpHpOf5y6joF1HyYD4iIHaMPz0MaJaIoetZfMymA1P+FEnBilE4lpg7atDMiydZyMQVm0jt++y01aWzGX7vFc2QV9wBYI+M58KMgQm9D8FwaLFWq+VYNEZa8M95bFa5BZJArRQ6Hrj76dfWK3q2tyL2NzysHYY2jKHFgxWPnVOT7jbLd+6kPHtiyH57D1LU9fMArsHBO1PmO2Zj+CB+PZXZhlaFbnnrODfuMzuxpDYOdlz8Dbb7Ph+sB9h96Nzeq3UlH0XjaKzLs7EwNR3Z1vXf4fH7I2rg3z16uPfdFTbam/1sbdg01cvcpaffztnsfmYGP5DnI07mwEWNT+lSGn2b3YDG1h2/vduXNsFJvGHoxnfR1ZshesCd2wcaR+3738AabEs3yD/q7+9XllLX9suaPLIV07vvnNb370ta997bX72fP6v3LWp907n74ysGfTob6HvmNNz8smNz9vLJZx3j2Tk93sysQu1l+XlSJ/PrU+szJk+2WO+Hl2iwFkq/UxZ+xQWxfYF2DTB/qrXYgZukGPZufnChIgyQezb0w6gLnxUA+d8mx9oXvoTX12ZcrvkhUdJGu+jx+tX2XXu1Y5ao9PfovMK+vTj/KhnTeM7X5jtx/fAPAH37aw3wDwWZq4AeATrN8A8Am6OwkDRyaoGwD+wMs/3wDwSRe5AeCT03gDwOdtF2yjS5rAviV6QeANAP8QAsB/8S/+xdu7gJfjsPV+rBo0u4ESJYuERZEzert5BFBlCES3WCkIvsiLotgF1ahbfVAu1LJysYEru2/fgHKHvNZ2uXZFoIwUc2BCE8mLrrEclFX7IWcRds+lgv6hgUb/Kxdqk3fDcTqTrEwSFFTkQD7QDASorRDiyTZxSt8LdamjssFMQRTG7WRnyEUbXHe/fhTNnAgHw8cRQFj6K9jQP6yA9haR1ZnUEdFpZRTRFjUV6bUP+nXm2eiL4NmYa9PqOZdEW3cnTkGWZzGw5/OeKWvY+sitqN7Yl0kra8Gu9If9CQT9ri2z2bJetV3l9pnWv2exFqdfcJ9n1cHm5f/t7+Vnea+0892m+/J+eobd2K+VpZ3zXWPYMFBr8+xp59nJYTaJVSfISbtNal2hoM8f6puyKrvaRtmXMnkriw76zjeyB7ZGn1fu+jeW0+rC5IPltBJQFuNkB+tv1S//as8764++8Je15ZWx35d7iRUb27qxW1u9/WLfx26OWRtbZrzoBNvST3Io42q1pPPM+r933NIZdStHueeqCxZpbV6e6HJO19/liK6NVs30j9/nY/R5da+v20E72a8++YfGYGX0+/7GAG4MJ6OxgGOEJ5eVs7HcPfIC96kvGPK1BZPGR1mZ6woZZpTOkqn5ny/B0Opj9bn6Wp/MH5hT6tf56N5jDJWNIdNf8ztGdW2cHKZfa/fGyNhUZ8wX9EZf6S5brl/Vp85r7Qcfwea0VUxUgHi25ZwrxB7K0H+63Hb6blx8linXH3GJ8l59uQHg+zOmDNLJ/NSIbgD48durfs7AqE7nBoDPux5vAPjkL5nYbgD4fmMUx0xHbgD4f74CwxsA/s5b3t8NAB//0aDtBoDPOaEn8VE/8t8dAP7Lf/kv3ylogh3yHRPodHQOW2RbdAQdQBeNbF2DOqASTg46hl6HhHYvJs99RQm73rP4INZF/StvbW6OjvsxW6L0Rvyr3w7bsiL7rm1FZCb1XfeviEd+2H5zRpZ69wnZK8c5T+qD4p2mrw8YJ4ii8oHCnNO0T0wElALtUBIBWnPhIMMxInI02+YiIv035oLBMjWn3PW5qOVEy/pZlNI6INQyRKuziF8/yl6VjdJGuRQYNujpeyFCMtMvCO17ocLW2b6vrXSKjpUJYmNlPor+yMN1MqRn9AFjauwxHXSgdRvPE0l6Rpn7u/lJk11t4WQjMUBFwifab84Se7fzdX8rU78xMqcctHH3N4eLrxkDszeEjEEZM7C85/UXk7XPsUJbBVmfsPryAndtv88H7bM7QMmNbtQ+jI9PMjE++uzTs2UTlc8u9kmmlTHZ8qdnu6yyjB2Rb61d5HnquTEwqYx9+uEf/uEXmzb/tbPUlOXNDbt37duO0t23MuabsWhjs/hstrzx2K7TMn+VIz9dxqTzCXvWd7q6/m3Mdq7dfNvqw1p6ZR37qy4bS77catf6MJ1YO8dUYsM8i0BgZ3t+z4w5nOz2zFhAcyw/gZE7GSHj3BUK8ypb2DV58MrRjsn6c5/73Edf+tKXXuwY4DGGeyzm/u+756rb5nHzE/9cX9K5xZzML/DNvZ+fYtfG3z21dzoHQPLtXXFj33SfX/NM52nzAshrEgAAIABJREFUGZ3XLzZE9/nW+j/56vVfvc7W2It6q0fs1xjLkzVPt4wGeSWh+ImVS1b15Z336GR9Ixm+9PMGgDcAFDxRjBsAPu9kLNXOQQjEfHJ+NeBO+J3AOmnfAPCjt3yxGwC+e3urQSfTGwA+Z00KGG4A+LwBY77pBoA/+LZR8gaAz6HeDQgFuv9/A8B/9a/+1bs9OHTrvKyhAbkXK3joyZs5hl6GHjs5YgChyy6h1ontuzyPNWz1bfAo8yZF5weWKRPxKsuuOfXsuU0ia8cQqLZDYNiAIjLROTRUFgf7VbRDoM7ZKfsA7e65onpygeBE94KJIiE5hfL2yj6ok5ywdhsXZcu5GQqEoPccNkuQ135COZCGv+2K9FYV7SZnaORkg6CRk0nDsJW13D1FiYzY79i1slx+U84+1xbovUzKOdb0dfeQiyAOooPmJiP397kiv6LKk0HZ33SiDvtE9soro6bdHZOVx8DLBO0eNgftrm9FlfTjQ6xOkWqZV21gU2WJ5ey5B7qFMLWn41cbEwSTRVH7aW9FvcbE/WVHfSdHtlA9mT2NgdnnbETekLfxYIXWZz7PO1m9fcPqAta+SNs4G6u1FzNkJUBwh9Xo85UHm91vmFC+zbX6FOXardxx5UfZCj/gk64YL/I9bVXwtfIml7F6ziS0I3l+Z33DwMlXG+PKV/XtR1Z8+Na9VWLvll05gpzaoXHmY/mbsVpjGteXMWubQ+jn6lh75DTu781le9Z8h7XaJ2BmDiDTPWeuGkDesztz0i7pMkf1YdpoJ7e302yVTd6keW338rFWwlav+Ytumf8wm9PrsZt7Rrn8z2Q/9u9P/+k//dqRvGd3bXWNcf21X/u1j7797W+/PrfqRM96fi+bdU5hGbZdo0Prj7ZVj8rw+c5eTtaTPwHA+fb1tfJfW8ho947l3D9M9NrIF6192FH+k+/vXHzaFh+sL+yMPwT69YFczIu7Tt5kuHuNDV1jryUXjLU56Wy33NHTD9J782LnMteU+fq8AeDzmrAbAD5ymFLcAPAGgHM4NwD8P15LhjcAfCYygdoNAG8AKDC/AeAD9gEsQBjI+74PAH/hF37hHdbM2Tg6Y/0fihmiWw7DggTvysR62dlaYWCsds+QiFPMIR7vrBW9D5EsB7GfonIR9MryXkzIeu0bM4nFdNYepscbR6AOCBJzU7Sr794UsL4OVdhRBFFDixBKI2+MF+QA/Qo0Rf6N+KELbAmk4Ay//S7fZErWMwyh5fULc7jnjavzHdUBcRRdYSCgmtWB+XXeEnRW1EaGZKpv5NglHM+RB6QE7RUpYrTWB6hydfTfmR/iun4yxjIG2gDdnUu5+lidKOO5slvPnqejUJp+6Du9066O+/pOT8ta0J19AieYCvajXxgvLLIzK4sitQlL1nIhWuNANtrdPmJq2SM0KThg8/S4DF9lqv4PMaxYD7ro3g/JRNsEq7OL+ZX1c4wGmyjaru2WZZtfwdDM5usf+gy9qiw61vxlJ8l9N87Yu04WZbExBH2+6N1Ytv4yw9gBY0Rf2BRWQP38PvaH36cHZEf/6ivaLswS1o0PmN/f7tmxVGPrfuiHfuhtF/DyB8f8Le/SrmSysFq0cuZ/uyq1Nuz6ytq7a9e2sVh7v+vmATKeLKYTG9vdszHAYlcn2D32rgzLvq+e5Y+OPcT+ba7CAO4To1fWBRODDZos1p71xZs8Vv763HmLLLFe2LcyV2SwMifXlbO+r13r5377iZ/4idf/tV9/jfvqG2M4mY3N3LObe3sWL3/JB9G9rr5Vj8u80R+2geGnqxjPMlIf8oH0zhitbnM634CF7HzM32oHveWr+HKf/EtZyNrAysZury98KT3XL23Sl5VX+953qwhslK3zeZ2H64dPBrX3d35ZHVj++rE935jq4xsAPjs1Cdlg3gDwBoB04gaA74PcGwA+B3V32aYBs8mljpqTvwHgDQBvAPju7dDsGwA+zGF9xR94APjVr371nTwTEbroHqpZo7yxY9Gj0+Dlq2EB7QDzdzsnuoYOV95yF/Z/92Pzln84BDM02LeSQBFD986R8tzKHpJZ7oj3/Mnxgcbs/oIUMBVFsxgVkfv6TUkFhiL1sngmA0wcRLN7LZ1gEAwwBNEchOYQlPWBFqDZ3dddfEW78l2wQpbyyg45b7DvDi5z11xD5WARoIcyZXL5yjC6H0Nj0iz6oB/Nb6AnlqMryzJCWDgbCCAbzFNZsiIo5fqt7J3xLvoyDm8o4bs7udsuY8iQyybQrzJhgqgzkPiQbIveTmSpnUXa+kDvsXrqIif9+RDLVDCk3cZqf2MFTiZr92BlizQhYEge42EsKuO137mY2rxy6XWZEfL6EBPW/FL1YlFmO54xjvMPyyNbnfM/3gJiTPnGov7KXV+MPX+FscHqeXOS95+unjEvfTMBOyLL+iXtwSjtU5vow+r4/Oc//1p18ZanlTm5esvJ2Li1YX0dE4UdM7Zssis6dIpfq3/sZE4G2m3uWPCz3cOW1de2+ezl7a1dGwt2a+xPhoNvxgDtPrlgcsrdQ2fLSllZcY0dyPHDANYvYBBXpzp23Rthdn3POY/VvMR2McLGSYrN5DDZ//qv//rbGPIl1e36stNey8Bjxuj2/h7z+rM/+7OvPMDVtzat3ZP72NfVv3HYTuDtwFa+OYL/oM/mQfqhnWzsJFP6d8eW7chvr54B3PVlYpLqSEFY/U19Lp0133a15fSB9dt8EnvT/32ap2ez9fmdg9zHb5jD9bf+4Qz6tH/lzWY7f7Epz7Qcen+C0w8xgG913gDwOa9tArkB4LPj7gaAH7/0gUFzdhyGyd49NwB8GLEbAD47x4EeDnm/3QDw/3ilAN0A8H2O9Q0AnyX5BuWCRGlUfOsNAD8Zo/wvCwD/9t/+2+82AGWOZqjLdVglywkYQpCL5rRxA7fPIaAhSmc7zeHteTuHh+6Gcva5gVw+xq6NyRtCWX3yvMYALpdjOSFQ4Rypt42sHfu+/9q0yWftWlvtgB2y2W+NxEXuRf9FCCZ6EzxltGZfhFCUgnVSrsBA5K1cbykoGwQJdWchZsW1lVtGjMHIldr9clus/ZcBhOKKLCB2ZRfJaZ/nyv7oG1QCOZOjNrfvJ3Owv9eHyXAygVia+4Thw0ysXH0zDnSmaI1htF9QvQDF7kwyEthBnCZuTEzRLkdU1gkqJV9Oi75BaR0HdZJjkbz75SF1PNpWwfo5vsry2bbK72rf5LVg14r21UfG/Vv5HUPjRIanI/d7dUqZ2PLa2XzDmLnV4ZzP2fX3QtJ27s4X8UfeNLFxnH+RK9wVjIJAO1XXdvUYCyxPx5if2HOT05ljJk9s9dtVqn271rwrsi8DRk9PtD+5Aa3av+fmG+mVPF5j5P3hGJ4ymuzQGK29WEi6DSifLEv1o7rs/q4uTZZrp5WkroLQF2XwN2fbvB3DqpMcUGybuWF11N7Z8glYsM57nm6WmdlvVrZ2z8pUrrFiP7vPgda7t+/cXv+MGTmMkdu47JMfbn5i9YZf5R/5Hr+vPit6K2Pf/8Sf+BOvwHtzNNtaf5wbuxzAzbkYza5OlZkzL5UNnwz2Nx/fsd/3kxnkf8jZuJ6riZ0D60OMM6byQ/V1Tt996xc9X1s7xvw5f1jfSSfM79VF8xxdWbnVh3MeZI/uUSYZ0cfWwXbIgs3VPuke++PrjYm5QT/NGebfj28A+Oz4LPt3A8D373BkaJ2Qanw3AHzO5eIUObQuFdwA8EmlOAMYOnUDwPeJ9zcA/IG3zTcCMHpi4hYQbYK+AeDje24A+P593DcAfFYzgYnZz/cMAP/pP/2n74Y+ICpRJuQ9JLUdQssXWCSNaRoaXxS5gnfvpz/96ddOIzvw5LSsIUPdy/PYb2P/doaUHcHeb7h6l/f3rW9967UrafVg+uQ27N597641TmJoBrKXE3KiBev1ouRziQ+qwgSJqs8lnf2NfWr+TaP5nuNX9GEHLIQHqWIZMVedHMuIQBKQZfP4INS1D6MomNX3slnYGujDvRihohEsB/RBTzCJmILKHNr1bJmq3S8fk3ygRc/pt+DB5HgGWw0gXNPOBqtQ3snUGneydV+ZxZOxc09ZuCKz9bVnadVJK4tekaX+naxL29dnOxanjmCHoGd9o6Mrk77QSTa9e7CxRaaVj3Z0bDmcym3tOoM/yBYKrm5q79q0FYKf+qmf+ujHf/zHX/lsu385a//pP/2nF2PhTQzd9Ww8xsDs3DPM4Z4dA+IdrvNn/Nfqx8bs+56xgrF659PWzz27PKn9X50Y+Pm05TI7H867h5vLDGTqK/9BNuyeXDFZABZGgX4DGABHmZBOgB2z2rPd9fIimzNdlswzfCJ7P3Vv9ctXMv5lp+rXJgP+r7qgzNqavmBarFTtd+xe7UMgdNri7pcvXGbP/cYHe7f7JxP+DHPFzvio9cNbrgSolTkdcZZf2yHvfXU44WH1b96z6xljxJ5LVJBJfbr2+dwYdLVMPiNmbPU62/dkg2vH5+oAGQo0yhTqf+cw9/MnZdo+pPP8Np9Y3cAWKvMca7bS/pz6arz3OxlrW+eO6hOfT7bk3/FuDMHXsmU6y++Rb326sWR3HyJg2NV0q2WRy9rArs25DQi1+9WPGwD+3tuupBsAvj8H0ETMiG8A+H5aYtick8nhdEQ3AHzee3sDwCdZfDZ0A8BHJ24A+P5VoTcAfHxrQc8NAJ8c9N/3APDf/Jt/827s3FCAHBzswFDwmLoZ63bZjskbcnRe0AZtqHeM3nIMhtj3D4Oxz927spfnsu92/67soZEiCxPmENXQ19qx+7x3clHxWEI5QOh/eTnNCxqCktNgYpYbURZude5/EQqUhRHjrMoUmNTKDsqzgQiEDAsYROcmAsgdsoOe5ZdAk5CmaL/oR1SvnZgQ8m9OlYl49dpNvDL3jBPxMVGrY8GNcihi8yX2W2nloqaTfhYwQWTQIjntfoypILwMIfZB+0ykRUsQJcTmE6r7/+VQiiTL4raMsiLu8ZsgWV1QGSTqfshxz5Fdf8N2lNVRhvvKshWwKLPsTxlWssb6nWNJpuz31OHqsnEow0O+1Wt6s88yppVTmat9x/bPr3zxi1/86M/8mT/zymFyRt/umS/6xje+8fq/1Yn9x2CtH82z0kaod3rlrQBYPza4v7eS8Wf/7J/96Ed+5EdePgFTtnJ++Zd/+aN/9+/+3Ws1ZOU4983z8vqwdqsHs9MgGEJffSsX07TnGhyVxVFH/Q1W7ewvlm6fBXJYw5XbnGO+xtiVIaMHu8ZXd6yNGT1t+gwWg71rS3WBDbWtZeV8r8+gi5VP7b9+QV31Ie1fyzjZRr56vztzUC6duW0stHNrpw/s0DhtjKfLm8f2fTYp57OMkjFjM/U9fCHd5muNjf4WYBSc6nv1nJ3Xn9T/TJ7yVff82iC3lX+XB4mVZtdYJ3ZvbPo7+fhNAIgZr7+lW+aP+gyy0Ka2sT6PzqxcrC49WLlWPE4Gr+NAt6t/+85u66trD9VHNtuyzB/6UrZc2XSl/o2vIJeu4LFRucu7RkZ84au+GwDeAPAGgM+uXw6DU7wB4PszMm8AeAPAGwD+0NtmihsAPkvqNoEAhXyoQPb0pQ1wXROsLEi5AeCTL32yob9vAeAv/uIvvnYBOxdoLB2WSUS/v515Q/HXIPlrQzg7JX07eiFaqHIR+ZjDoeZ9346+5eLsn5yMoauh/P3HOO7ePbPdwItcl18on8dO5CH/oan9w+op1zl56w8Uv3qcw7XIGkuISdyzzhlc+1d2zwwTqUO2EE4RN5R1sh9kCflgYJo3ckb7EHkR/mRRllBUv3J9x0AxUExejbQsJ+TH+NTbHAptEAhgL4pCoZMifEYOEdVByIHQFqhUnqk+QZjNmSC/osu1yU5r53WVbdKWIsg6KoiqSE4bTnZEW9pGCM6nCRO6PR1efy8zvPuMBXmT0YeYTH3UbuOvPs9i9smZHlVnq2tQ8WQKXa5MbIxyBcqWwrEPDajVwXbcw4agcWXMTudPvvSlL330Yz/2Yy9mDrO2VYD5q71B4mtf+9rrDLOycauLHrDNylT+Hj1YP+YbVt+f+lN/6uXLtGPlzCfM/y0/+T/+x//4ylFu7i05VNfL4K/sXVu99EVOGNnxsR07MsGy0cEG4+6pbVixoIf6t8+erVq/UHYFQ8AeTEbq7eqH8eRb9M/Ym9TLBmkXZknbsXFYGOyQCbH9ZrdWM5aruTGb3TsPVv4dnV49Vo+0t7ajn1ZO+OO1R+76Pvf3xnJ66OSJfa78rgLx9VaxNrctf9Q7k1f3h3wS+1wf1ya+rOw9n8iuyIY+8Scnu3T6iF23+sJWnLjRVZj6bX7N+PFJxs299RPsqXahbeYLbV85yuKj3NN5VT2dAyrTPWMM6RY50Ufl8kdlJuvPV665lwwx2tXnD7Hcp92oy7zL3pAQ7Fdf5SieDHB1t2RF5xn9qY/Hgr7afQPA//fbTrIJ5AaAH3/iWBZKdgPAd2+HBzMqk28dVun+GwC+35l3A8AbADZAZjsmO4HkGUAKggqUu5R4A8DnKKAbAD7z1g0A34MKQa+Ac3riN0Hlx//6X//rd5vcl4eynXXLr5kRQnkmN9EvVNDodUY4Bm4Ix1lDU0jRN/YAItu9+2275KAhaH8s4Orf79/+9rc/+s//+T+/vouGReIieEGb99VCuU449w5f0bN3hfp7n+v7WMoJRT/WBrv49JXTOlkLSIbM3qxxEfZ3870YKVZuzxSZcnQGCcrY70Ob0GnlUDYGwoIMJycIjFHIdRCkFE0VbWMhtBXNv+eGFifD812MZXTIaX0gE23h6F0rstRnAdaJ2vTDfYLTk6FQtnIwDCdiKyNKJtoL1fos46i+sjUnsiw6K3Lbs5XPyWoYB6hSOeRmzDsJlqk5mdnKsGPRcusYyjKVeYIwV78cuukCtqAsjj5ZSRD86bu2q2ufdl+uvN23Ni0P7wtf+MKL/V9+8cDZ7mXby13+pV/6pY+++c1vvtp0Ojjn7/FDWFU5rmzT2aKuT7/HAu4dqsv5GuuzZ/79v//3H/3iL/7im49kY1iE6gBUv7rJxkkLGCS7R1f/rpUF3PMNjuhnWQnlFpCcbSnTRe5jpPavedJkwi/tk/0bJz6MTnXCLWunDXIsq2tYXDbM/tlE9brsWOcbsl07Nt/sXcBbWdo9Y4XH0M6n16a767p+evXVtjBn7c++OxsXy9hz+wC9+sA9UyaGf29d6jamZXH4OnntbMcuaH6ef/IsXeCjBNT0EJu63zGKZfTM96sfU86nsOeWse8r22ke3opid3HPwCR38555Tdu0R7zQGMRcVXaM3MokYrXpExtZvwoy1OG6sWDT/ds4mgPo38q0StL5gg7TP/0siFG/8am+nP5YW9hO2Ur9NO7sSnnVt35/q/8GgDcAZECc1A0An7MhGTowY7K6AeD/5xWk3QDwAVk3AHxej8U+bgD47Pi+AeD/6xVECtRuAPgcMo6gENgJuunLH2gA+M/+2T97t6h9+Qx7W8eQ9JD2/sujWUMxYzvvav+Wm+f08KIQp+jbfTIHuQ4NqQ15Dk0P5S8adSo/pGlSWRl7bteX5zc0wbk0L2P1yv1TBucDQTkTcPV5J2Vz3eSN7bodxkVmde6N7EXhRaNFtWsb5IRJWdvXnuYrlaEhR4gZUoIc2haI8DxHsHl7nBD2rWgb6sIKktd+X7tXvt3Y+9w/KGqfuwcq3t9FVCYDiq7eN+0/2I0iLMEndgbbesqeTFw/ZcfZ7DkGxrAwF9qjTu0tM+q3MhBl8cqMaZNxL4KFBsmmjI52aCtZ7neIlhOF/IsgtU2ZRYOC+8qefp0TNv0lL4BgbbC7rrKaj5i+0CW6rB3aTm8+NCZ0Uzvni8bo7F22u39+Zr5juYBjAueftkoxlmf+aizg7BYTgQnX5rUFO7E6xgw5HaC+xBtEdnbg6lr9+063MRrbCbw8QGcBYkp65I/+s1+7KekSxoWceyoB/4CRM1ZkiAHuGLFX5Z6MSP0Hhg+rh6VzkoJn+UA+h53xe/Vt9XsYFbpz+gL10+fqpXu1d39jRflvLD5dmg/a6tF+7+kFmzs2ZpMnm9E2es+O2RmbMl71zZ2Ud5/89doqO+Rf+Ib2ucyS+7CODQzY1eqRx24FDRPV9pEnBqs64FrZon1f29cv9ksnzGm9v37Y/U7qkFdvXp8tmEvN//ShZVfunUfNl3SfzEpQ1FfxSfs0Tuy28wTdKbPcOaq6CORrQ30r/RHj8LcYNnOpZ9gM26W79RN8ETmrv2XLTS0D2JhgslZO56uOHfl47uMbAD4bB24A+P61PTcAfM5fElQy2P5d58jgbwD4vAf3BoDPjvIbAD4Bhn8mNQHMCYJuAPikzJQwuAHgk0csuOKLbwD4pJf9TweAX/3qV9+Z2DhvEfUMcqzdEDhGEOO0aHMIwI4rbxEYIht6HtM39CVfBxLwnkoNdzL5BnQ5d0M72uNEfYhr5UE9UwoR8Z6doTAe3705RK7LypPvUxS1NkHyRdHr9/rhXY1QfhEHxYTIIau1qcsAGK397gwurBZExQGWZYEeIZoTiVCCRvaTA2alCuKe7kYUvJQ5hcZWzvpuDPUJYl3g7Hw2+RtrDxlitLR55Z0GfDIGGEyoHUOhn9pbFquTDLTjfkiYbmjTed+Jqlo+eeh/7aT36SdkTyfa7zIs9BxyNVGWqWiZZf+g0DKKAlB9xAYor4izwayyKgPIuKwdVk1ukHzfNzT53RzRIuTKYnpufE+5cfLrz1YZltOFnbfD027krTws12ssAzSv79oNAWO0y06UKTDZTo9X59ik5f/Nh+3vshAm4/m87T5e/uEYyP3r20KwQ/QEK1lUzk/sEwvDn7E5PrMs0+7n+9gGvdn9ZcG0g2yNS/Ok1Mln1ndo27mCoB+uV+bVyzIhZaswOXSDfZXh0A7M5545z0rV75Nhq81bojeO6i5QaXvKDu137OzJ7vHd1Tt2JvBnfx/SdXViIbXn9EvGhe/BDE4uckp3T/Pp1ubp89ozJtS7iDFg9aFssiyRseIPVhfGl2/nF9g++Rgvfql2rTzyMO+RIf/Ez1VuZc2UWd/UedL8yRb4EXpRfa2v7BjXF/KV+1Sm8dAWdtk5gn6Td98JXWYP2dB+115WZucB8695pf6bzIwD/dKHNzT23S8f3wDweXn6BCcwg1RvAHgDwE4yNwB8loJvAHgDQBNUWbtO8Oey6w0AH08iULgB4MOQl+y4AeAffdvJ/AcWAP7CL/zCuwU/i2yXB2JXy5R1kfOCoO2E2//dtxyYod5NAp6BeDaAC6ZE2mOOhkD23JjB5fAMVe/+sX1jDXe+13J+IPSh+p3/t+vdhVv0Ihdi9ciZKQuxtnu7BxZODhP07NR+9a7v++8dentubV2b1ya5RiLsBYneSYwFhEKcBQXVCS7XxuaHldWCgkXuZQiKVouETvYHs6E9mNON0/65vj76u05p7YQYsIX721lXkJrxXT0razrivZbNDYJsIJQyVBArduFEjNqlDLIq27H+0L2OfxkPKOlEXBjVyrDIkMyxL2TadpXBOJFfczHLtmlbZUOeZHEyK70XK2T8ynZogzZ3Et41DpeukVlRYVE/HWQ77msuDcakebVF5uSGDS16L2tdlI0RY+fKtupAd6Zz071dx04W6TYv+MwF855xz66dYxrn5z73uc+9/NI+7Txm9ytzeYl7C8neCjI2kq8sY7Fyx2Tuv3eUrz9YdYw5H2aHJXTP7+73nYawvEfjatLcvSvHu15Xv9UK592tX9XFMz+1eot1oxenfpdFL7tJ5g0A+Rrs5549WQnsCz3F1gkEfGJmToZQvhM/Vx+6stjK6qGzZa5aXn1f/Zwx42f4CGNdXzM5TF+mR84LlMdeJk8Z7AmbRxfKkttEYW7RZ7KhL2Uf+Q/M3T7lwvOHfEptVV+UJRbY73SNDpQJpLt8I/vtOJYJZPf0S3/pj7523qjP+dAqgroF2F3J4+N98p10WDuNB5/GdvxN1trdOcL80jilfVYWvSTT+tTqwwkUyuz5XnvTFraiPWSJhTS2b/K6AeCzIeUGgM8ZSjcA/N23YzsEQA3abgD4BJIczA0AbwB4A8An5/MGgA/DeQPA92cSksf3bQD49/7e33s3J+7tGotQ5c3I8RoLNmQzFDFE49Vh3raxzmH+RK4CiT03w1gd3sSx7ytnCGyn/O+8r+Ua7pmxgt7vOeS8yXcM3O7vurwdvTO8PdNoGGrC9slz0G6Gqm1rx8ozma0t3lW8Ng3xj5V0bldzFqC3PSu3Dhsmysc2idyxInum+Ti+Y3WGrPYsVhIyLztXRrDsB5TjmcoH6i9aKVou4t7vcpK8GUX/yGvt2dhOns6Fo/hFj9rUs63aziLjojPBBjYXA0KOnsO8nuhWLpTgraxHy9KWPV8EBj19CNG2DcatDIrfOvb0pwxGGYWiWeNmgoESa2eufUivKrO2v2NXZqZ5Y9qhvdNDOUj0rkxA+wi9k0XbDUnTV20sC1iGg/8oQsbIYDnWnq04rD3sd3Y9m6TP+1z/5k/KdlS26+Pebf4zP/MzL980FhBTtDq2KjFftHqcQzgWcOVO98f8jAHaDuK1Y7/PLraasOvexMFfzqfM362sfR/zuGf3zOrF2M32dt7h/NDq39984s5IXJvXv7WPnWIqyuSRa32Y635jE/wT+cgxpLe7Lg/RGFVf95y5ZPXyj3SXvrA37ASmRr4V/cQmYnYxxGVq+B16eQI29li7NE/ss2w31ovedTWg/q2yNGby8OaTvDHkXJVaGfLTzMEYOn3kBzHolT17Jx9ns251y9itT7vePEG6XxaqPpM+rAxjUT/JpvdMGdWuYJBD2dT6SnXvs8zvqRv1G6cvUQYZ8R8dD35IWxuQfWg+rl9kK2feo3rqT+lTddGYuVZZ1efU7+lv5eN6mT99rh+Tg2jVAAAgAElEQVRrLKB8NmMOq/6/yrgB4LOMcgPA57ieKorlsRsAPjukbwB4A8AbAP72J46auAHgs2oi0LwB4MMC3gDwCZ673P19GQB+5StfeYcJk6uyIMBZSM71s+NvKGbIc6ybs6MovwhdvoddW1AhNNi8FSfgT2m8SWQozC4/6GZByMo5zxzab97ksXsanUOQq3f/5AlBpkPrQ+lrz9rsfLD9PlS9Ni33xnseGyBBg37DUu13/cRMFW1iRsvaNC8Dfb7r3XFUJFSlkovZHCzoAPopclUO1N08mLKE0H3R+HY/Yj/UJ7eFztgxjuXxztOyEfrWvBjBFURYRuzsD5TY9urPKdeixo4VxCvPRVnaXad+5iZB1XTNs0Wi+170u3a5z+9kW9RbtuZkLwShvb9Bab+fzKF+0nV5O9VpdZOlZ+gvWyxDANWrD4KmZ62HPej3yaiQPUaQPMeWzTcUkLAj9r+/97z81vbFu8rHwo2NkU83e3eG4OrCKq6+vYHkp3/6p1+7gedz3LtyV9ee21mAew/xgkKrDsDkdhPbSezsU+2vzsnNwv6T39rANudnMXvzRc1HXrvm//hcLBbZ0ZXqX9kc92NvyigYL7ZYH2TsBICAY3UW21LbLPOhTcqnXxiX2gLdKHvF56rT2JyMsev85nySVZXVRX50SF8mpzIm7b/cQP3hZ/jB1rFrmF99pr9tK5+BaWVbWD+rQbOF6eT+Xtsx39Pz6d3mtM3lwMrGyJmWzt5Vf2XcMSyju+9lkoxPc/Hoz8q1QmTMPE9n1Fk7l7O6e8wt+k+H1WuONK8bA+3pHEdfyphVXzq3rNyOC3/Kh1UvKjd6XgZ7362mfEhPPaMtjSe0yTzR+EXf9lnfzQ7Z9um7MaA+xUAf3wDwBoCc0g0AnzwejoBx3gDwj7yY4RsAPkvHNwB8wM1kcQPAx2fcAPB3XrHJDQCfHMj/bQLAf/gP/+G7vX93KHWIYTvOhhIWdQ5RjAmzCxhbB/nuJP4hDZG3iNnE2Wh1jmJlQl6OXCnzI7KH1GZYKxvTCBHIqdmn3MUhIef0iaChaeh6ygmprC9DSsvXWdug+LVxLNbuW9/KDDD0ojnoRP6ZCPwtwv74SRCGAkT1c54YpF3H9vm9ky1kAUkXQe0+8m9568fJyuy+oiR1fCjHYPdhM6Bg5zqOhbCrEjK0M3P3OjvSeyHXDuyKs9y0g6EUTRbxeVYbytRNbibkfULKRbLuoTuCXWhbjlWRYp/p/RgBeq0tk6Od1ucuvaJAdaoL48BxQrJswqSiXjLwPKTcwJ2uc0InitSG1eWd3GTfwBdDuroEwCZ8OncyK2WbsDonU47d2O9FzKds9HV1eP/09In+0BvsTVmKjtlkNOZvjN7y5Ka781/yl8fkdey0ez5guck7oWCMC/1aG1bX/M5yg52DunEfazc7WJtW7/zq/q+sk83gJ3b/2rR27Bm50CvfG4PYGLYP67+6d9/81Hz26iAjx/WU2cMYrBz+iC8xdqft8U0nG0dO/Fzz88iK78RgnMyauiYLuld9xRTXXvh27VeG9tCpsiinbfNPa/tk540hH9LfslRyydknv3m2oWOtHfw6Gfibn54Obl6xKsI3W0HZ39OP7SqfTi1XdPdvDl5e6OTmjTf1X/vdfGWliU6wMbZovjTW2oYVq1/id/1G3+Q0AtLawib123OY633KDe8qQnUH67WyxRPrC72u3VcGdMN4qWvP+a9s/eo8s+fO1arajWfbp/ZbH8UPZMA3khU7qG0phz8+fbWYoPd1TlQm2bSul27eAPAGgDcAfHZAc9Y3AHxYDRPEDQBvAHgDwCdFAMAC1oCgyucGgD/4tpJyA8CHFUVqCW4txQoGAY0Gs4gG9yDE9jfA9D8dAO4g6KGKoeMpOFQrcsQEDjXZmTaE6z2cdsZiKbourwNlmsrSNOIX0esQVGLdX5R9lg997X47uEzkUKkyRPUMdOhqDKDdeUPGK0PujbK1bW3AXHIEZYEMUJHA2tAT7KsADTTKHJKlcoowy/JByJgi96/OfS8btL8xB1DofsO6Fqlqo+vktXuHJjf+GNeiFSygPsvXhDq8cg/Kh4Aws0WaDKQsWZXdvRyvzzJH2u1e+giJnUweuVU+AqE6Ms+VMSjjhoUwLthPz+1T300kZfH0WTkcQB1CmQkoFkqtnE5UX9ZN0Mu2lN+cE6wBxqX3ku8ZPGM9Ob32dc+w7fYHO10wUvbDuJJp72cHJuO1v0zs2jcb32rGdHI6PFunh/yDz7IUY0ntKvYWpF3HgI9d3JtDvK1k17p7lc/oGNJ3Y08elfXaMlZvLN92CctDXvvnh/t2o/UHA+mNTB9i1E/Wle3S4w+xHKf+lPk4/WT9nufYlM+CCv6pPqQTZe2MfTTgoouuGc/qYydafnXtNieZN2oXfHEZr9MP8I3VlX3XT3q+8jFpZYB2XTvkgdr5a4Knxy3T7uLp28rA5m6V7stf/vJLz/tWrunLVrd2buXO8N01/o1fpBcn81QdIpP6jPpe9tYx5Ye8TWXjZU/B5I+9Zi/iAeWe85C5quDUGDUA5187fxp7Y8Cf7dP49P6OPd0gJzrcv/XVc23DnjeG51x9+s6TzayNmqPZAL/KX3e+OOcYNk5v+dnXm0BuAPgcz3ADwOf8ohsAvt/1ewPA5/V9NwD8f7wmLykDNwB8ApgGZDcAvAHgDQCflK//bQLAf/JP/sm7nlHlrLwhB7tyh4Bn3DvvamdRDZUuWl/AtAHvJGm5CAskP0regSj2RFmNbheEVJEa5UPN7heN+5TP4zoUA5G5rs1zYpDY2oQB9J5FDg77hd1Y/04moyxOI3dtaz9E7XYYQYRFWivjRO1YgiKFtX/PkRnGDTMC5aCNHXq9ujepYXaV6cworJe2QTmrZwHzcmemA2TqeTLvWVh2rRXdqsf9ZcjKDkE2lV8Zt8r6Q89hFdxnPMgX41YdXDkniyEI2v0CAfeVrTAxCpz0j/wE2eRb9NrvUGuZOSxHyzqZHExEGWL3nLLSR/diTOhy7WbX5B22ndDlWZ9+tmz39vmT2S0IMfYQdHUEmm8+Md3HukK6+7QicDIffJjr2gYtY2Ls4p1vmM1s1WT5WPscu4hh3PPdHb9dx//23/7b1+qKd5HL55ts5DIvH2125ezCTiR8lH6tD/yv+9dezChdnfywXcaU7+lz9cvkof49152Q2B7llgnq+JQtMi7aqC1lGNcn57tWl/Rp5ZUhrr3qZz87h7QtZxsxifUd/FQZnQ/NWcrVNrZfv6Cd9E6eHPtfO+Wk0nf6SvfKXso3x4iNgf7Jn/zJ167z6eCe7VL12OPN3ds9vrl7jOB0be0ZY+iEj80LTveYHpZRLSu3dtdnl01lM52HnXmpv1beNtbTwbXHSqLACVPGR/M9xt91vkMbOkeU2TxXCfi1MoNignOcu4KhD2U8+czTxwKJq7txkWeVu7Z8KEbonNK5WEzCT54MIH0+Y6jGEm/6fQPAGwDeAPA5QuQGgE/uX4HNDQD/6Nvh1zcAfHJlbwD4fmPfDQCf40j4iRsAPhsT9+9/iwDwH//jf/xuO4BL5y9Cx/55z+QGVq7CmJ/tFl5uygZ/6KVRfFkGyM86v+gVooU0RLNnRD9nI3fN5CRSp2zYRWUXzXadnpI6L5Azc+Yh1CzyhtSwa9byi06LRIpmtQWiOxFt0cbJapTNbF4QhgK6bNBSI4TcoEfoAaq0Y6sMwBg66HtysaMa01aWhjxWj13YyoJG5FNNht673LyslYsxlLspF6PjWTlC0HTqROz6CUXSD6wTuZys0snIua7uos62oeOgLcYVC/Shc/B2b9+mUjYEgtX2soD6ceZ3VR7Ga/XvPjrjExKFEo0rOymzjBlt+3Y/BqIsQO2XDpStVG6RPbkW6WJS2CJfgvkaQ0GmWEFIukyXuleO933rMztlW+51vXl/u3dsyeqks/ucTu8NSdspPAZm3/dbVxMw3PON/+E//IePvvWtb7182fptly/GyngZ491TPaxu7zsfYby9x73sAD/oXvIi040fpvIEP2UzuopCP+kNWXq+DAz7ML50cM9MDud18u/75LEYLfdkaiaDjjf7ryzoMjnWzui3lYLpN9ax16rjxgeTUlsgi+aWKQfbw67ZefNS+Wn6ZtxOkLpnp6ubq8f+/dRP/dRrdzC72vW1azvMt1N4u9+ng5u3d8+Y6+mvkzA2L3orzVjr5smKA6Yv+m4FiK6Qd+0Jc0hPsZbemrP2r8y1ceXxD533Vl+Z1c6X6iazXTP31B/Ur0wu+lGbUKdVvuo0nWNLJ9tH5/xuvu+cow3np/Eiq+qW3865jA8gL37DGHTe1hbz6idkcQPAZ5PGeaTGBHkDwGf5qM6K02ZkNwB8Dou9AeCTN1lHfAPA335b4roB4PNaOEHUDQAfW7kB4A0A/1ADwL/7d//uuyFX7IxT94cOhiygefkBUBKWaMhi+QVDyfvnjR0CBMyQyBlbsXI3Qew6Izgj9iI4kbAolvFgFpWrHgGcaL85Ec5bgsawVGuT9zWWyYEeObDdv99WdxE/NLhPaALywwgVxZksy1KSC0e5z0b3J90uFw2DULSNdRHxl0G04wrTt2sra8vBchaMpV3M5HWinLEyG3/nlhkDcl55zTXE5nhrA/RMznRH38mscnLNOJM3hK/PGBZIz05lqKgIq6yGcaOD1auygGUS2t6iOOgQW1I0qd3GpsuvWKeygJ4tI6Qvxl49DUr1s8h1z9FfjIf+tv9QZpnTM+gte64Pxlk7ytRpB7tUnjZB/Njqsut8UJk838vY2L2/srGGmDK2V9nREcif/fCNK1u+LXvZ6snevrBdmPuuz7vX2w3GbGxH79iVsYGYlQZDtXN2UH9YBmz31u/wRZiLInxlYNfWLsxkWSnjZ4xXpn5rZ8eVrDARZWX3mxyw2iMfVWBgHE7b2N+1d3rhJIHaLVZbO0/2mP5i1Phn/szzu8+48rntMx01Pu7fJz2mT9UrZXWF4xxvfqA2yUbUa57UxvZ3c/VP/MRPfPTFL37xtWudz1nO33b/7s1a+74y5uOX9yd/dd+nT/PX08/N6csXXM7q/Lq5VXs2BrPL5u3xS7XT+kYsLd3kE/TJc90JvHvqQ+rz1dexps/1TWTEDqo37Huy3/j1FBHjYOzU1znVtbKW6qufNl9oqxhmMm9b2VTzh/kisiA/tm5+2+9itdPm+jd7fZP/DQAfelkQfAPAGwAy6DqpGwD+3tuSpMCgAeYNAG8A2EnoBoB/9G1V4AaAz3FjAGCDnhsAvl89+kMJAP/aX/tr7yyBbpCclzUGcIhWrhKUOa2WUzNk672a8rxm+EO73/nOd15nBWKFRMaQaCPp/bZ6IHUTsEh4AZo6MX7QCBR2Ithd7zo8RIndwnhQQO9uLNoq4tBebEwZFSwchNkIfr+VnYCw9XH1QzmruyyJNmOmRPJFVmWo9h3rsDZZ1uaM/YZtmgwwIitzdVv2nrzVDxkV3WJXJge5oT2bzHhUb4zjmD/jfSLuMjjGSPu1W//rUIqWyVFZZeY8A1kZGwhR2R0zbB5dab0Cwzo1nt/Yl1ms3pSJKJo80WoD0bIyu8/bVhxhVIZc+avfrnbsz57db2REZ4uKywbRvbIB+lL9rMzp9RiH+ZKVPUbBOWXQrHauPWMjlk+3MudHxkjMz7BnjBF5YXTLXELcfNfuLWI+87XOPGfjy9ctR2r1rh0DiKeuNT+JnLvTU97i5IE5wZg1L4ePJMO3COK7X+jx7GffsSXGxv3ax7cYp/ULe7rfmg9ae+BT1Vc/quyzztoN+dN/DAvfjb00htqyMvkcTEXBxu53jlznk/pbuvghue75XZecT14YPQxK/Qv79ps2YmS0V9n10bvWFRpzB1nTw7Jmq4981kc+2xjUZ7BVctlxbmP/tut3/mD9KVsnl37Pzca8b3o2t2f5gz07BnBz+GyQfOjD/sZia6+xXJ/4Fmy58eFP6EXZKONVefIfxrp6fcq7vkiwiWleOdhX42e+o5u919zUGEXdZLDn22b9V07trLpq7PW95dFHK2C1gc4B1UF62bGhm3Sl/oQs3ljJGwA+6OQGgDcArHHeAPD9q9o4NQHb6RhvAPich7d/NwB8lm6BJRP6JrUbAL7P+xNANLhhXzcAfPTnBoDPZq8u7RZoAb0FHQ1k/7sCwL/6V//qu+a4MFw5W0MJYxmG4CH5OblVNPZvLN8Q7lDyUMSeH9IY0t//OYAZf/PE5FUUaZl8izA9W5TxIcRVxqSojoAwOEWY1vz3iZnCMp6Id/cYCIhuZcnbIDN173nr+2MMxrKJ5gUW2rR7MVsQknb7m2PAGmLNoBf3cRwQkHdAnqwNxAiJYdogcdenA6ur1zs+9EZf5uC9JWR9powd5/WNTmER5fXs2n7DVBhrCBJqg7agQGxIEaY617YibWOmLsYD6a+sMrLQWMcJ8jtR2cooW3iiRnUVEZYJbk4IFoq+YWuAFWzZ0Pva632wcjFX12kXZTG0BTrU9pOVqM2QGbRJT/VTfcrep8OTl6O0/2vDcpGcJVoGVioG9tmZZN0wQEbYC6wzlmJ1Ysa8y3x+ac+NGVle0+zCTmY6SnfWPjmvZFEGgS/YPVgFfop82eFbVJgzJU+n7BlBdc8AZPf0W1vr8E0O2KWyl34rG1Emie51PPkpjIpP+lQWhs0ohww/5Mf4fPrWZ+gRu8ccdUxWL39Ullr/yai+gY/WTn4MYPEp15Yf7vxEp8ueus5mBLy1BwHMfiuj03mgTDS2sDvW61/Z4fqJFTznyo5N5w5jWIDLXqz4zY/sGecRju22mlTf0znHkiWdIs/9fbLs2r9PdsOfr17gwFyqrP1NZ+gpxp2u14dWH/T3QywZP905o/NkbU3/dx1zT8/WJjqi3w3YlN/5hV6Sn3GjR+o+9au+ojrH56mrK2Vkt2dPub3kcwPAGwDeAPA5YJajvAHg+7fB3ADwAQQmrRsAPmecFXzdAPBhrG4A+H5X8w0AH/j3fR8A/p2/83feLZqUG+R0+UWLQ85D0Ywdu7d7IfGhhCHrDfjuHcrHHg5VDClD6e4dc9iIv0JaHStLnZyLCRr6FR2L8ntfJ62yHiJtiB37oIy11RsrsDzqXXuhEoyEiFp0Da0UmYn2bS5pvlCRGZQusi+qwSRAR2Uoi+KLfpRTJHWidyhVu9dH7YS29jyZrK4yaBwedgyj6GiYoUjs3cqBhrGpcq8g2iLUIl5IscyZvEAy1LZTblhNMtSvyuJkfCFB/aqcatRlWPbdjuruVOykQHcxGGVQIMqVQxfoDhSnD1D0nu9OaogYIoVWyR5aVa5gxviTMwatzNDJImhT7VD5rc9zGLPpKBaheYd7psyZuvmD5rthwNU9uftXG8Awl9EBduo3ykSUecV+8xeVHx1hX8aEvym71GCJPhSZbww9R4+xRuyYrDxfBoL/WZ1lAPUbk4RZ6IqDZ+on20b6ePoOuvyhnMjaWnVB29iuPvAp6qiuCb6VeeoJ+Xi2eVnayM9ri7LY7/5mi9ieytlYsSuy4u9avt/KvtOvsx799ClvlO7sd3qmjt3jjN6tyq293h7jLV7yXdm5+X1/W+3aJ39fHdZWc7AynF+pf3RrbaRfxpPc+fvOW53rXecP2OTaVn00TmXW2If7yJBP6BzMjs+YwRh3TjMXiE/0b5+9j88sS7vyy/ay++pSiYYyf5WZcRcrmPfoLzuuf6ZbZMVXdT4859dXu24A+Byzsv83ALwBYJ3uDQAf2+CcGpTdAPCPvAXqZGRJhzPe7yZjjv8GgM/mFXLoxHoDwD/2tjlOMHUDwIdFQxoI3m8A+LxxpIHyZPQ/HAD+g3/wD97JG4LQVrD3uK5Qu4cYa9/6sOvQadeexxrtvYRjeYqqhlaW/7OTv8tYGNjmqHAIRcs6qOMicazKieBO9kTELj8Os7fnMVEmPEEhwUJDRY5FcZwaBocRQ/UGDIqFoopEBCBFZT2faPdaolz5Jh0oqkpRGa1NZULalu703j1Y4CIPO8Wb99QyKhvjCp32vZJF+2uToHuotojHhFl0TY52fmKFMFnGpZNt5Vl25USMHfP2qygfomv+V9Fd5a289Zdd7DcImL6qi6wbPJy5hupSTutePRCiduxv+brYwNOm9hx71teVS4cxQOyDDpH1h+wN0m5fOPCtEvApy/FbeRv3rRY4dUD+MBReVgtYY8fzL/tnF3Rl5LuNGXzVmOn92+9rz8qYjq7eyeLMFTOW+mOsKi9MAbaDP1vby5B7lvwwRfQcYvfMyrE6Qw7qKDO1Pqzsvr2BjpOZcVF3mYT6jdPGy+I1R1T9zRUmq5PBNF7mEG3YJx3SzjInrk8e6imT5zq9xhLVZ5ojqhtlQcmVn2cT/GuDjzIq2Ec+mM3UDo2ruaD203o79/AZ0831efIxT+2+ve3jp3/6pz/68R//8Zfu7v6d9fdLv/RLr7d9rK795uxe+kNvyKpzjHHjO0/d6PxRIOj7bAlryM+2fPbBd4kZ+C1jjvHlH0/WjY7wSycoNSZ7nq4q+2TAOiZ0ZG1ms2RCXmxx5Z42bf6rf9X/6kNlQk7q6xxAb/iRgkv9INP2db+RnfbT2Y67efHjGwA+S7s3AHwCxBsAfvyGrIq+BW6CKpPkDQB/5y1Ju06U06sTnMxuAPjkV94A8GF1bgD4LPPeAPA5oucGgL/3ivn+wALAv/JX/sq7OusFABCznXtr0Bi7nQkk/w3S8rYH0SXUVAS8a85vEmCUJRIJi+q1RwQv+l05mAwTL6QCfWmHKL2IrZG8yUp/9veMEMrUPoykQWl0rQwIo2WZ+Io+Vz9DF2y5r7uLMA0QO0anCMs9bQ85nqxXjQqrUmYLkjCmu2f/sSqrn04IlPd55iUJksoC7DflQaIYJsif3McA2QWnr2sbRqYIvkwiFCg3zKTS4Awb0smXjmIyoL8yPj1nTj1lINRZvYcslX+iPr9rX22nOmqMtc8n1CyIIE/tFpxCw1gXn21fGQr6Zhdm20lu7KF1ky09Igu5N/TejmCMRpmCInp60SCJPZKBOpovZGnR8wJ4OclbkdhvYx53vuDu27lpYx83zs5PI7fqiu+nY8aYlEHZb9pijNlNmQJ2fcr0ZGbkRq7M+WF1YQIwmZP37ln/nL+qbOxPWYHTHxrHMnHaSHfIn33WP9IX5bDbPYPd3yeGjT2ddkDv+fb6Q7nn5/zinuoif1RmpT6hY6OtWHdtO8dG+eYDQUvzwelEdZXNed4K1MlsbgytmpkTjP+enY/8yZ/8yY9+9md/9u28zLV5u9u/9rWvffSNb3zjtcKGyaZvbO1kLU/fU1/oPLxzHFZmVwU7152rFitfTjS71La2RRDMBxnf6t9pa8aV79Cu/S4eUA7G1xzNh8sTrnyqN50LzLXa1HrpQ5nT/Yb5rg9ni/UlYogyn9rkU729t/rJBuq3zWnstddecdUNAJ+Xkt8A8NnpuH83AHzyKziUGjXjq2MRhJDfDQCf1IQbAD5awuELEgSzNwB8n8P0IZu5AeBvv/zQDQAff3wDwPc7zYHb/+kA8K//9b/+OgdwBrgoUT6QCvb7EIlzs7Bydvbu82SqoCIsDUMWBUNXHKDouQhUhM55imDXVuVi1zAiZQE5FNH8yiuTdKJ8Cra+OodMULh8xpWDEZO3c7KEEIkgQRDR+6AlUf2Jfj2j/6vLINcAsCMnk6hfzdkgXyzE2kdmZbPIz/XVQSdqgOQC3ZSNa76berEndp05X+pEWpOzt4RUhtWFlalvJ0MMUVXPej99UV77RPfItfdAgeun3CZoFurqBFYUu7ayHWNddOvesiFFtvTfZgK6B9kb7+qz9lb/amu7Vx4jGUCK+6zNlPmqbOhxdfK0Z23iS0773sQmT3h+Z8zV8vOwCNVN/V0bBNr8DNTcMXH/9OlTn/rUR3uz0Wc/+9lX35YntTcdjIVRR1kJ49Qc07Lo69e5kQFDZmz1XdBHNzu21QN2MxmqyziwI32iE5bU9x7i9W0rNpOB97mOCZo8vdNbHfUZk13ZAcy+cS0DQ59qDx0jzAudKWNR5oH8KsPKwvMYKDZc5mXf+9/zdJSudZVCu+muMfI7+aqP/2s9nRf13fzp/tqU+3eNjvFPfIccbL5v163U8A8bl7F/X/jCFz760pe+9HqP7/5e2za+e2vHr/zKr3z09a9//aNf+7Vfe42pfipLvzrnkLV51Ziol445d3M2400+kx+9ZoN0tmPPNpTduY98qkfn7tcTdLMH8yp5u8/c1rM++QaxCDvjB80l4iD9ohtsp/2z0tK4AhlAZ2prfGvtqHLyzDlvNmYwT0ze9K5yMA/VbpWnXnb6ev4GgE8+zg0A3yf+3wDwOdC5EwMndgPARzY3APzkTtYbAD4sTVNLbgD42AmZ3ADwsZkbAD6rSwJxn38oAeDP//zPv94FLE9mEaxz3DbZLUqEUEyIos/93XtP9spkKTIvMuz3Rq2NnM9oFmIScReZQYvqWj+gbUilTCSHjfGEqjFuypafNkMuO3pG1VBHWUAoVLtNmmVmPKc+wah+cCDQhvJPBRKwNPKHcE/kXlQJ9XLe6t1n0c7KGvIrK7FyIJ49D2VBV1Vs9XgXqjeFnIi9u42nk2U/sVRly5S7uj/EYLoX+qrRKY8s3auPZO6Z3V+d9hzETgaYwl0vmvX3yWzRPeXTE2NwOk12oV2nQ21fjbUym7NFP+mU/Crt7wSuzasLq1l0Wx0roFIHPWZPfMhYjI3z2IHpxP53R++eA87GEHfHLnvGCELC7f+e9UaQPeusNPY2fcQEGsfaDX+AtcHEahffUrsrq8JnkolyPH/qXnWyfmLl2/FMpuvX2L8vf/nLL0ZofdtO0G9+85ufeG/x7reyYcy0R1/P/CZsDZuiY9U9v7EXZRiv9a3MCmBZG2Qz9aedR/gjOmdstVt7yOKZE8IAACAASURBVORsX8vtmPX3+jo+oOVWzzBl+tx6tbH9xrAqozoqd5O+sD/974rNxmN1j+nd7t8f+7Efe+n1GN4xfr/6q7/6ejPXdIBOyyEsQ9k50NxzrhZ1HHePfpUYqJzZwAma2YT5uvnncuF3D8ZfmXxUmdLWd86B9Klzhe/6W/axpx6QTXP16EPnGX1hr+b0zhm9Vv2ovz/nmJZ7+hbX9IUM6muqf+rRZ+NojqzvYQsf3wDw//rE0Rw3AHx2Y90A8FmKYzQmohsA3gCQLsz53gDw/TujbwD4pHvcAPD922LIYn7zBoDvz+47l8onpz+UAPDnfu7nXgzg0PX+LTrGSHQn2X5b1L77lk/zmc985oUMlm8yBLJdSBggkyTqW9QLTYg+IZ0TPUMERQKYoRMxitxXxnJghohXz9rlDQFlZsoGbhCaN7T6Vo5dS1gC8hAU6Uej9yLpMkVl2NZWAaa+2RlLZpCFPCCTjOfKGDTSx9JC5VASWWKiOjb6CZWqGyuH4RMEYQ+csaVtmC1j4Xcy6Q65XfN+ZLpGXvpoJ/apF3vWWxPozj6hbGwDGZFPERhGjMGVrYCmfBqvk4nBihhbTu5srxyyBgllx8hdkjf5CjCwR/vExBctY9U+hDa1RX8rL+0ll07cniO72ij2j12QEzZFnsw+7fhdOd5UAFjQq+3AHQO4+r33d/d6owqWkJz1tzk3ZQhdp3e1710zOdNven3Kxhix0Y7/2kJP6dtZTsePrGu39SNlVssqkD/fUz/Cn47V2w7mvYd98h774z3LHSvlGtsyK2VNyI/eddKmm/QJE0YedKD6w7bqD8iSbdHnBgp88MYLK2vMyobw1xg0+mj8+ZXK1T2eKWuFYTlZUc9gZ/tMdXT1rAx9KuurPnPi7psM7Lg3pptfrV7RGaznPuXkjf0js437rs2W9vz86s60lKvHDuiltnQuVHb1rH6uOsPm5Bnqt/b6NLfxT3RFn+kKudMXfuLUKfLsOJl79pv+VCc79nu+53yuvp4iwH+xA/UoT/36iyAQD9Bt/a8Nk2v1V7m7b7IqA9y5tXEG31E7ajylzc3lZCfaXVLj4xsAvj/H7AaAzyuRbgD47rXseAPA97uhOR42Uqd9A8Dn7K4GywUdDXJM9IDaDQB/5y1uaGqPY6duAPhJn3wDwGfn+Ek+3ADwmbP+hwPAv/yX//K7IckhikWizvubo5cbOFSx6wKDIc7t3hvq3NlZ2320/AO7zTjDovNFt9gnCKuI1L1FgqJ7kevukdfQpVqIwZk+omwTk3YXUa3utVfeEUeMSdv19a/oknDlDWCwMGntP2QIhZaNmrz3nuW1d0htbKUT/DFaZVn0FTKBRMnPwLsP4tvvRW5ldaBBfXFvGSr3dBerXXUYgcm0+Yk980mZWAwyXhl2kRdtK6sM4MlEyfdq3+nHyQAUkUGXdEBAA7Gf5UGOq8+xOIIfuorBg54h0BM5T++L3DzXYMA9dLmMb5Fnx8vz0GXRbtE1e2h7lVkd0Q96TncgXOXXjqD52prJm1OmK+TDHunFPqtDZRj4kgacZexOlq5HZtBV95cBpA9lJ04dwXAYO4i9jJZrZNVcoq5knO1ssFgGsWNatorMXa8d8AfdKT5Z0yWsHcZj/ny/8Tll6ulXdVzeZP32CQAqo+pZxwrD4iw2qzonA96A+S06/OijF7vlzRgroysItQH1+6xPq48o0+T32ikZd24SuAOImNCuPpRNYxeC2z3nVA1ge3XKjW3Ayz5qL7WZPd/VFYz6fl9u4OaWjV1Xl9gTHa79d6y0my/7XrKqjjkzFcvGB/FlbINu1g/y/XyGfpa1IvvGDcaLLPZ39Yue0g9l8Le1eatuu7fLsbVP/qJA+ARx7md3tRXxAFmT32lP7Hy/m6P4n9qEusnSnN3xrU6XDXzZ8w0An8TzGwC+f0MBo6BMNwB8Dsa+AeDDRtwA8P2L4W8A+D7fq4CBD7kB4LPr9QaAz7ElwIpPgfcNAB9Ws/Yi+Pt9DQC3CWSRoFw4yEbUbvfYkNfuG6rYNWflOdPNpLBB9jYH53pB/nUK0FVPLNfh3ac98iREtFgIbJjcKDsE7SbE3BWZNprGJDafaHVgACErCARygvSgvOYBGDzPaPv62HxKjIpcj12fTMtuFtmYdKGE3YtVwTTKLVm/m8tQpu5UsDMHRfs5rPajwU9ZtMmjzCc0W8QoF+REVRBjGdt9n1ywAxBdEfrqx+ZU5uS033r2lXFvXgQUWQRcdAzpQaJQa5kY95RhKNtSJEgflVP9WpnNRV2dZXi0vwjYeLf9JwMJRe5e9/n0m7rZJp30t3Ybz55zZSffxsLbJ3b/7H/+om8L2O/eCW2Myba6Usaavut327rfmr9jPI1hmQO/kTnmBWououZf2k8MSvWLHzA2ZUyUV1/R+9RR1L/vGDbjxrcYA2PC52HxKle6Y9JYmWxhfRpL5MQE11bufrfigR3ZOBlDsvJ3bYXsm/umP2UtyGDlri7XfMfqlfE6/ex8zelH9K96pH3nGJ++jV8x3vWR2K+yKfSzrLr+a4f28wWV1epxpt6pdytnZdiVzgeUDdp3Ph9zunrMo/LItEV/2JA2TS717/t79Srf/HPqrb9P5srYsYPqsLmjtq1u7eg8e9ZhzPhZ48J+2JM62cmuN+Ckk8rrWJ/AVlnulQ6k3/y1tpqHdr1zFXmeY33qWXVEGZ0/Kldj6D5+g66Tt/lA2WKm6udrF/ANAJ88lA3KDQDfI9Y6iBsAPktq/gmkOEpO5waANwC8AeDvvZatTO6CpRsAPpsObgD4WEh15AaAT/xhHimwN+98L6LhfyoA/Bt/42+8m4Eu8FlBQ1iQgAhzCG07jOStLWdtOQZ2g27wsDbYP4jEuUS7B3pbR8piiZLPzotUMVqi4H2uTUV8J/orUhOdY9ga3fdMIMyAXICu82NMCFuuTNuy/MnV0Qi+zA6k4vq5i4qD3O/njiBtVkZzjU7WRF4KoyqTciqZ8spAKBvzgenq7mgB867J6WsQBKVunPa7PDry3m8YwJWFcVbXGF31kX3HoCimyFC7qpsmZEwKlsRz1auTlaljYpRF4UVZRaQdkxowVErX9HdlnuN2GnyZCGWeDBRdJ4ciT3U3iHU/vcZm0AttKCsz3Zw/2A5ULFTZGwwNFqqyKDOg7BPJlxHWnt1rTI0jPW1flcXG6PXqxQCW/Wgb6IW+k5M2YOmbb9OJbHVg/coeuacMonEjG2kWdfxWCjo2KwPzyvb0werL6pPbrK1lEz4k342nPO0y82S2fsmtqo2sLnV0tYHMqp+eIxvsXsdfGXRVXvf+ltP5IQanDD39MB7GETgzRnR/ZdfXV2/do0xl9dQFfaVXdLW6NT/oBIPK39zGL7Px1qdvO+ViufjrR/Myd68cQvquLZ1T+Sp6pc79zZbUb0wqm85B9Q/midq2PvL92rHy6GJXOU4f4W/6V59Cp7B7LZuNIbXqz+iUfusjWe9Tm+qXlUFG+uAeOisG6biXNKjMzHnmnupZ2ynOKFOKodeu+vwP+Xb9NO5lZD++AeBzDiCnRAlQvpTtBoCfPB7nBoBPTssNAJ/NBDcA/N0X0LkB4PulxQJQ34EnwZgJrkBEwCvYdc8NAG8AaD4WJAEfgq8bAD4hoCC3dvfBAPAf/aN/9G7ClPszZm9nSS3XT4S7QkT5QzFjZ85IHmuG4t6zQyl2FcsP8dm18rIUXVsvQuw92IiiZki0TudDkbFov5F5EeMYTA4H0obSTmZUO6AdkT+Wi3Lub31RdlFHEZHv2IiVrR4DywggLqhNn/bpOfLwN/QMRWiXsjhm7eCwy0LIl+kYyl2RU8lAN0aT6e7dtcnQPXYCTz4rc+hWIN48lz2LDSzCOdlVSNA4VP4N5Iu6ThTKcIou9aVIqo6InmG11U8+rU8bP2Skpz7R6TJHyjLG7lndHVP2qW11CBDg93IUJ0JXJzkU6a4sOX+7jnnyDD0/ny3LjFmiq/xOc6Cqj3SRzhYJA3On41M/X1YWhv0ol65hVorI6W7bWD9zon964nf6Wzsr2+J+rI9rxkpQ1Ilu12Y/Y2Qns/nc+XFtXBnsaTa3fE2MwsmK6as8Q/pVRqS5fu3XyuqcsWfpGqCkLXTI3/T1zNMlD7au3dXh2o2Vp42JVSI5knan75qzKelL/W5lvmc235nL6ITxwertGUwQEFA/gFDoasbJDu3+lcFHmrA3tmuD3dt8k3xMY8gO+B1tXH9rh+oh266C0U/zj3EyljbD7XcBeXNGPac+fmn39ISNzhNyUss804f67dqZ72fOcn2DftcP1y/S1z7T+aW+uvME3QP4GtPQHXrCfloWmdJlfewKhf6JPcpan3KoLbGF6nD9t3Exf3x8A8An542x3gDweX/lDQD/yNvS1g0AHxu5AeDD8BWkNj2lgX515gzGd98NAJ+3Dd0A8D21cQPA/+vlcz+xRBkduQHgkyP4vzQA/Pt//++/27l+i8Ln2IYcf/M3f/MTb9Ko44fc7UCCtBY47dmdC7h/yrP7FTopZSsCLloo87KyuzvrZCJMSlDV6igLIpARFXeZoSyZNrlvqG7tt8QHXQ9hD4Vh09a3nX+4Pu9ZKKFsF5QEjUFSEP0ZkZtQyGZ/n8EY9qIsHzfS38gFEjKOu7c750xG2DcT1O7ffZOpOuuwKSNHjknBBhbFVJ4rzz3eCkJ+ckmNgRPvT7QEPcvrfO9GH9bB/WXA9hv92P1kLW+z+TidzLGgGKeyMauruxLLjpF7UXURojpWBna5uZ9lCNQ9OUGDWAXgpYxPx0T9Ahd2AZVqExs1/l2K0y/2idFho/KE1yYsk2CJnrgXyMJcraw9437ynVzoA50hByxd28GW2Bi9Nu7sEyNvXMlUf71zt2wdG+Qr7FJv37S74z79Xb3V87KPGAJ25Zp6yqDpOx3Zs1Zk5MyuvrVtOjmmbys5+3vntq4d/+2//bePfuM3fuO1ynOuVExeVnLIrMEuhuLUE3bPx9FbeqXd/A9bZ6fuI//KsXpcVoMdkxt5sfeuOvB1/OHK33hgG+sn6U7trUwRf7NnjM3JttR+MGbe8AEMsNXVY1UIU7VnvCu9QMKKFNar84J+Gxv1+JuO108KOMnOM+aBzr27F1O3+7CP+50s6C79J8MGLZ13+a3OE+dc5Z6CJvrFvncNC9dx63xXP1Gb2z10XY5xZU6/9J2P6TzYmIa8KwPybNv43pO965xAnutbfXbt7JxjTtvZ3+Kixklv+nIDwId2J8gJ+gaAD0NxA8Dfe0NcNZ4bAP7uW+7jDQA/icpNdibnGwC+f0PBDQD/2Fvq1A0A36+63QDwYcL5jAbVgtvftwDwL/7Fv/h6F/D+r+Ih8TF5+yfqLVuEOREgCJwWRPXsIREyxuBEIkU+++5ZaEhkLtptXk6j7CIe0TNmAXo4kaj7mofUfgw9QjVy2MaSfvrTn37thMZuDkV/+9vf/ui3fuu3XojIMycrsQheP050VERWtC/IgICLqrGCNZyi8pYJAaz+tqEMbpGa8VX22oQ5gSIxgvpr7Iw5+dr5C2lCf/q2ciY374Hdfdq1soeatztxk+jas3uNpfuK4D6EvtqPjvHaIoe0hrc6qoPaCiSQbRmAPb++lkEs6oUAsZLKpJ/NY+k9+qou9ciZE5RiDqBkLEZtyDmeGB11Qs7QZscI2i2ChZbVheFY3zEGGMq2u7pHp6rvysWw8C/qpkPyoZw2sOfGlnjvKUeKyeqYywljC+RfX3ai/zILxrRjz3bUq+/kU7ZPH/dZdoXMyyS0LuOrrsqG717f5pu2U9TO+7F/8+X6tO/zVfvUL/rc3Dltpz+tnzyNi3v2u772N/7r9NPYG+PKTun/+VzZpTJW/Bud13blmTi7dP/Gfnz3lWLVg/pO+l+WBXMjgCMHNs33dc7hT8ru1797hj0rWx6m92Mrh/20ffRPvW1fx4wf7bm0np2s6OWe75xWWzZmtRVzhLmv48e/1p+R8zlHu8fztQkyO+0Pc3za8+7HnlU+vss5ND93Htg93mde/1q7Nl4FfdrdeVd9ArvK5kNy4ptPWeofP0Ae9UHqIt+Tsa5vftV9A8Bnc8INAJ+TyG8AeANAk+0NAJ+UkjpagY7g9QaAzxLaDQDfvwu67N7kcgPA513ZNwB8lsu/rwLAr3zlK++2a+w8YwvSKVvR6HbXRagQiUi4bNXJnMw4IBsMUBkhUS60vDKxcKuniKFoTZTeNXVMWXOf9Kuo/2QusQfKHBIYA/jDP/zDL5T9Qz/0Qy95ff3rX//oO9/5zhsz5bmxEfJroAso70SK7ROWkxwxlI3ii8bJuc63iBjq1n+T1cmiyL8qgtKufRpnDBcHV2RDN3pN+3pESNu3cndtCNd7SZvXsbrH9IwFlJe18sse0IHqntyeM5+yY7D26qO2dyyqW+QGJECK+vchnSyDs3KbS+VaZUYuAg7j/CE2Rf1lHwRrymkQh2FaWW0H/YBqy74AAxyW9si90gb1rSy5kGVrMIPNt8TAqb9tpz8+60vouQm1bKQxOtk09r66empAUTudqn/jt4raO24nK0c3zjFtu7BRnQz1z+fJjDSnj/7KYfRO8c985jMffepTn3r51fme5SX/1//6X1/MqPzlfc7Pb9XCqy+xPJj6Mr21s7Jo/Pd+q1+pbdAjOaoNgsgHg9vduAWgpxz56/oo40HGxnf3Vsf8XZCPkRaUqJtOmt/0kR3Uf2uj3MjaxMneYMhOv9A21Z7bDjrY3Fk+rnNn/RSbpjPkhxWbnqyOlTkd23/nDK7t/+W//JdXbvt0xfxunqQbfl/fOl93btWnDzF5iJcGRJ3T+IDOGR+Sf+dYLKtn6SJ77bivXnPTaaeV357lv9S/Z+uH6q/qJ8i/zNw5R9Kb3VO2EbNZZl1fyUy79rvVmNV5MvT6Q8/fWPQbAL5ffqYENwB8f4zMDQAfZG+iaLByA8AnXOGMbgD47JSus78B4PMawqZVCDz2eQPA54iWTcg3AHwCIEHWDQB/922XfAkCgaEgdPb1fzsA3DEwQ4zLF6kDh7QUXEYEK7FPu88WSQ8t7Ln91uTn5pzIf9lA9/wvRtDIGwrbM84QqiCgJPlXENI5YSsT44iVgAyhvEbc1vcxB846U4ddrCtjv2FGdv/6u912uwfKwVpBhuQrWhflkzP2T6QOVfhdJF+DMfl8qP9FzhhYiPnsPxYFe6I8wQ9EKl8EytrvXU7n0FaePJai9v1ORphAZakbC7h3lU6vThZSeWuL9kFSGD16PdnW0WI22j/Mgb5BcGVmfIfeyx4YZ0GAz3P8GziVBVAWvVA/lChXV5+AlZONYRtFj9W5IlhtKetVtqqIkrx3vTtx2c6ul4Fd+zAMe8a7w8dAGPuOCd+i/hP9YhcgebLbc7u3eVbK37X9vrbwZ8ohJ8+zz/XZ/ViT2lp1Rhns5tQPsq5d9Z5db541xmErD1YxBErkTPbzPTudYCsUe64sH5/EZ9BpO5LpEHBDlmWh5dragSq/cGXMz7HrPnPKdm0uY0W2BVAYNnrOXuis/mJA+JZT16rjZFxdMaeopzZc9qXX+VX+AwuK1dvv/M++TybmM3q19tbfnvMcmRgLNsn+m69Mz5u7PznIaSMDesmnYCqdOLDnx/rt//RnPnbPLBbY277GAs5O+XUyWf3skgxcq85Vx/kQ8u/fBdX172XGzrEkv851fisIqww695gbzDed78keo0YXBVq1d/NUGcZTp+pfyY3u+2yb62P1u5/iFr5A3cbZ752z+Gtl09HXOYA3APydDxos5bIEPed3A8Bn9xYnZMLmqG4A+JyjeAPAJ4C6AeDDCgrCTDQ3APyBN7aHP2EzJvICtBsA/uBbnvoNAB+WUODToLngowxig799vwHgA1I+/pt/82++Gyovo7QIErqDnuXBTfBORS9jKBI2MHICsArQB8dn0BYwQI8Q1nlPWZUyYtA6lkheiYE36C0XAwm5lCXCSNr9LMdhzNNy//74H//jr1w1b0qBEIbAx3JABkNQQ0/elwwBNFLHUkE52ozBKOoUZFXR5de4NhlyDNAnWTUfoCiJIXC0DVrO3/ZcmS5t0WfyxLIq+0RgHb+2c89NryB8S0Ymh42BcxixOGR2sm5tZ8uhZxhgQSsUiEXTV2NUdFZZQoRl8OgufYd4lVXdVj89fcvL+O4yon6UHakOYD+gSuWcunPqWoHN5Drkv7K8y1oQf07E2IzJb/5g47F+jiUYYyCPeL+xf/09HTOZ04+yt/pbpK1N+tp8JGO8TwBt93vjBR2yex8jVN30XYBW3wal6xN5QtqVdxmB6g9Wz/itnsl9srIT3hsrsEW7Vv9YPdv35iXt+8rbeX8YG7vrvYNdIMo26TL2CiuLeZQbuDbsnslv+rLnd63vjV9ZZVM27s0tLrN3shon61fdoAt0FnNkvGpD7BbTSta1U764elfWl66UnTSOfKJ6yJGd8N0bTzI37p1fW06XxvkKfdQG407PjKMx2d/qbKBTn8O+yBr7t3lrNiMXcGP967/+66//2L+1x3yjP1gobS5L5rd9elNK7bvfG+RXL4yPsSG/jh9/5LmTjTznXfXSL/06yxQvWA0yzv2srnU8xRP0tfMofbTisb8nbzJdmeag+r7qYv1p9Zpu1E6+V79WHr9yA8DvbixBoU9oNwB8cjEEWF0OqVJV2W4A+OTx3ADwObz9BoAPCyzwvQHgsxPUZNbJ/gaAT97oDQDfa8UNAD9+s5ff1wDwL/2lv/RiAKG8CZ5BFl0NWW6n2f45c0seHAaxETmWhhM8I/iyYa6JaOUwlAGBzEXM/tZWy01FPQIUfWpOAWQpysdGyW+Q+zKW40d/9Ec/+pEf+ZEXCzikNXT0q7/6q6+ddvvn7SDydIb+5GMICrAOzd0SZK1uiKqoD1OljXWgHMY+e77Zh9hUTMHu1a8GdeQDPe6aPME6JQwVNMhcO9EVNRVlK6f5eB2rtXsM1GSon9WHIdTlqkCrmMLVVwZIH1YPmfdsqwatzWFsPzEo54RVFqs5T5DcqXv0uPKh02U5TtvY3+rSn5MxKysAmUK40Dj7VRZ2Q3s6xrsXCGobyZcssGyf/exnX+di7u+x3bMFDFbP1yqIKEtQ3fC9+qTtZV+0sbJgL3yPv/kfLB2dZeeVCSYAi0X+fIFxLDPKZtp234vMsWyrv4HOdG+Mnfdfr+ytHPCt2ltgtfGhp2cukf57MwhWbza1//PR+8fv8T36xJ9grk+2XH8Hju1MXlvkAG7M96xVGKtEu1591IeVV8a7uuv3zkPkuDq7elNfUdalY+qMQ352ZWHP2ZdyyIEONGBlc/T0nCexP/rSlQZt82l1qYyP8jpPnWNWYH76CAw8kM4v1udhzp2uYMxmz+v7zrXd/+niyu+KB508Vxz4fLIqo2UsK+fKgI/mJ05GcPc2f5SNWe3aJxl2vu94ijX4jd6nPn0qO1n2sb5/Zbc/5M1v+tRWOuU5fnjy7CoCP3OCJPog5mncQBdPP6195No4hG99+YIbAL5/qwFqtsp1A8DnuJ/9uwHg+/eX3gDwBoCc6xm43gDw47c0oRsA/rGXetwA8P07bG8A+OTQf18EgH/hL/yFd5CKqHF/j9VapDkk4A0MmCTvNVxAYFff7rX7d6iCExyi7ZtFOEvXIdBGrKLiOtJF0UXYonrRt13C0KHfRdUQwfdiAYtMMSP7tEtqZ/8NJe1MuuU7ffOb33wha8EiFm7sn7epOInfiepFBPpzsmSi8/UdW9d79AeSLxqDNKD1Mi4QLYSPIcOCfSh/okEOBCQIbG5OWRWI9ay76Ki71TAXuy4XSi7mrmknnaR7GBWTsF2e+311rwxjSkatS3vKhNJNbOw5wUO6jJeOkffKLFNBt8tSYhGMVREnnS6ChPrKPpztKsNCf2pn7j91rsi1rBogxFGTxz5nZ9sxODZ852IOIO3+vWHiV37lV95yAWtn2q5fZTUw+ruGDVg9zcckUwydcWi/2Lex93eDs9nonqleAzZl8lpfUTsG6UT/fi97pI+VYRmbMh67V5tOdoJ8vJ2o7BjdMV4bm+k/XzQb2GkE88HO2cS8sRe6e7KTq3fX5AOWieHzMBWzs5U337g27O/NC+pkw2RNRytzcj7ZPzrDF9JFOlU50m/jUx+kLqyOtnt+/eU7Op5lZTr+Z9vLQvG17NkO3pMJkipx6oVxVc6ew76V/amfOmXKr7Mrvq+Ml7y/jZWcf/JhY3tuZdEX41QbKItVv8N3kSGZ1c+tHHI33+uLMaIT/FV9YmOW2jq9FmTRI74YW1t2sDGFcuuz1O+Tfy+bW1ZbGcavsvFdX8jVXNW5pTLv+HVO0F/3sl/9r13RhdccfgPAZyniBoA/8NJJE0EnJY7U5CHQaRBj8jbx3QDwOZuJA+5yjEnnQ5NYHesZsBqbGwC+Z+1N+jcAfI4ZuQHgk0t3BmE3AHyOSboB4JMydAPA5yifj//8n//z70T3RVtjvpajMhQ5xktE2dyQOV1szZiZMQPLDxE8OBsQKyY4wBjtc+hjwQPnJYIVAe8eO87KpOz3PYPRcv8UHAO531zXN+Xt2hAQFLY69HHXVvaf/JN/8qPPf/7zL2S7696luV3Aq8dZh0PJ+797xoT8xm/8xgt1NwjSL7+tLuj+RJPYGLvKBGacmr40hwtiW/mUG5Jk+EW90I6gAqO3uqCGOov1b//ICXI70VhZN21Rl4DI+HsfZRHmZEwnVp98SvVN5s4DVC4dJA/ot8iafJo/VJS7McA8QUt93qQCzdI3gV1ZQAFag+nqgnEpYjU2GCD60hwwbTT+3jZTfRc0nsyFZ7RDG+1kd8zGfsfQ1qagfKsFzg5b3RsjTL9ytWl/y9f0vf3W38qPvtcesR1leciD/TRHr6yBcSTLyrjsRceo7SnbrKz6J2NF9oCR9rlONp2AqiO7D5Daq22UAAAAIABJREFUsxub1cfP6ScfdjIvmJTJwdt1jGWBBQCHyeOvlVe7pZdltlfP6qjPtsphjOkfv7K/7Qrub+2TIH731h/xlexGm+gCH0Tuxrf6ZvWK7uljg8UCW+Nf3e34GlN1mRfNOeYVIK9MDyZ7bdicaX7ZcWx8Yn2PeRPTpM10HMjs/N3xbuBHtvUD8gJ91leo03iW1dJGelPGj32QE71mA5iu2sppiyfzp25zgfuNQdvjHvLHktdfn8+bX0t0uKf2Xj1rvNL59UNzr/lFm8iZrvNx5zxtrMzHtVP6vPrMh/U3yqTHfIQybwD43R2LNwB83lF4A8Dfect1vAHg85aPBl83AHzyQG8AeAPABkM3AHwYRsHNDQDfn5fbAK4kyPdNACh/bo5tyMXBx9v5u7y3/fabv/mbL2ZrOSV2+4lIF32KrPdbv9uNVhaw6FrU3fV0DNZ+kz+CrSl7UBamQvZ8o30oqYgTuoHIhmLlmu3MP+/Y3PUxe9vtODZ0fw+17d+embwmK2zIdglvV+T6/BZpH5OGZedG5EX9RbUnUyTSL+LHqp2szcqBtoqUsCEQIZnZhQs1qpthr419tnkzRdNF2Hb+nuM+GZQpMF7LrRwTaOwxAJgTLKC3EigD6tJPjKAxr8PGNpR1kMcDTWFg6U7Zv5MJbHlFhb7byUZ2UL2yIVTBFvaCHOVAqbeM78mEtf5dMznRhSJQshHslp3koOgU+RkHSHnXy87QN3KcfbCV2QRZuQ8LSa+1T18h4g+xKfq+a5D06lA3RnplTG+an9x8HWxS5cs31VHzeRglOy+1g91i8euD+NaV1xzHfS/jpQ0r067bPeP0fgzgfsOey/ubbGc73u9edmfXqtNdzVm/yuiV+eh4rk1bORkLv+/apE/KNJbKYet8wMmoWIWyKlIdZgvGgR6ow5jQQzIvg6xd9J0O9m/P79OcqF/NSyYnv+nbnts4jB1fbuzavXFwHiUd2X2nDZHjrmHLOgdgzvZpVau6Wj9Kl/WRrpKfuRazbS6qva9uqz7svnpp/MrgGduuoJBp26R/XSVQzum7ymqd46xd/Syb1rL4EG0z97unvkC/sWaNHTrHmWfMoXxQ22P+V1b7cNpAgaV2nfMwOYmzznljdVs5oLvt855voP5iAG8A+BxiegPA33s7huUGgE8qQSeyGwA+uVU3AHwA72RxA8DnjQI3AHzOObwB4HMeKvB0A8DnzVDftwHgn/tzf+6dqFBUvIBw+X/Lf/vc5z73QkPLe/v617/+0be+9a1XjhZUOEc4pccgcYhdey7LIHKFYiEDaA3agyaK/soCClDKhGBJGqVz1CZySGrP2Vmn7bsGNY3hW993/t/+DaFNBmMAx4K6d3UO7a2MyeX/+f9t7056bWnOat9vGy4NEAiwKQwyRoZDJb4CPRCVBA06CPHBQdTGmLoSDRrH9ns0Vvq31v8NloEDNnDvjS1tzTVzRkY88VTxjJGRmf/4jx97A4j+oKudB6GW0Sg6bNBgJ1vp9/f3LlOeSKnsqPlDX1CM8SXzIkosFFRSWc0L48Eu7+nUIvGi0K/9c14R4sbu2xGwGGSa/sbmDGkXpc6H3P0L8UHbGI6T1aFLSetE51CdsTvf2pQe2Zuu+Il4wZoVVRYJ7nj9mFzkNi+MGx+qT/lbv5jU+gr9V++dg/5P9hjC9nsROsbKfsLu5ex8y2acbCGE2zaT9T22Ti7BSNmHa08ipoOOvLN7fbm7dbqyx7gsER9nL3KVudu5iuHGdYFC84450Tn/8WzL/b48A8FPN/x8/XizBxn2u7lvThaZ/T0dTP/2ifq9fokRZlNsvvwpNvhKWUosmNwun092jL+8Y57644fNxftN/3KC2Cnrsb/5t9yv//2GQZSH6FQbcVQWhL3KqtRW5HZ1aOPIM9gz5MHaeG/5zvN8RDmZnrpGsdvpc823Z57eb66MyDknm0lXnbs+2dTcmyPkn64JYrB5ozF9rgm17dnPudad3+t/fGV67eXTMx/Xf8Rx971hO0/mT27gq/TTON9YXQN952/ybEmTrmtqocqs5mK75tMsjy9/0o8aoDnptCd9iXc6a9w456XtLQCfS6QMwCC3AHxQfQu6JiSFyC0An8uftwB8EtUKg1sAPv4gl1hkbgH4xMotAJ8HeitGbwH47DP27xaAHy8Bv6kF4G/+5m++ZCqoVPU8FLNn341lmXHGem0f3PaXEKhVs709M173gTBsUSH0tSrVHZtQ1rnnr0kT4mngnHtG7InBcKncW5FbrCEd+7L0DyVAfEPh+z+d2M+0vR3TibliAPfsv6F46Joz00sTINmKYMsYlMlzvCgRuvfquv2mkDUO/bdgMy6bQ9qQSnWl7zJP2Bh7UcrM6ruMl7l7nmQR5sYu+7u2fGIMhveTukQ//8BUjMWZTVasb1z6YEf9bp72XxUhWZjprUUc1qF7uPhoZS4jdu61KKjQt3djbh7zk81xMlU+5xX1t/ieTbCdjSW+wZ/fm1fnwM833mTnD3zNmGWL6awLmPb7dMfq5PM+VIUQWfWx73zBEwMwaYBHEex7/r3zvc+0eisTxRf5xfSOvbOPVHvzogusCtTdmNVG/JbNLMNSJkvONP6+72/7ruloeXb/d+5y8PYkb5/x2s5nPGdvn5NjMbA3NW1v3q5C7Dml27ONCQBSMBtls+i4uWfyuLIz25QRqU7KnmFhyqqII75UJrc+zbbnZ5dC+uXfJwNlXeBT1hL5B6DFBokF6x89nKx799DJJXTlObg7Vzx5G0rzib3wckcBgvEdKwslpl1ann0n38b1jN7awJpBvsYpP+x83/NNvr7fzKl2qQ3Fq3M6l7XrOnTm3sZS13l2pYcya47Vx1owkk3fa79jxmbz6mX27ZrXNmXYJoc5iYF950/1v8rp75MBPNdktja3FsT7rQx8c7t24mPnu6l1v7lK0Tm/1ny3AHyeyL1/twD85IuD3wLwAUQLmFsAPgV5gUwTmYJG8rsF4MefpVkQUOB8C8DnTuqCHEVAP28B+LBjtwD8lwyh4vIWgE+U/IcLQKzZqkb7RjBYFkLXn3tcdTlDQImKh1a9TXxD3ypc6EOfKm9IDIIzubUrXV4EqNLfWL2brSjCIqU/yLt3Brpbc2Otn+3vG+ravzENuyt6iHx6wohubyA2EDIwhyKi7juhV0WGpNcbD6qnMnnGcGxjlGEtqoN6y0g6v8m1COxMzPvesbCeZYy60HUPG1mg6DI6xqcLl+L5GvvOZ+x/KirCntjPNfvwtfmju9U738mBYXQ+5F3GAMvYwDJ2CyCIs/Ncv91TMz/CsmHazK2IEtItEwOFF8GWCeNftVkZvFNmSLII+mQQjIX1YU82PmPcIl5fE48tHI1NVrqDoLH59EDGXlEwFj2eBTqUPv1j1RbDm9MYE6zJiabJebIW1S+9kI9NnSt2gcnqAFMi19q7immbjGPxNv7yyXILdnj5Z1djtid7b2DZEwb2vtZdhRjLuj73xIK9m3ms4Re+8IUX9s9dqmUmy1zIh2UT5COsgZzMZmVnTubXOsBGZ6xuzpMVMyx/0HnHaMyWGXFczmgOO21VOYD76XJ6Xq4Qs5vHZPDmpuUNOtl58gvGev1Ot5uH979PX92LigVcO7lInmneFEtn8asNG9lb2Bs27fO0JlbfBfHmyU/t0+862FzcXGJ88abo4hddx7q+6pu/1Nd6Dj2za3MRe9KNdUgc1kZYPHPEhO47lt+6sn7ERtuTwTH5rqwqGdinstU3q//mR8fPOsqYlYFNyubKKc2R7GWNxvqzgS05bGY+L/odA3gLwLdX190C8F8ic07PIW8B+OzxanK7BeDDmBbM9VKaJFiUegvA53EjW6BuAfjcgHcuhIoAi+AtAL/tY487Gki4BeDzGr/mm1sAfvklnhBZLbA/VgD++q//+kdFSkUpa7jiUPUPKRWpq5INAKmsH2wiBOdy0QSzh8WigY1ZW+wJNFC0p7rtvrEiOQmjTBr2CQJQtS/xQlQ7r/Pa3rIxfTvXPjQo3ps/jLHf+xR3iQyyNQbGwDg1CubCMbpyeboMH9ajaGR9e+ZZ0VlRXpkhiMyCXOasjIvj5gQB0mGRHQTiN3qHWvSlj30vo+t3PudyNJ/wJoGNw/50MGQPqZ9IiI96xuF+7x6nMiBFhycqhvpO9kEhKE74oHZsSg9rz15kOmUvsmxMNlarT77Fb+zd4Qt0IFYUaj2vzATbsDvZ+RPdnIVd50ivmO+ew35YX2Nr67NJXX/rpzFgDs0zZb2qP6ymvhpvdFT7YYL3OdZo++zGII1927NRsUX0KT/x3crmsu/ajiGSF+bvKwD3b1cSlkt27H/9r//14cd//Mdf/t6x7e0bO/jnf/7nL+3orOfvd0UB25dhK5MsTjDWJzu//jEN8hC/NDZ/Ml+2YZ/pbH30rlk2KGPEj95jwthDccieZUY2xnS4/+t/bJ79eWT06SkXngLBDs5bPpfzuzfXGuHtRFhFbGk/u8+Z/jfemNzJ7YrGPvkQHZSpkt+QNNsHuidTjO3deZ736IrUfKSPJjrZLLoTi/KEtR1DZV1urqv+q3sx1L2kp82aq/hOc4u/+RxbGV/OpA/xbR4db3OYfNbUrmf8/6xb5LuuydXRe7JWl64qrZ1nOnbtbKyZW8+vfsoYdu3o3+ZbltK66Lmq8kxzoRpBX5+4BeCDqAQ3x7kF4HPZt04sCCEIwXm2uwXg201VLdhuAfik1OnkFoC3ALwF4HOT2y0A3/LCLQDfnihxrh3flALwt37rtz7yvK6ihaLgomRVK4S3RO7OTKhWVerOulbtkANk3+vVZxVftsnC4d2WLtU6p+c6D3rdb+c1c+xd9wua22Ta8SF9+7fcVbP52gvijs7pb0Hct2hgMDB32DBsEaYG0oLWO58ihdkAGwGlKbwwitWtBZa82o4pc0daUbexFMBYWLY/nbHIi9+wETYEKuo4mAQMDHTMH+p39Ud+4m7zskrsYVy6Ppkn6Kc2WNu+RUFxotg92YrTpzA8ZZc3h3Oe9S1zLyO7fh0vMqS7/cbufMUCqhDv72JOX+SevOYkhjGXJ6tTX6wcRck9XrnaBogoyiUPu+772KLd7br/083Yje13G6sBxVeP2As+tLl5v7c8Ub8qEua/9d1XVPyJT7zYYv7Ll/a554J+/vOff3l/6xi4L33pSy977fZsUHe4Yx9Ott3C1nE7HsZoMmJ5Pve5z70wRpvXxtkbhr74xS++fC7n7PjaL0d5P3b3hbH1CeLKZoidHetbWvhic+fayhPmIde3qN/cMWdYz7WzH44Nd0wsOtYc1jg6waf8uXF2pWY6mw42h+2fnO90q4p52qtOB/Ldfrcv074+trRHfN+tad42w4/5YvP0/HlriJy7TzLOr101IkvzXWN6xycbBnrvqF+MTM71ge2cT+6/pyG4LErPbCpPlsU787lc0FzUNr2qdl4RlIfE25nXMIV+bx7rVRREgxzDVp2PvsVSc1rBJv8xFrvtPH6y9tbG1hfWTvahk66t1nFM6mQkC3lr5xZzze1sgjGUg9U0zbenvzQ2xUd1XHus3xdd3wLw214X6y4utwD836+X/jnuiUDeW0QFgoQrkQnUWwA+j1tpQFtkbwF4C8BbAH7ytSi8BeBHr/vabgH43A0NhLQQcsWJv7SgOgH9LQCfq1OvBeBv//Zvf4SGLhNQlKgCVjWvOJoi+9T6olkGacEAdbSK9jdUVgaiVT/D75jnpxUp7Bg0DPErPDzHboXHWemT6WR1xiIMue2c9es9xsaB5o3RKl0R6VPVXdRT1EJXRWPds1Nko+DCbBmje+bWT9nZXp4tMoN0yvyVDWnRR17n71ysGbRJJowYBLM+FX3QEf35vrFmJ/uITjZgfULe9KiAgtKxz2dRynegeP5j3nwOA2Ds7qd0t58Es/lsvLI85shHT4ak9uXb2tTvaw/MTVmWssLn+fUrfmOsE8l3H2p/a8G+/ptcocoWr+zevUPa7fzuOWF3ctdvJ8N0urtcF3uTr8+6w7BhBZpbKj/9lCXY75PPeOLe/DpPrJ+9qfQ3f9++q+3JG/syVvKP/uiPXp63NwYG42UsOlLcyzFirIwmsCRXbKwf/MEffPmPQRr7szy9/X9jHj11AMu3XFzWn8+c/tQ8VHtOTrHCj+wlajvn0xM7kIN92Fif3R/m7SY7tj2Lmxc/Ez9lK+x/KztIf54F2ju9dyd0363Lp8+i4cwzzee9yrJ2cpA7mLsmYjn1t37my2MlP/OZz7ywuJvzZB47ub2j9mrar+dqCd+0jnnvuSsM9qDyhTGdnqwxnddvm8/lmAJw+UWuP68EFKju777lqzqli8Ze/b6255fk6TrTdZ7+mzOaY96rFWpfcyen9ahXSc5aobI0Xjsvf6srXMGgA/M2F1cOJ0/7NDY/79rcPN56qX1X/2es7zfPKzYndcGp70/cAvB5EwgH2d+3AHzS95kwbwH4XNq9BeDzNgdJTdHTZCOebgH4bD+5BeCXX998cQvAWwDeAvB5X/J/ewHoJhDsy7k5G4PDYEWJQ0Mq2e1tKD1bhg7SsG/AQgFZYbxanUPw7qxaH37HGO78XrPX38leWqygVYi7d22VndrfniG2/je3nes9v9ORPYQYL0xU0dCpAwixhVXnXPaqTIeiA+ote4XZwmJYjLvo7LcyQtA+dGXubN++IIeyLJwWw4N9teiT/USgO68ou6yhc8pw0ZPzJl9t7xx65oN8osizCG1ydz+S3+wHPdHVqTsIjV5P5qTz77xOVoq9N7+TfddWfNGtc8jA/9iyfWnLnvoQJ85hp/dYjx7b+eZTebAXkCh/Wr895xy38s3H+95bTAt2wzMd18dYsY3pbkz9YpHkKvZnP/vsxHd1SHaIHtpu7ExGcY9x29j7W59YRjmobOmOde+UnAax2288G45tHKu1m9H2fXNZ/tnesbF/K6ztf9vvmG3PnDP3Mg31SznAPPkAHWKK6EWeMZ/O42RS6Jtv6sOd994w0pwy1q53r25OG0Ns0hWGi12sAc1p9OipARtfrree6Xv9ubpQ1mn9+e5z7ci4Mdw9XBZc/lr/nkwwv96c189s51mU/MH6RLb1t3PZfzKO8dvY63cs+caeP4xN3G/81t5tV4HYlR7Z1XolRuvn7+WBEgKNazHUdcxY9FLf6hotb/ID+WifXYv8LueUXW9O7foIcK2v887X5p3+bV3TPzmM4XfrUtcftpPHte2aR74Wv50L3dDvqb/mfjE2GcSEtXqxyl5qqzN3v+r8FoBviYbxJHMbym8B+K2v7zbtwngLwLcXdQt0AS1p3ALwrWi8BeAtAD1Cy+JmUbsF4PNcUYXqLQC//C5pcYLZWwD+JwvAX/3VX/0I46FS9uToFUTu8D2RfFkDFa3rzhx5lSiEBant0/4jfRatYiIhlC6sUF5ZCCizex9ayStSoAdoa20m79CZY+TA/tnn5Y4gVbexoB5z2u8CeHKdd9LSE3QCLZapUpn3zrMdoweV/cnuYPwgZfZxHnSF/WIPd76Zo/ZQPfQM8Qu4fdaOZbOKKtkHe1J2RrFUZqo6bhFVpDNkT0/8ZfNwtx3kRg6FB3/bp7tEzcF8Xd7FIji3bBJdsztkh1UwDhtMN+f51WMRcJF29VKGkA6h7/WtfzKcqLuIEUK3p9X3MlQ9n0wW7bJ/tbvkzK99Fjnvb3PvXHd8sQi9YuvGrq04cNelGMMyQrhF7ZiFtXW3bJ+z6K7ZHZvevFf1ZArIwMcqb5k9sTPdd+/wzrMX7bRxWQCgyn625Z0xfzt/somdMT7bQ+axIeuD7ei6dy9isbB60zEGk+/6jR1Pxq85rqxcGTIxUvajORhjoi+/bV5lCcUrX8VK8bcyceZem9R/nSt38uedZ7/w+nXXNL01rzh3MvZNV5PbGoF9bb6sbf3dXND1hK9a2+wl3b7B7R/cv935vf751n5bvzu+N8IsPjoO/Tauyx6dRZS1lk75e690OadrcHO1XHTaY/MuO1g5+X3lpP/mbvWJvvls8xBZGqvO61poL3HXxcYmX63/ONYcUx2KJTKXuWt8krs5TN52bnMj+TvfUxfWOmtS8z+9s4150vuLDm4BeAvAOcQtAJ89GbcAfNjeWwA+j4RYkrwF4LMf+BaAX37xhVsAPqz+LQDf9kKXxPl/VQH4i7/4ix8xJoMWpbc6dlyxUPTWqrLXvVXpEKrK+kRw7QujAR1NBskY2lQVYxixeGVyJod9Y5gsc90n1miyqJYVAHu21Mb0xPaiti4I66d3M+47ZIslkzyLbKGZfpYRo3fz2id0UAYIssOQvYdcJO4i7PW1Oe08TCfdFS2yZe+KhTac30vnnJ+M5K4ftE3ZgyJCyLHoZeOwpz0i+t+59mueeyCarIpy2Yft9b++3OXlXONhb9n03G/IRvYH0QNmpUiVD/P9Ik17dRRiZQDrG03CFqeyHaf/+C4e9cs3zt/5E59oe0yDu0Ub0/VrLB37sil/p++xXrvLce/b3v6nsV9/9md/9uGv//qvXxnb5g/2Kmuzvss48js5BHJ3Z6nn540Z8PYHzCi2DOOvX3PjN3xk7TeHMZnrY/u97F2sT7mDvv52siRrM8YHw+ROdLmnjAEGx1wVrXyxrEbnUPZvbTbm8t7+z393h2nfLFLfYDv9lSnEEpXNEDf118ZU48T59Rfzbh7sXNjVFZh9P/O0y6ruGO5z89a261r9/exHAUhmi79zmj9rV1cdGpPdq7d+9n0x8NnPfvZlH+j2Cy4GxvzufOe6utScvXPNv/vNMFTic30055Wlqu67XjSniEGy+I0NsFRdi+mka1xZw+YZ/VlH5drGHZ8+GTbjlNHtGm18YP9kwK2jjS9jtE7YMfPna/0u31s/6UauEg/mJC66Ppi3c8yt+Y6c68/TWdiQHitL/fFlXrcAfG7wuAXgkxTqbBbTfd4C8NmTcgvA5zmGTcq3AHzYkFsAPkzhLQCfpbrryr7fAvB5rJTi6RaAn3zxkwK0/5YCEJJy/RhiP9mA3kG0pF92Btqzp8zEzgrYcZUrlFeEt2PuzCoagHDbB3SuOoYQJ483dZz7A9fGHWlFkRb4IcTtv9h5Yx/GRJCpqH9jlO3EqpTZkAToqmwUNuVEjr3mb6E1VucOga4N/RdZGKs6xBaYB1mnK+OuvUW9bIqx2azO+54M+msfZZrMW0FRFqAsUfXqLsfqWD9bgO316p7Fyr2/oW7nTRd9vpfj2mFL7YkZY3qyWPy+DA1Gjo/se5mQ9QGpYyO9TYYvismiP4xD9YpVLUNnEeIHZTLovCykxNw++EtjvawF22AXMBNi9b0+WySYn/1zi729acPdr2NpxoDsbRv7Z38yeTZeGRggRiKdXiBg736tHsay7fhkmu7HAq4/+sSWlAGhz7XjhxuP72H2qlu214+bIdaXO9K12XkYSuyN+MZOYqj1h5VfH967aw7auFubX/DFyTAdjLncOGP+5Hd5uLHKtnS97+tLnm3+6lpS32/8Gh8Lx17yTHMgPewcoLRzJwsmhy2xQG7sY2+yNq/wHXqzj9M4vRo1GenBp7j0aYxzcV//nqM6+cSCqwf7vjl62oZ8Ufk2vruqyUK31dVk7lh06yrOvpfRI7ux+Ax7ytX2UDtfXmkMdM3EULbo8bdYrd27xtQvulY432f1rR6Qc9qmZEfrB7lMHjSWvOFeB7rp2i5e9eFz/TdXNjc4XgbxjF36V0/Mls2HtR95u2Z0ruv7Na+PAbwF4KOqWwB+9ZXduQXgW6F4C8CH4bKg3ALw0cctAJ8rBrcAfPRwC8AnLuhCfNwC8GH6/scWgIQ7kbnCsNW8gLcgYFSgpbINZexU95KFa/SCBgOyfrr/CeLAMKno9d1qFwItxVx5VMRQE4YQmt73sQ97ztLQ8GRepW0vjOc3nYakN1U7VFT0ZPEsksYM0SVdQLxn1U737FX2skjJ34ra9kP/kIrgXF/2PBVNFHWdCKXoF7KCtNmbX7DTidzMAaJnb2yFJGIOUNjufNsxaHz9Qs7mbT8nfW0uRT/suGPzx97pR9f8rDrsPqMTrQIR65uskiLd1w/3G5Zlc/UeUnrfOduTNb/kj55FJvboFOthnuLA/BtL7FKGpv7iXO38VqRMf80b/IlMRef8it/QC51hQDY2NkwMjbnxXLU+S03snPFlzs7n3zuO3dpvi/n1jdX1Tm9MZlkfe9Z2HlnXzjMB6dJYXQzlr/fioHGkb8fouzek2As22cWxPCcHlgktmzm57ZHt/kQ5cXrY8eU6foSt3Hljo/xW32CzyS92+b/xmw/5RX1Xf9iR7gGT07o+YH7bHkNsPREj/Fdc1R79DSOviOHP8kEZeXmarzbO2N6zRXulSmx1LPY2JzHRPGRO+615XJvqz5y6TtMhe/Ctxg5dNla7xurXEz7qA+ZgfuR9ZZu+JjdfZQP5o/5hjqe+y2qWRWu+MS8x0PXMlSFjiZ/qwG/n57kGyLd0cO5ZNIfuxySL3Mm/zEV9Q2f1+9pmx63Xcoa8oH7ij/UPrKZ+X/YAtiEBz820XYgZ0CQo1UATqBNYn7cAfF587p8A57gKBs50BmmTOHvdAvAWgNi4JptbAD5R1oR5C8CHqbsF4Fdfmez6h0LpFoDPVaBbAL69PKHFovVbYapgB0wUksgdRaLC+X9cAfgLv/ALL88BbJVqMWlVrTBpEQNdKQhb3Khsd2x9DymvYu0+QyjJPgR7VxSMRRdncVkWDppUPZ9IaMbYuMZWfO24pOgZXJ4L2H1FYwC3D9CcIH1yGtd+kyIZlTbdlC2pU5TxUVD3nBbVa9vLcB0DY+WzrEWRXJkGDIb5tDiFhE82qQj1vPQhGCCRyVvbOJfc3WtRNGjOimMM5Np7D7V50Lk7LOlzCBzjwd/IQh+S/86xp6xsbpOhOXWPTGND7JTZfkVbuYmEfcqYKVonK7cPAAAgAElEQVTYoYjyjL+T8VL0naj6FXF8bY+P/UKda/VfnzOGPutbjfnNWQyTEwvOZgBgkS7f6pgYNzo35mw4dkou6UK9Np7ttj69AYIe11YcyEfNAWJ/DOPkG8O4Phqfs8XaYWv5zImuN858bnsLt59x+WRt1+fuqLXXrAwdNmfjeWOE/W3iruOVcaoP87MyLzumvRzYfM8uZZ7OGBRbzelsR3cbZ/snpzex0TwsLk6/xRaKzf7O7858wV86ztrMB8aW7+9dIRhT2Ty+42d+4Bfmg7U0Np3JYeZUuyA76Adb23NOQsT61RzI38pyda2hI+3kMTHy3lpT/9zfCpPmGnI2F4lvOVg/822xbg6KHDmIv+z4+sR+nmtf1zB65Sf93r2rzZutD+o/bGM84/AFub37H+UI/Xd8Mp25tHovk9fnIbMl+6tV5Dl+R9Z+OoePltlTI9AxnfezczlrtFdb3wLwQcW3APzyi39LED5vAfjoRTDdAvDRxS0A3/ZEFpjcAvAWgLcAfGMQbwH4XPn7H1sA/vzP//wLA1iWAsIoEwVxuxTca+kWg/fQqsq8lW9RhYqXo3TvTRkgbJ1jqnHVuU8IvUnZ/Nz5W4QwhG7f3xiA/dsdh0Pr9imWHYXIepkNsqqRIcgiLjqARKBRKH6/u45fm2D82KjoBNOF3YToyzBU3/bIFM1gCYrYzQlSqZ4xcmSF0Dg6m/dc40GbRU+1JVQJndED5ma/9x2fO267gsRrbwT01T6wLfZ9Qn5F/vTAhtDv5tNnLUHRRcvm4lzsWhlev7krz1sFMH78rX1hQfg1nxGP/Ayz53fFK/uRxxwhQbajTzKWlSBPkeUZ3yfKbz+T0d3m1TdZi+6LZDsXDCbWejrD/CyO933Mz96awWc8Q4+frz+sQBke8ScX0VnvPD6vlGA02XfneCMN/5vMriyMmdoVBf2crEvz4f52yRbS57/abTysNX+UZ8y/Oah+IpfRe3OrmJYD+R/WbXPbvMZyTj+7QrK82fcib3z5nB80FumXvGWcHWOnMoNlTB33VqfJvTG9H1c+aVxYSzaGu6qb++wRpf9ezhN/PruuNY9ubt4mdOa35snmKGvqud7IP8478/9pm7KG5loQq392P9nN00bGp3e+Th5roXnqXzs2cCWu48o3xmwc8fFudSqjSx6xgeluezptvjNfsdvz6ZJdXMmgP3aXF+X+PqPRXE4mfG1P+VunWN93nisdzd/NWz2+tl2D9xuWk+7J23h6YRZvAXgLwFsAPk/4VzTfAvB5G4jkscTTRHILwGd/EL34tKDcAvB5zNYtAL/tY3HDT24B+PG7YhUlAIw4ugXg/36JoRIM1ZXj/6kCcDeBqLqLjCyCKseiyv3d6+llehhNNQvhthIveirLgY1xbHJ53k0XoSJa8vWp/ZgVyuteAyikyMPz43as56qiz2raYmiu1Q2jFNlBuhy7BVfvYi3CwwbpB5qgu9qsTG1l7b4T5597SixkJ3uJ2an9imSL2LCPZGo7v7VoaHGxv/nPzidHET/92he137wbdu27t1RfPtkI6jNfPlT2wVz51Lk/iP36HDB6YmNJrGi0SHm/73wxVP3qA6tDN0Xv0B0fEodl8qBYsmG8W+Ty4SLa6UQb89jvbLhjxqO3zhuDJHd0z4rxFNnmxB/t02z+qC07l+YWbTzjr+wPn4Om3fXPx7CJ7qqevO7CdgxTPPm6F6l7UM980Hzo7RqYSe/xtS9K7pms9kBPB9UH1rYFJxuLpTLNJ4BpTmguwux04cWI0rEYEDeO88O1x6KVUWRHdms+FF/G1Sc/ba6ST7E0zQu9ynGuQeYmJ3Wx5OPNpdaZLrbu4KVjPm+dXN/0U+bqzDF0teMY+/pMc6P5nflSvj2ZrLYnO31W3uaN2vC0k+/NGRujTLm5KvLZvbFNx3Qhl7UINkZrgHPeiwP91r+wf+ZVuRsnclbXA/Kf63d97MyzfGBtzJseu1bKLXzLfOT8c12rDOJBjrXerP+dv3HLSIojeiT/ezo+x7F+vNwFfAvA5wHC+3cLwOc9sLcAfJJ19XALwFsAWohvAfhcZroF4JMjbgH4gHeFxi0AP/n6jMyC/v9xBeAv//IvvxSAra7LkvUadRkYVafr/WVhMB6qX2inFbOqH3L1HULacftP3mOvilyKMiCDfXZe9okVnZEPOjiRqTF6Lb8s5cl8laUoS0mWs2Knj6LBImYoHzKALrCDjpuT+RS9KFo6tuq/qAnqgPQgnp4P6W8cbAqEdcqAcassZbgkC0XWeRmAP9BRUeb6XqG+fUeT0z6p7gEsI/Ce39Et1FQ24WQ7vAmg9vX2CHucikgV0Bu3LAO9kw0LBGHb+yG2Tjl8p1v+rSjhD/VjvkcOMUW/zsUg8rEiXvkA41GUTrfGbIJjU2OQl14sEueezcajczZmGcUyf3tu594csn/bh7b3pnrGnfmvnz4n0ls7sIPyw87bPr3paWNg4ujl9CX2L9PNHzfvso3ra+Ot//nvvnt3cJ+/NxnsC127sd0Yrf1G1s2N/GX96n8nc8SHsYLsXlnlrjIl4owfTfbta/S81O25tLexTJT9dM2hxuTn/Lnfz6s4xl0/a9+7pOv/sw8/KQsob3fdkFPoixzYlubn5nP+K29bA41Ll2LM3LU7c1sZG0xZx35vHRU71s/GZPOsPNd4lvPI4Tc+UQJAzulVJudZG/hJrwrKA/Kq/MhW4lc7DKz1gu3WXp4s09V8W302r5Gdz+83foNJ81vlksvEVNfLtet+O/Ibi3/xha4r9W/zklNrCz5Q5r4xxcfFROV0Tn0Q+9j2r3LfAvBBsoK0i9UtAJ9nZtHJLQCfp9wvkG4B+Pbe1y6qtwB8e9beLQDfHrp9C8CHPT//tfi0kFdXBdIlUm4B+Lx+8Ov9a/F3C8Bny9G7BeAuAUPJZe4gCpXnyeJhGzgt1KHaPJEWAYqgVyWrkKEId7T5rvgoU6SNfTlYApWzvRtrB1ko8syLvKpyCI8uOA3koxAqYq6ONnYvGUIR5ghFQDhFh0U7RVc1GoeG+snzXtLoHhXo0rHazdzZnW0gXOixxyUx/oD51Qc9WvwkuBMhsW8RX/UAnbMTf2JT7091PpZqG/BXnHH29+xlfkW+TRLmYE7rw1tCmnQwjk3GZR7Zhq2wWGUzG1906pi5FwnyM+Pwefo0Fqak8SaWjM9HK0Pv+uQfbV8kWuRZ1Fy/KiInyxnznW/bs7k5stvaY2n2vL1Pf/rTL0zUmL+//Mu/fGGiMG+YguUEd2ViFDBp09nY5O69IWvtXWalVyr43nvvZOUb9MMGG3t+Kj9gLCfL5jY/bqw31zhvfe6O5/23t1A7cVqb09vkXXv6bQzxeb64tvLp+vKUBewovW6eYzbPd2qLf2PxT32x6bnPlL7Y0Tw6P7J2sa8viX25lyxlh40j5uVJ+es9ZmdtrEHiTDv9dU1qfO1vrF3ZpB3jfwUO8pI83pjEZp3zY7ud40kTXePJTMaT/CgTKEfyEXm1dizbZ2y22aerSuK+7F/zxtp6+oOY6tojD7kC1rW8a9ZkMKfO29qnT+efeWl6kyvWhs9bD+UB2x9O3dRmp73pRw46c7E9x+u7gKG+3ishfIudGgtyafMx/b7q6xaAzzPNbgH4lRd/kag5VtHofr8F4BvqvAXgs1/0LNpuAfg8fNkCWxByC8DnisItAB8duJx4C8Anl9wC8NteX07xX1IA/tIv/dILA1gGpxUyVmbJbCwIhKTihKqghrInLSaKjMruSYjG3BiSZ1GoSl5FbY9IWRLICuooalKl25dUtsWcunfklP11lctt2WReX+eegskCab1XRH29in3zwzrSvTmSgewnwt1x57MDdFY9d28WOS3aijznnSipSKt22t/2cknwZyEAGZlHi4eT8SUH1Fg/xKrwle7JwHJ4FMeJAI3NX4tooc4i4v7uLQ5Fv707tIu+uCgj3hiD8uuz/KkoTj9QKdmgfz5WpmVtsVv2PrEnPfKd+kdtzj9rf/5VH90xrGHtKd757n4jYxkLx4xTBpPP+txvYqMxO5bjU5/61AtrNvZvTOCeA0cP9cuxP35r/HRcOQYIqq5bzJGBj/C9ovzND1vYu0ptpzCfMl3rV0HAJ7EPzQH0oq1Ypmv+1DxCJ2uL2cC+yRllLcuk1IbmLMfyHXFc/+/64iqJ8+TlxncBRdmsxgc2h65Om+24nEzuMjnkXT/2bIolOe5cA9ioeZ/cvctTHvAbPyFzxz5zodiXn7CCZ+yU+dEvm9KZ9ezMZ2Kt8+FLfqMzOpHLmzcaF353rPmjzJm8Jy8ocuio67I5yzv1LTaip67P9S02sA5Yg9q3fCR+ayf+ea5DSCN5Y5/yzLm2Y/v4je/0Qne1gTmT5cyFtSE/bfzumBtb9WF8MfPS/haAD/tnUWvS5GR1rhZATQS3ALwF4C0A39jAWwC+3TF9C8A3guEWgG/vIu66YhG/BeBXX9RyAgwFXItnRdh7wFMheQvAx8uqj48VgLsE3EJHpVvkXwSu4p1iVZyctsWTY6rhVtxFdZCMBaPsTgOkBVYLL3KWQYBSFHV1lDIl7vCDAk9ktLZD7Rb2Mh9QhrvcIAuVO+QE4ajyi5Q5+caZLHVu/aHEtYVI6N7x7t06mTYIkN57bm2338twQIjmdAZadV/WoOgRE1WkW0Zgx8ne4wL3ZIjKYGzvk3PN0XjbJ9U9WeZW34NCsQfGxIgUyZlrWYT+bp9L+xJLxim6ldDWxnj2FYmt+vR7yJy+ivixTNMHllwBYhysIOaotikT1kRsjBONVy4+TgeTARNDt/VNOti8TzZN0iqLcsYEP7afzlhj+fZv74Xd3sC+qcJ7frvnTD+ND8zuZLM/cOO7e3h/r//dgTw9j3X07ln6LPMhl+xtJZv3mEp393q+F3857TG5yFtfOnPsCVTPfFzmX4xibIxB387d5ykXH7AuNKc2j78nj3Pk3PXV/d1n/hRj+mUjbCf/K+vTPMqP5PAyQPKDNUh+61p15iEslDzJLuK4Om9/XYQbV/7e+e+to9Xt+XsZy64rJwvXNePcP9Ycwrfqf7VX85k2LejPIlYek3uN1dhbP1jOytb456vn/M3rXO/OPEsuNjv9Uv/N+61b5Ae2taaTtzVMaw99yLPkklucJ+ean+9iw5rWPNk8wCcdayzIsc2/fn/xrVsAPu5Qp1T43ALwKy+L1S0AP/H6LuBbAD7bDCSdWwDeAvAWgM+NHecWolsAPiTRLQCfG3z+xxaAraBVrWWcWkUWGZ5IQaVqokVDEJygaP/Gp6R9L9rwHVrq3VLrx3mVfY4H8aI8FXqVRZt9nginDFeZPHMokuDkRQX9ncxQCxmqB4jJfKG6ytG5rA8MWPuzL8KnAk4byarMID2aWzegYmcwOkXF/bsIC3qBWqCT9dFja+dO7bIcdFeWgbxlgrzntWhq7cYAev8qZop8TcxFrb2rnA93/BY75C5bsN/5HRYMkq0t2bnsBSRcWxW5tm0RJ7+rLYv23mMeWsD5HZI/CzuolJ9Cy8ZgpyLfIvD2Z79bbdtcAfl2rkWrZRTnM1jX+ixbi6F9rp1xdh5ftPerMbl2Y4b2fL79X/u/+7u/e2H39ltZtPmX5w+OWdz7wzHhk4M/8wnvHB9DuefmjVkkF5aAfhu75KM/Ptc9bs219CcGy8Twk/qteKJfz/jcXkn+yH99P5kf/dFt46rrS+0pn9d3+RuZMWPmt9+7L05uEj9nvDle/7RnmFz1GeOcubdMmDbv5ZO1czVHH9qL27Ov/W7tOdfHysg36M13cXOuR9PT8qMYoNPuibUm0Lvv1hZ9V898ln+d+ahtT/a4ayx/M8cCiebsjzFWqQ3KGJIJW4fx7TNG5bDmdP5Sf63PIYP0a/061121j3Obu+XojeUtIuJ753Wt7RpDH5XROHTWPeZ0dj6xousyOzv/hQFsgN4C8HkLhiDzeQvAp7jhuC0I/H0LwFsAKi7FzS0A33ziFoDPO5RbGAFNFrlbAD77aFusnID7FoDPG0duAfhsHQME/kMF4K/+6q9+VFSvAIRaoArHoe5VwPZhFFVWmLJq2lggWvWWkYEm9KMYW9IwZtEB9q+VM8Ssam91D5UXTZeFgOB2DhRhPDoxl31CSORQ7ZNn47gbx51/RXsni+E8CbGFaG0gkfaOIuhcwlhfvUOWvOZG11iL7h9jH2NuPPqkD3oreiQDu5XZKLNTVNQ5m/eJ5Co7RLu+vSlh/SlOId2xgN7+cLIQ3e/BHpNj7TvnMgLd71kWAOtRdGuv2PoqY9ECiQxF1PW7kynQP4RN740tRTj78RP2Mzef2tPpPvkDP9IHNNyccMaGeCB79TyZ2Kiotv7KX8qgKSIhYvPFQlks2+70l8ljPy//EHv7nK/smYIe7YPpm3+NrRsLyI72WK3tzlm/Y/XON8bQ6dpsr+DuUl4f63Psmv2IY2nKxBT5s3ELpRNo8cX6LT9js7JEZUDkRjbtOGccYHz0Wf8UA8bVLxt1we66MTt573Lzy3vrT9cWea+MFXnrH2xFPvmgua95vXPG+FrH2J+fNec0Dvh410hy9jKxWBP/55rX+O76Yi7yQNdAsWre1jDx0LVRjMmNbMb3+Qy5xOn6kIvk+5IAHYs+6dtYZVjpq2vMzrOXt2sBnZkHG5C1jOWpX35hHPNozUF/bSs29mkN5/vTPR+31tY/xHLfQlRwbH1gU77I9mTt/My9tYE1VP6k316RbPyQ6xO3APzo9TKMIFVV3wLweS7gGVS3AHwYYsXaLQA/+aqPWwA+z7mTYJeAbwH46MNidAvAJ3fcAvB5O8UtAJ/3SZfE+i8rAH/lV37l5RJw0bPKUsU4hMZQM5a9J9CeavhM/ibRIsJYiq0+S0iCWAEG5bqmvjGHCDyLEJpvkVYmp3t1mnyq2PfQr7lrRy/mT54yDGUa9zumqIyUO45P9HiyN0VKRXZFQefl6I7DFl2EoDNoAnpmr6L+2vS0H0SszcY95w7NKhKLHtnUPoYTWdc3+Me5F7GoZ39jXujcfi/IcPJ5W8GJHslRlErGBiM5+VpRIlakyZye7aUqM1imBUrb57kvhx6LONlUH2ztOz+of4jXtTVfqHXM08bxtgBjkh/i3/EyhXy/PmYuZQmmQ/HSuDvZLjFR9Nv4x1ScjEuRufGNV1awKJxu+Ak07e0b9vTtnM1zOtr+vzF2swXWkN+LUfOG6H0f67cCcP/X987fXsG9s3gMIJ2bC1ntI2OLMlbdf+S8Mktlx8oWnD7KDnRdhoCN+fzkcdUEQywfyKPm7Bz9t18LHWYYm2jeG7cMFBZN3Ne3d6y+I5fuHKyi+fMh89r3k7ERT5VfzDQGyn7JgRuHL8gPjQ99syO7ncxO2SjzaVugU35qDm/u7hUccp0+xj59W4g9stZ4fr5P824uaM6Wf5q7K1/1wSe63prv6Udiurmfv8gZvlcvbE/3/HQyNb9XlslQNtdcOw/rhbG12VpU+8oVfI/tKnP7dVz7fS+D2zqK/M2ZXfu6Dtf3tFdHfeIWgG/LCKW2CLsF4IPe6aGXLW8B+GwBcAmgBeJ0cwvAWwDeAvDJHxb1WwB+8nWPuQK2RdQtAB92FHhUeL9XxLSwuwXg281uBUUtSFv0vhaAv/Zrv/bRiRg5ZNF72ZtW8qr+c1DVt0pU1b1zu3enKB46g+b7W6v0IhnopsiQY0g2kC80DaH0d0ykqr2Od/Zn/DJrKusWjEXt7QMSUP3vNwxQi4g6OFRgLkUG7EHXAoieO1+/kb1Fb1FD7VrGt8xKWRDvMOzcoGcyn6ityK42fQ+p2n+DSTKnIpq+D3XtsADT7Yoxexxrq7Xb/q8ySNgf8zsReH3anNiDP9IfVFsbt4iuvYs8i7jLLJzPjDuRbOPsPcTd2Cqjht2pD9ATJIqdKYvGH8oynL4un5Tl8TffomMx6fd9F5vmymaz65i57r0T481dXWhPBl+eEn/2jfKf9T0WEDNSuTAKZS7oRi6bvXbzx/d///e/sIC783fPAByruHfndo8atvZk1Dbv7iPGNDQPTV4sYPd/NR6bT5ubyuI3Rtden81VzfVrg3k647m5sOxHr84YwzhlrPkdmeqb+qMr/oelkh/6HmN56AT65JQbxa6+6GftPLGgscrfrRknU9PiBXuLaSJTc5780DWvBbQYNg4WVew7v3mjbTvfnSuuyzyR+bxsv++uILB986PCrWtPfUr+LtOm/pBL5F/z4qtdk0vSTKdt07ikQ8e6fvhNzuHHjT/5oWssnTm2eOx8rTVsK3b4rBxVm59rjb758TkP+qus9Ny5yk2NUb+/xOstAB9EdgvA59lugvoWgG+Xt28B+FyKuAXg296+JuhbAD654xaAjw5uAfg8964ERkGhAkgRfQvAt5dqFAi3kPumFYC/8Ru/8cIAQjZFXYqBIhHVsnYMiy1QYZeJgLjOvQgcwDln5a1iPitzexL1C+GXJSo6blFT5kt71847l1bpGIwugoK8aEUFbkEQBD1+IunqrYxL9Vz0VzTVwqT9dh4Qmb7dWdV32LIvFFVnI0d94D1mrOyM8elhY6/Anj4wTewAYVk82Bz6M1aTSZmMoqv5hf+n3Jvv2J1dkiNrmTyI6kSZ2IqiNQi6Y/t7cpdR735HyLAsKr3uPDo4/dpcsIV8YO1OtudEtfxzMmEV9V870gX2oMwEmzQ+xUTZkdqI7V05eM9v299kKlvKXxtD5K6uIGQ5QGFm3nIHpqko/GSU5InT14r+27+8RQY63nfM5mw+v/N/zw6cjscAbh8g9pJcgFfzl2PyVZkm8XTmavNvbHcM+j3jen3TeW3Lv+2HxULRR3Ok3Lgxeld9GefKa39hcwLb8MMuhmRs7NSu1pXJau91bSqf8snG8bkGlO3sVZfmts6XH5or3zCG58BZCx3XroUSO7yXW82XHXtVoWtw7W9MLGRzlty/eXW/Z32czZo3HeP7ZG5sdY2j89rjvdxureXH/Ew+6Ryx7WKu5AX56u9dP+QH7OfG04/c3bhrLpDrG6v7HetcHbTINd/97n6H+l19xnz5ADtZNzuXU8+bC/8HTIwzH/jLv/zLD5+4BeBzd1oDkQG6IEm6WBBBz0Gr4FsAPnfJ3gLwuYTGZ24B+PiFf7cAvAWgRaqXPRVR8vB5WfcWgG9PILgF4PP4Lz4BSLYoVzwV7LRoQ1YBU/+/KgB/7ud+7qPv+77ve2Efuh+lSdqGQehP9U3JRfkW/lb6ZRNUxSrz/TYDMiJkqSBTcWu/sTCA9uuVWVStSyJkVeG3+iZjk09ZmF7aKXqGds++yjqczubRMpPrZLt2bHLTHdYJC3aidKxeUVF1COEay3h0bSw6Kco4A6jnFpXTjbsVjVmE0T0cZIHOiuj5WtkVfnAW43TBX1pkbl7br9XnReqbP42JmX7HBPZxPy3o68MQV/d9YAUwDWUiyipDd1Dx5rdzNrYbRNgSKodAXzfpfu2RItgYi2EvNUGxkwuY4f9YC7I2HuiuCyofaYIsY/keS0NHbCauzK0+VDnKrrBnUaw4k5iLvumc3cpmQuZignzyED2xB180dr+XhVn7MpLv6a9jGtcdxmMGNrYn9bvyQl+NwxN8kon+5SN+efq5vtYP/3BHuZjy2dwmTndO4+P0ixZlFlAysiv9koUfNN7JwC8q7/4+8w8gbixydK+a/MkWJ2sjvptv+Bp/ksfMWxyxVdev+jtdGsOVD3FHJ/LR5n3m/p3bfOBc+VeMk0lOLZFBd/xI29ocK9U1k86AVnot68fnGrObh7xbX6W/k8VsLIplOm/88S06kNfKhJnT5FITvJcnzz7YsDnH/M/80vpDjqa/nbNYwe7Wh9imuZG/0E19ucWoc7QTV82HYrt27prYNZgNZ6cvfvGLH37v937vwyduAfhsnpZYbwH49lwmyfZMQF0MbgH4yde7HBUeC2iXnxxr4XULwGff7S0An603twB8gBHw2UXtFoDP8wLFywqRWwA+j3FRMN4C8GFBS7IAWf9mAfhd3/VdH33+85//8LnPfe5FoZ4NVqRT5kelu46hCpXwziFImQIB3WButX+yOK2Mi5jK/hTJnBW0wsV4fRsEBFEUWpmL8o1xBmBRa5EMlEBfUM/kow99QU/Qgjlo23MtlPqFkt+bi0RKB0URZV8E0GyH8ib/+cxCMpn3+ixSrH8Yz2fnfSJ/8zpRUhGZhLdPfgblYZjoCgr1HDDImp5qlz2TbYVYmYMizyJ2aB1jYB5FdXRXXTnPfDAwxrRXxJ4b7bEG0GDZhvoCvQn8ovTKWPvsOLbMJz36rWOUPeOr/KW+3L7WTwubU072EDvuwK0+y7jWjp0re9Fn7bwxPd9Mu42DfaMfvtO7M/3W/soI0UljtywQvTgmL4pbMQcolDEog0vukwHAbtCruD5zSeN6v5W1KxtSRsKca3d2aZ7WH98+FxoFy8nG8xNzk0vOfYBizTi+011zh7xEv2Kw8u58V7D4k/Wksd4cQJ/03D1mZWLpYO0xxF0jvp7eq7Out82T5q84ltfJ1LXPWimO26b2qm7lhrLP4rIFeeUzTkGcv+uD9E/36gA252tqCcwWWeVDY4tzdlt/59UBemcT8+MTlbnHymbSaWPaMb7Tq6WeJ1k/qv37FANzag6Rf5un+ztmk3/zG/Ytu3vGV+22v/fkgd///d9/2f/3IuMtAJ9L0F1kzyC+BeBTwHLqWwA+KfoWgA8zAQx0AboF4Nsdw7cA/Mpr/rgF4BMzgEyLd8dvAfj2GlbFqiKyxfYtAL/l9W1UJYdKVPybBeDeaDUm5Ed/9Ec//PRP//RLh3u21lnxFwELYk6sKp4QkDQkq0IvYlPR6pPwjOu4osNxaNJCI7F2wkWKGMAuUBZuKKl7HKAX6K6F4WTs/i4F49o6DlF0D19RRHWomIIaa8DqkZOXSaPLFq2OnUinaJJK9wUAACAASURBVAmqaIKhW7Y8k1DblnFoEVj71TeKXs+Cqf5VNE2XO9Y9FVB0mYuirI3bfTp02Gc0QaDYJXdo7pOeuu+Jj0Bo2ryH8ov+KoftBfxH0VgWDaO5OXQ7ApuwkX75f+ODH/YNCFA9m1R3jSHHxdPJ1EOt5DEH+iczO5ZhKfvBB4ynfX27TALUfforFqTx7Ty6EoPNJXLR8ggZ6m8dWx6hE7Y3536S01jabrz5sH43VnXZ2PQ3W522o4Pq3jmdC584bbTjmGUMQvNHZcc0yCntc8fKTngGm1iRC95jJesL1Vn9uDojb3OF/d/kPX2bbHyka0Rz/ykn/bJRZTLn+uPJ0Pit87aelNkxThlzv/Pnjl0/5HM7xj/4VmPJ+tpiqXM41/a1c3WCzZcH6UJ+Iru5y4tdC/kdP6d/OZN+JndZN+1bE1g/mvuxuOagf/MvS9g1p2vF/u5VheYKY9WelaNxaT0xZhn+5gBjn2t01z26ZTM6Plni92K2uq58Z597A9HYv32+5tRbAH7riy7quAxzC8A3FxKwCsxbAD4oXiF1C8BnDxdAI5HdAvAWgHLrLQDf7oK/BeAtAP/HFIDQ2+4G/tmf/dmXJ9Z3r4xquNe6Ca+q7XXuomVBj4WDTlTPKvki46KesnsWF0jJXZbkL3rAhGxcchtr7YYAGoRlV4p0ihq7yBeBkLHX5lt9F60ppMy/KK1oll5PtkR7vxfpn/sYTvZj39+7u+zcW9ExzI0cLXo2h9qV3e3psmePDvVxshP9/Zy3AotMRUCKULZoQJV18R7XHXPTCjZ5c5+/24/nuWWz2XzoZGzMn32LHsUJX8I0QvjdkwPJlo1RXNsPtTZsOnnZrgxkWQmMA51hEqpDspSB4Z/G7xzFDxTc806EybcLqBondIWdOdGqt224eoAtwO5qv086xkJgOKDwV4T7tTuvJ1sZQAi7PoqtW99lCct08G3+tXGxYMZuniFnbW8+9H3ayXfz5ftnLjzjiEzyJHZk58uZmA/gli7XZnPjb2XI9Hvm2TIz9FmfEMvmu996Rah5Ud9sbm72/J3sGDvMZlj7sf367PpCz5gztjBG8wL/FkuNL3OTp+mosdy1g65PRk+eOteF2rfrznvtmwfZmcxlIbWrL+mbXNrLMeKzc18b/sHP2Z9trCPrvzmqhArGXY7pFSPt2E4OLitenb+3dpKhYMPf1it6csWFTNbLrn/7zbNz5ZD107zftbE2NQ9rCH3TLx2ICf4yPc8W5KtP8dn6lHWXbrre0Olf/dVfvdz1u7Ww/wZJPhJ8twD86sfuLKrBGIuxbwH4dtdeF7Tp5RaAX3l9M0KL8lsAfuvr5dAWHoqRWwC+3Q2raJOsm2+6QLUgvwXgLQABIQv/LQAf8AMEtPi/BeCHD68FoALne7/3ez/81E/91IdPfepTr4tYUREFnmhlbTAURd+q0ban+BNptJJWAa8q7l2p0AsGr0gCCp3BIccybq3w+3f7OFGZZKsYrC7KaJV90p/KvEkamvGbxc93/dDbOT49nn23QPUbZGuu67P7FSWHMj+VtYUc1HSii6LiyT67lUnBgFjAuufSuSeTse9sftpj5/uNjfUNyPRzf6+w2N3tfWcsVgdSnR12Z/D2A3YfXpHzyVjRm/HLKFS3bMN3y65Y6LGF7L1PcnwMsX1t/0+ZSX5fxM43GxPVd/0Ogmfj+q9ztMH4mgs2QKFLFy1G+v5UyLlFDB1YvOqv2MCyG+Q7n7FmrmRqDK3PPQNy58wPyjzw0bWHxsvcQfKYko3fPUTn7+27djrzHSZBmzI5zTMFoo43H309P8TAYb3LjpUhofezmCzYLbvZdvREHvlJHrOPjE7EXefBp5rT3MmvnbzBBmxdGSeL3+m0+y7pt2sRVvCM7dqYT/BLa0p12Ly+49bC6kVOMP6Zy/nr5PTOb/npXLtqg1MXa1uGyNx2Dr8999JVj1jxtW9e0oa92IRsta08QM7NTc5pTt/vrnQ0Jxi3ObX7dc1ZHmre0U/zofx1rl+dd2OODeUEOuVf5mLvZNd/5/AbdjdvvtnaqPNp/q0tu87Ji736IEc2jrbu7Zl/X/jCF7qMvP59C8CvqaJB3WKKM90C8KN/8dy2JhkLxC0An+d23QLwec7fktEtAB9/uAXgU5i0cNr3WwB+9Pr+YOvNLQCfd4/fAvCtmP+mF4DKwt0V/EM/9EMffvInf/KFEemdlK2qLfoQQxE39FlkJNBV45KB5AhJk6Pfi6SguiLfIkOLTiv6onLVe9G5SrsonBwUvzG6X0ClX+RCzrIFLb1b/RfF9W8sq0S579CtvrSxV8nvqv/uUSCfT3PF0pSBI9/O3//evaVvBfI+6RIj20L5ZKkazEU/WARo7ETIdFm5oc8yvfyhtoZ6d2xtMYEbs3svIM75+/x/bJF/fLm6cezUATalMvBj8vN/hSL7QtyYyrIu/t54bFNEf+quBShdQ5nGcU7tJBbZqkxh/Wd/nywYf7VXiB1r9yJpiLUxUXamcjUG+wwu87QPzFiNfX3OppN5Ban9w+xUG58McP2qujRWkf45p8ZK9cFv2EA7YzWnmEtji0/JR/yDDWpbumu+UoxiEJr3msP4qNgvU+G3+kEXKf0Yw7lyFX1gT8ro04NzpuM+FYCfNkbPfNoY5SdkLtNbBrwxSs7GXlnUxlhZNn4rrs/4IsM+u29u38tUda2pXndc4Vz/4TPW2fqQNZOfyansKh5OfxIv/F687FOc1K/NrTEvJrqGVwfsX/9gy9YUfFv72kVOq3/Su3WuPsA33B+w36xD5/0P3h9vzaVD/bNHx+6a5rzGtviv38ipYtH8xGrl79WhAip63bHt9/vDP/zD12f+tQ7x98cYQAdvAfg8X8e/WwA+KOQWgM8eUfR7k6LgvQXgswe0wO8WgG93jFsMbwH4vMnBogjMdItKgd8tAN+uLNwC8FmLbgH4PJv3G14ArtOhrc985jMvzwZcQQhBlLmBMAjQAsEePkaCVIrMe34RcNFOEwTUB6UVHehfoWJ/UBcirJg2qu8zGRfRYEBO1Fqll1FUNJZZKGqEEs5FscipKJCsreyNhwUoW1OGpfqB0i3OZVHptboyHrsUXZ4+UGaihbPjzn1FHV8rosgEjdFNWSCop3PdsbE53SeINWPL6r+Ibbpd2/3vMyuLxOwzHBtYXZcdgP6Kas3Tb3x353Uf686x0Dmn+2kgPnchG2PHJ4832xS9W0CLehtTpy3KlPG3Mo4YAbKwOeR5+u8JmBQ6YpnuHO9YOwaJr9/u2yqSNt8yPc47fbA+aqzZs8+W0091QxfV3Vnoi8nmr6L82p1v8y8sj+KGzzeHNBeQQ0zIQ6cM7EGm+mVteI6jH36DGfNd/PmsLmob8emKQRn6Aunqhj1P1rJXL5qHyhCVRT99sYtiWbbqkD9qWxbn9J3mLb5Jln12HWmsnnnHGiU3dV3AUhkbkKTXroOKn/XvykvtyrfEWvNRZTrl6FpHV9VZY5yfmRM9a7O+6pOdH5tOTv7W2qHjiKvuS+xazzY+NybfO+OQPlqL1I9cWeDra3fm/+Yetun6Zk0rC2t91U5O9NncUL3rQ8ybz7neix/23Lqxu37/4A/+4OWK17/2710GcCfcAvDZ83YLwOdZd5xXYEskXSAaxD3eAHGey8uCQ8I7gYJ+bgH47CG7BeCzX4of3QLww+v+MXqxUJwFSPNZAUwXxlsAfvIlzuhO/vf9FoBv5UTB3S0An5z0/5kCkJl3V/DP/MzPfPjBH/zBl8nZc2axV5l34RZAkEgr0JNBkHyKhvRdlKZAaBUN2RaFdC/QeScWNFFU2bFabLyHdnZscurH3ydKKqOgKqcDiFEVTx9Fwa3oi1CKfMgiMXUeArMI70QutRfUbh5dBCwa0JB+Og/6ZK+TPcAUTFa6awFZ2YuA3B1W9Fjd2AvHJ4zT/nasPkHGHZ9/bJ8Epu1kpfZ9Y4w5KuumGD3ZIjY1f3JjC/gA3a9PDNFkLpoXQ5LKxqqPTKb9py+2PpldbIF24g1K7vjr42QDq28ynUh0fTuvjFLjoAV8x6QLOuMfLVbsIZsuyIM94Ks7T26q7th0564tu/te9ogfnfmBrxeRFxStDzGk3/qZRUE/J2I/dUCOsggnE0TP9N4Yq44am5u/uxYbx3RQ5qhFZPVy5hH+9B6Qo/syQV0kT98Tb+fcFGEd2xytC7W5/Fd2iS++pxtz8EkPdFeGpmtAc9WpL/YQ+y0qz/jp+ojBeo9dIl/ZvjJU8l79x5o2efhh/bu5CdO0Y+u37Z1PF43PXlkzns/WAuzNFuTtZ3Uvf9bH+Fn36XYtPNfw1gb1kXNNUSvs+AkqSwLRLR+trzUGHCePORi39cA5/+qQjzWX6tvc2Els/e3f/u2H3/3d3/3YHu36WP/+ugygRrcAfDTBSLcAfJDOLQC/+lr0TB9nsuqifgvAx18sALcAfJ5Lpmi/BeCji1sAPix/SRJrj88WXv27BcktAN/eSnQLwK9X+j3H/80CcI2+8zu/88PnP//5Dz/yIz/y+iwtiAAqk9Q5b/c4cVSXD4ueWykz1pzZ+WVZtFXJYw30X2NvLHcvQxVlJFtFFwEKnm7017ZvAeidiFgLSAT6LyIoEjhZvS6MveSgsBDcJypUdJS5Wl/2Xyo8IE6LTgsW7sGe69OG6yIrixWd04/CuLp3rOxK29MLpFkGAptExvVVtFcktDbemsFumLIyYUVK+xvTZT9Y7/oq22Bf0PbAeuMAtLvxoGQxcCLVFoVsUR/nt337CDSHqaCr9k1fm/tkw3TouwsAf9BPGaEiYj7Il+rDdGqRtj9QDDhelHvGan2Vz62NPjA5+oDIyyzyvfXleY0YLXYtI6SgMGdxtHPKdnRxPdmRr+erZw4SY51bU6/cYw5F/ZWPLGWOOm96bJzsHMyMXLTf+RLZaqfebEGH5z7V9wpTcdncxlewFeJhc+gzCDsmH5ZrmsNqA+O40iSPGosduo4YH1iXNytnQYh8IKblnLXB7JaBlQvZSp5Y+/oVkEy2M4/zAX5S/Td3WjdPP3CefsnPH+im61NzEl1q3ysqzuWH3YOH3RRr+q88ziv4NV/6O5nV5ma+p836bk2BzWfrrj/Osb6cfmmtO/OAK04+9dN1nf7Ec+dAL+LstE/9umtG80R9kH/1PLqme365ufzzP//zhz/+4z/+8Bd/8Rdnl1/3+y0Av3YnmoCj9FsAftsLS9GFpYvPLQBvAXgLwIexscCcl2luAXgLQEBO8akYt94oBOYrtwB8A+e3AHyutBXYtDj8Ly0ADby3g+wtIZ/+9Kdf37QBZSkOJETJz3dIvvQ2FAaJnHs9NvneEXgyHPqGVlqglI1QQfeZP2d1bpzuqWhRqI9zjLKaEAp53HFrfmUNGLZIllGNAW1Xd+ZFTjoo41Wms4i9DrU+e+clGaE0e8ROOctMSGr6xRRBcqcvFKUZp+isSEfbMhpk6bndN3f2te+TCcMBnfuc3JMRIh0T6L2PdNgnve/O4/2HlCVv52MUN659h0WwCmrItMFdRmLH9Wl+2IVuQl87zGTZ6cZk0fb5/Dy+tE/759idLYpUyzSwsXZihQ/Tbf2oiBo71zgVk/S0udp3jJWpfGUXyEFGsYhZqo2aN5zXuD9jpuyPGK6sZ+6r7bBA2DDfPRy7jIIYLHOkrxYMGFjMjfjDSJ9MA/mnf/m3eUesrZ39luvr3ENtzs2F9Y8WN3RsLgULZChDU5kxNHzjzH/N3eLmZPnEQPOzvKEo8339db9gczxfaKw2Nk6mrIDAb3QkX9J382Nz17nwVzd+w6yWiXLlp+thfVc+PNeHApX6o6sdmLLOB2vKVvqUu+htx8fW00H9uPooa1e7nGs7n1n/Zbibh+QegEwO2PGuBbUd1m/98M+193rKk3ljL74ktsQkPWAqT3DYPHXGlfmLp/r7ma/2fXr4h3/4hw+///u//+Ef//Efa85/8+9/FwO4XqaAWwC+7fXiALcAfJ5FZNGWrKuXOrjkdwvA51mTTVxNjrcAfHudo+Khl6i6eLRguwXglz/2PvMWZbcAfO4gvwXgs0fuvX+3ALwF4L9aNdoP+NnPfvaF5SjzpKIuElVNr5LGvCgCXDPHJpwMTxmKCVXGSiBDbkXmRbwKDRV+WYMydmNS9pu9DieKKvIoM4iZwVB0MdIOOlI0lj0w57J/RfaKb7LZXzCmSn/2kJX1KCsBfRkX8oR2ICbHsVcn6i1zQo/6pvP1hUlwPiYUyls/9s1IRHzAwl4UXHtW9o5ZdMoW0JF3vxaVtvAq+p+fbi8FRqwMDP8dCzid9zmBfPVE9RiQ+tO5Z8aca6f6M1kxrPU5/jEd03PjRtHEH/hW7+bHotCbOBOf7FhmpL7cop7c2ANxyr5s0L7E6HvxB1Cs/fR93tFNF+zEl+kSElcIYS6wIXTL3+rXZbQ3DvaRz5ZRrr/SMVbRWGK8stY/TpagyJ9Nm5wbj2zALo1dRXHZCXFq/s4zZwBO3ivDpk3Z3T438r2CnI9hY5zbnKNNP899X/yox88Fi65qy8ZTAWnPFZd8rnNmm8aoceTkxuf6FQPyUNeec4wz19J/8wYfa76ursXa8pO5ONa5NDbos2tV58ivOmb9aXawFjWWyqJ17axN6tPOFQ8do7mi87We1OerRz7WGsVVBfOyh7yyd00Cmk4Zut40F7Kr38/58n9zP/t1vnmaQ/2h+Xjr1Ze+9KWXZ/6d6/wZF+99/3czgE6+BeBz2ZCybwH4dldwnb6XG28B+JV/8WyxM8k24Um250J1C8BbAN4C8NkndgvAr34spygOlyNuAfg8t/YWgP92Cfh/XQCuy+/4ju/48GM/9mMfPve5z70oeVWoqhTi6NBnpX8yCdq2XRdEjBIEjbEp0t65576fFiE7x7skjd89LlgYgYQxcBdYq3xV/I7ZH1EEcaodCjgRe8fYORgDjIj5VG76VUBAK91ATGZtizbLhChk1z+dkMN8XC7xO4RGH2UBzBPLUt2deyjWlo2/3h3VbFF2o3KdCF9/5lWkC41jt1rAn+33fU9Q93zAjdk7X/khRmqf5gO51V/IxR5QNxmK+uorRf90wDforMUiHy9LxhfLLnW+ZDgR8MmolYlb2/oFmcXpyVRgAGqPjmtuClxzxKzUzt1zY39kGYbqVj9s4YoFGxmvvtirFI6X3RIHJ4vS7ydLUZbyvVywefZuWeysY2yB8dC/fCImWwTwWf5BF/oom9nzT+aZ7nzyo+ah+s7ps2WRJ8uKk7Ivxq5/rZ39tPu7cd1cQJYC8ubFsjRl9/RJN/TYvN31oP5x+nD1s/Pl7Pps58AOzRfyiTWUjXyvfsllrTzPkb+bc4zZoqh726rH93RQ/Zfw4IfrX3/iT5zybXra+dZPfVXWkzW3Xu1TPmi+YHu/lT0mA9ZPbG+9sx7UTnRJB2eerr9Untqrc+qa177kHfawf5u84lhfzq2e1uaf/umfXpi/v//7vz9Ljn/391sAfi3BNOAbpLcAfJ5ZdgvA/+djN5QsGG8B+PjFLQCfd9q28C1QuQXg2xWTWwA++xBvAfg8F1RRVtBXgHYLwK+85NheOpZr/tsKQAbaQ6J/4id+4sP3fd/3ve6dO5GmxcE1bEhAu9PwStf+XtQMTbkDCBpQ+fv9vXHIsOofE1QGT1XP6Yr2JfSyCt3L1fEsBM4R7GeFr6I/kb3zO1b733knUj8ZGZdJyhJg5qAm+zSmg5MdbRFctLmxezf15NrYZV85KOZi4/XuQ7IW4e5vLEDZJ85fv5gMWEt7Nn3qh48adzK8x/iW0Sia1H79Dt06F9IsO4htmV68MaQJvsiNvspCYA4gwvpa9/Ksn5P523zFAh1tzi4DYRckWr5Fx+blOEaG30Dk9Fm5+UVZCb653/p8w503nZ1sStmX9mfc+lB9/vRJc1//0H0RND9yl3f9CcgzR2P2+MnOl/mpjbq418/Zln7IdvoBX+ETmDo5onm0+UXsiNvane3NS9zRoXmLBT7mu9/P3EcH+73zkTfJ7nw2KGhoH/rpTT9kbO5szLJjWUBrgv58Yp8KaJuX3mMve8WgNjfujtnPvPP9LQee7F7ZLzFHPnI1FumS7aovPkEfvSu2rDEZujbSl3P5Jf+TB6prc2ouERfurq0d2H3t5c2uK50TX+5+vbJz9NYYNVZ1Qsb1QyZr02z97d/+7S/5ga3Nu2uP+ZXFbFyyl7mrPc6ahizVe23bNYI/sel7sa2f5bA///M///CHf/iHH6sD9PF/8/kfYgAZ4RaAz52cZ4Jk5FsAfssrc3gLwAf53wLw7dJ/Cz4xcxaetwD81pf8cgvA50pEC+YusLcA/PhjUW4BeAvAf08h+B8uAHW+NxH88A//8MuewP29qhuCUxEX9aiqVfdFhxJdkX43cnZC0FyPlWmxf2ay2J9QdqAo0T4VvxcJQk+Q2D7JBGEUJbWPIrrJeSK0snYKgzJ9LSAlu7NP+isaKjIxt5NtK0tyFqz7XsRlUSZ/9Vj0+d6eP2gJ0mKvMntF5GUd6B5iY7MW3dpDYfTQ/WHnolH2mC3pmv6hefrzWbR3orayZeRS+NIZ1LdPbM4JIqor7fkktol8iij7XCDtfXpmIZnLAJ1s2vopE43Jeo+tgZbr95gQ/fYuQH332Yg7Vj+VK4rEy6yJjyLxshdloE8dOWfHh57PQoJ/NO7FABufTMjJ1ojDxhLdyWtyCLasOnAev+CPjjd/8Imdb79g44Yuxa34KYPTvHbe9U9usWSu9Qmxzoe775ivr31jjS4nT2XCNp25FptGnl5pOJ9hehaDmCSy8IlecqRrOerMvZirzv/MrdaxxrCrEXJo9fle3NXWdNF8bQx+bO0T++xtHs3d8mDH5e9kbm4587O+jUVWvlUWksxla9ms+a/6rM07T7Y49UFm9jzB0b53/yh72yPvvHNNaa4hX5nCU+eunNR266Nr5KlX8dMcVmBH161NtBVLu+z7p3/6px/+6q/+6t9T3/2bbW4B+DV0fRYbLaw4ZhMqR3NeE3iTWx3kFoBffXXIWwDeAvAWgG9F8C0Anzvlm2tvAfiJf7HHViFWkHMLwK+8rCu9HG2tvQXgv14D/qcLQGjie77ne172A/7AD/zASxXcvTbdS3OibQGv6lVktbCCfrFvdfiiBqxIp1zUuOMrzsqEFGlA6EVBZQCKrDcu9E32IjTIBGLZuGUNoLU6Lt2Qo6iraI9uimo9Bb7H9I0daJELIZMdSi16hZqK6BS32AE2OQtm85vc5o7dKSPFfl0A6wt0htnCBJWN0J99edgBc8JSnMwGdMkHyj6tf/N2vH7l/cGYQah7n85rH0V12LG19fy+k8FhO7LRL9aCnaBMY2HC6kvdm1jdaluGZedhzMuO8uON/x4beTIw5K2/kIlvdG5lm8SpPti6jMXad48ZVs0YZW/E7WSnN3rAhNf2py+W2a3sO3fn1d7GZ89e8WhsynOd48lu1MfJRGcnuwdouirBV9/bh1ddiS/nl53p3wWydGduzW3Ngfxr/fDBxoRcfK4PzS3NmXKgeMeEVjfNu3xATJatk2PNpf7dv/VdPZlj86J+5Box4rNt5Qp+CQybV8eiC2uW7+eVi51Dj80l6/u9nND157Qtf+drdKWYohM+Zo6+6896TGaxwR7k3ZXD0x5yUvOKtUYMdzztegVyevB838a0/NJ58VF6bP7Vrqx317f6C5+0Ts1OZcFrm5MdZ3d98DPz/Zu/+ZuXt33sCRXfqH+3APzau4CLPE9H5rgCViF1C8BnT1uTUQv3JiuJXzDtt14iORdd7QTFLQCft9DcAvC54eAWgM87iHspazF0C8Bnv6R8I28oXs6i5haAT17pmncLwC+/qEPRfQvAf2e5uYdE//iP//iHH/qhH3pJ0Cj8IjpIu4GnaKgjFvXvnBOpt22vkwt0VfRkOJ8ppQovasNstIDRF6RvAVaRYxQEjE/X9TmRBYvMPk9mqUzD2vSOT0iuyAjyqFwWxi4MvfuVKSHV07Rld/x2IlLyY7IUxuyEWcM0nHIKKAFWRFn0iB0pS+hY2Qm+Vtu3YDyRIsaiyO1E6tBZfXN9nnuX9js2sIjO38ADZgJjWH/j25Nnf/d9w4rkMiv8S+FdX58snsvZsYuGO4+1EacnQ9Xiu0i8LI4FVUHPhzFUp9zak60oXFz6LLOkvxNNl5E8ZSxDsXEm284fgu4iZ5wyS/TO3+pb/B2TgDUgo7xSVtG8KyO/p2djyRtljeiRH7FVY63nF0Cdi7tzXTXY+N7UtPPGyOxYfV8OZ2dz1Hf9uVtdyDQdl/E7c6O7+s9cLU+dbBvd0qc5laVhj86//sp+xiA3/ytzJcee+ZJfNJ9ifci2Nlg4Oc9vp4x88YyPs738xh/4UHPu5tH+Grd+s67wafNkzwJ3ebixY7z6MtvqQ84zhqtPwCwdeB7euU7KzXyJX5YVlfPo2hs+5ssb572nJ1iv9MPuvUrQuKvP1+/EWtfmEkqN79qnMWru5lpZtu/vT/7kT75h+/7qw98QBlCHtwD8lhdV3ALwky86uAXgExmC2eVCCUzBcQvAt+eBVV+3APz4na8tKG4B+Dwf7RaAb4xnwRQC5RaAtwA8Qcs3rQBcx3s47mc+85nXu4IVAdCU4qjBq0LGKEF7awM1Fom3yCr7t8q9yB0CgW7LbmFNKKMICgIp81WlQceOdS8MlADVNGkXKfTy58kcFIkqGqBV+mxgKyiKEtd+x7FExoDezMEcMQmQy8aFarEnJ5NQG5YtqP2gvpPta/vqGeIsg1T0z0ewr2UCmvTY8Fwo9Y8Fo6cWHnQ8O0CrYyj63sjanN6h6Z3v7vPthS1LVdbU2FArWc0DQob293mi5DKd5J0c/KaysfF+X5yeDMjps3ykSHV92BtaVsNcam+sQBH9uUhpX98S92W31o7uFM701NikatAflAAABZNJREFUQ35elh0zI0/IRY3nIvfKxIb1+bJefJi+5av3ZGsOJG91dOqEHsVjGYXGKH31CsWZW4xTVqWykl9+bF4Uw41HrKp2/K4+j22iC7lv53SfcfNM1w06N+6Z18zF3Nhw/Zcx1k/1d9qp8aJdWTu26Rhnf3JM/ao2tUbwTfNun41FcgOSk5l/W1cbK/utvo2Zahw3V5LNmHKeXCM30o34M4+uNeQ510E+3LWhf28sLJ2cdurPvM1D/lo/9v7JmXI1PVkvrDt0T2/1e+Oy68brXed8c+Pz3x1r/haXbConn/m4ObYyrO/ZYXf7/s7v/M7HSKXmlP/s399QBnDC3ALwuXPrFoDP/sAWBC2sbwH4PNOsxeYtAJ/9SLcAfJ4Z2X/7fgvAhxG9BeAtABX9tmfdAvA/Vgp+wwtAYuyJ25/97Gc//OiP/ujr+4KL/iV5AV3GBzopS4eRUlQU9bVfSANq8Zt9WpJHq3ootmj57P+s3CGHMgzYSGPTRdEfhLTzig6KBCyC+iuq1hc2pGNAbh0f+lNsbHzIrhvGy2asb89RJEMXJMfKJrxX0AlOiLQIByJqHxY5NuQH9Y0yJRBkUbm7vk49nwi8eqzs9Llj9MlnsNF0RT4swtq5MchcyAulujTujmVy0I3zIFZjVP9811tHBrrsTYT8y5zTHxkwd/Uze7TMpQUHxmzH9C825yf6c24B0I6V8Soz0L1AmMXOs2xC7bU+zn1EjUP+w9cxFgpsNug+TXLtN2/FKevXKwun3xfYVAfVZdmenu94mcCTCdIPfy8717mVdaOfMv7TYa8INFfutzI6zRtyR9sb9yxUOx9xU0aHDPKdPjt2Y1C7MrPi9cwrzQPaY9drl1PG+rp5n8X26YuYJrm5+ir71tyAwWN/e2+7bpDF+HxVP+xpHWxf2pw+SJ/6bG6s79bv2AP72XhjM35YZpYe+Jk9mWTY79uDK6fIFWyHSatOTmAsJ9Kn4s+6512/zqtezL1+q91p4+rGvE5mdWOpFerL5iE/ihc67rotP5Nzuvnnf/7nD1/60pc+fPGLX9T0m/J5C8BsDr8F4NvdlbcAvAWgBeMWgG/v4jwXkyZvi8pZSCmcHb8F4PNILAvnWXzeAvBbXtneWwA+bGeL+1sAfuNqwW9aAShRfvrTn/7wUz/1Ux+++7u/+/UZXGW2mjShDYhTgoAw9rsN82VhWnmvv5Ph0I+9MUWQRfaVhQxFWmWfHO8CwCxl9iABCKAIpE4NvWAjz32A5+JxMnNlw9ZX928Y5z3mQjAVoUE7+zzR7NoV0UtQWBkItoi4e7d2/tgv/dBzmQG/QY/YMKzre2iMX9Bv0WmRoMWGz5hLUS3bYszs4/uO7/iOj+35YDPnVhdFtpOlzAtWgh/yWXeyFQ3XdvZ9DvEWIW+s/TYmcP8xg0Xh4pGPs2uZnO6XwgKfew7LBKwvtqw96V7fG4uey8jwOXHPP8VA7dx4a8zRrSLrZMfETVnInb/vrgqYaxca7PV7xUl9i0+23cn0NF2Tp/nA3NgGuyT+jDGZq1uxtv7Njy92zMYEPe13rDG22G/sUdbC32xkzOaH5una1HPePF+yRfQZ0/tN3PMD/iPnn/oi9z7tyWqck1VMOn/jYL4VpGWJ6bJsun6xd3y0ulsfvau68jbexMSZ25uLjdeCuaxu7dz1x9/ijW+dsXOONR3b77a8xwfphW/7xKY277Nh/bJ3uZ5r4OlnACd7d45drxtDculstfy3/ydbRwe1VfUqn9OROfqujhCDZOl8/F0y6czV5OBfXW/mN3/3d3/34Y//+I8/llvfs/M34tgtAL/lW17v0mSYFkq3AHyesl6nvQXgs3fvFoC3ALwF4Ft+uAXgG9C5BeDzLD1F2C0Anz296gnFWwt8oPS/sgD8P4Sp4X4aJmUH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p:cNvPicPr>
            <a:picLocks noChangeAspect="1"/>
          </p:cNvPicPr>
          <p:nvPr/>
        </p:nvPicPr>
        <p:blipFill>
          <a:blip r:embed="rId3"/>
          <a:stretch>
            <a:fillRect/>
          </a:stretch>
        </p:blipFill>
        <p:spPr>
          <a:xfrm>
            <a:off x="6508955" y="2604054"/>
            <a:ext cx="1612490" cy="1175462"/>
          </a:xfrm>
          <a:prstGeom prst="rect">
            <a:avLst/>
          </a:prstGeom>
        </p:spPr>
      </p:pic>
      <p:pic>
        <p:nvPicPr>
          <p:cNvPr id="9" name="Picture 8">
            <a:extLst>
              <a:ext uri="{FF2B5EF4-FFF2-40B4-BE49-F238E27FC236}">
                <a16:creationId xmlns="" xmlns:a16="http://schemas.microsoft.com/office/drawing/2014/main" id="{E71B5C7F-5D65-A29C-B6A0-F4B022B9A0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374" y="5476568"/>
            <a:ext cx="3923071" cy="1271916"/>
          </a:xfrm>
          <a:prstGeom prst="rect">
            <a:avLst/>
          </a:prstGeom>
        </p:spPr>
      </p:pic>
    </p:spTree>
    <p:extLst>
      <p:ext uri="{BB962C8B-B14F-4D97-AF65-F5344CB8AC3E}">
        <p14:creationId xmlns:p14="http://schemas.microsoft.com/office/powerpoint/2010/main" val="23481476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891" y="247650"/>
            <a:ext cx="10515600" cy="6752918"/>
          </a:xfrm>
        </p:spPr>
        <p:txBody>
          <a:bodyPr>
            <a:normAutofit/>
          </a:bodyPr>
          <a:lstStyle/>
          <a:p>
            <a:pPr marL="0" indent="0">
              <a:buNone/>
            </a:pPr>
            <a:r>
              <a:rPr lang="en-US" sz="1800" b="1"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Step-2:Define Model: </a:t>
            </a:r>
          </a:p>
          <a:p>
            <a:pPr marL="0" indent="0" algn="just">
              <a:buNone/>
            </a:pPr>
            <a:r>
              <a:rPr lang="en-US" sz="1800" b="1"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We have build the model using Transfer learning approach with ResNet-50, a 50-layer convolutional neural network (48 convolutional layers, one </a:t>
            </a:r>
            <a:r>
              <a:rPr lang="en-US" sz="1800" dirty="0" err="1">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MaxPool</a:t>
            </a:r>
            <a:r>
              <a:rPr lang="en-US" sz="18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layer, and one average pool layer) that is pre-trained on </a:t>
            </a:r>
            <a:r>
              <a:rPr lang="en-US" sz="1800" dirty="0" err="1">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ImageNet</a:t>
            </a:r>
            <a:r>
              <a:rPr lang="en-US" sz="18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database which consists of  more than 14 million images have been hand-annotated by the project to indicate what objects are pictured. We have developed 2 models for our project.</a:t>
            </a:r>
          </a:p>
          <a:p>
            <a:pPr marL="0" indent="0" algn="just">
              <a:buNone/>
            </a:pPr>
            <a:r>
              <a:rPr lang="en-US" sz="18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Model-1:Depending only on Pre-Trained Resnet-50 weights .</a:t>
            </a:r>
          </a:p>
          <a:p>
            <a:pPr marL="0" indent="0" algn="just">
              <a:buNone/>
            </a:pPr>
            <a:r>
              <a:rPr lang="en-US" sz="18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Model-2: Pre-Trained Resnet-50 weights + Additional custom layers(to not        fully depend on pre-trained ResNet-50 model and generalize it more to our project) .</a:t>
            </a:r>
          </a:p>
          <a:p>
            <a:pPr marL="0" indent="0" algn="just">
              <a:buNone/>
            </a:pPr>
            <a:r>
              <a:rPr lang="en-IN" sz="1800" b="1" dirty="0">
                <a:latin typeface="Times New Roman" panose="02020603050405020304" pitchFamily="18" charset="0"/>
                <a:cs typeface="Times New Roman" panose="02020603050405020304" pitchFamily="18" charset="0"/>
              </a:rPr>
              <a:t>Step-3:Model Compilation:</a:t>
            </a:r>
            <a:r>
              <a:rPr lang="en-US" sz="18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Then ,we have compiled the model using </a:t>
            </a:r>
            <a:r>
              <a:rPr lang="en-US" sz="1800" dirty="0" err="1">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adam</a:t>
            </a:r>
            <a:r>
              <a:rPr lang="en-US" sz="18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optimizer with </a:t>
            </a:r>
            <a:r>
              <a:rPr lang="en-US" sz="1800" dirty="0" err="1">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categorical_crossentropy</a:t>
            </a:r>
            <a:r>
              <a:rPr lang="en-US" sz="18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as loss function. </a:t>
            </a:r>
          </a:p>
          <a:p>
            <a:pPr marL="0" indent="0" algn="just">
              <a:buNone/>
            </a:pPr>
            <a:r>
              <a:rPr lang="en-US" sz="1800" b="1" dirty="0">
                <a:latin typeface="Times New Roman" panose="02020603050405020304" pitchFamily="18" charset="0"/>
                <a:cs typeface="Times New Roman" panose="02020603050405020304" pitchFamily="18" charset="0"/>
              </a:rPr>
              <a:t>Step-4 Model Training(fitting):</a:t>
            </a:r>
            <a:r>
              <a:rPr lang="en-US" sz="18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Then ,we trained the model for about 15 epochs and used the concepts of Early Stopping and Reduce Learning Rate to reduce the chances of </a:t>
            </a:r>
            <a:r>
              <a:rPr lang="en-US" sz="1800" dirty="0" err="1">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overfitting</a:t>
            </a:r>
            <a:r>
              <a:rPr lang="en-US" sz="18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smtClean="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r>
              <a:rPr lang="en-US" sz="1800" b="1" dirty="0" smtClean="0">
                <a:solidFill>
                  <a:srgbClr val="212121"/>
                </a:solidFill>
                <a:latin typeface="Times New Roman" panose="02020603050405020304" pitchFamily="18" charset="0"/>
                <a:cs typeface="Times New Roman" panose="02020603050405020304" pitchFamily="18" charset="0"/>
              </a:rPr>
              <a:t>Step-5 </a:t>
            </a:r>
            <a:r>
              <a:rPr lang="en-US" sz="1800" b="1" dirty="0">
                <a:solidFill>
                  <a:srgbClr val="212121"/>
                </a:solidFill>
                <a:latin typeface="Times New Roman" panose="02020603050405020304" pitchFamily="18" charset="0"/>
                <a:cs typeface="Times New Roman" panose="02020603050405020304" pitchFamily="18" charset="0"/>
              </a:rPr>
              <a:t>Model Predictions:</a:t>
            </a:r>
            <a:r>
              <a:rPr lang="en-US" sz="1800" b="1"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We have predicted labels on test dataset with our model and predicted their labels.</a:t>
            </a:r>
          </a:p>
          <a:p>
            <a:pPr marL="0" indent="0" algn="just">
              <a:buNone/>
            </a:pPr>
            <a:r>
              <a:rPr lang="en-US" sz="1800" b="1"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Step-6 Model Evaluation: </a:t>
            </a:r>
            <a:r>
              <a:rPr lang="en-US" sz="18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After predicting the values, their performances are evaluated and accuracy scores are obtained as:</a:t>
            </a:r>
          </a:p>
          <a:p>
            <a:pPr marL="0" indent="0">
              <a:buNone/>
            </a:pPr>
            <a:endParaRPr lang="en-US" sz="18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20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graphicFrame>
        <p:nvGraphicFramePr>
          <p:cNvPr id="4" name="Table 4">
            <a:extLst>
              <a:ext uri="{FF2B5EF4-FFF2-40B4-BE49-F238E27FC236}">
                <a16:creationId xmlns="" xmlns:a16="http://schemas.microsoft.com/office/drawing/2014/main" id="{3C24AE48-2948-84EE-EE64-C72B025B89B7}"/>
              </a:ext>
            </a:extLst>
          </p:cNvPr>
          <p:cNvGraphicFramePr>
            <a:graphicFrameLocks noGrp="1"/>
          </p:cNvGraphicFramePr>
          <p:nvPr>
            <p:extLst>
              <p:ext uri="{D42A27DB-BD31-4B8C-83A1-F6EECF244321}">
                <p14:modId xmlns:p14="http://schemas.microsoft.com/office/powerpoint/2010/main" val="1740359657"/>
              </p:ext>
            </p:extLst>
          </p:nvPr>
        </p:nvGraphicFramePr>
        <p:xfrm>
          <a:off x="1754445" y="5286375"/>
          <a:ext cx="9104670" cy="1204764"/>
        </p:xfrm>
        <a:graphic>
          <a:graphicData uri="http://schemas.openxmlformats.org/drawingml/2006/table">
            <a:tbl>
              <a:tblPr firstRow="1" bandRow="1">
                <a:tableStyleId>{5C22544A-7EE6-4342-B048-85BDC9FD1C3A}</a:tableStyleId>
              </a:tblPr>
              <a:tblGrid>
                <a:gridCol w="3797372">
                  <a:extLst>
                    <a:ext uri="{9D8B030D-6E8A-4147-A177-3AD203B41FA5}">
                      <a16:colId xmlns="" xmlns:a16="http://schemas.microsoft.com/office/drawing/2014/main" val="121408778"/>
                    </a:ext>
                  </a:extLst>
                </a:gridCol>
                <a:gridCol w="2653649">
                  <a:extLst>
                    <a:ext uri="{9D8B030D-6E8A-4147-A177-3AD203B41FA5}">
                      <a16:colId xmlns="" xmlns:a16="http://schemas.microsoft.com/office/drawing/2014/main" val="2951962894"/>
                    </a:ext>
                  </a:extLst>
                </a:gridCol>
                <a:gridCol w="2653649">
                  <a:extLst>
                    <a:ext uri="{9D8B030D-6E8A-4147-A177-3AD203B41FA5}">
                      <a16:colId xmlns="" xmlns:a16="http://schemas.microsoft.com/office/drawing/2014/main" val="1553206969"/>
                    </a:ext>
                  </a:extLst>
                </a:gridCol>
              </a:tblGrid>
              <a:tr h="401588">
                <a:tc>
                  <a:txBody>
                    <a:bodyPr/>
                    <a:lstStyle/>
                    <a:p>
                      <a:endParaRPr lang="en-US" dirty="0"/>
                    </a:p>
                  </a:txBody>
                  <a:tcPr/>
                </a:tc>
                <a:tc>
                  <a:txBody>
                    <a:bodyPr/>
                    <a:lstStyle/>
                    <a:p>
                      <a:r>
                        <a:rPr lang="en-US" dirty="0"/>
                        <a:t>Train Accuracy</a:t>
                      </a:r>
                    </a:p>
                  </a:txBody>
                  <a:tcPr/>
                </a:tc>
                <a:tc>
                  <a:txBody>
                    <a:bodyPr/>
                    <a:lstStyle/>
                    <a:p>
                      <a:r>
                        <a:rPr lang="en-US" dirty="0"/>
                        <a:t>Test Accuracy</a:t>
                      </a:r>
                    </a:p>
                  </a:txBody>
                  <a:tcPr/>
                </a:tc>
                <a:extLst>
                  <a:ext uri="{0D108BD9-81ED-4DB2-BD59-A6C34878D82A}">
                    <a16:rowId xmlns="" xmlns:a16="http://schemas.microsoft.com/office/drawing/2014/main" val="255141975"/>
                  </a:ext>
                </a:extLst>
              </a:tr>
              <a:tr h="401588">
                <a:tc>
                  <a:txBody>
                    <a:bodyPr/>
                    <a:lstStyle/>
                    <a:p>
                      <a:r>
                        <a:rPr lang="en-US" dirty="0"/>
                        <a:t>Model-1(with Restnet-50)</a:t>
                      </a:r>
                    </a:p>
                  </a:txBody>
                  <a:tcPr/>
                </a:tc>
                <a:tc>
                  <a:txBody>
                    <a:bodyPr/>
                    <a:lstStyle/>
                    <a:p>
                      <a:r>
                        <a:rPr lang="en-US" dirty="0"/>
                        <a:t>93.8%</a:t>
                      </a:r>
                    </a:p>
                  </a:txBody>
                  <a:tcPr/>
                </a:tc>
                <a:tc>
                  <a:txBody>
                    <a:bodyPr/>
                    <a:lstStyle/>
                    <a:p>
                      <a:r>
                        <a:rPr lang="en-US" dirty="0"/>
                        <a:t>78.3%</a:t>
                      </a:r>
                    </a:p>
                  </a:txBody>
                  <a:tcPr/>
                </a:tc>
                <a:extLst>
                  <a:ext uri="{0D108BD9-81ED-4DB2-BD59-A6C34878D82A}">
                    <a16:rowId xmlns="" xmlns:a16="http://schemas.microsoft.com/office/drawing/2014/main" val="1389873251"/>
                  </a:ext>
                </a:extLst>
              </a:tr>
              <a:tr h="401588">
                <a:tc>
                  <a:txBody>
                    <a:bodyPr/>
                    <a:lstStyle/>
                    <a:p>
                      <a:r>
                        <a:rPr lang="en-US" dirty="0"/>
                        <a:t>Model-2(Restnet-50+additional layers)</a:t>
                      </a:r>
                    </a:p>
                  </a:txBody>
                  <a:tcPr/>
                </a:tc>
                <a:tc>
                  <a:txBody>
                    <a:bodyPr/>
                    <a:lstStyle/>
                    <a:p>
                      <a:r>
                        <a:rPr lang="en-US" dirty="0"/>
                        <a:t>89.6%</a:t>
                      </a:r>
                    </a:p>
                  </a:txBody>
                  <a:tcPr/>
                </a:tc>
                <a:tc>
                  <a:txBody>
                    <a:bodyPr/>
                    <a:lstStyle/>
                    <a:p>
                      <a:r>
                        <a:rPr lang="en-US" dirty="0"/>
                        <a:t>79.7%</a:t>
                      </a:r>
                    </a:p>
                  </a:txBody>
                  <a:tcPr/>
                </a:tc>
                <a:extLst>
                  <a:ext uri="{0D108BD9-81ED-4DB2-BD59-A6C34878D82A}">
                    <a16:rowId xmlns="" xmlns:a16="http://schemas.microsoft.com/office/drawing/2014/main" val="2650486579"/>
                  </a:ext>
                </a:extLst>
              </a:tr>
            </a:tbl>
          </a:graphicData>
        </a:graphic>
      </p:graphicFrame>
    </p:spTree>
    <p:extLst>
      <p:ext uri="{BB962C8B-B14F-4D97-AF65-F5344CB8AC3E}">
        <p14:creationId xmlns:p14="http://schemas.microsoft.com/office/powerpoint/2010/main" val="23595605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5185"/>
          </a:xfrm>
        </p:spPr>
        <p:txBody>
          <a:bodyPr>
            <a:normAutofit/>
          </a:bodyPr>
          <a:lstStyle/>
          <a:p>
            <a:r>
              <a:rPr lang="en-IN" sz="2800" dirty="0">
                <a:solidFill>
                  <a:srgbClr val="C00000"/>
                </a:solidFill>
                <a:latin typeface="Times New Roman" panose="02020603050405020304" pitchFamily="18" charset="0"/>
                <a:cs typeface="Times New Roman" panose="02020603050405020304" pitchFamily="18" charset="0"/>
              </a:rPr>
              <a:t>11.CONCLUSION</a:t>
            </a:r>
          </a:p>
        </p:txBody>
      </p:sp>
      <p:sp>
        <p:nvSpPr>
          <p:cNvPr id="3" name="Content Placeholder 2"/>
          <p:cNvSpPr>
            <a:spLocks noGrp="1"/>
          </p:cNvSpPr>
          <p:nvPr>
            <p:ph idx="1"/>
          </p:nvPr>
        </p:nvSpPr>
        <p:spPr>
          <a:xfrm>
            <a:off x="838200" y="1030310"/>
            <a:ext cx="10515600" cy="5146653"/>
          </a:xfrm>
        </p:spPr>
        <p:txBody>
          <a:bodyPr>
            <a:normAutofit/>
          </a:bodyPr>
          <a:lstStyle/>
          <a:p>
            <a:r>
              <a:rPr lang="en-US" sz="2000" dirty="0"/>
              <a:t>We proposed the multistage transfer learning approach and an automatic method for detection of the stage of diabetic retinopathy by single photography of the human fundus. </a:t>
            </a:r>
          </a:p>
          <a:p>
            <a:r>
              <a:rPr lang="en-US" sz="2000" dirty="0"/>
              <a:t>We have used an ensemble of CNN architecture and transfer learning for our final solution. The experimental results show that the proposed method achieves high and stable results even with unstable metric.</a:t>
            </a:r>
          </a:p>
          <a:p>
            <a:r>
              <a:rPr lang="en-US" sz="2000" dirty="0"/>
              <a:t> The main advantage of this method is that it increases generalization and reduces variance by using an ensemble of the networks, </a:t>
            </a:r>
            <a:r>
              <a:rPr lang="en-US" sz="2000" dirty="0" err="1"/>
              <a:t>pretrained</a:t>
            </a:r>
            <a:r>
              <a:rPr lang="en-US" sz="2000" dirty="0"/>
              <a:t> on a large dataset, and </a:t>
            </a:r>
            <a:r>
              <a:rPr lang="en-US" sz="2000" dirty="0" err="1"/>
              <a:t>finetuned</a:t>
            </a:r>
            <a:r>
              <a:rPr lang="en-US" sz="2000" dirty="0"/>
              <a:t> on the target dataset. </a:t>
            </a:r>
            <a:endParaRPr lang="en-IN" sz="2000" dirty="0"/>
          </a:p>
        </p:txBody>
      </p:sp>
    </p:spTree>
    <p:extLst>
      <p:ext uri="{BB962C8B-B14F-4D97-AF65-F5344CB8AC3E}">
        <p14:creationId xmlns:p14="http://schemas.microsoft.com/office/powerpoint/2010/main" val="23446754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134924-DF64-8411-F622-7B751C7E5A56}"/>
              </a:ext>
            </a:extLst>
          </p:cNvPr>
          <p:cNvSpPr>
            <a:spLocks noGrp="1"/>
          </p:cNvSpPr>
          <p:nvPr>
            <p:ph type="ctrTitle"/>
          </p:nvPr>
        </p:nvSpPr>
        <p:spPr>
          <a:xfrm>
            <a:off x="1524000" y="953729"/>
            <a:ext cx="9144000" cy="3048000"/>
          </a:xfrm>
        </p:spPr>
        <p:txBody>
          <a:bodyPr>
            <a:normAutofit/>
          </a:bodyPr>
          <a:lstStyle/>
          <a:p>
            <a:r>
              <a:rPr lang="en-US" sz="6600" dirty="0">
                <a:solidFill>
                  <a:srgbClr val="C0000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0512499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3A25692D-40E6-254F-F729-C7F3CDA4589D}"/>
              </a:ext>
            </a:extLst>
          </p:cNvPr>
          <p:cNvSpPr>
            <a:spLocks noGrp="1"/>
          </p:cNvSpPr>
          <p:nvPr>
            <p:ph type="ctrTitle"/>
          </p:nvPr>
        </p:nvSpPr>
        <p:spPr>
          <a:xfrm>
            <a:off x="1193711" y="285750"/>
            <a:ext cx="10363200" cy="6162676"/>
          </a:xfrm>
        </p:spPr>
        <p:txBody>
          <a:bodyPr>
            <a:normAutofit/>
          </a:bodyPr>
          <a:lstStyle/>
          <a:p>
            <a:pPr algn="l"/>
            <a:r>
              <a:rPr lang="en-US" sz="3100" dirty="0">
                <a:solidFill>
                  <a:srgbClr val="C00000"/>
                </a:solidFill>
                <a:latin typeface="Times New Roman" panose="02020603050405020304" pitchFamily="18" charset="0"/>
                <a:cs typeface="Times New Roman" panose="02020603050405020304" pitchFamily="18" charset="0"/>
              </a:rPr>
              <a:t>CONTENTS:</a:t>
            </a:r>
            <a:br>
              <a:rPr lang="en-US" sz="3100" dirty="0">
                <a:solidFill>
                  <a:srgbClr val="C00000"/>
                </a:solidFill>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1.Introduction</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2. Aim(objectives)</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3. Motivation</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5. Representatives of Diabetic Retinopathy</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6. Problem Statement</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7. Methodology</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7.1 Existing System</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7.2 Proposed System</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8. Architecture</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9. Conceptual Terms</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10. Model Building</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11. Conclusion </a:t>
            </a:r>
            <a:br>
              <a:rPr lang="en-US" sz="27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091625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400504" cy="793974"/>
          </a:xfrm>
        </p:spPr>
        <p:txBody>
          <a:bodyPr>
            <a:normAutofit/>
          </a:bodyPr>
          <a:lstStyle/>
          <a:p>
            <a:r>
              <a:rPr lang="en-US" sz="2800" dirty="0">
                <a:solidFill>
                  <a:srgbClr val="C00000"/>
                </a:solidFill>
                <a:latin typeface="Times New Roman" panose="02020603050405020304" pitchFamily="18" charset="0"/>
                <a:cs typeface="Times New Roman" panose="02020603050405020304" pitchFamily="18" charset="0"/>
              </a:rPr>
              <a:t>1.INTRODUCTION</a:t>
            </a:r>
            <a:endParaRPr lang="en-IN" sz="28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59099"/>
            <a:ext cx="10515600" cy="5254579"/>
          </a:xfrm>
        </p:spPr>
        <p:txBody>
          <a:bodyPr>
            <a:normAutofit lnSpcReduction="10000"/>
          </a:bodyPr>
          <a:lstStyle/>
          <a:p>
            <a:pPr algn="just"/>
            <a:r>
              <a:rPr lang="en-US" sz="2000" dirty="0">
                <a:latin typeface="Times New Roman" panose="02020603050405020304" pitchFamily="18" charset="0"/>
                <a:cs typeface="Times New Roman" panose="02020603050405020304" pitchFamily="18" charset="0"/>
              </a:rPr>
              <a:t>Diabetic retinopathy is an eye condition that can cause vision loss and blindness in people who have diabetes. It affects blood vessels in the retina (the light-sensitive layer of tissue in the back of your eye).</a:t>
            </a:r>
          </a:p>
          <a:p>
            <a:pPr algn="just"/>
            <a:r>
              <a:rPr lang="en-US" sz="2000" dirty="0">
                <a:latin typeface="Times New Roman" panose="02020603050405020304" pitchFamily="18" charset="0"/>
                <a:cs typeface="Times New Roman" panose="02020603050405020304" pitchFamily="18" charset="0"/>
              </a:rPr>
              <a:t>Diabetic retinopathy may not have any symptoms at first but finding it early can help you take steps to protect your vision. </a:t>
            </a:r>
          </a:p>
          <a:p>
            <a:pPr algn="just"/>
            <a:r>
              <a:rPr lang="en-US" sz="2000" dirty="0">
                <a:latin typeface="Times New Roman" panose="02020603050405020304" pitchFamily="18" charset="0"/>
                <a:cs typeface="Times New Roman" panose="02020603050405020304" pitchFamily="18" charset="0"/>
              </a:rPr>
              <a:t>One of the essential challenges is early detection, which is very important for treatment success. Unfortunately, the exact identification of the diabetic retinopathy stage is notoriously tricky and requires expert human interpretation of fundus images.</a:t>
            </a:r>
          </a:p>
          <a:p>
            <a:pPr algn="just"/>
            <a:r>
              <a:rPr lang="en-US" sz="2000" dirty="0">
                <a:latin typeface="Times New Roman" panose="02020603050405020304" pitchFamily="18" charset="0"/>
                <a:cs typeface="Times New Roman" panose="02020603050405020304" pitchFamily="18" charset="0"/>
              </a:rPr>
              <a:t>Simplification of the detection step is crucial and can help millions of people. However, the high cost of big labeled datasets, as well as inconsistency between different doctors, impede the performance of these methods.</a:t>
            </a:r>
          </a:p>
          <a:p>
            <a:pPr algn="just"/>
            <a:r>
              <a:rPr lang="en-US" sz="2000" dirty="0">
                <a:latin typeface="Times New Roman" panose="02020603050405020304" pitchFamily="18" charset="0"/>
                <a:cs typeface="Times New Roman" panose="02020603050405020304" pitchFamily="18" charset="0"/>
              </a:rPr>
              <a:t>Convolutional neural networks (CNN) have been successfully applied in many adjacent subjects, and for diagnosis of diabetic retinopathy itself.</a:t>
            </a:r>
          </a:p>
          <a:p>
            <a:pPr algn="just"/>
            <a:r>
              <a:rPr lang="en-US" sz="2000" dirty="0">
                <a:latin typeface="Times New Roman" panose="02020603050405020304" pitchFamily="18" charset="0"/>
                <a:cs typeface="Times New Roman" panose="02020603050405020304" pitchFamily="18" charset="0"/>
              </a:rPr>
              <a:t>In this thesis, we propose a deep-learning-based method and multistage approach to transfer learning for automatic stage detection of diabetic retinopathy by single photography of the human fundus.</a:t>
            </a:r>
          </a:p>
          <a:p>
            <a:pPr algn="just"/>
            <a:r>
              <a:rPr lang="en-US" sz="2000" dirty="0">
                <a:latin typeface="Times New Roman" panose="02020603050405020304" pitchFamily="18" charset="0"/>
                <a:cs typeface="Times New Roman" panose="02020603050405020304" pitchFamily="18" charset="0"/>
              </a:rPr>
              <a:t>The presented method can be used as a screening method for early detection of diabetic retinopathy</a:t>
            </a:r>
          </a:p>
          <a:p>
            <a:endParaRPr lang="en-IN" sz="2000" dirty="0"/>
          </a:p>
        </p:txBody>
      </p:sp>
    </p:spTree>
    <p:extLst>
      <p:ext uri="{BB962C8B-B14F-4D97-AF65-F5344CB8AC3E}">
        <p14:creationId xmlns:p14="http://schemas.microsoft.com/office/powerpoint/2010/main" val="31731660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2458"/>
          </a:xfrm>
        </p:spPr>
        <p:txBody>
          <a:bodyPr>
            <a:normAutofit/>
          </a:bodyPr>
          <a:lstStyle/>
          <a:p>
            <a:r>
              <a:rPr lang="en-IN" sz="2800" dirty="0">
                <a:solidFill>
                  <a:srgbClr val="C00000"/>
                </a:solidFill>
                <a:latin typeface="Times New Roman" panose="02020603050405020304" pitchFamily="18" charset="0"/>
                <a:cs typeface="Times New Roman" panose="02020603050405020304" pitchFamily="18" charset="0"/>
              </a:rPr>
              <a:t>2.AIM(OBJECTIVES)</a:t>
            </a:r>
          </a:p>
        </p:txBody>
      </p:sp>
      <p:sp>
        <p:nvSpPr>
          <p:cNvPr id="3" name="Content Placeholder 2"/>
          <p:cNvSpPr>
            <a:spLocks noGrp="1"/>
          </p:cNvSpPr>
          <p:nvPr>
            <p:ph idx="1"/>
          </p:nvPr>
        </p:nvSpPr>
        <p:spPr>
          <a:xfrm>
            <a:off x="838200" y="1107584"/>
            <a:ext cx="10515600" cy="5069379"/>
          </a:xfrm>
        </p:spPr>
        <p:txBody>
          <a:bodyPr>
            <a:normAutofit fontScale="92500" lnSpcReduction="10000"/>
          </a:bodyPr>
          <a:lstStyle/>
          <a:p>
            <a:pPr>
              <a:lnSpc>
                <a:spcPct val="100000"/>
              </a:lnSpc>
            </a:pPr>
            <a:r>
              <a:rPr lang="en-US" dirty="0">
                <a:latin typeface="Times New Roman" panose="02020603050405020304" pitchFamily="18" charset="0"/>
                <a:cs typeface="Times New Roman" panose="02020603050405020304" pitchFamily="18" charset="0"/>
              </a:rPr>
              <a:t>The main objective of this project is to develop a deep learning model that can accurately detect diabetic retinopathy from eye retina images.</a:t>
            </a:r>
            <a:endParaRPr lang="en-IN" dirty="0">
              <a:latin typeface="Times New Roman" panose="02020603050405020304" pitchFamily="18" charset="0"/>
              <a:cs typeface="Times New Roman" panose="02020603050405020304" pitchFamily="18" charset="0"/>
            </a:endParaRPr>
          </a:p>
          <a:p>
            <a:pPr marL="0" lvl="0" indent="0">
              <a:lnSpc>
                <a:spcPct val="100000"/>
              </a:lnSpc>
              <a:buNone/>
            </a:pPr>
            <a:r>
              <a:rPr lang="en-US" dirty="0">
                <a:latin typeface="Times New Roman" panose="02020603050405020304" pitchFamily="18" charset="0"/>
                <a:cs typeface="Times New Roman" panose="02020603050405020304" pitchFamily="18" charset="0"/>
              </a:rPr>
              <a:t>	1.To collect a large dataset of eye retina images.</a:t>
            </a:r>
            <a:endParaRPr lang="en-IN" dirty="0">
              <a:latin typeface="Times New Roman" panose="02020603050405020304" pitchFamily="18" charset="0"/>
              <a:cs typeface="Times New Roman" panose="02020603050405020304" pitchFamily="18" charset="0"/>
            </a:endParaRPr>
          </a:p>
          <a:p>
            <a:pPr marL="0" lvl="0" indent="0">
              <a:lnSpc>
                <a:spcPct val="100000"/>
              </a:lnSpc>
              <a:buNone/>
            </a:pPr>
            <a:r>
              <a:rPr lang="en-US" dirty="0">
                <a:latin typeface="Times New Roman" panose="02020603050405020304" pitchFamily="18" charset="0"/>
                <a:cs typeface="Times New Roman" panose="02020603050405020304" pitchFamily="18" charset="0"/>
              </a:rPr>
              <a:t>	2.To pre-process the images to remove noise and enhance the 	contrast.</a:t>
            </a:r>
            <a:endParaRPr lang="en-IN" dirty="0">
              <a:latin typeface="Times New Roman" panose="02020603050405020304" pitchFamily="18" charset="0"/>
              <a:cs typeface="Times New Roman" panose="02020603050405020304" pitchFamily="18" charset="0"/>
            </a:endParaRPr>
          </a:p>
          <a:p>
            <a:pPr marL="0" lvl="0" indent="0">
              <a:lnSpc>
                <a:spcPct val="100000"/>
              </a:lnSpc>
              <a:buNone/>
            </a:pPr>
            <a:r>
              <a:rPr lang="en-US" dirty="0">
                <a:latin typeface="Times New Roman" panose="02020603050405020304" pitchFamily="18" charset="0"/>
                <a:cs typeface="Times New Roman" panose="02020603050405020304" pitchFamily="18" charset="0"/>
              </a:rPr>
              <a:t>	3.To train a deep learning model using a convolutional neural 	network.</a:t>
            </a:r>
            <a:endParaRPr lang="en-IN" dirty="0">
              <a:latin typeface="Times New Roman" panose="02020603050405020304" pitchFamily="18" charset="0"/>
              <a:cs typeface="Times New Roman" panose="02020603050405020304" pitchFamily="18" charset="0"/>
            </a:endParaRPr>
          </a:p>
          <a:p>
            <a:pPr marL="0" lvl="0" indent="0">
              <a:lnSpc>
                <a:spcPct val="100000"/>
              </a:lnSpc>
              <a:buNone/>
            </a:pPr>
            <a:r>
              <a:rPr lang="en-US" dirty="0">
                <a:latin typeface="Times New Roman" panose="02020603050405020304" pitchFamily="18" charset="0"/>
                <a:cs typeface="Times New Roman" panose="02020603050405020304" pitchFamily="18" charset="0"/>
              </a:rPr>
              <a:t>	4.To evaluate the performance of the model using metrics such as 	accuracy, precision, and recall.</a:t>
            </a:r>
          </a:p>
          <a:p>
            <a:pPr marL="0" lvl="0" indent="0">
              <a:lnSpc>
                <a:spcPct val="100000"/>
              </a:lnSpc>
              <a:buNone/>
            </a:pPr>
            <a:r>
              <a:rPr lang="en-IN" dirty="0">
                <a:latin typeface="Times New Roman" panose="02020603050405020304" pitchFamily="18" charset="0"/>
                <a:cs typeface="Times New Roman" panose="02020603050405020304" pitchFamily="18" charset="0"/>
              </a:rPr>
              <a:t>          5.</a:t>
            </a:r>
            <a:r>
              <a:rPr lang="en-US" dirty="0">
                <a:latin typeface="Times New Roman" panose="02020603050405020304" pitchFamily="18" charset="0"/>
                <a:cs typeface="Times New Roman" panose="02020603050405020304" pitchFamily="18" charset="0"/>
              </a:rPr>
              <a:t> To deploy the model to a web application or a mobile app, users                 can upload their retina images and receive a prediction of whether they have diabetic retinopathy.</a:t>
            </a:r>
            <a:endParaRPr lang="en-IN" dirty="0">
              <a:latin typeface="Times New Roman" panose="02020603050405020304" pitchFamily="18" charset="0"/>
              <a:cs typeface="Times New Roman" panose="02020603050405020304" pitchFamily="18" charset="0"/>
            </a:endParaRPr>
          </a:p>
          <a:p>
            <a:pPr marL="0" lvl="0" indent="0" algn="ctr">
              <a:buNone/>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33342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9579"/>
          </a:xfrm>
        </p:spPr>
        <p:txBody>
          <a:bodyPr>
            <a:normAutofit/>
          </a:bodyPr>
          <a:lstStyle/>
          <a:p>
            <a:r>
              <a:rPr lang="en-IN" sz="2800" dirty="0">
                <a:solidFill>
                  <a:srgbClr val="C00000"/>
                </a:solidFill>
                <a:latin typeface="Times New Roman" panose="02020603050405020304" pitchFamily="18" charset="0"/>
                <a:cs typeface="Times New Roman" panose="02020603050405020304" pitchFamily="18" charset="0"/>
              </a:rPr>
              <a:t>3.MOTIVATION</a:t>
            </a:r>
          </a:p>
        </p:txBody>
      </p:sp>
      <p:sp>
        <p:nvSpPr>
          <p:cNvPr id="3" name="Content Placeholder 2"/>
          <p:cNvSpPr>
            <a:spLocks noGrp="1"/>
          </p:cNvSpPr>
          <p:nvPr>
            <p:ph idx="1"/>
          </p:nvPr>
        </p:nvSpPr>
        <p:spPr>
          <a:xfrm>
            <a:off x="838200" y="1094704"/>
            <a:ext cx="10515600" cy="5082259"/>
          </a:xfrm>
        </p:spPr>
        <p:txBody>
          <a:bodyPr>
            <a:normAutofit/>
          </a:bodyPr>
          <a:lstStyle/>
          <a:p>
            <a:r>
              <a:rPr lang="en-US" sz="2000" dirty="0">
                <a:latin typeface="Times New Roman" panose="02020603050405020304" pitchFamily="18" charset="0"/>
                <a:cs typeface="Times New Roman" panose="02020603050405020304" pitchFamily="18" charset="0"/>
              </a:rPr>
              <a:t>According to U.S </a:t>
            </a:r>
            <a:r>
              <a:rPr lang="en-US" sz="2000" dirty="0" err="1">
                <a:latin typeface="Times New Roman" panose="02020603050405020304" pitchFamily="18" charset="0"/>
                <a:cs typeface="Times New Roman" panose="02020603050405020304" pitchFamily="18" charset="0"/>
              </a:rPr>
              <a:t>Survey,at</a:t>
            </a:r>
            <a:r>
              <a:rPr lang="en-US" sz="2000" dirty="0">
                <a:latin typeface="Times New Roman" panose="02020603050405020304" pitchFamily="18" charset="0"/>
                <a:cs typeface="Times New Roman" panose="02020603050405020304" pitchFamily="18" charset="0"/>
              </a:rPr>
              <a:t> least 56% of new cases of this disease could be reduced with proper and timely treatment and monitoring of the eyes. </a:t>
            </a:r>
          </a:p>
          <a:p>
            <a:r>
              <a:rPr lang="en-US" sz="2000" dirty="0">
                <a:latin typeface="Times New Roman" panose="02020603050405020304" pitchFamily="18" charset="0"/>
                <a:cs typeface="Times New Roman" panose="02020603050405020304" pitchFamily="18" charset="0"/>
              </a:rPr>
              <a:t>However, the initial stage of this ailment has no warning signs, and it becomes a real challenge to detect it on the early start.</a:t>
            </a:r>
          </a:p>
          <a:p>
            <a:r>
              <a:rPr lang="en-US" sz="2000" dirty="0">
                <a:latin typeface="Times New Roman" panose="02020603050405020304" pitchFamily="18" charset="0"/>
                <a:cs typeface="Times New Roman" panose="02020603050405020304" pitchFamily="18" charset="0"/>
              </a:rPr>
              <a:t>Moreover, well-trained clinicians sometimes could not manually examine and evaluate the stage from diagnostic images of a patient’s fundus (according to Google’s research (Krause et al., 2017)).</a:t>
            </a:r>
          </a:p>
          <a:p>
            <a:r>
              <a:rPr lang="en-US" sz="2000" dirty="0">
                <a:latin typeface="Times New Roman" panose="02020603050405020304" pitchFamily="18" charset="0"/>
                <a:cs typeface="Times New Roman" panose="02020603050405020304" pitchFamily="18" charset="0"/>
              </a:rPr>
              <a:t>Furthermore, existing ways of diagnosing are quite inefficient due to their duration time, and the number of ophthalmologists included in patient’s problem solution. Such sources of disagreement cause wrong diagnoses and unstable ground-truth for automatic solutions, which were provided to help in the research stage.</a:t>
            </a:r>
          </a:p>
          <a:p>
            <a:r>
              <a:rPr lang="en-US" sz="2000" dirty="0">
                <a:latin typeface="Times New Roman" panose="02020603050405020304" pitchFamily="18" charset="0"/>
                <a:cs typeface="Times New Roman" panose="02020603050405020304" pitchFamily="18" charset="0"/>
              </a:rPr>
              <a:t>Thus, algorithms for DR detection began to appear.</a:t>
            </a:r>
          </a:p>
          <a:p>
            <a:r>
              <a:rPr lang="en-US" sz="2000" dirty="0">
                <a:latin typeface="Times New Roman" panose="02020603050405020304" pitchFamily="18" charset="0"/>
                <a:cs typeface="Times New Roman" panose="02020603050405020304" pitchFamily="18" charset="0"/>
              </a:rPr>
              <a:t>The motivation behind this project is to develop an automated system for the detection of diabetic retinopathy, which can save time and reduce the cost of screening. The system can also be used in areas where there is a shortage of ophthalmologists.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64828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875" y="365126"/>
            <a:ext cx="10829925" cy="868764"/>
          </a:xfrm>
        </p:spPr>
        <p:txBody>
          <a:bodyPr>
            <a:normAutofit/>
          </a:bodyPr>
          <a:lstStyle/>
          <a:p>
            <a:r>
              <a:rPr lang="en-IN" sz="2800" dirty="0">
                <a:solidFill>
                  <a:srgbClr val="C00000"/>
                </a:solidFill>
                <a:latin typeface="Times New Roman" panose="02020603050405020304" pitchFamily="18" charset="0"/>
                <a:cs typeface="Times New Roman" panose="02020603050405020304" pitchFamily="18" charset="0"/>
              </a:rPr>
              <a:t>5.REPRESENTATIVES OF DIABETIC RETINOPATHY</a:t>
            </a:r>
            <a:r>
              <a:rPr lang="en-IN" sz="2800"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838200" y="1233890"/>
            <a:ext cx="10515600" cy="4943073"/>
          </a:xfrm>
        </p:spPr>
        <p:txBody>
          <a:bodyPr>
            <a:normAutofit/>
          </a:bodyPr>
          <a:lstStyle/>
          <a:p>
            <a:pPr>
              <a:lnSpc>
                <a:spcPct val="100000"/>
              </a:lnSpc>
            </a:pPr>
            <a:r>
              <a:rPr lang="en-US" sz="2000" dirty="0">
                <a:latin typeface="Times New Roman" panose="02020603050405020304" pitchFamily="18" charset="0"/>
                <a:cs typeface="Times New Roman" panose="02020603050405020304" pitchFamily="18" charset="0"/>
              </a:rPr>
              <a:t>The features like </a:t>
            </a:r>
            <a:r>
              <a:rPr lang="en-US" sz="2000" dirty="0" err="1" smtClean="0">
                <a:latin typeface="Times New Roman" panose="02020603050405020304" pitchFamily="18" charset="0"/>
                <a:cs typeface="Times New Roman" panose="02020603050405020304" pitchFamily="18" charset="0"/>
              </a:rPr>
              <a:t>exudates,micro</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aneurysms and hemorrhages are the major representatives of diabetic retinopathy.</a:t>
            </a:r>
            <a:endParaRPr lang="en-IN" sz="2000" dirty="0">
              <a:latin typeface="Times New Roman" panose="02020603050405020304" pitchFamily="18" charset="0"/>
              <a:cs typeface="Times New Roman" panose="02020603050405020304" pitchFamily="18" charset="0"/>
            </a:endParaRPr>
          </a:p>
          <a:p>
            <a:pPr marL="0" indent="0">
              <a:buNone/>
            </a:pPr>
            <a:r>
              <a:rPr lang="en-IN" sz="2000" u="sng" dirty="0">
                <a:latin typeface="Times New Roman" panose="02020603050405020304" pitchFamily="18" charset="0"/>
                <a:cs typeface="Times New Roman" panose="02020603050405020304" pitchFamily="18" charset="0"/>
              </a:rPr>
              <a:t>1.Exudates</a:t>
            </a:r>
            <a:r>
              <a:rPr lang="en-IN" sz="2000" dirty="0">
                <a:latin typeface="Times New Roman" panose="02020603050405020304" pitchFamily="18" charset="0"/>
                <a:cs typeface="Times New Roman" panose="02020603050405020304" pitchFamily="18" charset="0"/>
              </a:rPr>
              <a:t>	</a:t>
            </a:r>
          </a:p>
          <a:p>
            <a:pPr marL="0" indent="0">
              <a:lnSpc>
                <a:spcPct val="100000"/>
              </a:lnSpc>
              <a:buNone/>
            </a:pPr>
            <a:r>
              <a:rPr lang="en-US" sz="2000" dirty="0">
                <a:latin typeface="Times New Roman" panose="02020603050405020304" pitchFamily="18" charset="0"/>
                <a:cs typeface="Times New Roman" panose="02020603050405020304" pitchFamily="18" charset="0"/>
              </a:rPr>
              <a:t>Exudates in the eye happen when there is a problem with the blood vessels in the eye. The blood       vessels can leak a fluid into the surrounding tissue, which can cause a buildup of a yellowish-white substance called exudate. Exudates in the eye can be a sign of an eye infection or other serious eye problems.</a:t>
            </a:r>
            <a:r>
              <a:rPr lang="en-IN" sz="2000" dirty="0">
                <a:latin typeface="Times New Roman" panose="02020603050405020304" pitchFamily="18" charset="0"/>
                <a:cs typeface="Times New Roman" panose="02020603050405020304" pitchFamily="18" charset="0"/>
              </a:rPr>
              <a:t>		</a:t>
            </a:r>
          </a:p>
          <a:p>
            <a:pPr marL="0" indent="0">
              <a:buNone/>
            </a:pPr>
            <a:r>
              <a:rPr lang="en-IN" sz="2000" dirty="0">
                <a:latin typeface="Times New Roman" panose="02020603050405020304" pitchFamily="18" charset="0"/>
                <a:cs typeface="Times New Roman" panose="02020603050405020304" pitchFamily="18" charset="0"/>
              </a:rPr>
              <a:t> </a:t>
            </a:r>
            <a:endParaRPr lang="en-US" sz="2000" dirty="0">
              <a:solidFill>
                <a:srgbClr val="C000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 xmlns:a16="http://schemas.microsoft.com/office/drawing/2014/main" id="{057BB5C9-AA16-7C67-35C1-5C24A6F68D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9732" y="3705426"/>
            <a:ext cx="2410193" cy="2022058"/>
          </a:xfrm>
          <a:prstGeom prst="rect">
            <a:avLst/>
          </a:prstGeom>
        </p:spPr>
      </p:pic>
    </p:spTree>
    <p:extLst>
      <p:ext uri="{BB962C8B-B14F-4D97-AF65-F5344CB8AC3E}">
        <p14:creationId xmlns:p14="http://schemas.microsoft.com/office/powerpoint/2010/main" val="5998725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5000"/>
          </a:xfrm>
        </p:spPr>
        <p:txBody>
          <a:bodyPr>
            <a:normAutofit/>
          </a:bodyPr>
          <a:lstStyle/>
          <a:p>
            <a:r>
              <a:rPr lang="en-IN" sz="1800" u="sng" dirty="0">
                <a:latin typeface="Times New Roman" panose="02020603050405020304" pitchFamily="18" charset="0"/>
                <a:cs typeface="Times New Roman" panose="02020603050405020304" pitchFamily="18" charset="0"/>
              </a:rPr>
              <a:t>2. </a:t>
            </a:r>
            <a:r>
              <a:rPr lang="en-IN" sz="1800" u="sng" dirty="0" err="1">
                <a:latin typeface="Times New Roman" panose="02020603050405020304" pitchFamily="18" charset="0"/>
                <a:cs typeface="Times New Roman" panose="02020603050405020304" pitchFamily="18" charset="0"/>
              </a:rPr>
              <a:t>Hemorrhages</a:t>
            </a:r>
            <a:endParaRPr lang="en-IN" sz="18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38200" y="1133475"/>
            <a:ext cx="7162800" cy="2695575"/>
          </a:xfrm>
        </p:spPr>
        <p:txBody>
          <a:bodyPr>
            <a:normAutofit/>
          </a:bodyPr>
          <a:lstStyle/>
          <a:p>
            <a:pPr marL="0" indent="0" algn="just">
              <a:lnSpc>
                <a:spcPct val="100000"/>
              </a:lnSpc>
              <a:buNone/>
            </a:pPr>
            <a:r>
              <a:rPr lang="en-US" sz="1800" dirty="0">
                <a:latin typeface="Times New Roman" panose="02020603050405020304" pitchFamily="18" charset="0"/>
                <a:cs typeface="Times New Roman" panose="02020603050405020304" pitchFamily="18" charset="0"/>
              </a:rPr>
              <a:t>Hemorrhages in the eye happen when tiny blood vessels in the eye burst and blood leaks out into the surrounding tissue. This can cause a red patch to appear in the white part of the eye. Hemorrhages can be caused by many things, such as an injury, high blood pressure, or a problem with the blood vessels in the eye. Hemorrhages in the eye can be a sign of a serious medical condition, so it's important to see a doctor or eye specialist if you notice any changes in your vision or if your eye looks different than normal.</a:t>
            </a:r>
            <a:endParaRPr lang="en-IN" sz="1800" dirty="0">
              <a:latin typeface="Times New Roman" panose="02020603050405020304" pitchFamily="18" charset="0"/>
              <a:cs typeface="Times New Roman" panose="02020603050405020304" pitchFamily="18" charset="0"/>
            </a:endParaRPr>
          </a:p>
        </p:txBody>
      </p:sp>
      <p:pic>
        <p:nvPicPr>
          <p:cNvPr id="4098" name="Picture 2" descr="Retinal Hemorrhage and Retinal Bleeding - All About Vision"/>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8439151" y="1036618"/>
            <a:ext cx="2914650" cy="22574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 xmlns:a16="http://schemas.microsoft.com/office/drawing/2014/main" id="{AF0B9DE3-2DDF-505B-A945-0528CD5B830E}"/>
              </a:ext>
            </a:extLst>
          </p:cNvPr>
          <p:cNvSpPr txBox="1"/>
          <p:nvPr/>
        </p:nvSpPr>
        <p:spPr>
          <a:xfrm>
            <a:off x="838200" y="3640692"/>
            <a:ext cx="5848350" cy="369332"/>
          </a:xfrm>
          <a:prstGeom prst="rect">
            <a:avLst/>
          </a:prstGeom>
          <a:noFill/>
        </p:spPr>
        <p:txBody>
          <a:bodyPr wrap="square" rtlCol="0">
            <a:spAutoFit/>
          </a:bodyPr>
          <a:lstStyle/>
          <a:p>
            <a:r>
              <a:rPr lang="en-IN" sz="1800" u="sng" dirty="0">
                <a:latin typeface="Times New Roman" panose="02020603050405020304" pitchFamily="18" charset="0"/>
                <a:cs typeface="Times New Roman" panose="02020603050405020304" pitchFamily="18" charset="0"/>
              </a:rPr>
              <a:t>3.Micro aneurysms</a:t>
            </a:r>
            <a:endParaRPr lang="en-US" u="sng"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 xmlns:a16="http://schemas.microsoft.com/office/drawing/2014/main" id="{8BEC464F-3313-7750-DC02-940F2E1C0D7D}"/>
              </a:ext>
            </a:extLst>
          </p:cNvPr>
          <p:cNvSpPr txBox="1"/>
          <p:nvPr/>
        </p:nvSpPr>
        <p:spPr>
          <a:xfrm>
            <a:off x="904876" y="4314825"/>
            <a:ext cx="6991350" cy="2021442"/>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Microaneurysms are tiny little balloons that can form on the small blood vessels in the eye. They are caused by a problem with the blood vessels, and are often seen in people with diabetes or high blood pressure. Microaneurysms can be a sign of a more serious eye problem, so it's important to see a doctor or eye specialist if you notice any changes in your vision or if your eye looks different than normal.</a:t>
            </a:r>
          </a:p>
          <a:p>
            <a:endParaRPr lang="en-US" dirty="0"/>
          </a:p>
        </p:txBody>
      </p:sp>
      <p:pic>
        <p:nvPicPr>
          <p:cNvPr id="11" name="Picture 10">
            <a:extLst>
              <a:ext uri="{FF2B5EF4-FFF2-40B4-BE49-F238E27FC236}">
                <a16:creationId xmlns="" xmlns:a16="http://schemas.microsoft.com/office/drawing/2014/main" id="{71832E10-FC2F-86C9-0B54-E5D1DFFBCF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9151" y="4010025"/>
            <a:ext cx="2914650" cy="2257426"/>
          </a:xfrm>
          <a:prstGeom prst="rect">
            <a:avLst/>
          </a:prstGeom>
        </p:spPr>
      </p:pic>
      <p:sp>
        <p:nvSpPr>
          <p:cNvPr id="4" name="Oval 3"/>
          <p:cNvSpPr/>
          <p:nvPr/>
        </p:nvSpPr>
        <p:spPr>
          <a:xfrm>
            <a:off x="9981127" y="1545465"/>
            <a:ext cx="643943" cy="669701"/>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074057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173E6C-E1F4-B401-41BC-51597700C081}"/>
              </a:ext>
            </a:extLst>
          </p:cNvPr>
          <p:cNvSpPr>
            <a:spLocks noGrp="1"/>
          </p:cNvSpPr>
          <p:nvPr>
            <p:ph type="ctrTitle"/>
          </p:nvPr>
        </p:nvSpPr>
        <p:spPr>
          <a:xfrm>
            <a:off x="190500" y="104776"/>
            <a:ext cx="5181600" cy="609599"/>
          </a:xfrm>
        </p:spPr>
        <p:txBody>
          <a:bodyPr>
            <a:noAutofit/>
          </a:bodyPr>
          <a:lstStyle/>
          <a:p>
            <a:r>
              <a:rPr lang="en-US" sz="2800" dirty="0">
                <a:solidFill>
                  <a:srgbClr val="C00000"/>
                </a:solidFill>
                <a:latin typeface="Times New Roman" panose="02020603050405020304" pitchFamily="18" charset="0"/>
                <a:cs typeface="Times New Roman" panose="02020603050405020304" pitchFamily="18" charset="0"/>
              </a:rPr>
              <a:t>6.PROBLEM STATEMENT</a:t>
            </a:r>
          </a:p>
        </p:txBody>
      </p:sp>
      <p:sp>
        <p:nvSpPr>
          <p:cNvPr id="3" name="Subtitle 2">
            <a:extLst>
              <a:ext uri="{FF2B5EF4-FFF2-40B4-BE49-F238E27FC236}">
                <a16:creationId xmlns="" xmlns:a16="http://schemas.microsoft.com/office/drawing/2014/main" id="{83577995-2762-3953-4414-909D9E98A1A5}"/>
              </a:ext>
            </a:extLst>
          </p:cNvPr>
          <p:cNvSpPr>
            <a:spLocks noGrp="1"/>
          </p:cNvSpPr>
          <p:nvPr>
            <p:ph type="subTitle" idx="1"/>
          </p:nvPr>
        </p:nvSpPr>
        <p:spPr>
          <a:xfrm>
            <a:off x="695325" y="904876"/>
            <a:ext cx="10896600" cy="5314949"/>
          </a:xfrm>
        </p:spPr>
        <p:txBody>
          <a:bodyPr>
            <a:noAutofit/>
          </a:bodyPr>
          <a:lstStyle/>
          <a:p>
            <a:pPr algn="just">
              <a:lnSpc>
                <a:spcPct val="100000"/>
              </a:lnSpc>
            </a:pPr>
            <a:r>
              <a:rPr lang="en-US" sz="1800" dirty="0">
                <a:latin typeface="Times New Roman" panose="02020603050405020304" pitchFamily="18" charset="0"/>
                <a:cs typeface="Times New Roman" panose="02020603050405020304" pitchFamily="18" charset="0"/>
              </a:rPr>
              <a:t>This is </a:t>
            </a:r>
            <a:r>
              <a:rPr lang="en-US" sz="1800" u="sng" dirty="0">
                <a:latin typeface="Times New Roman" panose="02020603050405020304" pitchFamily="18" charset="0"/>
                <a:cs typeface="Times New Roman" panose="02020603050405020304" pitchFamily="18" charset="0"/>
              </a:rPr>
              <a:t>a </a:t>
            </a:r>
            <a:r>
              <a:rPr lang="en-US" sz="1800" dirty="0">
                <a:latin typeface="Times New Roman" panose="02020603050405020304" pitchFamily="18" charset="0"/>
                <a:cs typeface="Times New Roman" panose="02020603050405020304" pitchFamily="18" charset="0"/>
              </a:rPr>
              <a:t>5 Class Image Classification Task based on a Kaggle dataset from Eye Images (Aravind Eye hospital) - APTOS 2019 Challenge. The goal is to predict the Blindness Stage (0-4) class from the Eye retina Image using Deep Learning Models (CNN).</a:t>
            </a:r>
          </a:p>
          <a:p>
            <a:pPr algn="just">
              <a:lnSpc>
                <a:spcPct val="100000"/>
              </a:lnSpc>
            </a:pPr>
            <a:r>
              <a:rPr lang="en-US" sz="1800" dirty="0">
                <a:solidFill>
                  <a:srgbClr val="FF0000"/>
                </a:solidFill>
                <a:latin typeface="Times New Roman" panose="02020603050405020304" pitchFamily="18" charset="0"/>
                <a:cs typeface="Times New Roman" panose="02020603050405020304" pitchFamily="18" charset="0"/>
              </a:rPr>
              <a:t>Why deep learning?</a:t>
            </a:r>
          </a:p>
          <a:p>
            <a:pPr algn="just">
              <a:lnSpc>
                <a:spcPct val="100000"/>
              </a:lnSpc>
            </a:pPr>
            <a:r>
              <a:rPr lang="en-US" sz="1800" dirty="0">
                <a:latin typeface="Times New Roman" panose="02020603050405020304" pitchFamily="18" charset="0"/>
                <a:cs typeface="Times New Roman" panose="02020603050405020304" pitchFamily="18" charset="0"/>
              </a:rPr>
              <a:t>Deep learning is a method in artificial intelligence (AI) that teaches computers to process data in a way that is inspired by the human brain. Deep learning models can recognize complex patterns in pictures, text, sounds, and other data to produce accurate insights and predictions.</a:t>
            </a:r>
          </a:p>
          <a:p>
            <a:pPr algn="just">
              <a:lnSpc>
                <a:spcPct val="100000"/>
              </a:lnSpc>
            </a:pPr>
            <a:r>
              <a:rPr lang="en-US" sz="1800" dirty="0">
                <a:latin typeface="Times New Roman" panose="02020603050405020304" pitchFamily="18" charset="0"/>
                <a:cs typeface="Times New Roman" panose="02020603050405020304" pitchFamily="18" charset="0"/>
              </a:rPr>
              <a:t>Here, we consider 5 stages of diabetic retinopathy</a:t>
            </a:r>
          </a:p>
          <a:p>
            <a:pPr algn="just">
              <a:lnSpc>
                <a:spcPct val="100000"/>
              </a:lnSpc>
            </a:pPr>
            <a:r>
              <a:rPr lang="en-US" sz="1800" dirty="0">
                <a:latin typeface="Times New Roman" panose="02020603050405020304" pitchFamily="18" charset="0"/>
                <a:cs typeface="Times New Roman" panose="02020603050405020304" pitchFamily="18" charset="0"/>
              </a:rPr>
              <a:t>No diabetic retinopathy (label 0) </a:t>
            </a:r>
          </a:p>
          <a:p>
            <a:pPr algn="just">
              <a:lnSpc>
                <a:spcPct val="100000"/>
              </a:lnSpc>
            </a:pPr>
            <a:r>
              <a:rPr lang="en-US" sz="1800" dirty="0">
                <a:latin typeface="Times New Roman" panose="02020603050405020304" pitchFamily="18" charset="0"/>
                <a:cs typeface="Times New Roman" panose="02020603050405020304" pitchFamily="18" charset="0"/>
              </a:rPr>
              <a:t>Mild diabetic retinopathy (label 1) </a:t>
            </a:r>
          </a:p>
          <a:p>
            <a:pPr algn="just">
              <a:lnSpc>
                <a:spcPct val="100000"/>
              </a:lnSpc>
            </a:pPr>
            <a:r>
              <a:rPr lang="en-US" sz="1800" dirty="0">
                <a:latin typeface="Times New Roman" panose="02020603050405020304" pitchFamily="18" charset="0"/>
                <a:cs typeface="Times New Roman" panose="02020603050405020304" pitchFamily="18" charset="0"/>
              </a:rPr>
              <a:t>Moderate diabetic retinopathy (label </a:t>
            </a:r>
            <a:r>
              <a:rPr lang="en-US" sz="1800" dirty="0" smtClean="0">
                <a:latin typeface="Times New Roman" panose="02020603050405020304" pitchFamily="18" charset="0"/>
                <a:cs typeface="Times New Roman" panose="02020603050405020304" pitchFamily="18" charset="0"/>
              </a:rPr>
              <a:t>2</a:t>
            </a:r>
            <a:endParaRPr lang="en-US" sz="1800" dirty="0">
              <a:latin typeface="Times New Roman" panose="02020603050405020304" pitchFamily="18" charset="0"/>
              <a:cs typeface="Times New Roman" panose="02020603050405020304" pitchFamily="18" charset="0"/>
            </a:endParaRPr>
          </a:p>
          <a:p>
            <a:pPr algn="just">
              <a:lnSpc>
                <a:spcPct val="100000"/>
              </a:lnSpc>
            </a:pPr>
            <a:r>
              <a:rPr lang="en-US" sz="1800" dirty="0">
                <a:latin typeface="Times New Roman" panose="02020603050405020304" pitchFamily="18" charset="0"/>
                <a:cs typeface="Times New Roman" panose="02020603050405020304" pitchFamily="18" charset="0"/>
              </a:rPr>
              <a:t>Severe diabetic retinopathy (label 3) </a:t>
            </a:r>
          </a:p>
          <a:p>
            <a:pPr algn="just">
              <a:lnSpc>
                <a:spcPct val="100000"/>
              </a:lnSpc>
            </a:pPr>
            <a:r>
              <a:rPr lang="en-US" sz="1800" dirty="0">
                <a:latin typeface="Times New Roman" panose="02020603050405020304" pitchFamily="18" charset="0"/>
                <a:cs typeface="Times New Roman" panose="02020603050405020304" pitchFamily="18" charset="0"/>
              </a:rPr>
              <a:t>Proliferative diabetic retinopathy </a:t>
            </a:r>
          </a:p>
          <a:p>
            <a:pPr algn="just">
              <a:lnSpc>
                <a:spcPct val="100000"/>
              </a:lnSpc>
            </a:pPr>
            <a:r>
              <a:rPr lang="en-US" sz="1800" dirty="0">
                <a:latin typeface="Times New Roman" panose="02020603050405020304" pitchFamily="18" charset="0"/>
                <a:cs typeface="Times New Roman" panose="02020603050405020304" pitchFamily="18" charset="0"/>
              </a:rPr>
              <a:t>(label 4) </a:t>
            </a:r>
          </a:p>
        </p:txBody>
      </p:sp>
      <p:pic>
        <p:nvPicPr>
          <p:cNvPr id="5" name="Picture 4">
            <a:extLst>
              <a:ext uri="{FF2B5EF4-FFF2-40B4-BE49-F238E27FC236}">
                <a16:creationId xmlns="" xmlns:a16="http://schemas.microsoft.com/office/drawing/2014/main" id="{0D593415-0E56-C989-0401-A070BB3D19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6251" y="3665989"/>
            <a:ext cx="7905750" cy="2287135"/>
          </a:xfrm>
          <a:prstGeom prst="rect">
            <a:avLst/>
          </a:prstGeom>
        </p:spPr>
      </p:pic>
    </p:spTree>
    <p:extLst>
      <p:ext uri="{BB962C8B-B14F-4D97-AF65-F5344CB8AC3E}">
        <p14:creationId xmlns:p14="http://schemas.microsoft.com/office/powerpoint/2010/main" val="35131894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2154"/>
          </a:xfrm>
        </p:spPr>
        <p:txBody>
          <a:bodyPr>
            <a:normAutofit fontScale="90000"/>
          </a:bodyPr>
          <a:lstStyle/>
          <a:p>
            <a:r>
              <a:rPr lang="en-IN" sz="2800" dirty="0">
                <a:solidFill>
                  <a:srgbClr val="C00000"/>
                </a:solidFill>
                <a:latin typeface="Times New Roman" panose="02020603050405020304" pitchFamily="18" charset="0"/>
                <a:cs typeface="Times New Roman" panose="02020603050405020304" pitchFamily="18" charset="0"/>
              </a:rPr>
              <a:t>7.METHODOLOGY</a:t>
            </a:r>
            <a:br>
              <a:rPr lang="en-IN" sz="2800" dirty="0">
                <a:solidFill>
                  <a:srgbClr val="C00000"/>
                </a:solidFill>
                <a:latin typeface="Times New Roman" panose="02020603050405020304" pitchFamily="18" charset="0"/>
                <a:cs typeface="Times New Roman" panose="02020603050405020304" pitchFamily="18" charset="0"/>
              </a:rPr>
            </a:br>
            <a:endParaRPr lang="en-IN" sz="28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27280"/>
            <a:ext cx="10515600" cy="5756855"/>
          </a:xfrm>
        </p:spPr>
        <p:txBody>
          <a:bodyPr>
            <a:normAutofit fontScale="92500" lnSpcReduction="10000"/>
          </a:bodyPr>
          <a:lstStyle/>
          <a:p>
            <a:pPr marL="0" indent="0">
              <a:buNone/>
            </a:pPr>
            <a:r>
              <a:rPr lang="en-IN" sz="1800" dirty="0">
                <a:solidFill>
                  <a:srgbClr val="C00000"/>
                </a:solidFill>
                <a:latin typeface="Times New Roman" panose="02020603050405020304" pitchFamily="18" charset="0"/>
                <a:cs typeface="Times New Roman" panose="02020603050405020304" pitchFamily="18" charset="0"/>
              </a:rPr>
              <a:t>7.1 EXISTING SYSTEM:</a:t>
            </a:r>
          </a:p>
          <a:p>
            <a:pPr algn="just"/>
            <a:r>
              <a:rPr lang="en-US" sz="1800" dirty="0">
                <a:latin typeface="Times New Roman" panose="02020603050405020304" pitchFamily="18" charset="0"/>
                <a:cs typeface="Times New Roman" panose="02020603050405020304" pitchFamily="18" charset="0"/>
              </a:rPr>
              <a:t>Existing system for diabetic retinopathy involves a lot of human work. To diagnose DR at an early stage, manual methods such as bio-microscopy, retinal imaging of the fundus, Retinal Thickness Analyzer (RTA), Scanning Laser Ophthalmoscopy (SLO), Adaptive Optics, Retinal </a:t>
            </a:r>
            <a:r>
              <a:rPr lang="en-US" sz="1800" dirty="0" err="1">
                <a:latin typeface="Times New Roman" panose="02020603050405020304" pitchFamily="18" charset="0"/>
                <a:cs typeface="Times New Roman" panose="02020603050405020304" pitchFamily="18" charset="0"/>
              </a:rPr>
              <a:t>Oximetry</a:t>
            </a:r>
            <a:r>
              <a:rPr lang="en-US" sz="1800" dirty="0">
                <a:latin typeface="Times New Roman" panose="02020603050405020304" pitchFamily="18" charset="0"/>
                <a:cs typeface="Times New Roman" panose="02020603050405020304" pitchFamily="18" charset="0"/>
              </a:rPr>
              <a:t>, Optical Coherence Tomography (OCT), OCT Angiography, Doppler OCT, and many more can be adopted.</a:t>
            </a:r>
          </a:p>
          <a:p>
            <a:pPr algn="just"/>
            <a:r>
              <a:rPr lang="en-US" sz="1800" dirty="0">
                <a:latin typeface="Times New Roman" panose="02020603050405020304" pitchFamily="18" charset="0"/>
                <a:cs typeface="Times New Roman" panose="02020603050405020304" pitchFamily="18" charset="0"/>
              </a:rPr>
              <a:t> However, such conventional methods for manually analyzing the disease makes it cumbersome, time consuming and highly prone to error. Besides, it demands a sophisticated task force which is sometimes not feasible w.r.t (with respect to) prevailing circumstances.</a:t>
            </a:r>
          </a:p>
          <a:p>
            <a:pPr algn="just"/>
            <a:r>
              <a:rPr lang="en-US" sz="1800" dirty="0">
                <a:latin typeface="Times New Roman" panose="02020603050405020304" pitchFamily="18" charset="0"/>
                <a:cs typeface="Times New Roman" panose="02020603050405020304" pitchFamily="18" charset="0"/>
              </a:rPr>
              <a:t> Thus, it is not feasible to perform manual diagnosis for early detection of DR at any time and at any place.</a:t>
            </a:r>
          </a:p>
          <a:p>
            <a:pPr algn="just"/>
            <a:r>
              <a:rPr lang="en-US" sz="1800" dirty="0">
                <a:latin typeface="Times New Roman" panose="02020603050405020304" pitchFamily="18" charset="0"/>
                <a:cs typeface="Times New Roman" panose="02020603050405020304" pitchFamily="18" charset="0"/>
              </a:rPr>
              <a:t> The present ratio of Ophthalmologists to patient especially in India is 1:10000,and in such a situation, the need of an automated intelligent detection system for primary analysis of early signs of DR is realized.</a:t>
            </a:r>
          </a:p>
          <a:p>
            <a:pPr algn="just"/>
            <a:r>
              <a:rPr lang="en-US" sz="1800" dirty="0">
                <a:latin typeface="Times New Roman" panose="02020603050405020304" pitchFamily="18" charset="0"/>
                <a:cs typeface="Times New Roman" panose="02020603050405020304" pitchFamily="18" charset="0"/>
              </a:rPr>
              <a:t> Thus, a faster and a revolutionary method, proposing an intelligent system is necessitated.</a:t>
            </a:r>
          </a:p>
          <a:p>
            <a:pPr marL="0" indent="0" algn="just">
              <a:buNone/>
            </a:pPr>
            <a:r>
              <a:rPr lang="en-US" sz="1800" dirty="0">
                <a:solidFill>
                  <a:srgbClr val="C00000"/>
                </a:solidFill>
                <a:latin typeface="Times New Roman" panose="02020603050405020304" pitchFamily="18" charset="0"/>
                <a:cs typeface="Times New Roman" panose="02020603050405020304" pitchFamily="18" charset="0"/>
              </a:rPr>
              <a:t>7.2 PROPOSED SYSTEM</a:t>
            </a:r>
          </a:p>
          <a:p>
            <a:pPr algn="just"/>
            <a:r>
              <a:rPr lang="en-US" sz="1800" dirty="0">
                <a:latin typeface="Times New Roman" panose="02020603050405020304" pitchFamily="18" charset="0"/>
                <a:cs typeface="Times New Roman" panose="02020603050405020304" pitchFamily="18" charset="0"/>
              </a:rPr>
              <a:t>We propose the deep learning approach to detect diabetic retinopathy.</a:t>
            </a:r>
          </a:p>
          <a:p>
            <a:pPr algn="just"/>
            <a:r>
              <a:rPr lang="en-US" sz="1800" dirty="0">
                <a:latin typeface="Times New Roman" panose="02020603050405020304" pitchFamily="18" charset="0"/>
                <a:cs typeface="Times New Roman" panose="02020603050405020304" pitchFamily="18" charset="0"/>
              </a:rPr>
              <a:t>Deep Learning (DL) is a new advent of ML which can perform automated and complex tasks, discover unseen insights, highly scalable, better domain knowledge, reliable decision making </a:t>
            </a:r>
            <a:r>
              <a:rPr lang="en-US" sz="1800" dirty="0" err="1">
                <a:latin typeface="Times New Roman" panose="02020603050405020304" pitchFamily="18" charset="0"/>
                <a:cs typeface="Times New Roman" panose="02020603050405020304" pitchFamily="18" charset="0"/>
              </a:rPr>
              <a:t>etc</a:t>
            </a:r>
            <a:r>
              <a:rPr lang="en-US" sz="1800" dirty="0">
                <a:latin typeface="Times New Roman" panose="02020603050405020304" pitchFamily="18" charset="0"/>
                <a:cs typeface="Times New Roman" panose="02020603050405020304" pitchFamily="18" charset="0"/>
              </a:rPr>
              <a:t> and efficiently applies them upon high-dimensional data, thereby outperforming shallow ML models. </a:t>
            </a:r>
          </a:p>
          <a:p>
            <a:pPr algn="just"/>
            <a:r>
              <a:rPr lang="en-US" sz="1800" dirty="0">
                <a:latin typeface="Times New Roman" panose="02020603050405020304" pitchFamily="18" charset="0"/>
                <a:cs typeface="Times New Roman" panose="02020603050405020304" pitchFamily="18" charset="0"/>
              </a:rPr>
              <a:t>DL methods such as Convolutional Neural Network (CNN) , Deep Convolutional Neural Network (DCNN), and Deep Neural Network (DNN/DLNN) architectures such as </a:t>
            </a:r>
            <a:r>
              <a:rPr lang="en-US" sz="1800" dirty="0" err="1">
                <a:latin typeface="Times New Roman" panose="02020603050405020304" pitchFamily="18" charset="0"/>
                <a:cs typeface="Times New Roman" panose="02020603050405020304" pitchFamily="18" charset="0"/>
              </a:rPr>
              <a:t>AlexNet</a:t>
            </a:r>
            <a:r>
              <a:rPr lang="en-US" sz="1800" dirty="0">
                <a:latin typeface="Times New Roman" panose="02020603050405020304" pitchFamily="18" charset="0"/>
                <a:cs typeface="Times New Roman" panose="02020603050405020304" pitchFamily="18" charset="0"/>
              </a:rPr>
              <a:t>, Residual Network (</a:t>
            </a:r>
            <a:r>
              <a:rPr lang="en-US" sz="1800" dirty="0" err="1">
                <a:latin typeface="Times New Roman" panose="02020603050405020304" pitchFamily="18" charset="0"/>
                <a:cs typeface="Times New Roman" panose="02020603050405020304" pitchFamily="18" charset="0"/>
              </a:rPr>
              <a:t>ResNet</a:t>
            </a:r>
            <a:r>
              <a:rPr lang="en-US" sz="1800" dirty="0">
                <a:latin typeface="Times New Roman" panose="02020603050405020304" pitchFamily="18" charset="0"/>
                <a:cs typeface="Times New Roman" panose="02020603050405020304" pitchFamily="18" charset="0"/>
              </a:rPr>
              <a:t>) and its variants etc. are proposed for deep feature extraction and image classification. DR detection is highly dependent on assessment and analysis of fundus images.  </a:t>
            </a:r>
          </a:p>
          <a:p>
            <a:pPr algn="just"/>
            <a:endParaRPr lang="en-US" sz="1800" dirty="0">
              <a:latin typeface="Times New Roman" panose="02020603050405020304" pitchFamily="18" charset="0"/>
              <a:cs typeface="Times New Roman" panose="02020603050405020304" pitchFamily="18" charset="0"/>
            </a:endParaRPr>
          </a:p>
          <a:p>
            <a:pPr algn="just"/>
            <a:endParaRPr lang="en-IN" sz="18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0487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789</TotalTime>
  <Words>2032</Words>
  <Application>Microsoft Office PowerPoint</Application>
  <PresentationFormat>Widescreen</PresentationFormat>
  <Paragraphs>136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RetinoAI: Advanced Diabetic Retinopathy Staging DEEP LEARNING APPROACH FOR PREDICTION   OF DIABETIC RETINOPATHY </vt:lpstr>
      <vt:lpstr>CONTENTS:                      1.Introduction           2. Aim(objectives)           3. Motivation                      5. Representatives of Diabetic Retinopathy                      6. Problem Statement           7. Methodology     7.1 Existing System     7.2 Proposed System           8. Architecture           9. Conceptual Terms          10. Model Building          11. Conclusion                  </vt:lpstr>
      <vt:lpstr>1.INTRODUCTION</vt:lpstr>
      <vt:lpstr>2.AIM(OBJECTIVES)</vt:lpstr>
      <vt:lpstr>3.MOTIVATION</vt:lpstr>
      <vt:lpstr>5.REPRESENTATIVES OF DIABETIC RETINOPATHY:</vt:lpstr>
      <vt:lpstr>2. Hemorrhages</vt:lpstr>
      <vt:lpstr>6.PROBLEM STATEMENT</vt:lpstr>
      <vt:lpstr>7.METHODOLOGY </vt:lpstr>
      <vt:lpstr>8.ARCHITECTURE</vt:lpstr>
      <vt:lpstr>9.Conceptual Terms</vt:lpstr>
      <vt:lpstr>9.Conceptual Terms(cont..)</vt:lpstr>
      <vt:lpstr>9.Conceptual Terms(cont..) </vt:lpstr>
      <vt:lpstr>PowerPoint Presentation</vt:lpstr>
      <vt:lpstr>10.Model Building(cont..)</vt:lpstr>
      <vt:lpstr>PowerPoint Presentation</vt:lpstr>
      <vt:lpstr>11.CONCLUSION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APPROACH FOR PREDICTION OF            DIABETIC RETINOPATHY</dc:title>
  <dc:creator>Madhuri Betha</dc:creator>
  <cp:lastModifiedBy>DELL</cp:lastModifiedBy>
  <cp:revision>49</cp:revision>
  <dcterms:created xsi:type="dcterms:W3CDTF">2023-04-29T05:15:19Z</dcterms:created>
  <dcterms:modified xsi:type="dcterms:W3CDTF">2024-08-19T09:26:09Z</dcterms:modified>
</cp:coreProperties>
</file>