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
      <p:font typeface="Lora"/>
      <p:regular r:id="rId38"/>
      <p:bold r:id="rId39"/>
      <p:italic r:id="rId40"/>
      <p:boldItalic r:id="rId41"/>
    </p:embeddedFont>
    <p:embeddedFont>
      <p:font typeface="Comfortaa"/>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ra-italic.fntdata"/><Relationship Id="rId20" Type="http://schemas.openxmlformats.org/officeDocument/2006/relationships/slide" Target="slides/slide15.xml"/><Relationship Id="rId42" Type="http://schemas.openxmlformats.org/officeDocument/2006/relationships/font" Target="fonts/Comfortaa-regular.fntdata"/><Relationship Id="rId41" Type="http://schemas.openxmlformats.org/officeDocument/2006/relationships/font" Target="fonts/Lora-bold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Comfortaa-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39" Type="http://schemas.openxmlformats.org/officeDocument/2006/relationships/font" Target="fonts/Lora-bold.fntdata"/><Relationship Id="rId16" Type="http://schemas.openxmlformats.org/officeDocument/2006/relationships/slide" Target="slides/slide11.xml"/><Relationship Id="rId38" Type="http://schemas.openxmlformats.org/officeDocument/2006/relationships/font" Target="fonts/Lor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95a19242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95a19242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b18229717_9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b18229717_9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b1822971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b1822971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b18229717_9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b18229717_9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b1822971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b1822971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b1822971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b1822971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b18229717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b1822971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95a19242f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95a19242f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b1822971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b1822971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9b18229717_9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9b18229717_9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b18229717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b18229717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95a19242f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95a19242f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9b18229717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9b18229717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95a19242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95a19242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b18229717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9b18229717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b18229717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b18229717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b1822971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b1822971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b1822971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b1822971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b1822971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b1822971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95a1924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95a1924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b18229717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b18229717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95a19242f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95a19242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b18229717_9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b18229717_9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16.png"/><Relationship Id="rId5"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en.wikipedia.org/wiki/Free_software" TargetMode="External"/><Relationship Id="rId4" Type="http://schemas.openxmlformats.org/officeDocument/2006/relationships/hyperlink" Target="https://en.wikipedia.org/wiki/Free_software" TargetMode="External"/><Relationship Id="rId11" Type="http://schemas.openxmlformats.org/officeDocument/2006/relationships/hyperlink" Target="https://en.wikipedia.org/wiki/Differentiable_programming" TargetMode="External"/><Relationship Id="rId10" Type="http://schemas.openxmlformats.org/officeDocument/2006/relationships/hyperlink" Target="https://en.wikipedia.org/wiki/Dataflow_programming" TargetMode="External"/><Relationship Id="rId12" Type="http://schemas.openxmlformats.org/officeDocument/2006/relationships/hyperlink" Target="https://en.wikipedia.org/wiki/Differentiable_programming" TargetMode="External"/><Relationship Id="rId9" Type="http://schemas.openxmlformats.org/officeDocument/2006/relationships/hyperlink" Target="https://en.wikipedia.org/wiki/Dataflow_programming" TargetMode="External"/><Relationship Id="rId5" Type="http://schemas.openxmlformats.org/officeDocument/2006/relationships/hyperlink" Target="https://en.wikipedia.org/wiki/Open-source_software" TargetMode="External"/><Relationship Id="rId6" Type="http://schemas.openxmlformats.org/officeDocument/2006/relationships/hyperlink" Target="https://en.wikipedia.org/wiki/Open-source_software" TargetMode="External"/><Relationship Id="rId7" Type="http://schemas.openxmlformats.org/officeDocument/2006/relationships/hyperlink" Target="https://en.wikipedia.org/wiki/Library_(computing)" TargetMode="External"/><Relationship Id="rId8" Type="http://schemas.openxmlformats.org/officeDocument/2006/relationships/hyperlink" Target="https://en.wikipedia.org/wiki/Library_(comput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yann.lecun.com/exdb/mnist/" TargetMode="External"/><Relationship Id="rId4" Type="http://schemas.openxmlformats.org/officeDocument/2006/relationships/hyperlink" Target="http://yann.lecun.com/exdb/mnis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21900" y="79077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Handwritten Digit </a:t>
            </a:r>
            <a:endParaRPr/>
          </a:p>
          <a:p>
            <a:pPr indent="0" lvl="0" marL="0" rtl="0" algn="l">
              <a:spcBef>
                <a:spcPts val="0"/>
              </a:spcBef>
              <a:spcAft>
                <a:spcPts val="0"/>
              </a:spcAft>
              <a:buNone/>
            </a:pPr>
            <a:r>
              <a:rPr lang="en"/>
              <a:t>Recognizer </a:t>
            </a:r>
            <a:endParaRPr/>
          </a:p>
        </p:txBody>
      </p:sp>
      <p:sp>
        <p:nvSpPr>
          <p:cNvPr id="135" name="Google Shape;135;p13"/>
          <p:cNvSpPr txBox="1"/>
          <p:nvPr>
            <p:ph idx="1" type="subTitle"/>
          </p:nvPr>
        </p:nvSpPr>
        <p:spPr>
          <a:xfrm>
            <a:off x="5055150" y="33678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Deepak Pawade-41</a:t>
            </a:r>
            <a:endParaRPr/>
          </a:p>
          <a:p>
            <a:pPr indent="0" lvl="0" marL="0" rtl="0" algn="l">
              <a:spcBef>
                <a:spcPts val="0"/>
              </a:spcBef>
              <a:spcAft>
                <a:spcPts val="0"/>
              </a:spcAft>
              <a:buNone/>
            </a:pPr>
            <a:r>
              <a:rPr lang="en"/>
              <a:t>Hrishikesh Kulkarni-25</a:t>
            </a:r>
            <a:endParaRPr/>
          </a:p>
          <a:p>
            <a:pPr indent="0" lvl="0" marL="0" rtl="0" algn="l">
              <a:spcBef>
                <a:spcPts val="0"/>
              </a:spcBef>
              <a:spcAft>
                <a:spcPts val="0"/>
              </a:spcAft>
              <a:buNone/>
            </a:pPr>
            <a:r>
              <a:rPr lang="en"/>
              <a:t>Prabhakar Maity-27</a:t>
            </a:r>
            <a:endParaRPr/>
          </a:p>
          <a:p>
            <a:pPr indent="0" lvl="0" marL="0" rtl="0" algn="l">
              <a:spcBef>
                <a:spcPts val="0"/>
              </a:spcBef>
              <a:spcAft>
                <a:spcPts val="0"/>
              </a:spcAft>
              <a:buNone/>
            </a:pPr>
            <a:r>
              <a:rPr lang="en"/>
              <a:t>Akshay Agarwal-1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2"/>
          <p:cNvPicPr preferRelativeResize="0"/>
          <p:nvPr/>
        </p:nvPicPr>
        <p:blipFill>
          <a:blip r:embed="rId3">
            <a:alphaModFix/>
          </a:blip>
          <a:stretch>
            <a:fillRect/>
          </a:stretch>
        </p:blipFill>
        <p:spPr>
          <a:xfrm>
            <a:off x="2678000" y="1123700"/>
            <a:ext cx="3461449" cy="3264250"/>
          </a:xfrm>
          <a:prstGeom prst="rect">
            <a:avLst/>
          </a:prstGeom>
          <a:noFill/>
          <a:ln>
            <a:noFill/>
          </a:ln>
        </p:spPr>
      </p:pic>
      <p:sp>
        <p:nvSpPr>
          <p:cNvPr id="189" name="Google Shape;189;p22"/>
          <p:cNvSpPr txBox="1"/>
          <p:nvPr/>
        </p:nvSpPr>
        <p:spPr>
          <a:xfrm>
            <a:off x="1959425" y="403400"/>
            <a:ext cx="5484600" cy="7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latin typeface="Lato"/>
                <a:ea typeface="Lato"/>
                <a:cs typeface="Lato"/>
                <a:sym typeface="Lato"/>
              </a:rPr>
              <a:t>Minimizing the cost function using algorithms like gradient descent</a:t>
            </a:r>
            <a:endParaRPr>
              <a:solidFill>
                <a:srgbClr val="EFEFE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777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(convoluted Neural Networks)</a:t>
            </a:r>
            <a:endParaRPr/>
          </a:p>
        </p:txBody>
      </p:sp>
      <p:sp>
        <p:nvSpPr>
          <p:cNvPr id="195" name="Google Shape;195;p23"/>
          <p:cNvSpPr txBox="1"/>
          <p:nvPr>
            <p:ph idx="1" type="body"/>
          </p:nvPr>
        </p:nvSpPr>
        <p:spPr>
          <a:xfrm>
            <a:off x="1259075" y="16443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EFEFEF"/>
                </a:solidFill>
                <a:latin typeface="Times New Roman"/>
                <a:ea typeface="Times New Roman"/>
                <a:cs typeface="Times New Roman"/>
                <a:sym typeface="Times New Roman"/>
              </a:rPr>
              <a:t>Convolutional Neural Networks, CNN has become famous among the recent times. CNN is part of deep, feed forward artificial neural networks that can perform variety of task with even better time and accuracy than other classifiers, in different applications of image and video recognition, recommender system and natural language processin</a:t>
            </a:r>
            <a:r>
              <a:rPr lang="en" sz="1800">
                <a:solidFill>
                  <a:srgbClr val="000000"/>
                </a:solidFill>
                <a:latin typeface="Times New Roman"/>
                <a:ea typeface="Times New Roman"/>
                <a:cs typeface="Times New Roman"/>
                <a:sym typeface="Times New Roman"/>
              </a:rPr>
              <a:t>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a:t>
            </a:r>
            <a:endParaRPr/>
          </a:p>
        </p:txBody>
      </p:sp>
      <p:pic>
        <p:nvPicPr>
          <p:cNvPr id="201" name="Google Shape;201;p24"/>
          <p:cNvPicPr preferRelativeResize="0"/>
          <p:nvPr/>
        </p:nvPicPr>
        <p:blipFill>
          <a:blip r:embed="rId3">
            <a:alphaModFix/>
          </a:blip>
          <a:stretch>
            <a:fillRect/>
          </a:stretch>
        </p:blipFill>
        <p:spPr>
          <a:xfrm>
            <a:off x="1343025" y="1485900"/>
            <a:ext cx="6457950" cy="2171700"/>
          </a:xfrm>
          <a:prstGeom prst="rect">
            <a:avLst/>
          </a:prstGeom>
          <a:noFill/>
          <a:ln>
            <a:noFill/>
          </a:ln>
        </p:spPr>
      </p:pic>
      <p:sp>
        <p:nvSpPr>
          <p:cNvPr id="202" name="Google Shape;202;p24"/>
          <p:cNvSpPr txBox="1"/>
          <p:nvPr/>
        </p:nvSpPr>
        <p:spPr>
          <a:xfrm>
            <a:off x="2527825" y="3495400"/>
            <a:ext cx="4237800" cy="65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i="1" lang="en" sz="1200">
                <a:solidFill>
                  <a:srgbClr val="FFF2CC"/>
                </a:solidFill>
                <a:latin typeface="Times New Roman"/>
                <a:ea typeface="Times New Roman"/>
                <a:cs typeface="Times New Roman"/>
                <a:sym typeface="Times New Roman"/>
              </a:rPr>
              <a:t>CNN architecture in MNIST dataset</a:t>
            </a:r>
            <a:endParaRPr i="1" sz="1200">
              <a:solidFill>
                <a:srgbClr val="FFF2CC"/>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5"/>
          <p:cNvPicPr preferRelativeResize="0"/>
          <p:nvPr/>
        </p:nvPicPr>
        <p:blipFill>
          <a:blip r:embed="rId3">
            <a:alphaModFix/>
          </a:blip>
          <a:stretch>
            <a:fillRect/>
          </a:stretch>
        </p:blipFill>
        <p:spPr>
          <a:xfrm>
            <a:off x="2852700" y="179513"/>
            <a:ext cx="5943600" cy="1895475"/>
          </a:xfrm>
          <a:prstGeom prst="rect">
            <a:avLst/>
          </a:prstGeom>
          <a:noFill/>
          <a:ln>
            <a:noFill/>
          </a:ln>
        </p:spPr>
      </p:pic>
      <p:pic>
        <p:nvPicPr>
          <p:cNvPr id="208" name="Google Shape;208;p25"/>
          <p:cNvPicPr preferRelativeResize="0"/>
          <p:nvPr/>
        </p:nvPicPr>
        <p:blipFill>
          <a:blip r:embed="rId4">
            <a:alphaModFix/>
          </a:blip>
          <a:stretch>
            <a:fillRect/>
          </a:stretch>
        </p:blipFill>
        <p:spPr>
          <a:xfrm>
            <a:off x="3499438" y="2214850"/>
            <a:ext cx="2524125" cy="2533650"/>
          </a:xfrm>
          <a:prstGeom prst="rect">
            <a:avLst/>
          </a:prstGeom>
          <a:noFill/>
          <a:ln>
            <a:noFill/>
          </a:ln>
        </p:spPr>
      </p:pic>
      <p:pic>
        <p:nvPicPr>
          <p:cNvPr id="209" name="Google Shape;209;p25"/>
          <p:cNvPicPr preferRelativeResize="0"/>
          <p:nvPr/>
        </p:nvPicPr>
        <p:blipFill>
          <a:blip r:embed="rId5">
            <a:alphaModFix/>
          </a:blip>
          <a:stretch>
            <a:fillRect/>
          </a:stretch>
        </p:blipFill>
        <p:spPr>
          <a:xfrm>
            <a:off x="1000960" y="235250"/>
            <a:ext cx="1736490" cy="1784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215" name="Google Shape;215;p26"/>
          <p:cNvSpPr txBox="1"/>
          <p:nvPr>
            <p:ph idx="1" type="body"/>
          </p:nvPr>
        </p:nvSpPr>
        <p:spPr>
          <a:xfrm>
            <a:off x="41435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1.Break the image into small tiles(28x28) 784 and each tile is</a:t>
            </a:r>
            <a:endParaRPr/>
          </a:p>
          <a:p>
            <a:pPr indent="0" lvl="0" marL="0" rtl="0" algn="l">
              <a:spcBef>
                <a:spcPts val="1600"/>
              </a:spcBef>
              <a:spcAft>
                <a:spcPts val="0"/>
              </a:spcAft>
              <a:buNone/>
            </a:pPr>
            <a:r>
              <a:rPr lang="en"/>
              <a:t> saved separately</a:t>
            </a:r>
            <a:endParaRPr/>
          </a:p>
          <a:p>
            <a:pPr indent="0" lvl="0" marL="0" rtl="0" algn="l">
              <a:spcBef>
                <a:spcPts val="1600"/>
              </a:spcBef>
              <a:spcAft>
                <a:spcPts val="0"/>
              </a:spcAft>
              <a:buNone/>
            </a:pPr>
            <a:r>
              <a:rPr lang="en"/>
              <a:t>2.</a:t>
            </a:r>
            <a:r>
              <a:rPr lang="en" sz="1200">
                <a:solidFill>
                  <a:srgbClr val="FFFFFF"/>
                </a:solidFill>
                <a:latin typeface="Comfortaa"/>
                <a:ea typeface="Comfortaa"/>
                <a:cs typeface="Comfortaa"/>
                <a:sym typeface="Comfortaa"/>
              </a:rPr>
              <a:t>Feeding each tiny tile into the smaller size </a:t>
            </a:r>
            <a:endParaRPr sz="1200">
              <a:solidFill>
                <a:srgbClr val="FFFFFF"/>
              </a:solidFill>
              <a:latin typeface="Comfortaa"/>
              <a:ea typeface="Comfortaa"/>
              <a:cs typeface="Comfortaa"/>
              <a:sym typeface="Comfortaa"/>
            </a:endParaRPr>
          </a:p>
          <a:p>
            <a:pPr indent="0" lvl="0" marL="0" rtl="0" algn="l">
              <a:spcBef>
                <a:spcPts val="1600"/>
              </a:spcBef>
              <a:spcAft>
                <a:spcPts val="0"/>
              </a:spcAft>
              <a:buNone/>
            </a:pPr>
            <a:r>
              <a:rPr lang="en" sz="1200">
                <a:solidFill>
                  <a:srgbClr val="FFFFFF"/>
                </a:solidFill>
                <a:latin typeface="Comfortaa"/>
                <a:ea typeface="Comfortaa"/>
                <a:cs typeface="Comfortaa"/>
                <a:sym typeface="Comfortaa"/>
              </a:rPr>
              <a:t>neural network</a:t>
            </a:r>
            <a:endParaRPr sz="1200">
              <a:solidFill>
                <a:srgbClr val="FFFFFF"/>
              </a:solidFill>
              <a:latin typeface="Comfortaa"/>
              <a:ea typeface="Comfortaa"/>
              <a:cs typeface="Comfortaa"/>
              <a:sym typeface="Comfortaa"/>
            </a:endParaRPr>
          </a:p>
          <a:p>
            <a:pPr indent="0" lvl="0" marL="0" rtl="0" algn="l">
              <a:spcBef>
                <a:spcPts val="1600"/>
              </a:spcBef>
              <a:spcAft>
                <a:spcPts val="0"/>
              </a:spcAft>
              <a:buNone/>
            </a:pPr>
            <a:r>
              <a:rPr lang="en" sz="1200">
                <a:solidFill>
                  <a:srgbClr val="FFFFFF"/>
                </a:solidFill>
                <a:latin typeface="Comfortaa"/>
                <a:ea typeface="Comfortaa"/>
                <a:cs typeface="Comfortaa"/>
                <a:sym typeface="Comfortaa"/>
              </a:rPr>
              <a:t>3.Save the results from each small tile into a new array </a:t>
            </a:r>
            <a:endParaRPr sz="1200">
              <a:solidFill>
                <a:srgbClr val="FFFFFF"/>
              </a:solidFill>
              <a:latin typeface="Comfortaa"/>
              <a:ea typeface="Comfortaa"/>
              <a:cs typeface="Comfortaa"/>
              <a:sym typeface="Comfortaa"/>
            </a:endParaRPr>
          </a:p>
          <a:p>
            <a:pPr indent="0" lvl="0" marL="0" rtl="0" algn="l">
              <a:spcBef>
                <a:spcPts val="1600"/>
              </a:spcBef>
              <a:spcAft>
                <a:spcPts val="0"/>
              </a:spcAft>
              <a:buNone/>
            </a:pPr>
            <a:r>
              <a:rPr lang="en" sz="1200">
                <a:solidFill>
                  <a:srgbClr val="FFFFFF"/>
                </a:solidFill>
                <a:latin typeface="Comfortaa"/>
                <a:ea typeface="Comfortaa"/>
                <a:cs typeface="Comfortaa"/>
                <a:sym typeface="Comfortaa"/>
              </a:rPr>
              <a:t>4.Downsampling — to reduce the size of a newer array, downsampling is used by max-pooling.</a:t>
            </a:r>
            <a:endParaRPr sz="1200">
              <a:solidFill>
                <a:srgbClr val="FFFFFF"/>
              </a:solidFill>
              <a:latin typeface="Comfortaa"/>
              <a:ea typeface="Comfortaa"/>
              <a:cs typeface="Comfortaa"/>
              <a:sym typeface="Comfortaa"/>
            </a:endParaRPr>
          </a:p>
          <a:p>
            <a:pPr indent="0" lvl="0" marL="0" rtl="0" algn="l">
              <a:spcBef>
                <a:spcPts val="1600"/>
              </a:spcBef>
              <a:spcAft>
                <a:spcPts val="1600"/>
              </a:spcAft>
              <a:buNone/>
            </a:pPr>
            <a:r>
              <a:t/>
            </a:r>
            <a:endParaRPr sz="1200">
              <a:solidFill>
                <a:srgbClr val="000000"/>
              </a:solidFill>
              <a:latin typeface="Comfortaa"/>
              <a:ea typeface="Comfortaa"/>
              <a:cs typeface="Comfortaa"/>
              <a:sym typeface="Comfortaa"/>
            </a:endParaRPr>
          </a:p>
        </p:txBody>
      </p:sp>
      <p:pic>
        <p:nvPicPr>
          <p:cNvPr id="216" name="Google Shape;216;p26"/>
          <p:cNvPicPr preferRelativeResize="0"/>
          <p:nvPr/>
        </p:nvPicPr>
        <p:blipFill>
          <a:blip r:embed="rId3">
            <a:alphaModFix/>
          </a:blip>
          <a:stretch>
            <a:fillRect/>
          </a:stretch>
        </p:blipFill>
        <p:spPr>
          <a:xfrm>
            <a:off x="7097917" y="1401925"/>
            <a:ext cx="1810033" cy="1794501"/>
          </a:xfrm>
          <a:prstGeom prst="rect">
            <a:avLst/>
          </a:prstGeom>
          <a:noFill/>
          <a:ln>
            <a:noFill/>
          </a:ln>
        </p:spPr>
      </p:pic>
      <p:pic>
        <p:nvPicPr>
          <p:cNvPr id="217" name="Google Shape;217;p26"/>
          <p:cNvPicPr preferRelativeResize="0"/>
          <p:nvPr/>
        </p:nvPicPr>
        <p:blipFill>
          <a:blip r:embed="rId4">
            <a:alphaModFix/>
          </a:blip>
          <a:stretch>
            <a:fillRect/>
          </a:stretch>
        </p:blipFill>
        <p:spPr>
          <a:xfrm>
            <a:off x="5128448" y="1374488"/>
            <a:ext cx="1903750" cy="1849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and Testing the Model</a:t>
            </a:r>
            <a:endParaRPr/>
          </a:p>
        </p:txBody>
      </p:sp>
      <p:sp>
        <p:nvSpPr>
          <p:cNvPr id="223" name="Google Shape;223;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a:t>
            </a:r>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The</a:t>
            </a:r>
            <a:r>
              <a:rPr b="1" lang="en">
                <a:solidFill>
                  <a:srgbClr val="FFFFFF"/>
                </a:solidFill>
                <a:latin typeface="Times New Roman"/>
                <a:ea typeface="Times New Roman"/>
                <a:cs typeface="Times New Roman"/>
                <a:sym typeface="Times New Roman"/>
              </a:rPr>
              <a:t> model.fit() function</a:t>
            </a:r>
            <a:r>
              <a:rPr lang="en">
                <a:solidFill>
                  <a:srgbClr val="FFFFFF"/>
                </a:solidFill>
                <a:latin typeface="Times New Roman"/>
                <a:ea typeface="Times New Roman"/>
                <a:cs typeface="Times New Roman"/>
                <a:sym typeface="Times New Roman"/>
              </a:rPr>
              <a:t> of Keras will start the training of the model. It </a:t>
            </a:r>
            <a:r>
              <a:rPr b="1" lang="en">
                <a:solidFill>
                  <a:srgbClr val="FFFFFF"/>
                </a:solidFill>
                <a:latin typeface="Times New Roman"/>
                <a:ea typeface="Times New Roman"/>
                <a:cs typeface="Times New Roman"/>
                <a:sym typeface="Times New Roman"/>
              </a:rPr>
              <a:t>takes the training data, validation data, epochs, and batch size.</a:t>
            </a:r>
            <a:endParaRPr b="1">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rPr b="1" lang="en">
                <a:solidFill>
                  <a:srgbClr val="FFFFFF"/>
                </a:solidFill>
                <a:latin typeface="Times New Roman"/>
                <a:ea typeface="Times New Roman"/>
                <a:cs typeface="Times New Roman"/>
                <a:sym typeface="Times New Roman"/>
              </a:rPr>
              <a:t>Testing: We have 10,000 images in our dataset which will be used to evaluate how good our model works. The testing data not involved in the training of the data therefore, it is new data for our model.</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326325" y="1027700"/>
            <a:ext cx="7038900" cy="914100"/>
          </a:xfrm>
          <a:prstGeom prst="rect">
            <a:avLst/>
          </a:prstGeom>
        </p:spPr>
        <p:txBody>
          <a:bodyPr anchorCtr="0" anchor="t" bIns="91425" lIns="91425" spcFirstLastPara="1" rIns="91425" wrap="square" tIns="91425">
            <a:noAutofit/>
          </a:bodyPr>
          <a:lstStyle/>
          <a:p>
            <a:pPr indent="0" lvl="0" marL="0" rtl="0" algn="ctr">
              <a:lnSpc>
                <a:spcPct val="107916"/>
              </a:lnSpc>
              <a:spcBef>
                <a:spcPts val="1400"/>
              </a:spcBef>
              <a:spcAft>
                <a:spcPts val="0"/>
              </a:spcAft>
              <a:buNone/>
            </a:pPr>
            <a:r>
              <a:rPr b="1" lang="en" sz="2350">
                <a:solidFill>
                  <a:srgbClr val="FFFFFF"/>
                </a:solidFill>
                <a:latin typeface="Times New Roman"/>
                <a:ea typeface="Times New Roman"/>
                <a:cs typeface="Times New Roman"/>
                <a:sym typeface="Times New Roman"/>
              </a:rPr>
              <a:t>Creating GUI to predict digits</a:t>
            </a:r>
            <a:endParaRPr b="1" sz="2350">
              <a:solidFill>
                <a:srgbClr val="FFFFFF"/>
              </a:solidFill>
              <a:latin typeface="Times New Roman"/>
              <a:ea typeface="Times New Roman"/>
              <a:cs typeface="Times New Roman"/>
              <a:sym typeface="Times New Roman"/>
            </a:endParaRPr>
          </a:p>
          <a:p>
            <a:pPr indent="0" lvl="0" marL="0" rtl="0" algn="l">
              <a:spcBef>
                <a:spcPts val="400"/>
              </a:spcBef>
              <a:spcAft>
                <a:spcPts val="0"/>
              </a:spcAft>
              <a:buNone/>
            </a:pPr>
            <a:r>
              <a:t/>
            </a:r>
            <a:endParaRPr/>
          </a:p>
        </p:txBody>
      </p:sp>
      <p:sp>
        <p:nvSpPr>
          <p:cNvPr id="229" name="Google Shape;229;p28"/>
          <p:cNvSpPr txBox="1"/>
          <p:nvPr>
            <p:ph idx="1" type="body"/>
          </p:nvPr>
        </p:nvSpPr>
        <p:spPr>
          <a:xfrm>
            <a:off x="1259075" y="2095825"/>
            <a:ext cx="7038900" cy="2911200"/>
          </a:xfrm>
          <a:prstGeom prst="rect">
            <a:avLst/>
          </a:prstGeom>
        </p:spPr>
        <p:txBody>
          <a:bodyPr anchorCtr="0" anchor="t" bIns="91425" lIns="91425" spcFirstLastPara="1" rIns="91425" wrap="square" tIns="91425">
            <a:noAutofit/>
          </a:bodyPr>
          <a:lstStyle/>
          <a:p>
            <a:pPr indent="0" lvl="0" marL="0" rtl="0" algn="ctr">
              <a:lnSpc>
                <a:spcPct val="107916"/>
              </a:lnSpc>
              <a:spcBef>
                <a:spcPts val="0"/>
              </a:spcBef>
              <a:spcAft>
                <a:spcPts val="800"/>
              </a:spcAft>
              <a:buNone/>
            </a:pPr>
            <a:r>
              <a:rPr b="1" lang="en" sz="1400">
                <a:solidFill>
                  <a:srgbClr val="FFFFFF"/>
                </a:solidFill>
                <a:latin typeface="Calibri"/>
                <a:ea typeface="Calibri"/>
                <a:cs typeface="Calibri"/>
                <a:sym typeface="Calibri"/>
              </a:rPr>
              <a:t>We build an interactive window to draw digits on canvas and with a button, we can recognize the digit. The Tkinter library comes in the Python standard library. We have created a function predict_digit() that takes the image as input and then uses the trained model to predict the digit.</a:t>
            </a:r>
            <a:endParaRPr sz="16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29"/>
          <p:cNvPicPr preferRelativeResize="0"/>
          <p:nvPr/>
        </p:nvPicPr>
        <p:blipFill>
          <a:blip r:embed="rId3">
            <a:alphaModFix/>
          </a:blip>
          <a:stretch>
            <a:fillRect/>
          </a:stretch>
        </p:blipFill>
        <p:spPr>
          <a:xfrm>
            <a:off x="4689675" y="2437025"/>
            <a:ext cx="4009826" cy="2341500"/>
          </a:xfrm>
          <a:prstGeom prst="rect">
            <a:avLst/>
          </a:prstGeom>
          <a:noFill/>
          <a:ln>
            <a:noFill/>
          </a:ln>
        </p:spPr>
      </p:pic>
      <p:pic>
        <p:nvPicPr>
          <p:cNvPr id="235" name="Google Shape;235;p29"/>
          <p:cNvPicPr preferRelativeResize="0"/>
          <p:nvPr/>
        </p:nvPicPr>
        <p:blipFill>
          <a:blip r:embed="rId4">
            <a:alphaModFix/>
          </a:blip>
          <a:stretch>
            <a:fillRect/>
          </a:stretch>
        </p:blipFill>
        <p:spPr>
          <a:xfrm>
            <a:off x="558200" y="965150"/>
            <a:ext cx="3919451" cy="2144337"/>
          </a:xfrm>
          <a:prstGeom prst="rect">
            <a:avLst/>
          </a:prstGeom>
          <a:noFill/>
          <a:ln>
            <a:noFill/>
          </a:ln>
        </p:spPr>
      </p:pic>
      <p:pic>
        <p:nvPicPr>
          <p:cNvPr id="236" name="Google Shape;236;p29"/>
          <p:cNvPicPr preferRelativeResize="0"/>
          <p:nvPr/>
        </p:nvPicPr>
        <p:blipFill>
          <a:blip r:embed="rId5">
            <a:alphaModFix/>
          </a:blip>
          <a:stretch>
            <a:fillRect/>
          </a:stretch>
        </p:blipFill>
        <p:spPr>
          <a:xfrm>
            <a:off x="3232538" y="288938"/>
            <a:ext cx="2524125" cy="409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and Software Requirements</a:t>
            </a:r>
            <a:endParaRPr/>
          </a:p>
        </p:txBody>
      </p:sp>
      <p:sp>
        <p:nvSpPr>
          <p:cNvPr id="242" name="Google Shape;242;p30"/>
          <p:cNvSpPr txBox="1"/>
          <p:nvPr>
            <p:ph idx="1" type="body"/>
          </p:nvPr>
        </p:nvSpPr>
        <p:spPr>
          <a:xfrm>
            <a:off x="1434300" y="3937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sz="1800">
                <a:solidFill>
                  <a:srgbClr val="EFEFEF"/>
                </a:solidFill>
                <a:latin typeface="Times New Roman"/>
                <a:ea typeface="Times New Roman"/>
                <a:cs typeface="Times New Roman"/>
                <a:sym typeface="Times New Roman"/>
              </a:rPr>
              <a:t>Software:</a:t>
            </a:r>
            <a:endParaRPr sz="1800">
              <a:solidFill>
                <a:srgbClr val="EFEFEF"/>
              </a:solidFill>
              <a:latin typeface="Times New Roman"/>
              <a:ea typeface="Times New Roman"/>
              <a:cs typeface="Times New Roman"/>
              <a:sym typeface="Times New Roman"/>
            </a:endParaRPr>
          </a:p>
          <a:p>
            <a:pPr indent="0" lvl="0" marL="457200" rtl="0" algn="l">
              <a:spcBef>
                <a:spcPts val="1200"/>
              </a:spcBef>
              <a:spcAft>
                <a:spcPts val="0"/>
              </a:spcAft>
              <a:buNone/>
            </a:pPr>
            <a:r>
              <a:rPr lang="en" sz="1200">
                <a:solidFill>
                  <a:srgbClr val="EFEFEF"/>
                </a:solidFill>
                <a:latin typeface="Arial"/>
                <a:ea typeface="Arial"/>
                <a:cs typeface="Arial"/>
                <a:sym typeface="Arial"/>
              </a:rPr>
              <a:t>·       </a:t>
            </a:r>
            <a:r>
              <a:rPr b="1" lang="en" sz="1200">
                <a:solidFill>
                  <a:srgbClr val="EFEFEF"/>
                </a:solidFill>
                <a:latin typeface="Arial"/>
                <a:ea typeface="Arial"/>
                <a:cs typeface="Arial"/>
                <a:sym typeface="Arial"/>
              </a:rPr>
              <a:t>Python</a:t>
            </a:r>
            <a:r>
              <a:rPr lang="en" sz="1200">
                <a:solidFill>
                  <a:srgbClr val="EFEFEF"/>
                </a:solidFill>
                <a:latin typeface="Arial"/>
                <a:ea typeface="Arial"/>
                <a:cs typeface="Arial"/>
                <a:sym typeface="Arial"/>
              </a:rPr>
              <a:t>(Programming Language) 	   	</a:t>
            </a:r>
            <a:endParaRPr sz="1200">
              <a:solidFill>
                <a:srgbClr val="EFEFEF"/>
              </a:solidFill>
              <a:latin typeface="Arial"/>
              <a:ea typeface="Arial"/>
              <a:cs typeface="Arial"/>
              <a:sym typeface="Arial"/>
            </a:endParaRPr>
          </a:p>
          <a:p>
            <a:pPr indent="0" lvl="0" marL="457200" rtl="0" algn="l">
              <a:spcBef>
                <a:spcPts val="1200"/>
              </a:spcBef>
              <a:spcAft>
                <a:spcPts val="0"/>
              </a:spcAft>
              <a:buNone/>
            </a:pPr>
            <a:r>
              <a:rPr lang="en" sz="1200">
                <a:solidFill>
                  <a:srgbClr val="EFEFEF"/>
                </a:solidFill>
                <a:latin typeface="Arial"/>
                <a:ea typeface="Arial"/>
                <a:cs typeface="Arial"/>
                <a:sym typeface="Arial"/>
              </a:rPr>
              <a:t>·       </a:t>
            </a:r>
            <a:r>
              <a:rPr b="1" lang="en" sz="1200">
                <a:solidFill>
                  <a:srgbClr val="EFEFEF"/>
                </a:solidFill>
                <a:latin typeface="Arial"/>
                <a:ea typeface="Arial"/>
                <a:cs typeface="Arial"/>
                <a:sym typeface="Arial"/>
              </a:rPr>
              <a:t>IDE</a:t>
            </a:r>
            <a:r>
              <a:rPr lang="en" sz="1200">
                <a:solidFill>
                  <a:srgbClr val="EFEFEF"/>
                </a:solidFill>
                <a:latin typeface="Arial"/>
                <a:ea typeface="Arial"/>
                <a:cs typeface="Arial"/>
                <a:sym typeface="Arial"/>
              </a:rPr>
              <a:t>: IDLE/Spyder/Jupyter, Google Colab </a:t>
            </a:r>
            <a:endParaRPr sz="1200">
              <a:solidFill>
                <a:srgbClr val="EFEFEF"/>
              </a:solidFill>
              <a:latin typeface="Arial"/>
              <a:ea typeface="Arial"/>
              <a:cs typeface="Arial"/>
              <a:sym typeface="Arial"/>
            </a:endParaRPr>
          </a:p>
          <a:p>
            <a:pPr indent="0" lvl="0" marL="457200" rtl="0" algn="l">
              <a:spcBef>
                <a:spcPts val="1200"/>
              </a:spcBef>
              <a:spcAft>
                <a:spcPts val="0"/>
              </a:spcAft>
              <a:buNone/>
            </a:pPr>
            <a:r>
              <a:rPr lang="en" sz="1200">
                <a:solidFill>
                  <a:srgbClr val="EFEFEF"/>
                </a:solidFill>
                <a:latin typeface="Arial"/>
                <a:ea typeface="Arial"/>
                <a:cs typeface="Arial"/>
                <a:sym typeface="Arial"/>
              </a:rPr>
              <a:t>·       </a:t>
            </a:r>
            <a:r>
              <a:rPr b="1" lang="en" sz="1200">
                <a:solidFill>
                  <a:srgbClr val="EFEFEF"/>
                </a:solidFill>
                <a:latin typeface="Arial"/>
                <a:ea typeface="Arial"/>
                <a:cs typeface="Arial"/>
                <a:sym typeface="Arial"/>
              </a:rPr>
              <a:t>win32gui</a:t>
            </a:r>
            <a:r>
              <a:rPr lang="en" sz="1200">
                <a:solidFill>
                  <a:srgbClr val="EFEFEF"/>
                </a:solidFill>
                <a:latin typeface="Arial"/>
                <a:ea typeface="Arial"/>
                <a:cs typeface="Arial"/>
                <a:sym typeface="Arial"/>
              </a:rPr>
              <a:t> :Python extensions for Microsoft Windows’ Provides access to much of the Win32 API, the ability to create and use COM objects, and the Pythonwin environment.</a:t>
            </a:r>
            <a:endParaRPr sz="1200">
              <a:solidFill>
                <a:srgbClr val="EFEFEF"/>
              </a:solidFill>
              <a:latin typeface="Arial"/>
              <a:ea typeface="Arial"/>
              <a:cs typeface="Arial"/>
              <a:sym typeface="Arial"/>
            </a:endParaRPr>
          </a:p>
          <a:p>
            <a:pPr indent="0" lvl="0" marL="457200" rtl="0" algn="l">
              <a:spcBef>
                <a:spcPts val="1200"/>
              </a:spcBef>
              <a:spcAft>
                <a:spcPts val="0"/>
              </a:spcAft>
              <a:buNone/>
            </a:pPr>
            <a:r>
              <a:rPr lang="en" sz="1200">
                <a:solidFill>
                  <a:srgbClr val="EFEFEF"/>
                </a:solidFill>
                <a:latin typeface="Arial"/>
                <a:ea typeface="Arial"/>
                <a:cs typeface="Arial"/>
                <a:sym typeface="Arial"/>
              </a:rPr>
              <a:t>·       </a:t>
            </a:r>
            <a:r>
              <a:rPr b="1" lang="en" sz="1200">
                <a:solidFill>
                  <a:srgbClr val="EFEFEF"/>
                </a:solidFill>
                <a:latin typeface="Arial"/>
                <a:ea typeface="Arial"/>
                <a:cs typeface="Arial"/>
                <a:sym typeface="Arial"/>
              </a:rPr>
              <a:t>pywin32</a:t>
            </a:r>
            <a:r>
              <a:rPr lang="en" sz="1200">
                <a:solidFill>
                  <a:srgbClr val="EFEFEF"/>
                </a:solidFill>
                <a:latin typeface="Arial"/>
                <a:ea typeface="Arial"/>
                <a:cs typeface="Arial"/>
                <a:sym typeface="Arial"/>
              </a:rPr>
              <a:t>: dependency for win32gui.</a:t>
            </a:r>
            <a:endParaRPr sz="1200">
              <a:solidFill>
                <a:srgbClr val="EFEFEF"/>
              </a:solidFill>
              <a:latin typeface="Arial"/>
              <a:ea typeface="Arial"/>
              <a:cs typeface="Arial"/>
              <a:sym typeface="Arial"/>
            </a:endParaRPr>
          </a:p>
          <a:p>
            <a:pPr indent="0" lvl="0" marL="457200" rtl="0" algn="l">
              <a:spcBef>
                <a:spcPts val="1200"/>
              </a:spcBef>
              <a:spcAft>
                <a:spcPts val="0"/>
              </a:spcAft>
              <a:buNone/>
            </a:pPr>
            <a:r>
              <a:rPr lang="en" sz="1200">
                <a:solidFill>
                  <a:srgbClr val="EFEFEF"/>
                </a:solidFill>
                <a:latin typeface="Arial"/>
                <a:ea typeface="Arial"/>
                <a:cs typeface="Arial"/>
                <a:sym typeface="Arial"/>
              </a:rPr>
              <a:t>·       </a:t>
            </a:r>
            <a:r>
              <a:rPr b="1" lang="en" sz="1200">
                <a:solidFill>
                  <a:srgbClr val="EFEFEF"/>
                </a:solidFill>
                <a:latin typeface="Arial"/>
                <a:ea typeface="Arial"/>
                <a:cs typeface="Arial"/>
                <a:sym typeface="Arial"/>
              </a:rPr>
              <a:t>Pillow</a:t>
            </a:r>
            <a:r>
              <a:rPr lang="en" sz="1200">
                <a:solidFill>
                  <a:srgbClr val="EFEFEF"/>
                </a:solidFill>
                <a:latin typeface="Arial"/>
                <a:ea typeface="Arial"/>
                <a:cs typeface="Arial"/>
                <a:sym typeface="Arial"/>
              </a:rPr>
              <a:t>: image managing library.</a:t>
            </a:r>
            <a:endParaRPr sz="1200">
              <a:solidFill>
                <a:srgbClr val="EFEFEF"/>
              </a:solidFill>
              <a:latin typeface="Arial"/>
              <a:ea typeface="Arial"/>
              <a:cs typeface="Arial"/>
              <a:sym typeface="Arial"/>
            </a:endParaRPr>
          </a:p>
          <a:p>
            <a:pPr indent="0" lvl="0" marL="457200" rtl="0" algn="l">
              <a:spcBef>
                <a:spcPts val="1200"/>
              </a:spcBef>
              <a:spcAft>
                <a:spcPts val="0"/>
              </a:spcAft>
              <a:buNone/>
            </a:pPr>
            <a:r>
              <a:rPr lang="en" sz="1200">
                <a:solidFill>
                  <a:srgbClr val="EFEFEF"/>
                </a:solidFill>
                <a:latin typeface="Arial"/>
                <a:ea typeface="Arial"/>
                <a:cs typeface="Arial"/>
                <a:sym typeface="Arial"/>
              </a:rPr>
              <a:t>·       </a:t>
            </a:r>
            <a:r>
              <a:rPr b="1" lang="en" sz="1200">
                <a:solidFill>
                  <a:srgbClr val="EFEFEF"/>
                </a:solidFill>
                <a:latin typeface="Arial"/>
                <a:ea typeface="Arial"/>
                <a:cs typeface="Arial"/>
                <a:sym typeface="Arial"/>
              </a:rPr>
              <a:t>Keras</a:t>
            </a:r>
            <a:r>
              <a:rPr lang="en" sz="1200">
                <a:solidFill>
                  <a:srgbClr val="EFEFEF"/>
                </a:solidFill>
                <a:latin typeface="Arial"/>
                <a:ea typeface="Arial"/>
                <a:cs typeface="Arial"/>
                <a:sym typeface="Arial"/>
              </a:rPr>
              <a:t>: Keras contains numerous implementations of commonly used neural-network building blocks</a:t>
            </a:r>
            <a:endParaRPr sz="1200">
              <a:solidFill>
                <a:srgbClr val="EFEFEF"/>
              </a:solidFill>
              <a:latin typeface="Arial"/>
              <a:ea typeface="Arial"/>
              <a:cs typeface="Arial"/>
              <a:sym typeface="Arial"/>
            </a:endParaRPr>
          </a:p>
          <a:p>
            <a:pPr indent="0" lvl="0" marL="457200" rtl="0" algn="l">
              <a:spcBef>
                <a:spcPts val="1200"/>
              </a:spcBef>
              <a:spcAft>
                <a:spcPts val="0"/>
              </a:spcAft>
              <a:buNone/>
            </a:pPr>
            <a:r>
              <a:rPr lang="en" sz="1200">
                <a:solidFill>
                  <a:srgbClr val="EFEFEF"/>
                </a:solidFill>
                <a:latin typeface="Arial"/>
                <a:ea typeface="Arial"/>
                <a:cs typeface="Arial"/>
                <a:sym typeface="Arial"/>
              </a:rPr>
              <a:t>·       </a:t>
            </a:r>
            <a:r>
              <a:rPr b="1" lang="en" sz="1200">
                <a:solidFill>
                  <a:srgbClr val="EFEFEF"/>
                </a:solidFill>
                <a:latin typeface="Arial"/>
                <a:ea typeface="Arial"/>
                <a:cs typeface="Arial"/>
                <a:sym typeface="Arial"/>
              </a:rPr>
              <a:t>TensorFlow</a:t>
            </a:r>
            <a:r>
              <a:rPr lang="en" sz="1200">
                <a:solidFill>
                  <a:srgbClr val="EFEFEF"/>
                </a:solidFill>
                <a:latin typeface="Arial"/>
                <a:ea typeface="Arial"/>
                <a:cs typeface="Arial"/>
                <a:sym typeface="Arial"/>
              </a:rPr>
              <a:t> is a</a:t>
            </a:r>
            <a:r>
              <a:rPr lang="en" sz="1200">
                <a:solidFill>
                  <a:srgbClr val="EFEFEF"/>
                </a:solidFill>
                <a:uFill>
                  <a:noFill/>
                </a:uFill>
                <a:latin typeface="Arial"/>
                <a:ea typeface="Arial"/>
                <a:cs typeface="Arial"/>
                <a:sym typeface="Arial"/>
                <a:hlinkClick r:id="rId3">
                  <a:extLst>
                    <a:ext uri="{A12FA001-AC4F-418D-AE19-62706E023703}">
                      <ahyp:hlinkClr val="tx"/>
                    </a:ext>
                  </a:extLst>
                </a:hlinkClick>
              </a:rPr>
              <a:t> </a:t>
            </a:r>
            <a:r>
              <a:rPr lang="en" sz="1200" u="sng">
                <a:solidFill>
                  <a:srgbClr val="EFEFEF"/>
                </a:solidFill>
                <a:latin typeface="Arial"/>
                <a:ea typeface="Arial"/>
                <a:cs typeface="Arial"/>
                <a:sym typeface="Arial"/>
                <a:hlinkClick r:id="rId4">
                  <a:extLst>
                    <a:ext uri="{A12FA001-AC4F-418D-AE19-62706E023703}">
                      <ahyp:hlinkClr val="tx"/>
                    </a:ext>
                  </a:extLst>
                </a:hlinkClick>
              </a:rPr>
              <a:t>free</a:t>
            </a:r>
            <a:r>
              <a:rPr lang="en" sz="1200">
                <a:solidFill>
                  <a:srgbClr val="EFEFEF"/>
                </a:solidFill>
                <a:latin typeface="Arial"/>
                <a:ea typeface="Arial"/>
                <a:cs typeface="Arial"/>
                <a:sym typeface="Arial"/>
              </a:rPr>
              <a:t> and</a:t>
            </a:r>
            <a:r>
              <a:rPr lang="en" sz="1200">
                <a:solidFill>
                  <a:srgbClr val="EFEFEF"/>
                </a:solidFill>
                <a:uFill>
                  <a:noFill/>
                </a:uFill>
                <a:latin typeface="Arial"/>
                <a:ea typeface="Arial"/>
                <a:cs typeface="Arial"/>
                <a:sym typeface="Arial"/>
                <a:hlinkClick r:id="rId5">
                  <a:extLst>
                    <a:ext uri="{A12FA001-AC4F-418D-AE19-62706E023703}">
                      <ahyp:hlinkClr val="tx"/>
                    </a:ext>
                  </a:extLst>
                </a:hlinkClick>
              </a:rPr>
              <a:t> </a:t>
            </a:r>
            <a:r>
              <a:rPr lang="en" sz="1200" u="sng">
                <a:solidFill>
                  <a:srgbClr val="EFEFEF"/>
                </a:solidFill>
                <a:latin typeface="Arial"/>
                <a:ea typeface="Arial"/>
                <a:cs typeface="Arial"/>
                <a:sym typeface="Arial"/>
                <a:hlinkClick r:id="rId6">
                  <a:extLst>
                    <a:ext uri="{A12FA001-AC4F-418D-AE19-62706E023703}">
                      <ahyp:hlinkClr val="tx"/>
                    </a:ext>
                  </a:extLst>
                </a:hlinkClick>
              </a:rPr>
              <a:t>open-source</a:t>
            </a:r>
            <a:r>
              <a:rPr lang="en" sz="1200">
                <a:solidFill>
                  <a:srgbClr val="EFEFEF"/>
                </a:solidFill>
                <a:uFill>
                  <a:noFill/>
                </a:uFill>
                <a:latin typeface="Arial"/>
                <a:ea typeface="Arial"/>
                <a:cs typeface="Arial"/>
                <a:sym typeface="Arial"/>
                <a:hlinkClick r:id="rId7">
                  <a:extLst>
                    <a:ext uri="{A12FA001-AC4F-418D-AE19-62706E023703}">
                      <ahyp:hlinkClr val="tx"/>
                    </a:ext>
                  </a:extLst>
                </a:hlinkClick>
              </a:rPr>
              <a:t> </a:t>
            </a:r>
            <a:r>
              <a:rPr lang="en" sz="1200" u="sng">
                <a:solidFill>
                  <a:srgbClr val="EFEFEF"/>
                </a:solidFill>
                <a:latin typeface="Arial"/>
                <a:ea typeface="Arial"/>
                <a:cs typeface="Arial"/>
                <a:sym typeface="Arial"/>
                <a:hlinkClick r:id="rId8">
                  <a:extLst>
                    <a:ext uri="{A12FA001-AC4F-418D-AE19-62706E023703}">
                      <ahyp:hlinkClr val="tx"/>
                    </a:ext>
                  </a:extLst>
                </a:hlinkClick>
              </a:rPr>
              <a:t>software library</a:t>
            </a:r>
            <a:r>
              <a:rPr lang="en" sz="1200">
                <a:solidFill>
                  <a:srgbClr val="EFEFEF"/>
                </a:solidFill>
                <a:latin typeface="Arial"/>
                <a:ea typeface="Arial"/>
                <a:cs typeface="Arial"/>
                <a:sym typeface="Arial"/>
              </a:rPr>
              <a:t> for</a:t>
            </a:r>
            <a:r>
              <a:rPr lang="en" sz="1200">
                <a:solidFill>
                  <a:srgbClr val="EFEFEF"/>
                </a:solidFill>
                <a:uFill>
                  <a:noFill/>
                </a:uFill>
                <a:latin typeface="Arial"/>
                <a:ea typeface="Arial"/>
                <a:cs typeface="Arial"/>
                <a:sym typeface="Arial"/>
                <a:hlinkClick r:id="rId9">
                  <a:extLst>
                    <a:ext uri="{A12FA001-AC4F-418D-AE19-62706E023703}">
                      <ahyp:hlinkClr val="tx"/>
                    </a:ext>
                  </a:extLst>
                </a:hlinkClick>
              </a:rPr>
              <a:t> </a:t>
            </a:r>
            <a:r>
              <a:rPr lang="en" sz="1200" u="sng">
                <a:solidFill>
                  <a:srgbClr val="EFEFEF"/>
                </a:solidFill>
                <a:latin typeface="Arial"/>
                <a:ea typeface="Arial"/>
                <a:cs typeface="Arial"/>
                <a:sym typeface="Arial"/>
                <a:hlinkClick r:id="rId10">
                  <a:extLst>
                    <a:ext uri="{A12FA001-AC4F-418D-AE19-62706E023703}">
                      <ahyp:hlinkClr val="tx"/>
                    </a:ext>
                  </a:extLst>
                </a:hlinkClick>
              </a:rPr>
              <a:t>dataflow</a:t>
            </a:r>
            <a:r>
              <a:rPr lang="en" sz="1200">
                <a:solidFill>
                  <a:srgbClr val="EFEFEF"/>
                </a:solidFill>
                <a:latin typeface="Arial"/>
                <a:ea typeface="Arial"/>
                <a:cs typeface="Arial"/>
                <a:sym typeface="Arial"/>
              </a:rPr>
              <a:t> and</a:t>
            </a:r>
            <a:r>
              <a:rPr lang="en" sz="1200">
                <a:solidFill>
                  <a:srgbClr val="EFEFEF"/>
                </a:solidFill>
                <a:uFill>
                  <a:noFill/>
                </a:uFill>
                <a:latin typeface="Arial"/>
                <a:ea typeface="Arial"/>
                <a:cs typeface="Arial"/>
                <a:sym typeface="Arial"/>
                <a:hlinkClick r:id="rId11">
                  <a:extLst>
                    <a:ext uri="{A12FA001-AC4F-418D-AE19-62706E023703}">
                      <ahyp:hlinkClr val="tx"/>
                    </a:ext>
                  </a:extLst>
                </a:hlinkClick>
              </a:rPr>
              <a:t> </a:t>
            </a:r>
            <a:r>
              <a:rPr lang="en" sz="1200" u="sng">
                <a:solidFill>
                  <a:srgbClr val="EFEFEF"/>
                </a:solidFill>
                <a:latin typeface="Arial"/>
                <a:ea typeface="Arial"/>
                <a:cs typeface="Arial"/>
                <a:sym typeface="Arial"/>
                <a:hlinkClick r:id="rId12">
                  <a:extLst>
                    <a:ext uri="{A12FA001-AC4F-418D-AE19-62706E023703}">
                      <ahyp:hlinkClr val="tx"/>
                    </a:ext>
                  </a:extLst>
                </a:hlinkClick>
              </a:rPr>
              <a:t>differentiable programming</a:t>
            </a:r>
            <a:r>
              <a:rPr lang="en" sz="1200">
                <a:solidFill>
                  <a:srgbClr val="EFEFEF"/>
                </a:solidFill>
                <a:latin typeface="Arial"/>
                <a:ea typeface="Arial"/>
                <a:cs typeface="Arial"/>
                <a:sym typeface="Arial"/>
              </a:rPr>
              <a:t> across a range of tasks.</a:t>
            </a:r>
            <a:endParaRPr sz="1200">
              <a:solidFill>
                <a:srgbClr val="EFEFEF"/>
              </a:solidFill>
              <a:latin typeface="Arial"/>
              <a:ea typeface="Arial"/>
              <a:cs typeface="Arial"/>
              <a:sym typeface="Arial"/>
            </a:endParaRPr>
          </a:p>
          <a:p>
            <a:pPr indent="0" lvl="0" marL="457200" rtl="0" algn="l">
              <a:spcBef>
                <a:spcPts val="1200"/>
              </a:spcBef>
              <a:spcAft>
                <a:spcPts val="0"/>
              </a:spcAft>
              <a:buNone/>
            </a:pPr>
            <a:r>
              <a:rPr lang="en" sz="1200">
                <a:solidFill>
                  <a:srgbClr val="EFEFEF"/>
                </a:solidFill>
                <a:latin typeface="Arial"/>
                <a:ea typeface="Arial"/>
                <a:cs typeface="Arial"/>
                <a:sym typeface="Arial"/>
              </a:rPr>
              <a:t>·       </a:t>
            </a:r>
            <a:r>
              <a:rPr b="1" lang="en" sz="1200">
                <a:solidFill>
                  <a:srgbClr val="EFEFEF"/>
                </a:solidFill>
                <a:latin typeface="Arial"/>
                <a:ea typeface="Arial"/>
                <a:cs typeface="Arial"/>
                <a:sym typeface="Arial"/>
              </a:rPr>
              <a:t>Windows 10 x64</a:t>
            </a:r>
            <a:endParaRPr b="1" sz="1200">
              <a:solidFill>
                <a:srgbClr val="EFEFEF"/>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idx="1" type="body"/>
          </p:nvPr>
        </p:nvSpPr>
        <p:spPr>
          <a:xfrm>
            <a:off x="1422375" y="172875"/>
            <a:ext cx="7038900" cy="4706400"/>
          </a:xfrm>
          <a:prstGeom prst="rect">
            <a:avLst/>
          </a:prstGeom>
        </p:spPr>
        <p:txBody>
          <a:bodyPr anchorCtr="0" anchor="t" bIns="91425" lIns="91425" spcFirstLastPara="1" rIns="91425" wrap="square" tIns="91425">
            <a:noAutofit/>
          </a:bodyPr>
          <a:lstStyle/>
          <a:p>
            <a:pPr indent="0" lvl="0" marL="0" rtl="0" algn="ctr">
              <a:spcBef>
                <a:spcPts val="1200"/>
              </a:spcBef>
              <a:spcAft>
                <a:spcPts val="0"/>
              </a:spcAft>
              <a:buNone/>
            </a:pPr>
            <a:r>
              <a:rPr lang="en" sz="2200">
                <a:solidFill>
                  <a:srgbClr val="EFEFEF"/>
                </a:solidFill>
                <a:latin typeface="Arial"/>
                <a:ea typeface="Arial"/>
                <a:cs typeface="Arial"/>
                <a:sym typeface="Arial"/>
              </a:rPr>
              <a:t>Hardware requirements</a:t>
            </a:r>
            <a:endParaRPr sz="2200">
              <a:solidFill>
                <a:srgbClr val="EFEFEF"/>
              </a:solidFill>
              <a:latin typeface="Arial"/>
              <a:ea typeface="Arial"/>
              <a:cs typeface="Arial"/>
              <a:sym typeface="Arial"/>
            </a:endParaRPr>
          </a:p>
          <a:p>
            <a:pPr indent="0" lvl="0" marL="0" rtl="0" algn="l">
              <a:spcBef>
                <a:spcPts val="1200"/>
              </a:spcBef>
              <a:spcAft>
                <a:spcPts val="0"/>
              </a:spcAft>
              <a:buNone/>
            </a:pPr>
            <a:r>
              <a:rPr b="1" lang="en" sz="1700">
                <a:solidFill>
                  <a:srgbClr val="F3F3F3"/>
                </a:solidFill>
                <a:latin typeface="Times New Roman"/>
                <a:ea typeface="Times New Roman"/>
                <a:cs typeface="Times New Roman"/>
                <a:sym typeface="Times New Roman"/>
              </a:rPr>
              <a:t>User Hardware: </a:t>
            </a:r>
            <a:endParaRPr b="1" sz="1700">
              <a:solidFill>
                <a:srgbClr val="F3F3F3"/>
              </a:solidFill>
              <a:latin typeface="Times New Roman"/>
              <a:ea typeface="Times New Roman"/>
              <a:cs typeface="Times New Roman"/>
              <a:sym typeface="Times New Roman"/>
            </a:endParaRPr>
          </a:p>
          <a:p>
            <a:pPr indent="0" lvl="0" marL="914400" rtl="0" algn="l">
              <a:spcBef>
                <a:spcPts val="1200"/>
              </a:spcBef>
              <a:spcAft>
                <a:spcPts val="0"/>
              </a:spcAft>
              <a:buNone/>
            </a:pPr>
            <a:r>
              <a:rPr lang="en" sz="1500">
                <a:solidFill>
                  <a:srgbClr val="F3F3F3"/>
                </a:solidFill>
                <a:latin typeface="Times New Roman"/>
                <a:ea typeface="Times New Roman"/>
                <a:cs typeface="Times New Roman"/>
                <a:sym typeface="Times New Roman"/>
              </a:rPr>
              <a:t>●   	Processor: Any x32 or x64 CPU with 2 or more cores.</a:t>
            </a:r>
            <a:endParaRPr sz="1500">
              <a:solidFill>
                <a:srgbClr val="F3F3F3"/>
              </a:solidFill>
              <a:latin typeface="Times New Roman"/>
              <a:ea typeface="Times New Roman"/>
              <a:cs typeface="Times New Roman"/>
              <a:sym typeface="Times New Roman"/>
            </a:endParaRPr>
          </a:p>
          <a:p>
            <a:pPr indent="0" lvl="0" marL="914400" rtl="0" algn="l">
              <a:spcBef>
                <a:spcPts val="0"/>
              </a:spcBef>
              <a:spcAft>
                <a:spcPts val="0"/>
              </a:spcAft>
              <a:buNone/>
            </a:pPr>
            <a:r>
              <a:rPr lang="en" sz="1500">
                <a:solidFill>
                  <a:srgbClr val="F3F3F3"/>
                </a:solidFill>
                <a:latin typeface="Times New Roman"/>
                <a:ea typeface="Times New Roman"/>
                <a:cs typeface="Times New Roman"/>
                <a:sym typeface="Times New Roman"/>
              </a:rPr>
              <a:t>●   	Primary Memory: 4GB</a:t>
            </a:r>
            <a:endParaRPr sz="1500">
              <a:solidFill>
                <a:srgbClr val="F3F3F3"/>
              </a:solidFill>
              <a:latin typeface="Times New Roman"/>
              <a:ea typeface="Times New Roman"/>
              <a:cs typeface="Times New Roman"/>
              <a:sym typeface="Times New Roman"/>
            </a:endParaRPr>
          </a:p>
          <a:p>
            <a:pPr indent="0" lvl="0" marL="914400" rtl="0" algn="l">
              <a:spcBef>
                <a:spcPts val="1200"/>
              </a:spcBef>
              <a:spcAft>
                <a:spcPts val="0"/>
              </a:spcAft>
              <a:buNone/>
            </a:pPr>
            <a:r>
              <a:rPr lang="en" sz="1500">
                <a:solidFill>
                  <a:srgbClr val="F3F3F3"/>
                </a:solidFill>
                <a:latin typeface="Times New Roman"/>
                <a:ea typeface="Times New Roman"/>
                <a:cs typeface="Times New Roman"/>
                <a:sym typeface="Times New Roman"/>
              </a:rPr>
              <a:t>●   	Secondary Memory: 15GB</a:t>
            </a:r>
            <a:endParaRPr sz="1500">
              <a:solidFill>
                <a:srgbClr val="F3F3F3"/>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rgbClr val="EFEFEF"/>
              </a:solidFill>
              <a:latin typeface="Arial"/>
              <a:ea typeface="Arial"/>
              <a:cs typeface="Arial"/>
              <a:sym typeface="Arial"/>
            </a:endParaRPr>
          </a:p>
          <a:p>
            <a:pPr indent="0" lvl="0" marL="0" rtl="0" algn="l">
              <a:spcBef>
                <a:spcPts val="1200"/>
              </a:spcBef>
              <a:spcAft>
                <a:spcPts val="0"/>
              </a:spcAft>
              <a:buNone/>
            </a:pPr>
            <a:r>
              <a:rPr lang="en" sz="1500">
                <a:solidFill>
                  <a:srgbClr val="EFEFEF"/>
                </a:solidFill>
                <a:latin typeface="Arial"/>
                <a:ea typeface="Arial"/>
                <a:cs typeface="Arial"/>
                <a:sym typeface="Arial"/>
              </a:rPr>
              <a:t>Developer Hardware: </a:t>
            </a:r>
            <a:endParaRPr sz="1500">
              <a:solidFill>
                <a:srgbClr val="EFEFEF"/>
              </a:solidFill>
              <a:latin typeface="Arial"/>
              <a:ea typeface="Arial"/>
              <a:cs typeface="Arial"/>
              <a:sym typeface="Arial"/>
            </a:endParaRPr>
          </a:p>
          <a:p>
            <a:pPr indent="0" lvl="0" marL="914400" rtl="0" algn="l">
              <a:spcBef>
                <a:spcPts val="1200"/>
              </a:spcBef>
              <a:spcAft>
                <a:spcPts val="0"/>
              </a:spcAft>
              <a:buNone/>
            </a:pPr>
            <a:r>
              <a:rPr lang="en" sz="1500">
                <a:solidFill>
                  <a:srgbClr val="EFEFEF"/>
                </a:solidFill>
                <a:latin typeface="Arial"/>
                <a:ea typeface="Arial"/>
                <a:cs typeface="Arial"/>
                <a:sym typeface="Arial"/>
              </a:rPr>
              <a:t>·       CPU : AMD Ryzen 5 2600</a:t>
            </a:r>
            <a:endParaRPr sz="1500">
              <a:solidFill>
                <a:srgbClr val="EFEFEF"/>
              </a:solidFill>
              <a:latin typeface="Arial"/>
              <a:ea typeface="Arial"/>
              <a:cs typeface="Arial"/>
              <a:sym typeface="Arial"/>
            </a:endParaRPr>
          </a:p>
          <a:p>
            <a:pPr indent="0" lvl="0" marL="914400" rtl="0" algn="l">
              <a:spcBef>
                <a:spcPts val="1200"/>
              </a:spcBef>
              <a:spcAft>
                <a:spcPts val="0"/>
              </a:spcAft>
              <a:buNone/>
            </a:pPr>
            <a:r>
              <a:rPr lang="en" sz="1500">
                <a:solidFill>
                  <a:srgbClr val="EFEFEF"/>
                </a:solidFill>
                <a:latin typeface="Arial"/>
                <a:ea typeface="Arial"/>
                <a:cs typeface="Arial"/>
                <a:sym typeface="Arial"/>
              </a:rPr>
              <a:t>·       GPU : nvidia Geforce RTX 2060</a:t>
            </a:r>
            <a:endParaRPr sz="1500">
              <a:solidFill>
                <a:srgbClr val="EFEFEF"/>
              </a:solidFill>
              <a:latin typeface="Arial"/>
              <a:ea typeface="Arial"/>
              <a:cs typeface="Arial"/>
              <a:sym typeface="Arial"/>
            </a:endParaRPr>
          </a:p>
          <a:p>
            <a:pPr indent="0" lvl="0" marL="914400" rtl="0" algn="l">
              <a:spcBef>
                <a:spcPts val="1200"/>
              </a:spcBef>
              <a:spcAft>
                <a:spcPts val="0"/>
              </a:spcAft>
              <a:buNone/>
            </a:pPr>
            <a:r>
              <a:rPr lang="en" sz="1500">
                <a:solidFill>
                  <a:srgbClr val="EFEFEF"/>
                </a:solidFill>
                <a:latin typeface="Arial"/>
                <a:ea typeface="Arial"/>
                <a:cs typeface="Arial"/>
                <a:sym typeface="Arial"/>
              </a:rPr>
              <a:t>·       RAM : 16GB 3000MHz DDR4</a:t>
            </a:r>
            <a:endParaRPr sz="1500">
              <a:solidFill>
                <a:srgbClr val="EFEFEF"/>
              </a:solidFill>
              <a:latin typeface="Arial"/>
              <a:ea typeface="Arial"/>
              <a:cs typeface="Arial"/>
              <a:sym typeface="Arial"/>
            </a:endParaRPr>
          </a:p>
          <a:p>
            <a:pPr indent="0" lvl="0" marL="914400" rtl="0" algn="l">
              <a:spcBef>
                <a:spcPts val="1200"/>
              </a:spcBef>
              <a:spcAft>
                <a:spcPts val="0"/>
              </a:spcAft>
              <a:buNone/>
            </a:pPr>
            <a:r>
              <a:rPr lang="en" sz="1500">
                <a:solidFill>
                  <a:srgbClr val="EFEFEF"/>
                </a:solidFill>
                <a:latin typeface="Arial"/>
                <a:ea typeface="Arial"/>
                <a:cs typeface="Arial"/>
                <a:sym typeface="Arial"/>
              </a:rPr>
              <a:t>·       Secondary Storage: 240 GB</a:t>
            </a:r>
            <a:r>
              <a:rPr lang="en" sz="1600">
                <a:solidFill>
                  <a:srgbClr val="EFEFEF"/>
                </a:solidFill>
                <a:latin typeface="Arial"/>
                <a:ea typeface="Arial"/>
                <a:cs typeface="Arial"/>
                <a:sym typeface="Arial"/>
              </a:rPr>
              <a:t> SSD</a:t>
            </a:r>
            <a:endParaRPr sz="1600">
              <a:solidFill>
                <a:srgbClr val="EFEFEF"/>
              </a:solidFill>
              <a:latin typeface="Arial"/>
              <a:ea typeface="Arial"/>
              <a:cs typeface="Arial"/>
              <a:sym typeface="Arial"/>
            </a:endParaRPr>
          </a:p>
          <a:p>
            <a:pPr indent="0" lvl="0" marL="0" rtl="0" algn="l">
              <a:spcBef>
                <a:spcPts val="1200"/>
              </a:spcBef>
              <a:spcAft>
                <a:spcPts val="0"/>
              </a:spcAft>
              <a:buNone/>
            </a:pPr>
            <a:r>
              <a:t/>
            </a:r>
            <a:endParaRPr sz="1600">
              <a:solidFill>
                <a:srgbClr val="EFEFEF"/>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052550" y="462975"/>
            <a:ext cx="7668900" cy="3926400"/>
          </a:xfrm>
          <a:prstGeom prst="rect">
            <a:avLst/>
          </a:prstGeom>
        </p:spPr>
        <p:txBody>
          <a:bodyPr anchorCtr="0" anchor="t" bIns="91425" lIns="91425" spcFirstLastPara="1" rIns="91425" wrap="square" tIns="91425">
            <a:noAutofit/>
          </a:bodyPr>
          <a:lstStyle/>
          <a:p>
            <a:pPr indent="0" lvl="0" marL="0" rtl="0" algn="ctr">
              <a:spcBef>
                <a:spcPts val="2400"/>
              </a:spcBef>
              <a:spcAft>
                <a:spcPts val="0"/>
              </a:spcAft>
              <a:buNone/>
            </a:pPr>
            <a:r>
              <a:rPr b="1" lang="en" sz="2300">
                <a:solidFill>
                  <a:srgbClr val="EFEFEF"/>
                </a:solidFill>
                <a:latin typeface="Lora"/>
                <a:ea typeface="Lora"/>
                <a:cs typeface="Lora"/>
                <a:sym typeface="Lora"/>
              </a:rPr>
              <a:t>Digit Recognition System</a:t>
            </a:r>
            <a:endParaRPr b="1" sz="2300">
              <a:solidFill>
                <a:srgbClr val="EFEFEF"/>
              </a:solidFill>
              <a:latin typeface="Lora"/>
              <a:ea typeface="Lora"/>
              <a:cs typeface="Lora"/>
              <a:sym typeface="Lora"/>
            </a:endParaRPr>
          </a:p>
          <a:p>
            <a:pPr indent="0" lvl="0" marL="0" rtl="0" algn="l">
              <a:spcBef>
                <a:spcPts val="1200"/>
              </a:spcBef>
              <a:spcAft>
                <a:spcPts val="0"/>
              </a:spcAft>
              <a:buNone/>
            </a:pPr>
            <a:r>
              <a:rPr lang="en" sz="1700">
                <a:solidFill>
                  <a:srgbClr val="EFEFEF"/>
                </a:solidFill>
                <a:latin typeface="Comfortaa"/>
                <a:ea typeface="Comfortaa"/>
                <a:cs typeface="Comfortaa"/>
                <a:sym typeface="Comfortaa"/>
              </a:rPr>
              <a:t>Digit recognition system is the working of a machine to train itself or recognizing the digits from different sources like emails, bank cheque, papers, images, etc. and in different real-world scenarios for online handwriting recognition on computer tablets or system, recognize number plates of vehicles, processing bank cheque amounts, numeric entries in forms filled up by hand (say — tax forms) and so on.</a:t>
            </a:r>
            <a:endParaRPr sz="1700">
              <a:solidFill>
                <a:srgbClr val="EFEFEF"/>
              </a:solidFill>
              <a:latin typeface="Comfortaa"/>
              <a:ea typeface="Comfortaa"/>
              <a:cs typeface="Comfortaa"/>
              <a:sym typeface="Comfortaa"/>
            </a:endParaRPr>
          </a:p>
          <a:p>
            <a:pPr indent="0" lvl="0" marL="0" rtl="0" algn="l">
              <a:spcBef>
                <a:spcPts val="1200"/>
              </a:spcBef>
              <a:spcAft>
                <a:spcPts val="1600"/>
              </a:spcAft>
              <a:buNone/>
            </a:pPr>
            <a:r>
              <a:t/>
            </a:r>
            <a:endParaRPr>
              <a:solidFill>
                <a:srgbClr val="EFEFE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case:</a:t>
            </a:r>
            <a:endParaRPr/>
          </a:p>
        </p:txBody>
      </p:sp>
      <p:pic>
        <p:nvPicPr>
          <p:cNvPr id="253" name="Google Shape;253;p32"/>
          <p:cNvPicPr preferRelativeResize="0"/>
          <p:nvPr/>
        </p:nvPicPr>
        <p:blipFill>
          <a:blip r:embed="rId3">
            <a:alphaModFix/>
          </a:blip>
          <a:stretch>
            <a:fillRect/>
          </a:stretch>
        </p:blipFill>
        <p:spPr>
          <a:xfrm>
            <a:off x="2644920" y="1735508"/>
            <a:ext cx="3992250" cy="1421150"/>
          </a:xfrm>
          <a:prstGeom prst="rect">
            <a:avLst/>
          </a:prstGeom>
          <a:noFill/>
          <a:ln>
            <a:noFill/>
          </a:ln>
        </p:spPr>
      </p:pic>
      <p:pic>
        <p:nvPicPr>
          <p:cNvPr id="254" name="Google Shape;254;p32"/>
          <p:cNvPicPr preferRelativeResize="0"/>
          <p:nvPr/>
        </p:nvPicPr>
        <p:blipFill>
          <a:blip r:embed="rId4">
            <a:alphaModFix/>
          </a:blip>
          <a:stretch>
            <a:fillRect/>
          </a:stretch>
        </p:blipFill>
        <p:spPr>
          <a:xfrm>
            <a:off x="1432700" y="1735500"/>
            <a:ext cx="1297559" cy="1421150"/>
          </a:xfrm>
          <a:prstGeom prst="rect">
            <a:avLst/>
          </a:prstGeom>
          <a:noFill/>
          <a:ln>
            <a:noFill/>
          </a:ln>
        </p:spPr>
      </p:pic>
      <p:sp>
        <p:nvSpPr>
          <p:cNvPr id="255" name="Google Shape;255;p32"/>
          <p:cNvSpPr txBox="1"/>
          <p:nvPr/>
        </p:nvSpPr>
        <p:spPr>
          <a:xfrm>
            <a:off x="6441250" y="1716025"/>
            <a:ext cx="1297500" cy="14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500">
                <a:highlight>
                  <a:srgbClr val="FFFFFF"/>
                </a:highlight>
                <a:latin typeface="Lato"/>
                <a:ea typeface="Lato"/>
                <a:cs typeface="Lato"/>
                <a:sym typeface="Lato"/>
              </a:rPr>
              <a:t>4</a:t>
            </a:r>
            <a:endParaRPr sz="7500">
              <a:highlight>
                <a:srgbClr val="FFFFFF"/>
              </a:highlight>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3"/>
          <p:cNvPicPr preferRelativeResize="0"/>
          <p:nvPr/>
        </p:nvPicPr>
        <p:blipFill>
          <a:blip r:embed="rId3">
            <a:alphaModFix/>
          </a:blip>
          <a:stretch>
            <a:fillRect/>
          </a:stretch>
        </p:blipFill>
        <p:spPr>
          <a:xfrm>
            <a:off x="1381850" y="472349"/>
            <a:ext cx="794550" cy="3541599"/>
          </a:xfrm>
          <a:prstGeom prst="rect">
            <a:avLst/>
          </a:prstGeom>
          <a:noFill/>
          <a:ln>
            <a:noFill/>
          </a:ln>
        </p:spPr>
      </p:pic>
      <p:sp>
        <p:nvSpPr>
          <p:cNvPr id="261" name="Google Shape;261;p33"/>
          <p:cNvSpPr txBox="1"/>
          <p:nvPr/>
        </p:nvSpPr>
        <p:spPr>
          <a:xfrm>
            <a:off x="1133625" y="4153375"/>
            <a:ext cx="14397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latin typeface="Lato"/>
                <a:ea typeface="Lato"/>
                <a:cs typeface="Lato"/>
                <a:sym typeface="Lato"/>
              </a:rPr>
              <a:t>High Level Diagram</a:t>
            </a:r>
            <a:endParaRPr sz="1000">
              <a:solidFill>
                <a:srgbClr val="EFEFEF"/>
              </a:solidFill>
              <a:latin typeface="Lato"/>
              <a:ea typeface="Lato"/>
              <a:cs typeface="Lato"/>
              <a:sym typeface="Lato"/>
            </a:endParaRPr>
          </a:p>
        </p:txBody>
      </p:sp>
      <p:sp>
        <p:nvSpPr>
          <p:cNvPr id="262" name="Google Shape;262;p33"/>
          <p:cNvSpPr txBox="1"/>
          <p:nvPr/>
        </p:nvSpPr>
        <p:spPr>
          <a:xfrm>
            <a:off x="3487575" y="1946525"/>
            <a:ext cx="1020600" cy="8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pic>
        <p:nvPicPr>
          <p:cNvPr id="263" name="Google Shape;263;p33"/>
          <p:cNvPicPr preferRelativeResize="0"/>
          <p:nvPr/>
        </p:nvPicPr>
        <p:blipFill>
          <a:blip r:embed="rId4">
            <a:alphaModFix/>
          </a:blip>
          <a:stretch>
            <a:fillRect/>
          </a:stretch>
        </p:blipFill>
        <p:spPr>
          <a:xfrm>
            <a:off x="2695500" y="1064838"/>
            <a:ext cx="6324600" cy="1704975"/>
          </a:xfrm>
          <a:prstGeom prst="rect">
            <a:avLst/>
          </a:prstGeom>
          <a:noFill/>
          <a:ln>
            <a:noFill/>
          </a:ln>
        </p:spPr>
      </p:pic>
      <p:sp>
        <p:nvSpPr>
          <p:cNvPr id="264" name="Google Shape;264;p33"/>
          <p:cNvSpPr txBox="1"/>
          <p:nvPr/>
        </p:nvSpPr>
        <p:spPr>
          <a:xfrm>
            <a:off x="4792950" y="2919950"/>
            <a:ext cx="2007600" cy="4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Level 0 diagrams</a:t>
            </a:r>
            <a:endParaRPr>
              <a:solidFill>
                <a:srgbClr val="FFFFFF"/>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4"/>
          <p:cNvPicPr preferRelativeResize="0"/>
          <p:nvPr/>
        </p:nvPicPr>
        <p:blipFill>
          <a:blip r:embed="rId3">
            <a:alphaModFix/>
          </a:blip>
          <a:stretch>
            <a:fillRect/>
          </a:stretch>
        </p:blipFill>
        <p:spPr>
          <a:xfrm>
            <a:off x="3117225" y="439925"/>
            <a:ext cx="2690675" cy="3625800"/>
          </a:xfrm>
          <a:prstGeom prst="rect">
            <a:avLst/>
          </a:prstGeom>
          <a:noFill/>
          <a:ln>
            <a:noFill/>
          </a:ln>
        </p:spPr>
      </p:pic>
      <p:sp>
        <p:nvSpPr>
          <p:cNvPr id="270" name="Google Shape;270;p34"/>
          <p:cNvSpPr txBox="1"/>
          <p:nvPr/>
        </p:nvSpPr>
        <p:spPr>
          <a:xfrm>
            <a:off x="3619050" y="4191700"/>
            <a:ext cx="19059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Lato"/>
                <a:ea typeface="Lato"/>
                <a:cs typeface="Lato"/>
                <a:sym typeface="Lato"/>
              </a:rPr>
              <a:t>Sequence diagram</a:t>
            </a:r>
            <a:endParaRPr sz="1200">
              <a:solidFill>
                <a:srgbClr val="F3F3F3"/>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Extended Features</a:t>
            </a:r>
            <a:endParaRPr/>
          </a:p>
        </p:txBody>
      </p:sp>
      <p:sp>
        <p:nvSpPr>
          <p:cNvPr id="276" name="Google Shape;276;p35"/>
          <p:cNvSpPr txBox="1"/>
          <p:nvPr>
            <p:ph idx="1" type="body"/>
          </p:nvPr>
        </p:nvSpPr>
        <p:spPr>
          <a:xfrm>
            <a:off x="356225" y="19037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1.Recognize simple equations</a:t>
            </a:r>
            <a:endParaRPr/>
          </a:p>
          <a:p>
            <a:pPr indent="0" lvl="0" marL="0" rtl="0" algn="l">
              <a:spcBef>
                <a:spcPts val="1600"/>
              </a:spcBef>
              <a:spcAft>
                <a:spcPts val="0"/>
              </a:spcAft>
              <a:buNone/>
            </a:pPr>
            <a:r>
              <a:rPr lang="en"/>
              <a:t>2.Extend so that it works on NIST dataset</a:t>
            </a:r>
            <a:endParaRPr/>
          </a:p>
          <a:p>
            <a:pPr indent="0" lvl="0" marL="0" rtl="0" algn="l">
              <a:spcBef>
                <a:spcPts val="1600"/>
              </a:spcBef>
              <a:spcAft>
                <a:spcPts val="0"/>
              </a:spcAft>
              <a:buNone/>
            </a:pPr>
            <a:r>
              <a:rPr lang="en"/>
              <a:t>3.Increase the accuracy by implementing more number of epochs in hidden layers</a:t>
            </a:r>
            <a:endParaRPr/>
          </a:p>
          <a:p>
            <a:pPr indent="0" lvl="0" marL="0" rtl="0" algn="l">
              <a:spcBef>
                <a:spcPts val="1600"/>
              </a:spcBef>
              <a:spcAft>
                <a:spcPts val="1600"/>
              </a:spcAft>
              <a:buNone/>
            </a:pPr>
            <a:r>
              <a:rPr lang="en"/>
              <a:t>4.Develop a similar system to identify alphabets</a:t>
            </a:r>
            <a:endParaRPr/>
          </a:p>
        </p:txBody>
      </p:sp>
      <p:pic>
        <p:nvPicPr>
          <p:cNvPr id="277" name="Google Shape;277;p35"/>
          <p:cNvPicPr preferRelativeResize="0"/>
          <p:nvPr/>
        </p:nvPicPr>
        <p:blipFill>
          <a:blip r:embed="rId3">
            <a:alphaModFix/>
          </a:blip>
          <a:stretch>
            <a:fillRect/>
          </a:stretch>
        </p:blipFill>
        <p:spPr>
          <a:xfrm>
            <a:off x="3521863" y="833088"/>
            <a:ext cx="4924425" cy="1285875"/>
          </a:xfrm>
          <a:prstGeom prst="rect">
            <a:avLst/>
          </a:prstGeom>
          <a:noFill/>
          <a:ln>
            <a:noFill/>
          </a:ln>
        </p:spPr>
      </p:pic>
      <p:pic>
        <p:nvPicPr>
          <p:cNvPr id="278" name="Google Shape;278;p35"/>
          <p:cNvPicPr preferRelativeResize="0"/>
          <p:nvPr/>
        </p:nvPicPr>
        <p:blipFill>
          <a:blip r:embed="rId4">
            <a:alphaModFix/>
          </a:blip>
          <a:stretch>
            <a:fillRect/>
          </a:stretch>
        </p:blipFill>
        <p:spPr>
          <a:xfrm>
            <a:off x="6403950" y="2327700"/>
            <a:ext cx="2146000" cy="2815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3794825" y="1834500"/>
            <a:ext cx="1949100" cy="6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Aim: </a:t>
            </a:r>
            <a:endParaRPr sz="2100"/>
          </a:p>
        </p:txBody>
      </p:sp>
      <p:sp>
        <p:nvSpPr>
          <p:cNvPr id="146" name="Google Shape;146;p15"/>
          <p:cNvSpPr txBox="1"/>
          <p:nvPr>
            <p:ph idx="1" type="body"/>
          </p:nvPr>
        </p:nvSpPr>
        <p:spPr>
          <a:xfrm>
            <a:off x="1297500" y="835650"/>
            <a:ext cx="6943500" cy="59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Train the Machine Learning model to recognize handwritten digits using different libraries</a:t>
            </a:r>
            <a:endParaRPr/>
          </a:p>
        </p:txBody>
      </p:sp>
      <p:pic>
        <p:nvPicPr>
          <p:cNvPr id="147" name="Google Shape;147;p15"/>
          <p:cNvPicPr preferRelativeResize="0"/>
          <p:nvPr/>
        </p:nvPicPr>
        <p:blipFill>
          <a:blip r:embed="rId3">
            <a:alphaModFix/>
          </a:blip>
          <a:stretch>
            <a:fillRect/>
          </a:stretch>
        </p:blipFill>
        <p:spPr>
          <a:xfrm>
            <a:off x="719125" y="1718600"/>
            <a:ext cx="7705725" cy="2686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1018500" y="922075"/>
            <a:ext cx="7107000" cy="3816000"/>
          </a:xfrm>
          <a:prstGeom prst="rect">
            <a:avLst/>
          </a:prstGeom>
        </p:spPr>
        <p:txBody>
          <a:bodyPr anchorCtr="0" anchor="t" bIns="91425" lIns="91425" spcFirstLastPara="1" rIns="91425" wrap="square" tIns="91425">
            <a:noAutofit/>
          </a:bodyPr>
          <a:lstStyle/>
          <a:p>
            <a:pPr indent="-317500" lvl="0" marL="457200" rtl="0" algn="l">
              <a:lnSpc>
                <a:spcPct val="107916"/>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The</a:t>
            </a:r>
            <a:r>
              <a:rPr lang="en" sz="1400">
                <a:solidFill>
                  <a:srgbClr val="FFFFFF"/>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 sz="1400" u="sng">
                <a:solidFill>
                  <a:srgbClr val="FFFFFF"/>
                </a:solidFill>
                <a:latin typeface="Times New Roman"/>
                <a:ea typeface="Times New Roman"/>
                <a:cs typeface="Times New Roman"/>
                <a:sym typeface="Times New Roman"/>
                <a:hlinkClick r:id="rId4">
                  <a:extLst>
                    <a:ext uri="{A12FA001-AC4F-418D-AE19-62706E023703}">
                      <ahyp:hlinkClr val="tx"/>
                    </a:ext>
                  </a:extLst>
                </a:hlinkClick>
              </a:rPr>
              <a:t>MNIST dataset</a:t>
            </a:r>
            <a:r>
              <a:rPr lang="en" sz="1400">
                <a:solidFill>
                  <a:srgbClr val="FFFFFF"/>
                </a:solidFill>
                <a:latin typeface="Times New Roman"/>
                <a:ea typeface="Times New Roman"/>
                <a:cs typeface="Times New Roman"/>
                <a:sym typeface="Times New Roman"/>
              </a:rPr>
              <a:t> contains 60,000 training images of handwritten digits from zero to nine and 10,000 images for testing. So, the MNIST dataset has 10 different classes. The handwritten digits images are represented as a 28×28 matrix where each cell contains grayscale pixel value.</a:t>
            </a:r>
            <a:endParaRPr sz="1400">
              <a:solidFill>
                <a:srgbClr val="FFFFFF"/>
              </a:solidFill>
              <a:latin typeface="Times New Roman"/>
              <a:ea typeface="Times New Roman"/>
              <a:cs typeface="Times New Roman"/>
              <a:sym typeface="Times New Roman"/>
            </a:endParaRPr>
          </a:p>
          <a:p>
            <a:pPr indent="0" lvl="0" marL="914400" rtl="0" algn="l">
              <a:lnSpc>
                <a:spcPct val="107916"/>
              </a:lnSpc>
              <a:spcBef>
                <a:spcPts val="800"/>
              </a:spcBef>
              <a:spcAft>
                <a:spcPts val="0"/>
              </a:spcAft>
              <a:buNone/>
            </a:pPr>
            <a:r>
              <a:t/>
            </a:r>
            <a:endParaRPr sz="1400">
              <a:solidFill>
                <a:srgbClr val="FFFFFF"/>
              </a:solidFill>
              <a:latin typeface="Times New Roman"/>
              <a:ea typeface="Times New Roman"/>
              <a:cs typeface="Times New Roman"/>
              <a:sym typeface="Times New Roman"/>
            </a:endParaRPr>
          </a:p>
          <a:p>
            <a:pPr indent="0" lvl="0" marL="2743200" rtl="0" algn="l">
              <a:lnSpc>
                <a:spcPct val="107916"/>
              </a:lnSpc>
              <a:spcBef>
                <a:spcPts val="800"/>
              </a:spcBef>
              <a:spcAft>
                <a:spcPts val="0"/>
              </a:spcAft>
              <a:buNone/>
            </a:pPr>
            <a:r>
              <a:rPr lang="en" sz="1800">
                <a:solidFill>
                  <a:srgbClr val="FFFFFF"/>
                </a:solidFill>
                <a:latin typeface="Times New Roman"/>
                <a:ea typeface="Times New Roman"/>
                <a:cs typeface="Times New Roman"/>
                <a:sym typeface="Times New Roman"/>
              </a:rPr>
              <a:t>Preprocessing</a:t>
            </a:r>
            <a:endParaRPr sz="1800">
              <a:solidFill>
                <a:srgbClr val="FFFFFF"/>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ctr">
              <a:lnSpc>
                <a:spcPct val="107916"/>
              </a:lnSpc>
              <a:spcBef>
                <a:spcPts val="800"/>
              </a:spcBef>
              <a:spcAft>
                <a:spcPts val="800"/>
              </a:spcAft>
              <a:buNone/>
            </a:pPr>
            <a:r>
              <a:rPr lang="en" sz="1400">
                <a:solidFill>
                  <a:srgbClr val="FFFFFF"/>
                </a:solidFill>
                <a:latin typeface="Times New Roman"/>
                <a:ea typeface="Times New Roman"/>
                <a:cs typeface="Times New Roman"/>
                <a:sym typeface="Times New Roman"/>
              </a:rPr>
              <a:t>The image data cannot be fed directly into the model so we need to</a:t>
            </a:r>
            <a:r>
              <a:rPr b="1" lang="en" sz="1400">
                <a:solidFill>
                  <a:srgbClr val="FFFFFF"/>
                </a:solidFill>
                <a:latin typeface="Times New Roman"/>
                <a:ea typeface="Times New Roman"/>
                <a:cs typeface="Times New Roman"/>
                <a:sym typeface="Times New Roman"/>
              </a:rPr>
              <a:t> perform some operations and process the data</a:t>
            </a:r>
            <a:r>
              <a:rPr lang="en" sz="1400">
                <a:solidFill>
                  <a:srgbClr val="FFFFFF"/>
                </a:solidFill>
                <a:latin typeface="Times New Roman"/>
                <a:ea typeface="Times New Roman"/>
                <a:cs typeface="Times New Roman"/>
                <a:sym typeface="Times New Roman"/>
              </a:rPr>
              <a:t> to make it ready for our neural network. The dimension of the training data is (60000,28,28).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58" name="Google Shape;158;p17"/>
          <p:cNvSpPr txBox="1"/>
          <p:nvPr>
            <p:ph idx="1" type="body"/>
          </p:nvPr>
        </p:nvSpPr>
        <p:spPr>
          <a:xfrm>
            <a:off x="1255188" y="10584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are training our Model using MNIST dataset,which has more than 60,000 handwritten digits.</a:t>
            </a:r>
            <a:endParaRPr/>
          </a:p>
        </p:txBody>
      </p:sp>
      <p:pic>
        <p:nvPicPr>
          <p:cNvPr id="159" name="Google Shape;159;p17"/>
          <p:cNvPicPr preferRelativeResize="0"/>
          <p:nvPr/>
        </p:nvPicPr>
        <p:blipFill>
          <a:blip r:embed="rId3">
            <a:alphaModFix/>
          </a:blip>
          <a:stretch>
            <a:fillRect/>
          </a:stretch>
        </p:blipFill>
        <p:spPr>
          <a:xfrm>
            <a:off x="2232638" y="1941025"/>
            <a:ext cx="4678725" cy="2620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8"/>
          <p:cNvPicPr preferRelativeResize="0"/>
          <p:nvPr/>
        </p:nvPicPr>
        <p:blipFill>
          <a:blip r:embed="rId3">
            <a:alphaModFix/>
          </a:blip>
          <a:stretch>
            <a:fillRect/>
          </a:stretch>
        </p:blipFill>
        <p:spPr>
          <a:xfrm>
            <a:off x="1600200" y="342900"/>
            <a:ext cx="5943600" cy="4457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2809950" y="489375"/>
            <a:ext cx="4014000" cy="6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actually works?</a:t>
            </a:r>
            <a:endParaRPr/>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1" name="Google Shape;171;p19"/>
          <p:cNvPicPr preferRelativeResize="0"/>
          <p:nvPr/>
        </p:nvPicPr>
        <p:blipFill>
          <a:blip r:embed="rId3">
            <a:alphaModFix/>
          </a:blip>
          <a:stretch>
            <a:fillRect/>
          </a:stretch>
        </p:blipFill>
        <p:spPr>
          <a:xfrm>
            <a:off x="1297500" y="1180875"/>
            <a:ext cx="7038900" cy="3297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052550" y="384150"/>
            <a:ext cx="7038900" cy="68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Fitting the model</a:t>
            </a:r>
            <a:endParaRPr/>
          </a:p>
        </p:txBody>
      </p:sp>
      <p:pic>
        <p:nvPicPr>
          <p:cNvPr id="177" name="Google Shape;177;p20"/>
          <p:cNvPicPr preferRelativeResize="0"/>
          <p:nvPr/>
        </p:nvPicPr>
        <p:blipFill>
          <a:blip r:embed="rId3">
            <a:alphaModFix/>
          </a:blip>
          <a:stretch>
            <a:fillRect/>
          </a:stretch>
        </p:blipFill>
        <p:spPr>
          <a:xfrm>
            <a:off x="1162200" y="1272167"/>
            <a:ext cx="7038900" cy="28859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idx="1" type="body"/>
          </p:nvPr>
        </p:nvSpPr>
        <p:spPr>
          <a:xfrm>
            <a:off x="1412750" y="482175"/>
            <a:ext cx="6943500" cy="24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Networks:</a:t>
            </a:r>
            <a:endParaRPr/>
          </a:p>
          <a:p>
            <a:pPr indent="0" lvl="0" marL="0" rtl="0" algn="l">
              <a:spcBef>
                <a:spcPts val="1600"/>
              </a:spcBef>
              <a:spcAft>
                <a:spcPts val="0"/>
              </a:spcAft>
              <a:buNone/>
            </a:pPr>
            <a:r>
              <a:rPr lang="en" sz="1800">
                <a:solidFill>
                  <a:srgbClr val="EFEFEF"/>
                </a:solidFill>
                <a:latin typeface="Times New Roman"/>
                <a:ea typeface="Times New Roman"/>
                <a:cs typeface="Times New Roman"/>
                <a:sym typeface="Times New Roman"/>
              </a:rPr>
              <a:t>Neural Networks mimics the working of how our brain works. They have emerged a lot in the era of advancements in computational power.</a:t>
            </a:r>
            <a:endParaRPr sz="1800">
              <a:solidFill>
                <a:srgbClr val="EFEFEF"/>
              </a:solidFill>
              <a:latin typeface="Times New Roman"/>
              <a:ea typeface="Times New Roman"/>
              <a:cs typeface="Times New Roman"/>
              <a:sym typeface="Times New Roman"/>
            </a:endParaRPr>
          </a:p>
          <a:p>
            <a:pPr indent="0" lvl="0" marL="0" rtl="0" algn="l">
              <a:spcBef>
                <a:spcPts val="1400"/>
              </a:spcBef>
              <a:spcAft>
                <a:spcPts val="0"/>
              </a:spcAft>
              <a:buNone/>
            </a:pPr>
            <a:r>
              <a:t/>
            </a:r>
            <a:endParaRPr/>
          </a:p>
          <a:p>
            <a:pPr indent="0" lvl="0" marL="0" rtl="0" algn="l">
              <a:spcBef>
                <a:spcPts val="1600"/>
              </a:spcBef>
              <a:spcAft>
                <a:spcPts val="1600"/>
              </a:spcAft>
              <a:buNone/>
            </a:pPr>
            <a:r>
              <a:t/>
            </a:r>
            <a:endParaRPr/>
          </a:p>
        </p:txBody>
      </p:sp>
      <p:pic>
        <p:nvPicPr>
          <p:cNvPr id="183" name="Google Shape;183;p21"/>
          <p:cNvPicPr preferRelativeResize="0"/>
          <p:nvPr/>
        </p:nvPicPr>
        <p:blipFill>
          <a:blip r:embed="rId3">
            <a:alphaModFix/>
          </a:blip>
          <a:stretch>
            <a:fillRect/>
          </a:stretch>
        </p:blipFill>
        <p:spPr>
          <a:xfrm>
            <a:off x="1940100" y="1825900"/>
            <a:ext cx="5542226" cy="300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