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5" r:id="rId1"/>
  </p:sldMasterIdLst>
  <p:sldIdLst>
    <p:sldId id="256" r:id="rId2"/>
    <p:sldId id="260" r:id="rId3"/>
    <p:sldId id="266" r:id="rId4"/>
    <p:sldId id="264" r:id="rId5"/>
    <p:sldId id="265" r:id="rId6"/>
    <p:sldId id="268" r:id="rId7"/>
    <p:sldId id="273" r:id="rId8"/>
    <p:sldId id="269" r:id="rId9"/>
    <p:sldId id="279" r:id="rId10"/>
    <p:sldId id="270" r:id="rId11"/>
    <p:sldId id="271" r:id="rId12"/>
    <p:sldId id="272" r:id="rId13"/>
    <p:sldId id="274" r:id="rId14"/>
    <p:sldId id="278" r:id="rId15"/>
    <p:sldId id="275" r:id="rId16"/>
    <p:sldId id="276" r:id="rId17"/>
    <p:sldId id="27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CC"/>
    <a:srgbClr val="0000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61C2-0DE8-4B1D-965A-FCE1B6C3D2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BB0D94-9F7A-41EB-9C0D-55E94C031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517CA-990A-4AB7-BCB3-0D25973D6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D28DD-8D3A-49EC-A9B0-D06EA9545EF1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48976-F960-455F-9D74-B22169759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D775B-6B0D-4491-9FD4-2F7C37806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57DD5-119C-4CF7-96DA-F6B7744DC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890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7A378-F765-4B95-8600-C029736BA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19774F-FE53-4E1D-A3B2-649E5EA205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68F7B-8ABF-457F-BD2D-738DC5A54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D28DD-8D3A-49EC-A9B0-D06EA9545EF1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5115E-F97C-40EB-A9D5-E3349479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E7369-EB73-4A24-9CF3-233E357CC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57DD5-119C-4CF7-96DA-F6B7744DC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177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24FAB7-218C-4FAC-BE56-9A872EBDBE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13C63B-5FB7-4E3B-AFBB-2DE77A43BB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1CB8D-3400-41E6-BEA3-D3B6E0F98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D28DD-8D3A-49EC-A9B0-D06EA9545EF1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71168-847B-45AF-9E24-04E15E33A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AAED7-E05C-4B86-8D6C-F6E12A8F0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57DD5-119C-4CF7-96DA-F6B7744DC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3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D28DD-8D3A-49EC-A9B0-D06EA9545EF1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57DD5-119C-4CF7-96DA-F6B7744DC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0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4A233-D15A-4C52-B582-713085AE4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00669-3708-464D-AE72-27906835A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BB109-5E6E-4259-8E5E-23BC7F648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D28DD-8D3A-49EC-A9B0-D06EA9545EF1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34B2A-93A3-429E-BC8A-2B0F2C817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0AF97-D626-4728-8DDB-527531C73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57DD5-119C-4CF7-96DA-F6B7744DC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4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C4A25-6684-4F0F-A793-727B215CA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8CF575-B54D-4467-B1D1-C1636431A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AB080-1753-4401-9D11-E03966458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D28DD-8D3A-49EC-A9B0-D06EA9545EF1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8CB8F-BDB0-4118-A136-BBA1B18F7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F4B5F-6B66-4545-B5E5-1EC61F380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57DD5-119C-4CF7-96DA-F6B7744DC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44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C37E7-2611-4E68-80F4-81077599F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8C169-AA09-4C53-BF40-433D44EC1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865DB0-1EE2-455F-9931-60334BB511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2EE21-C783-4450-B85B-B54759594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D28DD-8D3A-49EC-A9B0-D06EA9545EF1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5E5914-A975-4A33-855B-B7817919B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2CB9AC-C66A-429B-B4F1-3032022C6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57DD5-119C-4CF7-96DA-F6B7744DC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197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ECF58-B87A-4CCE-B38B-0F585DD0C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03A3FA-EC4D-4B9E-9703-1FC0802DD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A52814-4B68-44E7-BCE8-9E86B64BD2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6A6953-42E1-4DE8-A7D4-953DEF0470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B5A0DD-2B1F-4A46-A5A1-51517047F2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54ADD7-FCB2-48DF-8A3A-435D6EC04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D28DD-8D3A-49EC-A9B0-D06EA9545EF1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DF48ED-0171-4E48-AB6D-9265329BC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056186-D33F-42A3-860F-338E38B9E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57DD5-119C-4CF7-96DA-F6B7744DC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540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C7511-DB34-428B-923B-B3DC3BA66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CD1435-5B3E-4E1E-B53B-B0273B2F0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D28DD-8D3A-49EC-A9B0-D06EA9545EF1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31C52F-577E-489B-B72E-FDD59BE16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BDB0EF-9EBA-4607-BFB9-A34030ABF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57DD5-119C-4CF7-96DA-F6B7744DC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046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AD9550-CF55-49E3-92A0-8A2EFE722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D28DD-8D3A-49EC-A9B0-D06EA9545EF1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58C426-28ED-4F3A-84A8-0DE70108B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4CB339-B2D7-4B94-B1EC-6BE74ACE5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57DD5-119C-4CF7-96DA-F6B7744DC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935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DE22E-850C-4B4B-A370-2E3C3C8E6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37612-2F3A-4261-A840-64C6E1A1B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3C4DB7-B464-45F5-AD68-E18CAB4AE8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34965-F939-462D-808C-F10F5005F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D28DD-8D3A-49EC-A9B0-D06EA9545EF1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2BA035-DA92-4F6B-BB6C-5C9761602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8CB894-A718-4B95-B786-7B7828CE9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57DD5-119C-4CF7-96DA-F6B7744DC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36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DCEED-E9B0-46FD-9616-0888B2811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09A505-9485-4D09-B88F-B34C21D770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5C9697-DA81-4681-B175-CD6AFA377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E02FBF-B71C-4C75-AF07-4D85C6330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D28DD-8D3A-49EC-A9B0-D06EA9545EF1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79AE25-00E3-4CBC-AF56-4416C89FC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A73B8C-7809-464F-BD02-CBB803417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57DD5-119C-4CF7-96DA-F6B7744DC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344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F4C560-35DC-40AB-85F8-41543B2C6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C98D8-8B3B-4970-8A5C-E0E05B8DA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FA071-9F7F-4E58-9C89-DB38B76811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D28DD-8D3A-49EC-A9B0-D06EA9545EF1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D695E-A724-4B30-B43E-C0631D9D1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515C2-9B4C-4D61-8E70-460C2509FA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57DD5-119C-4CF7-96DA-F6B7744DC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72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  <p:sldLayoutId id="214748389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4FC8236-41E8-40EA-82E3-C419D222CCBF}"/>
              </a:ext>
            </a:extLst>
          </p:cNvPr>
          <p:cNvSpPr txBox="1"/>
          <p:nvPr/>
        </p:nvSpPr>
        <p:spPr>
          <a:xfrm>
            <a:off x="2610679" y="0"/>
            <a:ext cx="742121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TRIBHUVAN UNIVERSITY</a:t>
            </a:r>
          </a:p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INSTITUTE OF ENGINEERING</a:t>
            </a:r>
          </a:p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Kathmandu Engineering College</a:t>
            </a:r>
          </a:p>
          <a:p>
            <a:pPr algn="ctr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Kalimati,Kathmandu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973071-D38D-4CC7-B959-72CB4143DC2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338" y="1943100"/>
            <a:ext cx="1485900" cy="1485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FB9280-DBE4-4F32-B230-D153D881B009}"/>
              </a:ext>
            </a:extLst>
          </p:cNvPr>
          <p:cNvSpPr txBox="1"/>
          <p:nvPr/>
        </p:nvSpPr>
        <p:spPr>
          <a:xfrm>
            <a:off x="2716696" y="3604592"/>
            <a:ext cx="7315201" cy="3506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Minor Project Proposal On</a:t>
            </a:r>
          </a:p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Vision Based Virtual Keyboard</a:t>
            </a:r>
          </a:p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Deepak Thapa                     KAT078BCT029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Sudyumna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Mishra               KAT078BCT083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Sujan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Malakar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KAT078BCT085</a:t>
            </a:r>
          </a:p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676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755"/>
    </mc:Choice>
    <mc:Fallback xmlns="">
      <p:transition spd="slow" advTm="2475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F0D5E-2CD6-4CFF-8B45-37E4E0F4A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680" y="145775"/>
            <a:ext cx="5314747" cy="1073426"/>
          </a:xfrm>
        </p:spPr>
        <p:txBody>
          <a:bodyPr>
            <a:normAutofit fontScale="90000"/>
          </a:bodyPr>
          <a:lstStyle/>
          <a:p>
            <a:pPr algn="l"/>
            <a:r>
              <a:rPr lang="en-US" sz="6000" dirty="0"/>
              <a:t>7</a:t>
            </a:r>
            <a:r>
              <a:rPr lang="en-US" sz="6000" cap="none" dirty="0"/>
              <a:t>. </a:t>
            </a:r>
            <a:r>
              <a:rPr lang="en-US" sz="6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78C898-0833-4E70-B0DF-7CE5C1E60195}"/>
              </a:ext>
            </a:extLst>
          </p:cNvPr>
          <p:cNvSpPr txBox="1"/>
          <p:nvPr/>
        </p:nvSpPr>
        <p:spPr>
          <a:xfrm>
            <a:off x="4956312" y="5989983"/>
            <a:ext cx="30877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Fig: Agile Model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FF58B77-C7C2-4CEF-A23E-D31C204E1BB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612" y="1219201"/>
            <a:ext cx="8202706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351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29016-DE05-4238-9979-50D011449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670" y="194447"/>
            <a:ext cx="9131373" cy="1051257"/>
          </a:xfrm>
        </p:spPr>
        <p:txBody>
          <a:bodyPr>
            <a:normAutofit/>
          </a:bodyPr>
          <a:lstStyle/>
          <a:p>
            <a:pPr algn="l"/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6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System Block Diagram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5E333CD-208F-4644-8CD7-2EF52C72D8AF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559038" y="1245705"/>
            <a:ext cx="9131373" cy="4545496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2642187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C7522-CC50-4603-B702-B4D30DB1A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234" y="139700"/>
            <a:ext cx="5089461" cy="1212573"/>
          </a:xfrm>
        </p:spPr>
        <p:txBody>
          <a:bodyPr>
            <a:normAutofit/>
          </a:bodyPr>
          <a:lstStyle/>
          <a:p>
            <a:pPr algn="l"/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</a:t>
            </a:r>
            <a:r>
              <a:rPr lang="en-US" sz="6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Flowchart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8DCB67D-486B-4259-90A2-ADF6FE85BF5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529" y="1008529"/>
            <a:ext cx="8001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995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BA129-681C-4097-8A39-A14E686E6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85" y="388356"/>
            <a:ext cx="7262816" cy="1596177"/>
          </a:xfrm>
        </p:spPr>
        <p:txBody>
          <a:bodyPr>
            <a:normAutofit/>
          </a:bodyPr>
          <a:lstStyle/>
          <a:p>
            <a:pPr algn="l"/>
            <a:r>
              <a:rPr lang="en-US" sz="6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Expected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1682D-3E32-43FC-BC95-1F90562BC36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91461" y="1984533"/>
            <a:ext cx="10410209" cy="2123817"/>
          </a:xfrm>
        </p:spPr>
        <p:txBody>
          <a:bodyPr>
            <a:noAutofit/>
          </a:bodyPr>
          <a:lstStyle/>
          <a:p>
            <a:pPr defTabSz="889000">
              <a:spcBef>
                <a:spcPct val="0"/>
              </a:spcBef>
              <a:spcAft>
                <a:spcPct val="350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completion of this project a fully functional, user friendly and accessible virtual keyboard using CV will be presented. User can interact with keyboard on screen using Hand Gestures without needing to physically interact keyboard. </a:t>
            </a:r>
          </a:p>
          <a:p>
            <a:pPr defTabSz="889000">
              <a:spcBef>
                <a:spcPct val="0"/>
              </a:spcBef>
              <a:spcAft>
                <a:spcPct val="35000"/>
              </a:spcAft>
            </a:pPr>
            <a:endParaRPr lang="en-US" dirty="0"/>
          </a:p>
          <a:p>
            <a:pPr defTabSz="889000">
              <a:spcBef>
                <a:spcPct val="0"/>
              </a:spcBef>
              <a:spcAft>
                <a:spcPct val="350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Similarly more features to improve the keyboard itself as well as utilization of other Computer functionalities using Computer Vision will be added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675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FC76E-D34C-458D-BCD3-36E277FB3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BD2FA-B0E6-4B71-A6DF-DE3C925C4EF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087" y="1828801"/>
            <a:ext cx="10363826" cy="3429000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Mouse for easier navigation of computer using CV will be added. </a:t>
            </a:r>
          </a:p>
          <a:p>
            <a:pPr marL="0" indent="0">
              <a:buNone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Shortcuts for features like Copy/Paste and Brightness Change and Volume control.</a:t>
            </a:r>
          </a:p>
          <a:p>
            <a:pPr marL="0" indent="0">
              <a:buNone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recommendation based on Users Past Input using AI will be added.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901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03DB2-214F-4839-9143-BED499785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26" y="364703"/>
            <a:ext cx="5083613" cy="1596177"/>
          </a:xfrm>
        </p:spPr>
        <p:txBody>
          <a:bodyPr>
            <a:normAutofit/>
          </a:bodyPr>
          <a:lstStyle/>
          <a:p>
            <a:pPr algn="l"/>
            <a:r>
              <a:rPr lang="en-US" sz="6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 Gantt Chart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B9DF1D-71D7-42AD-B446-6542EF2BC2A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CAF9833-3233-48D3-BC29-D0DE2118A911}"/>
              </a:ext>
            </a:extLst>
          </p:cNvPr>
          <p:cNvGrpSpPr/>
          <p:nvPr/>
        </p:nvGrpSpPr>
        <p:grpSpPr>
          <a:xfrm>
            <a:off x="172720" y="1960880"/>
            <a:ext cx="11927840" cy="4318896"/>
            <a:chOff x="172720" y="1960880"/>
            <a:chExt cx="11927840" cy="38303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428F555-7553-42CE-B627-6BC9C572DE7A}"/>
                </a:ext>
              </a:extLst>
            </p:cNvPr>
            <p:cNvSpPr/>
            <p:nvPr/>
          </p:nvSpPr>
          <p:spPr>
            <a:xfrm>
              <a:off x="172720" y="1960880"/>
              <a:ext cx="11927840" cy="383032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  <a:alpha val="7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1B4A780-5B75-4FAA-B6B3-42C0D54E30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880" y="2248005"/>
              <a:ext cx="11480800" cy="32282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88159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12EEF-ED8F-4C80-B0D3-E2F7E20C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741" y="770915"/>
            <a:ext cx="4760884" cy="1596177"/>
          </a:xfrm>
        </p:spPr>
        <p:txBody>
          <a:bodyPr>
            <a:normAutofit/>
          </a:bodyPr>
          <a:lstStyle/>
          <a:p>
            <a:pPr algn="l"/>
            <a:r>
              <a:rPr lang="en-US" sz="6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BF0D3-3D7B-4A96-9F9D-6766671A569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Li, Fei-Fei, et al. "Virtual keyboards for mobile devices: state-of-the-art and future directions." ACM Transactions On Computer-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Citationhuman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Interaction (TOCHI) 18.3 (2011): 1-38.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kern="150" dirty="0" err="1">
                <a:ln w="0"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Wenbin</a:t>
            </a:r>
            <a:r>
              <a:rPr lang="en-US" sz="2800" kern="150" dirty="0">
                <a:ln w="0"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Li, </a:t>
            </a:r>
            <a:r>
              <a:rPr lang="en-US" sz="2800" kern="150" dirty="0" err="1">
                <a:ln w="0"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Jianhui</a:t>
            </a:r>
            <a:r>
              <a:rPr lang="en-US" sz="2800" kern="150" dirty="0">
                <a:ln w="0"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Chen, and Wei Huang: A Computer Vision-Based Virtual Keyboard System for Chinese Handwritten Input" (International Conference on Intelligent Computing, 2009).</a:t>
            </a:r>
          </a:p>
          <a:p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957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D6CDA22-2086-465F-9EE6-B94394628E54}"/>
              </a:ext>
            </a:extLst>
          </p:cNvPr>
          <p:cNvSpPr txBox="1"/>
          <p:nvPr/>
        </p:nvSpPr>
        <p:spPr>
          <a:xfrm>
            <a:off x="4383741" y="1559859"/>
            <a:ext cx="31600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THANK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92F8CD-ADA8-46A6-BD9C-F4726CBCE3D7}"/>
              </a:ext>
            </a:extLst>
          </p:cNvPr>
          <p:cNvSpPr txBox="1"/>
          <p:nvPr/>
        </p:nvSpPr>
        <p:spPr>
          <a:xfrm>
            <a:off x="4867834" y="2651264"/>
            <a:ext cx="21918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2267798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F22D9A-F59E-4B62-9134-E14D2DCFEC2C}"/>
              </a:ext>
            </a:extLst>
          </p:cNvPr>
          <p:cNvSpPr txBox="1"/>
          <p:nvPr/>
        </p:nvSpPr>
        <p:spPr>
          <a:xfrm>
            <a:off x="646845" y="120402"/>
            <a:ext cx="4503761" cy="6617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  <a:p>
            <a:pPr marL="342900" indent="-342900"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342900" indent="-342900"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342900" indent="-342900"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 marL="342900" indent="-342900"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 and Applications</a:t>
            </a:r>
          </a:p>
          <a:p>
            <a:pPr marL="342900" indent="-342900"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to be used</a:t>
            </a:r>
          </a:p>
          <a:p>
            <a:pPr marL="342900" indent="-342900"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Model</a:t>
            </a:r>
          </a:p>
          <a:p>
            <a:pPr marL="342900" indent="-342900"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Block Diagram</a:t>
            </a:r>
          </a:p>
          <a:p>
            <a:pPr marL="342900" indent="-342900"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Flowchart</a:t>
            </a:r>
          </a:p>
          <a:p>
            <a:pPr marL="342900" indent="-342900"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To Be Used</a:t>
            </a:r>
          </a:p>
          <a:p>
            <a:pPr marL="342900" indent="-342900"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Output</a:t>
            </a:r>
          </a:p>
          <a:p>
            <a:pPr marL="342900" indent="-342900"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Gantt Chart</a:t>
            </a:r>
          </a:p>
          <a:p>
            <a:pPr marL="342900" indent="-342900"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115853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43B794-5A9B-4215-ADC3-B21B1D10E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333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/>
              <a:t>1. 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EE696-40A2-4923-8CEE-A5668EF06EA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438896"/>
            <a:ext cx="10363826" cy="4975156"/>
          </a:xfrm>
        </p:spPr>
        <p:txBody>
          <a:bodyPr>
            <a:normAutofit/>
          </a:bodyPr>
          <a:lstStyle/>
          <a:p>
            <a:pPr lvl="0" algn="l"/>
            <a:r>
              <a:rPr lang="en-US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Computer Vision?</a:t>
            </a:r>
          </a:p>
          <a:p>
            <a:pPr marL="0" lv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field 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</a:t>
            </a:r>
            <a:r>
              <a:rPr lang="en-US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uses machine learning </a:t>
            </a:r>
            <a:r>
              <a:rPr lang="en-US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and convolutional neural </a:t>
            </a:r>
            <a:r>
              <a:rPr lang="en-US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networks to teach computer to derive meaningful information from visual inputs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</a:t>
            </a:r>
            <a:r>
              <a:rPr lang="en-US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images, videos, </a:t>
            </a:r>
            <a:r>
              <a:rPr lang="en-US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 various actions based of these input and programs logic.</a:t>
            </a:r>
          </a:p>
          <a:p>
            <a:pPr marL="0" lvl="0" indent="0">
              <a:buNone/>
            </a:pPr>
            <a:r>
              <a:rPr lang="en-US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/>
            <a:r>
              <a:rPr lang="en-US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Computer-vision based virtual keyboard?</a:t>
            </a:r>
          </a:p>
          <a:p>
            <a:pPr marL="0" lv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virtual keyboard system that uses computer vision technology to track and interpret the movements of user’s fingers or hands and allows the user to type on virtual keyboard displayed on a screen or projected surface.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474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2031A-F190-4FAD-BF0B-6E55BF3FB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285" y="618518"/>
            <a:ext cx="6998515" cy="1748574"/>
          </a:xfrm>
        </p:spPr>
        <p:txBody>
          <a:bodyPr>
            <a:normAutofit/>
          </a:bodyPr>
          <a:lstStyle/>
          <a:p>
            <a:r>
              <a:rPr lang="en-US" sz="6000" cap="none" dirty="0">
                <a:ln w="0">
                  <a:noFill/>
                </a:ln>
              </a:rPr>
              <a:t>2</a:t>
            </a:r>
            <a:r>
              <a:rPr lang="en-US" sz="6000" cap="none" dirty="0">
                <a:ln w="0"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. 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52640-9840-4642-B6A5-F0B52FDAFC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872390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many CV based program available in mainstream market.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programs are usually trapped behind certain expensive hardware. Example: Apple Vision Pro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keyboards can be unsanitary in public areas as many people use it.</a:t>
            </a:r>
          </a:p>
          <a:p>
            <a:pPr marL="0" lv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62154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C60F7-C245-47C6-BF5B-009FA12E5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99" y="770915"/>
            <a:ext cx="10364451" cy="1596177"/>
          </a:xfrm>
        </p:spPr>
        <p:txBody>
          <a:bodyPr/>
          <a:lstStyle/>
          <a:p>
            <a:pPr algn="l"/>
            <a:r>
              <a:rPr lang="en-US" sz="6000" dirty="0"/>
              <a:t>3. </a:t>
            </a:r>
            <a:r>
              <a:rPr lang="en-US" sz="6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6733D-2460-4A66-8989-E4FFA0E7466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 algn="l"/>
            <a:r>
              <a:rPr lang="en-US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make a virtual keyboard with all basic functionality and additional accessibility features taking disabilities to consideration.</a:t>
            </a:r>
          </a:p>
          <a:p>
            <a:pPr marL="0" lvl="0" indent="0" algn="l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/>
            <a:r>
              <a:rPr lang="en-US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make a program that allows user to access perform various computer functionality including but not limited to volume control, brightness control and mouse navigation using finger pattern recognition</a:t>
            </a:r>
            <a:r>
              <a:rPr lang="en-US" baseline="0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013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97FEB-E96F-48F4-AD99-E5D92B57F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389" y="770916"/>
            <a:ext cx="8470857" cy="1322928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US" sz="6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 and Applications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31F7B-1446-4760-9749-837F21CD417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093844"/>
            <a:ext cx="10363826" cy="4414532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rovide alternatives for input to people with certain physical disabilities finding difficult to use physical keyboards.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nhance gaming experiences providing immersive way to control characters.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educe risk of germ spreading making it useful for clinics, hospitals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public terminals like ATMs.</a:t>
            </a:r>
            <a:endParaRPr lang="en-US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text input and control in wearable devices like smart glasses, smart watches and medical wearables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65418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BD0E9-B972-41AB-BDD4-46029F7FE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654" y="452409"/>
            <a:ext cx="6189390" cy="1228784"/>
          </a:xfrm>
        </p:spPr>
        <p:txBody>
          <a:bodyPr>
            <a:normAutofit fontScale="90000"/>
          </a:bodyPr>
          <a:lstStyle/>
          <a:p>
            <a:pPr algn="l"/>
            <a:r>
              <a:rPr lang="en-US" sz="6000" dirty="0"/>
              <a:t>5.</a:t>
            </a:r>
            <a:r>
              <a:rPr lang="en-US" sz="6000" cap="none" dirty="0"/>
              <a:t> </a:t>
            </a:r>
            <a:r>
              <a:rPr lang="en-US" sz="6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To Be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CAA35-A1D7-4DC8-9D55-AF5BDBAB36A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087" y="1618438"/>
            <a:ext cx="10363826" cy="4787153"/>
          </a:xfrm>
        </p:spPr>
        <p:txBody>
          <a:bodyPr>
            <a:normAutofit/>
          </a:bodyPr>
          <a:lstStyle/>
          <a:p>
            <a:pPr lvl="0"/>
            <a:r>
              <a:rPr lang="en-US" sz="2400" b="1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pPr marL="0" lvl="0" indent="0">
              <a:buNone/>
            </a:pPr>
            <a:r>
              <a:rPr lang="en-US" sz="20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is a computer programming language used to build websites, software, automate tasks and analyze data and supports multiple programming paradigms.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b="1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</a:p>
          <a:p>
            <a:pPr marL="0" lvl="0" indent="0">
              <a:buNone/>
            </a:pPr>
            <a:r>
              <a:rPr lang="en-US" sz="18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OpenCV (Open-Source Computer Vision Library) is a free cross-platform computer vision library for real time image processing.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b="1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Mediapipe</a:t>
            </a:r>
            <a:r>
              <a:rPr lang="en-US" sz="2400" b="1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>
              <a:buNone/>
            </a:pPr>
            <a:r>
              <a:rPr lang="en-US" sz="2000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Mediapipe</a:t>
            </a:r>
            <a:r>
              <a:rPr lang="en-US" sz="20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 open source and flexible framework for building multimodal ML pipelines allowing developers to create complex processing graphs for audio, image and sensor data.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b="1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 </a:t>
            </a:r>
          </a:p>
          <a:p>
            <a:pPr marL="0" lvl="0" indent="0">
              <a:buNone/>
            </a:pPr>
            <a:r>
              <a:rPr lang="en-US" sz="20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 is a free code editor that can be used with a variety of programming languages for operations like debugging, task running, and version control</a:t>
            </a:r>
            <a:r>
              <a:rPr lang="en-US" sz="18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658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F329B-6A28-4162-9EC0-392A5D4B7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568" y="430307"/>
            <a:ext cx="6202642" cy="1062727"/>
          </a:xfrm>
        </p:spPr>
        <p:txBody>
          <a:bodyPr>
            <a:normAutofit fontScale="90000"/>
          </a:bodyPr>
          <a:lstStyle/>
          <a:p>
            <a:pPr algn="l"/>
            <a:r>
              <a:rPr lang="en-US" sz="6000" cap="none" dirty="0"/>
              <a:t>6. </a:t>
            </a:r>
            <a:r>
              <a:rPr lang="en-US" sz="6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6C1FD-B110-4AB4-99CF-7B5EE9535B0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493034"/>
            <a:ext cx="10363826" cy="5069131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Apples New Product called Apple Vision Pro utilizes CV and Virtual Keyboard</a:t>
            </a:r>
          </a:p>
          <a:p>
            <a:pPr marL="0" lv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Fei-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 Li</a:t>
            </a:r>
            <a:r>
              <a:rPr lang="en-US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a Professor of Computer Science at Stanford University and co-director of the Stanford Vision and Learning Lab. Her research focuses on computer vision, machine learning, and cognitive neuroscience, all of which are fundamental to virtual keyboard development. </a:t>
            </a:r>
          </a:p>
          <a:p>
            <a:pPr marL="0" lv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Few videogames from Nintendo uses CV and Virtual Keyboard.</a:t>
            </a:r>
          </a:p>
          <a:p>
            <a:pPr marL="0" lvl="0" indent="0">
              <a:buNone/>
            </a:pPr>
            <a:endParaRPr lang="en-US" baseline="0" dirty="0"/>
          </a:p>
          <a:p>
            <a:pPr marL="0" lvl="0" indent="0">
              <a:buNone/>
            </a:pPr>
            <a:endParaRPr lang="en-US" dirty="0"/>
          </a:p>
          <a:p>
            <a:endParaRPr lang="en-US" baseline="0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894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5F0CA1-E12D-4910-ABD5-30383713B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225288"/>
            <a:ext cx="10515600" cy="139838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615CE1-2B8D-4720-A0DC-D419690743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5288"/>
            <a:ext cx="5181600" cy="595167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Difficulties in Existing Systems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features like autocorrect and word suggestions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shortcuts due to limited gestures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systems being tied down to expensive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hardwares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020F02-E0FE-411B-823E-6770CA207B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5288"/>
            <a:ext cx="5181600" cy="59516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 Proposed by our System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 of features like AI-based autocorrect, word suggestions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gestures for shortcuts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Optimizing software for smooth running and cost effectiveness</a:t>
            </a:r>
            <a:r>
              <a:rPr lang="en-US" dirty="0"/>
              <a:t>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144070C-B7DE-4183-8949-97ED41DE01E2}"/>
              </a:ext>
            </a:extLst>
          </p:cNvPr>
          <p:cNvCxnSpPr>
            <a:stCxn id="4" idx="0"/>
          </p:cNvCxnSpPr>
          <p:nvPr/>
        </p:nvCxnSpPr>
        <p:spPr>
          <a:xfrm>
            <a:off x="6096000" y="365126"/>
            <a:ext cx="0" cy="581183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692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1608</TotalTime>
  <Words>755</Words>
  <Application>Microsoft Office PowerPoint</Application>
  <PresentationFormat>Widescreen</PresentationFormat>
  <Paragraphs>97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1. Introduction</vt:lpstr>
      <vt:lpstr>2. Problem statement</vt:lpstr>
      <vt:lpstr>3. Objectives</vt:lpstr>
      <vt:lpstr>4.Scope and Applications</vt:lpstr>
      <vt:lpstr>5. Tools To Be Used</vt:lpstr>
      <vt:lpstr>6. Literature Review</vt:lpstr>
      <vt:lpstr>PowerPoint Presentation</vt:lpstr>
      <vt:lpstr>7. Process Model</vt:lpstr>
      <vt:lpstr>8. System Block Diagram</vt:lpstr>
      <vt:lpstr>9. Flowchart</vt:lpstr>
      <vt:lpstr>10. Expected Output</vt:lpstr>
      <vt:lpstr>Additional Features</vt:lpstr>
      <vt:lpstr>11. Gantt Chart</vt:lpstr>
      <vt:lpstr>12. 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SuJaN MaLaKaR</dc:creator>
  <cp:lastModifiedBy>Deepak Thapa</cp:lastModifiedBy>
  <cp:revision>52</cp:revision>
  <dcterms:created xsi:type="dcterms:W3CDTF">2024-05-18T05:06:14Z</dcterms:created>
  <dcterms:modified xsi:type="dcterms:W3CDTF">2024-05-21T14:42:29Z</dcterms:modified>
</cp:coreProperties>
</file>