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89175" y="1249119"/>
            <a:ext cx="5565648" cy="1153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1916" y="287527"/>
            <a:ext cx="3360166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0329" y="1000455"/>
            <a:ext cx="8543340" cy="1672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8600" y="1249119"/>
            <a:ext cx="8763000" cy="1583126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69545" algn="ctr">
              <a:lnSpc>
                <a:spcPct val="100000"/>
              </a:lnSpc>
              <a:spcBef>
                <a:spcPts val="385"/>
              </a:spcBef>
            </a:pPr>
            <a:r>
              <a:rPr spc="-125" dirty="0"/>
              <a:t>C</a:t>
            </a:r>
            <a:r>
              <a:rPr spc="-120" dirty="0"/>
              <a:t>aps</a:t>
            </a:r>
            <a:r>
              <a:rPr spc="-125" dirty="0"/>
              <a:t>to</a:t>
            </a:r>
            <a:r>
              <a:rPr spc="-130" dirty="0"/>
              <a:t>n</a:t>
            </a:r>
            <a:r>
              <a:rPr dirty="0"/>
              <a:t>e</a:t>
            </a:r>
            <a:r>
              <a:rPr spc="-285" dirty="0"/>
              <a:t> </a:t>
            </a:r>
            <a:r>
              <a:rPr spc="-165" dirty="0"/>
              <a:t>Pr</a:t>
            </a:r>
            <a:r>
              <a:rPr spc="-160" dirty="0"/>
              <a:t>o</a:t>
            </a:r>
            <a:r>
              <a:rPr spc="-165" dirty="0"/>
              <a:t>j</a:t>
            </a:r>
            <a:r>
              <a:rPr spc="-160" dirty="0"/>
              <a:t>e</a:t>
            </a:r>
            <a:r>
              <a:rPr spc="-165" dirty="0"/>
              <a:t>c</a:t>
            </a:r>
            <a:r>
              <a:rPr dirty="0"/>
              <a:t>t</a:t>
            </a:r>
          </a:p>
          <a:p>
            <a:pPr marL="33020" algn="ctr">
              <a:lnSpc>
                <a:spcPct val="100000"/>
              </a:lnSpc>
              <a:spcBef>
                <a:spcPts val="190"/>
              </a:spcBef>
            </a:pPr>
            <a:r>
              <a:rPr sz="2800" spc="-60" dirty="0">
                <a:solidFill>
                  <a:srgbClr val="0F243E"/>
                </a:solidFill>
              </a:rPr>
              <a:t>B</a:t>
            </a:r>
            <a:r>
              <a:rPr sz="2800" spc="-70" dirty="0">
                <a:solidFill>
                  <a:srgbClr val="0F243E"/>
                </a:solidFill>
              </a:rPr>
              <a:t>an</a:t>
            </a:r>
            <a:r>
              <a:rPr sz="2800" spc="-5" dirty="0">
                <a:solidFill>
                  <a:srgbClr val="0F243E"/>
                </a:solidFill>
              </a:rPr>
              <a:t>k</a:t>
            </a:r>
            <a:r>
              <a:rPr sz="2800" spc="-105" dirty="0">
                <a:solidFill>
                  <a:srgbClr val="0F243E"/>
                </a:solidFill>
              </a:rPr>
              <a:t> </a:t>
            </a:r>
            <a:r>
              <a:rPr lang="en-US" sz="2800" spc="-105" dirty="0">
                <a:solidFill>
                  <a:srgbClr val="0F243E"/>
                </a:solidFill>
              </a:rPr>
              <a:t> </a:t>
            </a:r>
            <a:r>
              <a:rPr sz="2800" spc="-90" dirty="0">
                <a:solidFill>
                  <a:srgbClr val="0F243E"/>
                </a:solidFill>
              </a:rPr>
              <a:t>Mark</a:t>
            </a:r>
            <a:r>
              <a:rPr sz="2800" spc="-95" dirty="0">
                <a:solidFill>
                  <a:srgbClr val="0F243E"/>
                </a:solidFill>
              </a:rPr>
              <a:t>e</a:t>
            </a:r>
            <a:r>
              <a:rPr sz="2800" spc="-90" dirty="0">
                <a:solidFill>
                  <a:srgbClr val="0F243E"/>
                </a:solidFill>
              </a:rPr>
              <a:t>t</a:t>
            </a:r>
            <a:r>
              <a:rPr sz="2800" spc="-95" dirty="0">
                <a:solidFill>
                  <a:srgbClr val="0F243E"/>
                </a:solidFill>
              </a:rPr>
              <a:t>in</a:t>
            </a:r>
            <a:r>
              <a:rPr sz="2800" spc="-5" dirty="0">
                <a:solidFill>
                  <a:srgbClr val="0F243E"/>
                </a:solidFill>
              </a:rPr>
              <a:t>g</a:t>
            </a:r>
            <a:r>
              <a:rPr sz="2800" spc="-135" dirty="0">
                <a:solidFill>
                  <a:srgbClr val="0F243E"/>
                </a:solidFill>
              </a:rPr>
              <a:t> </a:t>
            </a:r>
            <a:r>
              <a:rPr lang="en-US" sz="2800" spc="-135" dirty="0">
                <a:solidFill>
                  <a:srgbClr val="0F243E"/>
                </a:solidFill>
              </a:rPr>
              <a:t> </a:t>
            </a:r>
            <a:r>
              <a:rPr sz="2800" spc="-100" dirty="0">
                <a:solidFill>
                  <a:srgbClr val="0F243E"/>
                </a:solidFill>
              </a:rPr>
              <a:t>Eff</a:t>
            </a:r>
            <a:r>
              <a:rPr sz="2800" spc="-105" dirty="0">
                <a:solidFill>
                  <a:srgbClr val="0F243E"/>
                </a:solidFill>
              </a:rPr>
              <a:t>e</a:t>
            </a:r>
            <a:r>
              <a:rPr sz="2800" spc="-100" dirty="0">
                <a:solidFill>
                  <a:srgbClr val="0F243E"/>
                </a:solidFill>
              </a:rPr>
              <a:t>ct</a:t>
            </a:r>
            <a:r>
              <a:rPr sz="2800" spc="-105" dirty="0">
                <a:solidFill>
                  <a:srgbClr val="0F243E"/>
                </a:solidFill>
              </a:rPr>
              <a:t>ivene</a:t>
            </a:r>
            <a:r>
              <a:rPr sz="2800" spc="-100" dirty="0">
                <a:solidFill>
                  <a:srgbClr val="0F243E"/>
                </a:solidFill>
              </a:rPr>
              <a:t>s</a:t>
            </a:r>
            <a:r>
              <a:rPr lang="en-US" sz="2800" spc="190" dirty="0">
                <a:solidFill>
                  <a:srgbClr val="0F243E"/>
                </a:solidFill>
              </a:rPr>
              <a:t>s </a:t>
            </a:r>
            <a:r>
              <a:rPr sz="2800" spc="-90" dirty="0">
                <a:solidFill>
                  <a:srgbClr val="0F243E"/>
                </a:solidFill>
              </a:rPr>
              <a:t>Pr</a:t>
            </a:r>
            <a:r>
              <a:rPr sz="2800" spc="-95" dirty="0">
                <a:solidFill>
                  <a:srgbClr val="0F243E"/>
                </a:solidFill>
              </a:rPr>
              <a:t>edi</a:t>
            </a:r>
            <a:r>
              <a:rPr sz="2800" spc="-85" dirty="0">
                <a:solidFill>
                  <a:srgbClr val="0F243E"/>
                </a:solidFill>
              </a:rPr>
              <a:t>c</a:t>
            </a:r>
            <a:r>
              <a:rPr sz="2800" spc="-90" dirty="0">
                <a:solidFill>
                  <a:srgbClr val="0F243E"/>
                </a:solidFill>
              </a:rPr>
              <a:t>t</a:t>
            </a:r>
            <a:r>
              <a:rPr sz="2800" spc="-95" dirty="0">
                <a:solidFill>
                  <a:srgbClr val="0F243E"/>
                </a:solidFill>
              </a:rPr>
              <a:t>io</a:t>
            </a:r>
            <a:r>
              <a:rPr sz="2800" spc="-5" dirty="0">
                <a:solidFill>
                  <a:srgbClr val="0F243E"/>
                </a:solidFill>
              </a:rPr>
              <a:t>n</a:t>
            </a:r>
            <a:br>
              <a:rPr lang="en-US" sz="2800" spc="-5" dirty="0">
                <a:solidFill>
                  <a:srgbClr val="0F243E"/>
                </a:solidFill>
              </a:rPr>
            </a:b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0" y="2952750"/>
            <a:ext cx="9144000" cy="38068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10185" marR="5080" indent="-198120" algn="ctr">
              <a:lnSpc>
                <a:spcPts val="2990"/>
              </a:lnSpc>
              <a:spcBef>
                <a:spcPts val="85"/>
              </a:spcBef>
            </a:pPr>
            <a:r>
              <a:rPr lang="en-US" sz="2400" dirty="0">
                <a:latin typeface="Book Antiqua" panose="02040602050305030304" pitchFamily="18" charset="0"/>
                <a:cs typeface="Calibri"/>
              </a:rPr>
              <a:t>Deepak Kumar Gautam</a:t>
            </a:r>
            <a:endParaRPr sz="2400" dirty="0">
              <a:latin typeface="Book Antiqua" panose="02040602050305030304" pitchFamily="18" charset="0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28" y="764880"/>
            <a:ext cx="9042918" cy="437861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60775" y="3812844"/>
            <a:ext cx="507555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09220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Age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distribution in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dataset, shows that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campaign is </a:t>
            </a:r>
            <a:r>
              <a:rPr sz="1600" spc="-15" dirty="0">
                <a:solidFill>
                  <a:srgbClr val="0F243E"/>
                </a:solidFill>
                <a:latin typeface="Calibri"/>
                <a:cs typeface="Calibri"/>
              </a:rPr>
              <a:t>more </a:t>
            </a:r>
            <a:r>
              <a:rPr sz="1600" spc="-35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F243E"/>
                </a:solidFill>
                <a:latin typeface="Calibri"/>
                <a:cs typeface="Calibri"/>
              </a:rPr>
              <a:t>centered</a:t>
            </a:r>
            <a:r>
              <a:rPr sz="16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to</a:t>
            </a:r>
            <a:r>
              <a:rPr sz="16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30-50</a:t>
            </a:r>
            <a:r>
              <a:rPr sz="1600" spc="3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age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F243E"/>
                </a:solidFill>
                <a:latin typeface="Calibri"/>
                <a:cs typeface="Calibri"/>
              </a:rPr>
              <a:t>group.</a:t>
            </a:r>
            <a:endParaRPr sz="16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client</a:t>
            </a:r>
            <a:r>
              <a:rPr sz="1600" spc="-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shows</a:t>
            </a:r>
            <a:r>
              <a:rPr sz="1600" spc="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F243E"/>
                </a:solidFill>
                <a:latin typeface="Calibri"/>
                <a:cs typeface="Calibri"/>
              </a:rPr>
              <a:t>interest</a:t>
            </a:r>
            <a:r>
              <a:rPr sz="16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on</a:t>
            </a:r>
            <a:r>
              <a:rPr sz="16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term</a:t>
            </a:r>
            <a:r>
              <a:rPr sz="16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deposit,</a:t>
            </a:r>
            <a:r>
              <a:rPr sz="16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who</a:t>
            </a:r>
            <a:r>
              <a:rPr sz="1600" spc="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had</a:t>
            </a:r>
            <a:r>
              <a:rPr sz="1600" spc="-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discussion </a:t>
            </a:r>
            <a:r>
              <a:rPr sz="1600" spc="-34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F243E"/>
                </a:solidFill>
                <a:latin typeface="Calibri"/>
                <a:cs typeface="Calibri"/>
              </a:rPr>
              <a:t>for</a:t>
            </a:r>
            <a:r>
              <a:rPr sz="16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longer</a:t>
            </a:r>
            <a:r>
              <a:rPr sz="16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duration.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1427" y="146684"/>
            <a:ext cx="6384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CC0000"/>
                </a:solidFill>
              </a:rPr>
              <a:t>Relation</a:t>
            </a:r>
            <a:r>
              <a:rPr sz="2400" spc="-250" dirty="0">
                <a:solidFill>
                  <a:srgbClr val="CC0000"/>
                </a:solidFill>
              </a:rPr>
              <a:t> </a:t>
            </a:r>
            <a:r>
              <a:rPr sz="2400" spc="-100" dirty="0">
                <a:solidFill>
                  <a:srgbClr val="CC0000"/>
                </a:solidFill>
              </a:rPr>
              <a:t>between</a:t>
            </a:r>
            <a:r>
              <a:rPr sz="2400" spc="-225" dirty="0">
                <a:solidFill>
                  <a:srgbClr val="CC0000"/>
                </a:solidFill>
              </a:rPr>
              <a:t> </a:t>
            </a:r>
            <a:r>
              <a:rPr sz="2400" spc="-100" dirty="0">
                <a:solidFill>
                  <a:srgbClr val="CC0000"/>
                </a:solidFill>
              </a:rPr>
              <a:t>Numerical</a:t>
            </a:r>
            <a:r>
              <a:rPr sz="2400" spc="-270" dirty="0">
                <a:solidFill>
                  <a:srgbClr val="CC0000"/>
                </a:solidFill>
              </a:rPr>
              <a:t> </a:t>
            </a:r>
            <a:r>
              <a:rPr sz="2400" spc="-110" dirty="0">
                <a:solidFill>
                  <a:srgbClr val="CC0000"/>
                </a:solidFill>
              </a:rPr>
              <a:t>feature</a:t>
            </a:r>
            <a:r>
              <a:rPr sz="2400" spc="-229" dirty="0">
                <a:solidFill>
                  <a:srgbClr val="CC0000"/>
                </a:solidFill>
              </a:rPr>
              <a:t> </a:t>
            </a:r>
            <a:r>
              <a:rPr sz="2400" spc="-75" dirty="0">
                <a:solidFill>
                  <a:srgbClr val="CC0000"/>
                </a:solidFill>
              </a:rPr>
              <a:t>and</a:t>
            </a:r>
            <a:r>
              <a:rPr sz="2400" spc="-225" dirty="0">
                <a:solidFill>
                  <a:srgbClr val="CC0000"/>
                </a:solidFill>
              </a:rPr>
              <a:t> </a:t>
            </a:r>
            <a:r>
              <a:rPr sz="2400" spc="-130" dirty="0">
                <a:solidFill>
                  <a:srgbClr val="CC0000"/>
                </a:solidFill>
              </a:rPr>
              <a:t>Target</a:t>
            </a:r>
            <a:r>
              <a:rPr sz="2400" spc="-250" dirty="0">
                <a:solidFill>
                  <a:srgbClr val="CC0000"/>
                </a:solidFill>
              </a:rPr>
              <a:t> </a:t>
            </a:r>
            <a:r>
              <a:rPr sz="2400" spc="-114" dirty="0">
                <a:solidFill>
                  <a:srgbClr val="CC0000"/>
                </a:solidFill>
              </a:rPr>
              <a:t>Variable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691" y="796239"/>
            <a:ext cx="2787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90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800" b="1" spc="-95" dirty="0">
                <a:solidFill>
                  <a:srgbClr val="C00000"/>
                </a:solidFill>
                <a:latin typeface="Calibri"/>
                <a:cs typeface="Calibri"/>
              </a:rPr>
              <a:t>ea</a:t>
            </a:r>
            <a:r>
              <a:rPr sz="2800" b="1" spc="-9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b="1" spc="-95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800" b="1" spc="-9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b="1" spc="-1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9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b="1" spc="-95" dirty="0">
                <a:solidFill>
                  <a:srgbClr val="C00000"/>
                </a:solidFill>
                <a:latin typeface="Calibri"/>
                <a:cs typeface="Calibri"/>
              </a:rPr>
              <a:t>nginee</a:t>
            </a:r>
            <a:r>
              <a:rPr sz="2800" b="1" spc="-9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b="1" spc="-95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575053"/>
            <a:ext cx="83007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24F5C"/>
                </a:solidFill>
                <a:latin typeface="Calibri"/>
                <a:cs typeface="Calibri"/>
              </a:rPr>
              <a:t>Feature </a:t>
            </a:r>
            <a:r>
              <a:rPr sz="1800" spc="-5" dirty="0">
                <a:solidFill>
                  <a:srgbClr val="124F5C"/>
                </a:solidFill>
                <a:latin typeface="Calibri"/>
                <a:cs typeface="Calibri"/>
              </a:rPr>
              <a:t>Engineering is </a:t>
            </a:r>
            <a:r>
              <a:rPr sz="1800" dirty="0">
                <a:solidFill>
                  <a:srgbClr val="124F5C"/>
                </a:solidFill>
                <a:latin typeface="Calibri"/>
                <a:cs typeface="Calibri"/>
              </a:rPr>
              <a:t>a machine </a:t>
            </a:r>
            <a:r>
              <a:rPr sz="1800" spc="-5" dirty="0">
                <a:solidFill>
                  <a:srgbClr val="124F5C"/>
                </a:solidFill>
                <a:latin typeface="Calibri"/>
                <a:cs typeface="Calibri"/>
              </a:rPr>
              <a:t>learning technique that </a:t>
            </a:r>
            <a:r>
              <a:rPr sz="1800" spc="-10" dirty="0">
                <a:solidFill>
                  <a:srgbClr val="124F5C"/>
                </a:solidFill>
                <a:latin typeface="Calibri"/>
                <a:cs typeface="Calibri"/>
              </a:rPr>
              <a:t>leverages </a:t>
            </a:r>
            <a:r>
              <a:rPr sz="1800" spc="-15" dirty="0">
                <a:solidFill>
                  <a:srgbClr val="124F5C"/>
                </a:solidFill>
                <a:latin typeface="Calibri"/>
                <a:cs typeface="Calibri"/>
              </a:rPr>
              <a:t>data </a:t>
            </a:r>
            <a:r>
              <a:rPr sz="1800" spc="-10" dirty="0">
                <a:solidFill>
                  <a:srgbClr val="124F5C"/>
                </a:solidFill>
                <a:latin typeface="Calibri"/>
                <a:cs typeface="Calibri"/>
              </a:rPr>
              <a:t>to </a:t>
            </a:r>
            <a:r>
              <a:rPr sz="1800" spc="-15" dirty="0">
                <a:solidFill>
                  <a:srgbClr val="124F5C"/>
                </a:solidFill>
                <a:latin typeface="Calibri"/>
                <a:cs typeface="Calibri"/>
              </a:rPr>
              <a:t>create </a:t>
            </a:r>
            <a:r>
              <a:rPr sz="1800" spc="-5" dirty="0">
                <a:solidFill>
                  <a:srgbClr val="124F5C"/>
                </a:solidFill>
                <a:latin typeface="Calibri"/>
                <a:cs typeface="Calibri"/>
              </a:rPr>
              <a:t>new </a:t>
            </a:r>
            <a:r>
              <a:rPr sz="180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Calibri"/>
                <a:cs typeface="Calibri"/>
              </a:rPr>
              <a:t>variable</a:t>
            </a:r>
            <a:r>
              <a:rPr sz="180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Calibri"/>
                <a:cs typeface="Calibri"/>
              </a:rPr>
              <a:t>aren’t</a:t>
            </a:r>
            <a:r>
              <a:rPr sz="180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Calibri"/>
                <a:cs typeface="Calibri"/>
              </a:rPr>
              <a:t>in</a:t>
            </a:r>
            <a:r>
              <a:rPr sz="1800" dirty="0">
                <a:solidFill>
                  <a:srgbClr val="124F5C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Calibri"/>
                <a:cs typeface="Calibri"/>
              </a:rPr>
              <a:t>training</a:t>
            </a:r>
            <a:r>
              <a:rPr sz="180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Calibri"/>
                <a:cs typeface="Calibri"/>
              </a:rPr>
              <a:t>set</a:t>
            </a:r>
            <a:r>
              <a:rPr sz="1800" dirty="0">
                <a:solidFill>
                  <a:srgbClr val="124F5C"/>
                </a:solidFill>
                <a:latin typeface="Calibri"/>
                <a:cs typeface="Calibri"/>
              </a:rPr>
              <a:t> .</a:t>
            </a:r>
            <a:r>
              <a:rPr sz="1800" spc="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124F5C"/>
                </a:solidFill>
                <a:latin typeface="Calibri"/>
                <a:cs typeface="Calibri"/>
              </a:rPr>
              <a:t>We</a:t>
            </a:r>
            <a:r>
              <a:rPr sz="1800" spc="-3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Calibri"/>
                <a:cs typeface="Calibri"/>
              </a:rPr>
              <a:t>produce</a:t>
            </a:r>
            <a:r>
              <a:rPr sz="1800" spc="-5" dirty="0">
                <a:solidFill>
                  <a:srgbClr val="124F5C"/>
                </a:solidFill>
                <a:latin typeface="Calibri"/>
                <a:cs typeface="Calibri"/>
              </a:rPr>
              <a:t> new</a:t>
            </a:r>
            <a:r>
              <a:rPr sz="180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44060"/>
                </a:solidFill>
                <a:latin typeface="Calibri"/>
                <a:cs typeface="Calibri"/>
              </a:rPr>
              <a:t>features</a:t>
            </a:r>
            <a:r>
              <a:rPr sz="1800" spc="-5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Calibri"/>
                <a:cs typeface="Calibri"/>
              </a:rPr>
              <a:t>with</a:t>
            </a:r>
            <a:r>
              <a:rPr sz="1800" dirty="0">
                <a:solidFill>
                  <a:srgbClr val="124F5C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Calibri"/>
                <a:cs typeface="Calibri"/>
              </a:rPr>
              <a:t>goal</a:t>
            </a:r>
            <a:r>
              <a:rPr sz="180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Calibri"/>
                <a:cs typeface="Calibri"/>
              </a:rPr>
              <a:t>of </a:t>
            </a:r>
            <a:r>
              <a:rPr sz="1800" spc="-39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Calibri"/>
                <a:cs typeface="Calibri"/>
              </a:rPr>
              <a:t>simplifying</a:t>
            </a:r>
            <a:r>
              <a:rPr sz="1800" spc="1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24F5C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Calibri"/>
                <a:cs typeface="Calibri"/>
              </a:rPr>
              <a:t>speeding</a:t>
            </a:r>
            <a:r>
              <a:rPr sz="1800" spc="1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24F5C"/>
                </a:solidFill>
                <a:latin typeface="Calibri"/>
                <a:cs typeface="Calibri"/>
              </a:rPr>
              <a:t>up</a:t>
            </a:r>
            <a:r>
              <a:rPr sz="1800" spc="1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Calibri"/>
                <a:cs typeface="Calibri"/>
              </a:rPr>
              <a:t>transformation</a:t>
            </a:r>
            <a:r>
              <a:rPr sz="1800" spc="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Calibri"/>
                <a:cs typeface="Calibri"/>
              </a:rPr>
              <a:t>while</a:t>
            </a:r>
            <a:r>
              <a:rPr sz="1800" spc="1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24F5C"/>
                </a:solidFill>
                <a:latin typeface="Calibri"/>
                <a:cs typeface="Calibri"/>
              </a:rPr>
              <a:t>also </a:t>
            </a:r>
            <a:r>
              <a:rPr sz="1800" spc="-5" dirty="0">
                <a:solidFill>
                  <a:srgbClr val="124F5C"/>
                </a:solidFill>
                <a:latin typeface="Calibri"/>
                <a:cs typeface="Calibri"/>
              </a:rPr>
              <a:t>enhancing</a:t>
            </a:r>
            <a:r>
              <a:rPr sz="1800" spc="3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24F5C"/>
                </a:solidFill>
                <a:latin typeface="Calibri"/>
                <a:cs typeface="Calibri"/>
              </a:rPr>
              <a:t>model</a:t>
            </a:r>
            <a:r>
              <a:rPr sz="1800" spc="1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Calibri"/>
                <a:cs typeface="Calibri"/>
              </a:rPr>
              <a:t>accuracy.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381457"/>
            <a:ext cx="4467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C0000"/>
                </a:solidFill>
              </a:rPr>
              <a:t>Encoding</a:t>
            </a:r>
            <a:r>
              <a:rPr sz="2800" spc="-10" dirty="0">
                <a:solidFill>
                  <a:srgbClr val="CC0000"/>
                </a:solidFill>
              </a:rPr>
              <a:t> categorical</a:t>
            </a:r>
            <a:r>
              <a:rPr sz="2800" spc="40" dirty="0">
                <a:solidFill>
                  <a:srgbClr val="CC0000"/>
                </a:solidFill>
              </a:rPr>
              <a:t> </a:t>
            </a:r>
            <a:r>
              <a:rPr sz="2800" spc="-10" dirty="0">
                <a:solidFill>
                  <a:srgbClr val="CC0000"/>
                </a:solidFill>
              </a:rPr>
              <a:t>variables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84175" y="1069086"/>
            <a:ext cx="8442960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In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simple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words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encoding</a:t>
            </a:r>
            <a:r>
              <a:rPr sz="1400" spc="2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means</a:t>
            </a:r>
            <a:r>
              <a:rPr sz="14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converting</a:t>
            </a:r>
            <a:r>
              <a:rPr sz="1400" spc="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data</a:t>
            </a:r>
            <a:r>
              <a:rPr sz="14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into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required</a:t>
            </a:r>
            <a:r>
              <a:rPr sz="1400" spc="2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format.</a:t>
            </a:r>
            <a:r>
              <a:rPr sz="1400" spc="-3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Since 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ML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models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0F243E"/>
                </a:solidFill>
                <a:latin typeface="Calibri"/>
                <a:cs typeface="Calibri"/>
              </a:rPr>
              <a:t>takes</a:t>
            </a:r>
            <a:r>
              <a:rPr sz="14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only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numerical</a:t>
            </a:r>
            <a:r>
              <a:rPr sz="14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data</a:t>
            </a:r>
            <a:r>
              <a:rPr sz="1400" spc="2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to </a:t>
            </a:r>
            <a:r>
              <a:rPr sz="1400" spc="-3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do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computation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we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will</a:t>
            </a:r>
            <a:r>
              <a:rPr sz="1400" spc="-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convert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 all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cat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variable</a:t>
            </a:r>
            <a:r>
              <a:rPr sz="14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into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numerical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data.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0F243E"/>
                </a:solidFill>
                <a:latin typeface="Calibri"/>
                <a:cs typeface="Calibri"/>
              </a:rPr>
              <a:t>We</a:t>
            </a:r>
            <a:r>
              <a:rPr sz="1400" spc="-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used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two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methods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to encode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data.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F243E"/>
                </a:solidFill>
                <a:latin typeface="Calibri"/>
                <a:cs typeface="Calibri"/>
              </a:rPr>
              <a:t>Label</a:t>
            </a:r>
            <a:r>
              <a:rPr sz="1400" b="1" spc="-2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F243E"/>
                </a:solidFill>
                <a:latin typeface="Calibri"/>
                <a:cs typeface="Calibri"/>
              </a:rPr>
              <a:t>Encoding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: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Label</a:t>
            </a:r>
            <a:r>
              <a:rPr sz="14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Encoding</a:t>
            </a:r>
            <a:r>
              <a:rPr sz="14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0F243E"/>
                </a:solidFill>
                <a:latin typeface="Calibri"/>
                <a:cs typeface="Calibri"/>
              </a:rPr>
              <a:t>refers</a:t>
            </a:r>
            <a:r>
              <a:rPr sz="14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to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converting</a:t>
            </a:r>
            <a:r>
              <a:rPr sz="14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labels</a:t>
            </a:r>
            <a:r>
              <a:rPr sz="14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to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numeric</a:t>
            </a:r>
            <a:r>
              <a:rPr sz="14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form.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F243E"/>
                </a:solidFill>
                <a:latin typeface="Calibri"/>
                <a:cs typeface="Calibri"/>
              </a:rPr>
              <a:t>One</a:t>
            </a:r>
            <a:r>
              <a:rPr sz="1400" b="1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F243E"/>
                </a:solidFill>
                <a:latin typeface="Calibri"/>
                <a:cs typeface="Calibri"/>
              </a:rPr>
              <a:t>Hot</a:t>
            </a:r>
            <a:r>
              <a:rPr sz="1400" b="1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F243E"/>
                </a:solidFill>
                <a:latin typeface="Calibri"/>
                <a:cs typeface="Calibri"/>
              </a:rPr>
              <a:t>Encoding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:</a:t>
            </a:r>
            <a:r>
              <a:rPr sz="1400" spc="-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It</a:t>
            </a:r>
            <a:r>
              <a:rPr sz="14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is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also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the</a:t>
            </a:r>
            <a:r>
              <a:rPr sz="14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process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of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converting</a:t>
            </a:r>
            <a:r>
              <a:rPr sz="14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categorical</a:t>
            </a:r>
            <a:r>
              <a:rPr sz="14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data</a:t>
            </a:r>
            <a:r>
              <a:rPr sz="14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into</a:t>
            </a:r>
            <a:r>
              <a:rPr sz="14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numerical</a:t>
            </a:r>
            <a:r>
              <a:rPr sz="14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data</a:t>
            </a:r>
            <a:r>
              <a:rPr sz="14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but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here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we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don’t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give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labels</a:t>
            </a:r>
            <a:r>
              <a:rPr sz="14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to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each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category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instead</a:t>
            </a:r>
            <a:r>
              <a:rPr sz="14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we</a:t>
            </a:r>
            <a:r>
              <a:rPr sz="1400" spc="-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create</a:t>
            </a:r>
            <a:r>
              <a:rPr sz="1400" spc="2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new</a:t>
            </a:r>
            <a:r>
              <a:rPr sz="14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columns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for</a:t>
            </a:r>
            <a:r>
              <a:rPr sz="1400" spc="-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each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category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and</a:t>
            </a:r>
            <a:r>
              <a:rPr sz="1400" spc="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gives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 binary</a:t>
            </a:r>
            <a:r>
              <a:rPr sz="14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values.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3378708"/>
            <a:ext cx="5730240" cy="135635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622" y="480771"/>
            <a:ext cx="1296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>
                <a:solidFill>
                  <a:srgbClr val="CC0000"/>
                </a:solidFill>
              </a:rPr>
              <a:t>Sa</a:t>
            </a:r>
            <a:r>
              <a:rPr sz="2800" spc="-100" dirty="0">
                <a:solidFill>
                  <a:srgbClr val="CC0000"/>
                </a:solidFill>
              </a:rPr>
              <a:t>m</a:t>
            </a:r>
            <a:r>
              <a:rPr sz="2800" spc="-105" dirty="0">
                <a:solidFill>
                  <a:srgbClr val="CC0000"/>
                </a:solidFill>
              </a:rPr>
              <a:t>plin</a:t>
            </a:r>
            <a:r>
              <a:rPr sz="2800" spc="-5" dirty="0">
                <a:solidFill>
                  <a:srgbClr val="CC0000"/>
                </a:solidFill>
              </a:rPr>
              <a:t>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64870" y="1066038"/>
            <a:ext cx="71335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43751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244060"/>
                </a:solidFill>
                <a:latin typeface="Calibri"/>
                <a:cs typeface="Calibri"/>
              </a:rPr>
              <a:t>The</a:t>
            </a:r>
            <a:r>
              <a:rPr sz="1800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44060"/>
                </a:solidFill>
                <a:latin typeface="Calibri"/>
                <a:cs typeface="Calibri"/>
              </a:rPr>
              <a:t>dataset</a:t>
            </a:r>
            <a:r>
              <a:rPr sz="1800" spc="5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44060"/>
                </a:solidFill>
                <a:latin typeface="Calibri"/>
                <a:cs typeface="Calibri"/>
              </a:rPr>
              <a:t>was</a:t>
            </a:r>
            <a:r>
              <a:rPr sz="1800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44060"/>
                </a:solidFill>
                <a:latin typeface="Calibri"/>
                <a:cs typeface="Calibri"/>
              </a:rPr>
              <a:t>highly</a:t>
            </a:r>
            <a:r>
              <a:rPr sz="1800" spc="15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44060"/>
                </a:solidFill>
                <a:latin typeface="Calibri"/>
                <a:cs typeface="Calibri"/>
              </a:rPr>
              <a:t>imbalance</a:t>
            </a:r>
            <a:r>
              <a:rPr sz="1800" spc="30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44060"/>
                </a:solidFill>
                <a:latin typeface="Calibri"/>
                <a:cs typeface="Calibri"/>
              </a:rPr>
              <a:t>so </a:t>
            </a:r>
            <a:r>
              <a:rPr sz="1800" spc="-10" dirty="0">
                <a:solidFill>
                  <a:srgbClr val="24406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44060"/>
                </a:solidFill>
                <a:latin typeface="Calibri"/>
                <a:cs typeface="Calibri"/>
              </a:rPr>
              <a:t>balance</a:t>
            </a:r>
            <a:r>
              <a:rPr sz="1800" spc="10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4406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44060"/>
                </a:solidFill>
                <a:latin typeface="Calibri"/>
                <a:cs typeface="Calibri"/>
              </a:rPr>
              <a:t>dataset,</a:t>
            </a:r>
            <a:r>
              <a:rPr sz="1800" spc="-5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44060"/>
                </a:solidFill>
                <a:latin typeface="Calibri"/>
                <a:cs typeface="Calibri"/>
              </a:rPr>
              <a:t>we</a:t>
            </a:r>
            <a:r>
              <a:rPr sz="1800" dirty="0">
                <a:solidFill>
                  <a:srgbClr val="244060"/>
                </a:solidFill>
                <a:latin typeface="Calibri"/>
                <a:cs typeface="Calibri"/>
              </a:rPr>
              <a:t> used </a:t>
            </a:r>
            <a:r>
              <a:rPr sz="1800" spc="-390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44060"/>
                </a:solidFill>
                <a:latin typeface="Calibri"/>
                <a:cs typeface="Calibri"/>
              </a:rPr>
              <a:t>technique</a:t>
            </a:r>
            <a:r>
              <a:rPr sz="1800" spc="20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44060"/>
                </a:solidFill>
                <a:latin typeface="Calibri"/>
                <a:cs typeface="Calibri"/>
              </a:rPr>
              <a:t>called</a:t>
            </a:r>
            <a:r>
              <a:rPr sz="1800" spc="25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44060"/>
                </a:solidFill>
                <a:latin typeface="Calibri"/>
                <a:cs typeface="Calibri"/>
              </a:rPr>
              <a:t>Random</a:t>
            </a:r>
            <a:r>
              <a:rPr sz="1800" spc="10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44060"/>
                </a:solidFill>
                <a:latin typeface="Calibri"/>
                <a:cs typeface="Calibri"/>
              </a:rPr>
              <a:t>over</a:t>
            </a:r>
            <a:r>
              <a:rPr sz="1800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44060"/>
                </a:solidFill>
                <a:latin typeface="Calibri"/>
                <a:cs typeface="Calibri"/>
              </a:rPr>
              <a:t>sampler.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244060"/>
                </a:solidFill>
                <a:latin typeface="Calibri"/>
                <a:cs typeface="Calibri"/>
              </a:rPr>
              <a:t>Oversampling</a:t>
            </a:r>
            <a:r>
              <a:rPr sz="1800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44060"/>
                </a:solidFill>
                <a:latin typeface="Calibri"/>
                <a:cs typeface="Calibri"/>
              </a:rPr>
              <a:t>can</a:t>
            </a:r>
            <a:r>
              <a:rPr sz="1800" spc="20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44060"/>
                </a:solidFill>
                <a:latin typeface="Calibri"/>
                <a:cs typeface="Calibri"/>
              </a:rPr>
              <a:t>be</a:t>
            </a:r>
            <a:r>
              <a:rPr sz="1800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44060"/>
                </a:solidFill>
                <a:latin typeface="Calibri"/>
                <a:cs typeface="Calibri"/>
              </a:rPr>
              <a:t>defined</a:t>
            </a:r>
            <a:r>
              <a:rPr sz="1800" spc="15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44060"/>
                </a:solidFill>
                <a:latin typeface="Calibri"/>
                <a:cs typeface="Calibri"/>
              </a:rPr>
              <a:t>as</a:t>
            </a:r>
            <a:r>
              <a:rPr sz="1800" spc="5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44060"/>
                </a:solidFill>
                <a:latin typeface="Calibri"/>
                <a:cs typeface="Calibri"/>
              </a:rPr>
              <a:t>adding</a:t>
            </a:r>
            <a:r>
              <a:rPr sz="1800" spc="10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44060"/>
                </a:solidFill>
                <a:latin typeface="Calibri"/>
                <a:cs typeface="Calibri"/>
              </a:rPr>
              <a:t>more</a:t>
            </a:r>
            <a:r>
              <a:rPr sz="1800" spc="5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44060"/>
                </a:solidFill>
                <a:latin typeface="Calibri"/>
                <a:cs typeface="Calibri"/>
              </a:rPr>
              <a:t>copies</a:t>
            </a:r>
            <a:r>
              <a:rPr sz="1800" spc="10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4406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244060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44060"/>
                </a:solidFill>
                <a:latin typeface="Calibri"/>
                <a:cs typeface="Calibri"/>
              </a:rPr>
              <a:t>minority</a:t>
            </a:r>
            <a:r>
              <a:rPr sz="1800" spc="5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44060"/>
                </a:solidFill>
                <a:latin typeface="Calibri"/>
                <a:cs typeface="Calibri"/>
              </a:rPr>
              <a:t>class.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870" y="2430272"/>
            <a:ext cx="2256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Feature</a:t>
            </a:r>
            <a:r>
              <a:rPr sz="2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Scaling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3126993"/>
            <a:ext cx="699008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5" dirty="0">
                <a:solidFill>
                  <a:srgbClr val="0F243E"/>
                </a:solidFill>
                <a:latin typeface="Calibri"/>
                <a:cs typeface="Calibri"/>
              </a:rPr>
              <a:t>Feature</a:t>
            </a:r>
            <a:r>
              <a:rPr sz="1600" spc="3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Scaling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is</a:t>
            </a:r>
            <a:r>
              <a:rPr sz="16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a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technique</a:t>
            </a:r>
            <a:r>
              <a:rPr sz="16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to</a:t>
            </a:r>
            <a:r>
              <a:rPr sz="16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F243E"/>
                </a:solidFill>
                <a:latin typeface="Calibri"/>
                <a:cs typeface="Calibri"/>
              </a:rPr>
              <a:t>normalize/standardize</a:t>
            </a:r>
            <a:r>
              <a:rPr sz="1600" spc="2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the</a:t>
            </a:r>
            <a:r>
              <a:rPr sz="16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independent</a:t>
            </a:r>
            <a:r>
              <a:rPr sz="16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F243E"/>
                </a:solidFill>
                <a:latin typeface="Calibri"/>
                <a:cs typeface="Calibri"/>
              </a:rPr>
              <a:t>features </a:t>
            </a:r>
            <a:r>
              <a:rPr sz="1600" spc="-35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F243E"/>
                </a:solidFill>
                <a:latin typeface="Calibri"/>
                <a:cs typeface="Calibri"/>
              </a:rPr>
              <a:t>present</a:t>
            </a:r>
            <a:r>
              <a:rPr sz="16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in</a:t>
            </a:r>
            <a:r>
              <a:rPr sz="1600" spc="-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the</a:t>
            </a:r>
            <a:r>
              <a:rPr sz="16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dataset</a:t>
            </a:r>
            <a:r>
              <a:rPr sz="1600" spc="-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in a</a:t>
            </a:r>
            <a:r>
              <a:rPr sz="1600" spc="-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fixed</a:t>
            </a:r>
            <a:r>
              <a:rPr sz="1600" spc="-15" dirty="0">
                <a:solidFill>
                  <a:srgbClr val="0F243E"/>
                </a:solidFill>
                <a:latin typeface="Calibri"/>
                <a:cs typeface="Calibri"/>
              </a:rPr>
              <a:t> range.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40" dirty="0">
                <a:solidFill>
                  <a:srgbClr val="0F243E"/>
                </a:solidFill>
                <a:latin typeface="Calibri"/>
                <a:cs typeface="Calibri"/>
              </a:rPr>
              <a:t>We</a:t>
            </a:r>
            <a:r>
              <a:rPr sz="1600" spc="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used</a:t>
            </a:r>
            <a:r>
              <a:rPr sz="16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MinMaxScaler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to</a:t>
            </a:r>
            <a:r>
              <a:rPr sz="16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scale</a:t>
            </a:r>
            <a:r>
              <a:rPr sz="1600" spc="-15" dirty="0">
                <a:solidFill>
                  <a:srgbClr val="0F243E"/>
                </a:solidFill>
                <a:latin typeface="Calibri"/>
                <a:cs typeface="Calibri"/>
              </a:rPr>
              <a:t> feature</a:t>
            </a:r>
            <a:r>
              <a:rPr sz="16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it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basically</a:t>
            </a:r>
            <a:r>
              <a:rPr sz="1600" spc="-2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0F243E"/>
                </a:solidFill>
                <a:latin typeface="Calibri"/>
                <a:cs typeface="Calibri"/>
              </a:rPr>
              <a:t>takes</a:t>
            </a:r>
            <a:r>
              <a:rPr sz="16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min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and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max value</a:t>
            </a:r>
            <a:r>
              <a:rPr sz="16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of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column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 and</a:t>
            </a:r>
            <a:r>
              <a:rPr sz="16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scale</a:t>
            </a:r>
            <a:r>
              <a:rPr sz="1600" spc="-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F243E"/>
                </a:solidFill>
                <a:latin typeface="Calibri"/>
                <a:cs typeface="Calibri"/>
              </a:rPr>
              <a:t>feature</a:t>
            </a:r>
            <a:r>
              <a:rPr sz="16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according</a:t>
            </a:r>
            <a:r>
              <a:rPr sz="16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to</a:t>
            </a:r>
            <a:r>
              <a:rPr sz="16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that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in </a:t>
            </a:r>
            <a:r>
              <a:rPr sz="1600" spc="-15" dirty="0">
                <a:solidFill>
                  <a:srgbClr val="0F243E"/>
                </a:solidFill>
                <a:latin typeface="Calibri"/>
                <a:cs typeface="Calibri"/>
              </a:rPr>
              <a:t>range</a:t>
            </a:r>
            <a:r>
              <a:rPr sz="16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of</a:t>
            </a:r>
            <a:r>
              <a:rPr sz="16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0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to</a:t>
            </a:r>
            <a:r>
              <a:rPr sz="16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691" y="415543"/>
            <a:ext cx="2264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CC0000"/>
                </a:solidFill>
              </a:rPr>
              <a:t>Model</a:t>
            </a:r>
            <a:r>
              <a:rPr sz="2800" spc="-45" dirty="0">
                <a:solidFill>
                  <a:srgbClr val="CC0000"/>
                </a:solidFill>
              </a:rPr>
              <a:t> </a:t>
            </a:r>
            <a:r>
              <a:rPr sz="2800" spc="-10" dirty="0">
                <a:solidFill>
                  <a:srgbClr val="CC0000"/>
                </a:solidFill>
              </a:rPr>
              <a:t>Training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3180" y="1018032"/>
            <a:ext cx="3354246" cy="34609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1370838"/>
            <a:ext cx="418084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Model 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training</a:t>
            </a:r>
            <a:r>
              <a:rPr sz="18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 the</a:t>
            </a:r>
            <a:r>
              <a:rPr sz="18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process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of 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fitting</a:t>
            </a:r>
            <a:r>
              <a:rPr sz="18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F243E"/>
                </a:solidFill>
                <a:latin typeface="Calibri"/>
                <a:cs typeface="Calibri"/>
              </a:rPr>
              <a:t>data </a:t>
            </a:r>
            <a:r>
              <a:rPr sz="1800" spc="-39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into 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machine</a:t>
            </a:r>
            <a:r>
              <a:rPr sz="1800" spc="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learning</a:t>
            </a:r>
            <a:r>
              <a:rPr sz="18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model 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from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 which 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 model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learns</a:t>
            </a:r>
            <a:r>
              <a:rPr sz="18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patterns</a:t>
            </a:r>
            <a:r>
              <a:rPr sz="18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in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F243E"/>
                </a:solidFill>
                <a:latin typeface="Calibri"/>
                <a:cs typeface="Calibri"/>
              </a:rPr>
              <a:t>data</a:t>
            </a:r>
            <a:r>
              <a:rPr sz="18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to predict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dependent variable.</a:t>
            </a:r>
            <a:r>
              <a:rPr sz="18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Model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do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it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so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by 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assigning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 a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weight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each</a:t>
            </a:r>
            <a:r>
              <a:rPr sz="18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variable.</a:t>
            </a:r>
            <a:endParaRPr sz="1800">
              <a:latin typeface="Calibri"/>
              <a:cs typeface="Calibri"/>
            </a:endParaRPr>
          </a:p>
          <a:p>
            <a:pPr marL="12700" marR="15240">
              <a:lnSpc>
                <a:spcPct val="100000"/>
              </a:lnSpc>
            </a:pP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After our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 model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trained</a:t>
            </a:r>
            <a:r>
              <a:rPr sz="18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we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F243E"/>
                </a:solidFill>
                <a:latin typeface="Calibri"/>
                <a:cs typeface="Calibri"/>
              </a:rPr>
              <a:t>test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our 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model </a:t>
            </a:r>
            <a:r>
              <a:rPr sz="1800" spc="-39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on</a:t>
            </a:r>
            <a:r>
              <a:rPr sz="18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F243E"/>
                </a:solidFill>
                <a:latin typeface="Calibri"/>
                <a:cs typeface="Calibri"/>
              </a:rPr>
              <a:t>test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F243E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check</a:t>
            </a:r>
            <a:r>
              <a:rPr sz="18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how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our</a:t>
            </a:r>
            <a:r>
              <a:rPr sz="18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model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is 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performing.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448132"/>
            <a:ext cx="2609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Model</a:t>
            </a:r>
            <a:r>
              <a:rPr sz="2800" spc="-25" dirty="0"/>
              <a:t> </a:t>
            </a:r>
            <a:r>
              <a:rPr sz="2800" spc="-20" dirty="0"/>
              <a:t>Evaluation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1450086"/>
            <a:ext cx="7266305" cy="3014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Choose</a:t>
            </a:r>
            <a:r>
              <a:rPr sz="1400" spc="-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the evaluation</a:t>
            </a:r>
            <a:r>
              <a:rPr sz="1400" spc="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metric wisely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Accuracy 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is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not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the</a:t>
            </a:r>
            <a:r>
              <a:rPr sz="1400" spc="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best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metric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 to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use</a:t>
            </a:r>
            <a:r>
              <a:rPr sz="14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when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evaluating</a:t>
            </a:r>
            <a:r>
              <a:rPr sz="1400" spc="3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imbalanced</a:t>
            </a:r>
            <a:r>
              <a:rPr sz="14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datasets</a:t>
            </a:r>
            <a:r>
              <a:rPr sz="1400" spc="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as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it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can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be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misleading.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Metrics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that</a:t>
            </a:r>
            <a:r>
              <a:rPr sz="14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can</a:t>
            </a:r>
            <a:r>
              <a:rPr sz="1400" spc="-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provide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0F243E"/>
                </a:solidFill>
                <a:latin typeface="Calibri"/>
                <a:cs typeface="Calibri"/>
              </a:rPr>
              <a:t>better</a:t>
            </a:r>
            <a:r>
              <a:rPr sz="14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insight</a:t>
            </a:r>
            <a:r>
              <a:rPr sz="14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are:</a:t>
            </a:r>
            <a:endParaRPr sz="1400">
              <a:latin typeface="Calibri"/>
              <a:cs typeface="Calibri"/>
            </a:endParaRPr>
          </a:p>
          <a:p>
            <a:pPr marL="75565" indent="-63500">
              <a:lnSpc>
                <a:spcPct val="100000"/>
              </a:lnSpc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400" b="1" spc="-5" dirty="0">
                <a:solidFill>
                  <a:srgbClr val="0F243E"/>
                </a:solidFill>
                <a:latin typeface="Calibri"/>
                <a:cs typeface="Calibri"/>
              </a:rPr>
              <a:t>Confusion</a:t>
            </a:r>
            <a:r>
              <a:rPr sz="1400" b="1" spc="-3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F243E"/>
                </a:solidFill>
                <a:latin typeface="Calibri"/>
                <a:cs typeface="Calibri"/>
              </a:rPr>
              <a:t>Matrix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:</a:t>
            </a:r>
            <a:r>
              <a:rPr sz="1400" spc="-2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a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table</a:t>
            </a:r>
            <a:r>
              <a:rPr sz="1400" spc="3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showing</a:t>
            </a:r>
            <a:r>
              <a:rPr sz="1400" spc="-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correct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predictions</a:t>
            </a:r>
            <a:r>
              <a:rPr sz="1400" spc="2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and</a:t>
            </a:r>
            <a:r>
              <a:rPr sz="14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types</a:t>
            </a:r>
            <a:r>
              <a:rPr sz="1400" spc="2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of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incorrect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predictions.</a:t>
            </a:r>
            <a:endParaRPr sz="1400">
              <a:latin typeface="Calibri"/>
              <a:cs typeface="Calibri"/>
            </a:endParaRPr>
          </a:p>
          <a:p>
            <a:pPr marL="12700" marR="223520">
              <a:lnSpc>
                <a:spcPct val="100000"/>
              </a:lnSpc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400" b="1" spc="-5" dirty="0">
                <a:solidFill>
                  <a:srgbClr val="0F243E"/>
                </a:solidFill>
                <a:latin typeface="Calibri"/>
                <a:cs typeface="Calibri"/>
              </a:rPr>
              <a:t>Precision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: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the</a:t>
            </a:r>
            <a:r>
              <a:rPr sz="14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number</a:t>
            </a:r>
            <a:r>
              <a:rPr sz="14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of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true</a:t>
            </a:r>
            <a:r>
              <a:rPr sz="14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positives</a:t>
            </a:r>
            <a:r>
              <a:rPr sz="14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divided</a:t>
            </a:r>
            <a:r>
              <a:rPr sz="1400" spc="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by</a:t>
            </a:r>
            <a:r>
              <a:rPr sz="14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all</a:t>
            </a:r>
            <a:r>
              <a:rPr sz="14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positive</a:t>
            </a:r>
            <a:r>
              <a:rPr sz="14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predictions.</a:t>
            </a:r>
            <a:r>
              <a:rPr sz="1400" spc="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Precision</a:t>
            </a:r>
            <a:r>
              <a:rPr sz="14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is</a:t>
            </a:r>
            <a:r>
              <a:rPr sz="14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also</a:t>
            </a:r>
            <a:r>
              <a:rPr sz="14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called </a:t>
            </a:r>
            <a:r>
              <a:rPr sz="1400" spc="-3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Positive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Predictive</a:t>
            </a:r>
            <a:r>
              <a:rPr sz="1400" spc="3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0F243E"/>
                </a:solidFill>
                <a:latin typeface="Calibri"/>
                <a:cs typeface="Calibri"/>
              </a:rPr>
              <a:t>Value.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It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is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 measure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of</a:t>
            </a:r>
            <a:r>
              <a:rPr sz="1400" spc="-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a</a:t>
            </a:r>
            <a:r>
              <a:rPr sz="14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classifier’s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 exactness.</a:t>
            </a:r>
            <a:r>
              <a:rPr sz="14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Low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precision indicates</a:t>
            </a:r>
            <a:r>
              <a:rPr sz="1400" spc="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high 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number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of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false positives.</a:t>
            </a:r>
            <a:endParaRPr sz="1400">
              <a:latin typeface="Calibri"/>
              <a:cs typeface="Calibri"/>
            </a:endParaRPr>
          </a:p>
          <a:p>
            <a:pPr marL="12700" marR="15240">
              <a:lnSpc>
                <a:spcPct val="100000"/>
              </a:lnSpc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400" b="1" spc="-5" dirty="0">
                <a:solidFill>
                  <a:srgbClr val="0F243E"/>
                </a:solidFill>
                <a:latin typeface="Calibri"/>
                <a:cs typeface="Calibri"/>
              </a:rPr>
              <a:t>Recall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:</a:t>
            </a:r>
            <a:r>
              <a:rPr sz="1400" spc="-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the</a:t>
            </a:r>
            <a:r>
              <a:rPr sz="14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number</a:t>
            </a:r>
            <a:r>
              <a:rPr sz="14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of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true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positives</a:t>
            </a:r>
            <a:r>
              <a:rPr sz="14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divided</a:t>
            </a:r>
            <a:r>
              <a:rPr sz="14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by</a:t>
            </a:r>
            <a:r>
              <a:rPr sz="14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the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number</a:t>
            </a:r>
            <a:r>
              <a:rPr sz="14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of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positive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values</a:t>
            </a:r>
            <a:r>
              <a:rPr sz="14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in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the</a:t>
            </a:r>
            <a:r>
              <a:rPr sz="14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test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data.</a:t>
            </a:r>
            <a:r>
              <a:rPr sz="14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The 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recall</a:t>
            </a:r>
            <a:r>
              <a:rPr sz="14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is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also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called</a:t>
            </a:r>
            <a:r>
              <a:rPr sz="14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Sensitivity</a:t>
            </a:r>
            <a:r>
              <a:rPr sz="14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or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the</a:t>
            </a:r>
            <a:r>
              <a:rPr sz="1400" spc="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0F243E"/>
                </a:solidFill>
                <a:latin typeface="Calibri"/>
                <a:cs typeface="Calibri"/>
              </a:rPr>
              <a:t>True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 Positive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Rate.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It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is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 measure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of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a</a:t>
            </a:r>
            <a:r>
              <a:rPr sz="14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classifier’s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completeness. </a:t>
            </a:r>
            <a:r>
              <a:rPr sz="1400" spc="-3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Low</a:t>
            </a:r>
            <a:r>
              <a:rPr sz="1400" spc="-2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recall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indicates</a:t>
            </a:r>
            <a:r>
              <a:rPr sz="14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 high</a:t>
            </a:r>
            <a:r>
              <a:rPr sz="14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number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of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false</a:t>
            </a:r>
            <a:r>
              <a:rPr sz="1400" spc="-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negatives.</a:t>
            </a:r>
            <a:endParaRPr sz="1400">
              <a:latin typeface="Calibri"/>
              <a:cs typeface="Calibri"/>
            </a:endParaRPr>
          </a:p>
          <a:p>
            <a:pPr marL="75565" indent="-63500">
              <a:lnSpc>
                <a:spcPct val="100000"/>
              </a:lnSpc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400" b="1" dirty="0">
                <a:solidFill>
                  <a:srgbClr val="0F243E"/>
                </a:solidFill>
                <a:latin typeface="Calibri"/>
                <a:cs typeface="Calibri"/>
              </a:rPr>
              <a:t>F1</a:t>
            </a:r>
            <a:r>
              <a:rPr sz="1400" b="1" spc="-5" dirty="0">
                <a:solidFill>
                  <a:srgbClr val="0F243E"/>
                </a:solidFill>
                <a:latin typeface="Calibri"/>
                <a:cs typeface="Calibri"/>
              </a:rPr>
              <a:t> Score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:</a:t>
            </a:r>
            <a:r>
              <a:rPr sz="1400" spc="-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the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weighted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average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of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precision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and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recall.</a:t>
            </a:r>
            <a:endParaRPr sz="1400">
              <a:latin typeface="Calibri"/>
              <a:cs typeface="Calibri"/>
            </a:endParaRPr>
          </a:p>
          <a:p>
            <a:pPr marL="75565" indent="-63500">
              <a:lnSpc>
                <a:spcPct val="100000"/>
              </a:lnSpc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400" b="1" spc="-5" dirty="0">
                <a:solidFill>
                  <a:srgbClr val="0F243E"/>
                </a:solidFill>
                <a:latin typeface="Calibri"/>
                <a:cs typeface="Calibri"/>
              </a:rPr>
              <a:t>Area</a:t>
            </a:r>
            <a:r>
              <a:rPr sz="1400" b="1" spc="-2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F243E"/>
                </a:solidFill>
                <a:latin typeface="Calibri"/>
                <a:cs typeface="Calibri"/>
              </a:rPr>
              <a:t>Under</a:t>
            </a:r>
            <a:r>
              <a:rPr sz="1400" b="1" spc="-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F243E"/>
                </a:solidFill>
                <a:latin typeface="Calibri"/>
                <a:cs typeface="Calibri"/>
              </a:rPr>
              <a:t>ROC</a:t>
            </a:r>
            <a:r>
              <a:rPr sz="1400" b="1" spc="-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F243E"/>
                </a:solidFill>
                <a:latin typeface="Calibri"/>
                <a:cs typeface="Calibri"/>
              </a:rPr>
              <a:t>Curve</a:t>
            </a:r>
            <a:r>
              <a:rPr sz="1400" b="1" spc="-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F243E"/>
                </a:solidFill>
                <a:latin typeface="Calibri"/>
                <a:cs typeface="Calibri"/>
              </a:rPr>
              <a:t>(AUC-ROC)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: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 AUC-ROC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represents</a:t>
            </a:r>
            <a:r>
              <a:rPr sz="1400" spc="4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the</a:t>
            </a:r>
            <a:r>
              <a:rPr sz="14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likelihood</a:t>
            </a:r>
            <a:r>
              <a:rPr sz="14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of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your</a:t>
            </a:r>
            <a:r>
              <a:rPr sz="1400" spc="-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model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distinguishing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observations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from</a:t>
            </a:r>
            <a:r>
              <a:rPr sz="1400" spc="-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two</a:t>
            </a:r>
            <a:r>
              <a:rPr sz="1400" spc="-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classes.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In other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words, 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if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you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randomly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select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 one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 observation</a:t>
            </a:r>
            <a:r>
              <a:rPr sz="14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from</a:t>
            </a:r>
            <a:r>
              <a:rPr sz="1400" spc="-3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each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class,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 what’s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the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probability</a:t>
            </a:r>
            <a:r>
              <a:rPr sz="1400" spc="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that</a:t>
            </a:r>
            <a:r>
              <a:rPr sz="14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your</a:t>
            </a:r>
            <a:r>
              <a:rPr sz="1400" spc="-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model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will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be</a:t>
            </a:r>
            <a:r>
              <a:rPr sz="1400" dirty="0">
                <a:solidFill>
                  <a:srgbClr val="0F243E"/>
                </a:solidFill>
                <a:latin typeface="Calibri"/>
                <a:cs typeface="Calibri"/>
              </a:rPr>
              <a:t> able</a:t>
            </a:r>
            <a:r>
              <a:rPr sz="1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to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 “rank”</a:t>
            </a:r>
            <a:r>
              <a:rPr sz="14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Calibri"/>
                <a:cs typeface="Calibri"/>
              </a:rPr>
              <a:t>them correctly?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835" y="1025130"/>
            <a:ext cx="3329406" cy="186845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09600" y="1043057"/>
            <a:ext cx="6819900" cy="3922395"/>
            <a:chOff x="609600" y="1043057"/>
            <a:chExt cx="6819900" cy="392239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1961" y="1043057"/>
              <a:ext cx="2760584" cy="21599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" y="3182111"/>
              <a:ext cx="4389120" cy="17830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58740" y="3947160"/>
              <a:ext cx="2270760" cy="25908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74085" y="346963"/>
            <a:ext cx="31965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Logistic</a:t>
            </a:r>
            <a:r>
              <a:rPr spc="-90" dirty="0"/>
              <a:t> </a:t>
            </a:r>
            <a:r>
              <a:rPr spc="-10" dirty="0"/>
              <a:t>Regression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6232" y="316814"/>
            <a:ext cx="38919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Decision</a:t>
            </a:r>
            <a:r>
              <a:rPr spc="-60" dirty="0"/>
              <a:t> </a:t>
            </a:r>
            <a:r>
              <a:rPr spc="-55" dirty="0"/>
              <a:t>Tree</a:t>
            </a:r>
            <a:r>
              <a:rPr spc="-25" dirty="0"/>
              <a:t> </a:t>
            </a:r>
            <a:r>
              <a:rPr dirty="0"/>
              <a:t>Classifier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060" y="988073"/>
            <a:ext cx="3583457" cy="201317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89204" y="974109"/>
            <a:ext cx="6874509" cy="3875404"/>
            <a:chOff x="489204" y="974109"/>
            <a:chExt cx="6874509" cy="387540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39137" y="974109"/>
              <a:ext cx="2824164" cy="221044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204" y="3134868"/>
              <a:ext cx="4389120" cy="17145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85004" y="3866387"/>
              <a:ext cx="2278379" cy="2590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8404" y="316814"/>
            <a:ext cx="41903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Random</a:t>
            </a:r>
            <a:r>
              <a:rPr spc="-55" dirty="0"/>
              <a:t> </a:t>
            </a:r>
            <a:r>
              <a:rPr spc="-20" dirty="0"/>
              <a:t>Forest</a:t>
            </a:r>
            <a:r>
              <a:rPr spc="-30" dirty="0"/>
              <a:t> </a:t>
            </a:r>
            <a:r>
              <a:rPr dirty="0"/>
              <a:t>Classifier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1532" y="1020070"/>
            <a:ext cx="2667431" cy="20877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8772" y="1029180"/>
            <a:ext cx="3583457" cy="20117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7260" y="3214116"/>
            <a:ext cx="3886200" cy="14554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08447" y="3867911"/>
            <a:ext cx="2278379" cy="2590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6570" y="287527"/>
            <a:ext cx="30721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XGBoost</a:t>
            </a:r>
            <a:r>
              <a:rPr spc="-35" dirty="0"/>
              <a:t> </a:t>
            </a:r>
            <a:r>
              <a:rPr spc="-5" dirty="0"/>
              <a:t>Classifier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263" y="1113355"/>
            <a:ext cx="3029299" cy="17008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3925" y="952886"/>
            <a:ext cx="2575756" cy="20155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5819" y="3153155"/>
            <a:ext cx="3886200" cy="14554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9200" y="3701796"/>
            <a:ext cx="2270759" cy="2590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435" y="1551178"/>
            <a:ext cx="3336925" cy="297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indent="-382905">
              <a:lnSpc>
                <a:spcPct val="100000"/>
              </a:lnSpc>
              <a:spcBef>
                <a:spcPts val="95"/>
              </a:spcBef>
              <a:buSzPct val="105263"/>
              <a:buFont typeface="Arial MT"/>
              <a:buChar char="●"/>
              <a:tabLst>
                <a:tab pos="394970" algn="l"/>
                <a:tab pos="395605" algn="l"/>
              </a:tabLst>
            </a:pPr>
            <a:r>
              <a:rPr sz="1900" b="1" spc="-10" dirty="0">
                <a:solidFill>
                  <a:srgbClr val="0F243E"/>
                </a:solidFill>
                <a:latin typeface="Calibri"/>
                <a:cs typeface="Calibri"/>
              </a:rPr>
              <a:t>Problem</a:t>
            </a:r>
            <a:r>
              <a:rPr sz="1900" b="1" spc="-7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0F243E"/>
                </a:solidFill>
                <a:latin typeface="Calibri"/>
                <a:cs typeface="Calibri"/>
              </a:rPr>
              <a:t>Statement</a:t>
            </a:r>
            <a:endParaRPr sz="1900">
              <a:latin typeface="Calibri"/>
              <a:cs typeface="Calibri"/>
            </a:endParaRPr>
          </a:p>
          <a:p>
            <a:pPr marL="394970" indent="-382905">
              <a:lnSpc>
                <a:spcPct val="100000"/>
              </a:lnSpc>
              <a:spcBef>
                <a:spcPts val="105"/>
              </a:spcBef>
              <a:buSzPct val="105263"/>
              <a:buFont typeface="Arial MT"/>
              <a:buChar char="●"/>
              <a:tabLst>
                <a:tab pos="394970" algn="l"/>
                <a:tab pos="395605" algn="l"/>
              </a:tabLst>
            </a:pPr>
            <a:r>
              <a:rPr sz="1900" b="1" spc="-15" dirty="0">
                <a:solidFill>
                  <a:srgbClr val="0F243E"/>
                </a:solidFill>
                <a:latin typeface="Calibri"/>
                <a:cs typeface="Calibri"/>
              </a:rPr>
              <a:t>Data</a:t>
            </a:r>
            <a:r>
              <a:rPr sz="1900" b="1" spc="-6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0F243E"/>
                </a:solidFill>
                <a:latin typeface="Calibri"/>
                <a:cs typeface="Calibri"/>
              </a:rPr>
              <a:t>Summary</a:t>
            </a:r>
            <a:endParaRPr sz="1900">
              <a:latin typeface="Calibri"/>
              <a:cs typeface="Calibri"/>
            </a:endParaRPr>
          </a:p>
          <a:p>
            <a:pPr marL="394970" indent="-375285">
              <a:lnSpc>
                <a:spcPct val="100000"/>
              </a:lnSpc>
              <a:buFont typeface="Arial MT"/>
              <a:buChar char="●"/>
              <a:tabLst>
                <a:tab pos="394970" algn="l"/>
                <a:tab pos="395605" algn="l"/>
              </a:tabLst>
            </a:pPr>
            <a:r>
              <a:rPr sz="1900" b="1" spc="-5" dirty="0">
                <a:solidFill>
                  <a:srgbClr val="0F243E"/>
                </a:solidFill>
                <a:latin typeface="Calibri"/>
                <a:cs typeface="Calibri"/>
              </a:rPr>
              <a:t>Explo</a:t>
            </a:r>
            <a:r>
              <a:rPr sz="1900" b="1" spc="-45" dirty="0">
                <a:solidFill>
                  <a:srgbClr val="0F243E"/>
                </a:solidFill>
                <a:latin typeface="Calibri"/>
                <a:cs typeface="Calibri"/>
              </a:rPr>
              <a:t>r</a:t>
            </a:r>
            <a:r>
              <a:rPr sz="1900" b="1" spc="-20" dirty="0">
                <a:solidFill>
                  <a:srgbClr val="0F243E"/>
                </a:solidFill>
                <a:latin typeface="Calibri"/>
                <a:cs typeface="Calibri"/>
              </a:rPr>
              <a:t>a</a:t>
            </a:r>
            <a:r>
              <a:rPr sz="1900" b="1" spc="-30" dirty="0">
                <a:solidFill>
                  <a:srgbClr val="0F243E"/>
                </a:solidFill>
                <a:latin typeface="Calibri"/>
                <a:cs typeface="Calibri"/>
              </a:rPr>
              <a:t>t</a:t>
            </a:r>
            <a:r>
              <a:rPr sz="1900" b="1" spc="-5" dirty="0">
                <a:solidFill>
                  <a:srgbClr val="0F243E"/>
                </a:solidFill>
                <a:latin typeface="Calibri"/>
                <a:cs typeface="Calibri"/>
              </a:rPr>
              <a:t>o</a:t>
            </a:r>
            <a:r>
              <a:rPr sz="1900" b="1" dirty="0">
                <a:solidFill>
                  <a:srgbClr val="0F243E"/>
                </a:solidFill>
                <a:latin typeface="Calibri"/>
                <a:cs typeface="Calibri"/>
              </a:rPr>
              <a:t>r</a:t>
            </a:r>
            <a:r>
              <a:rPr sz="1900" b="1" spc="-5" dirty="0">
                <a:solidFill>
                  <a:srgbClr val="0F243E"/>
                </a:solidFill>
                <a:latin typeface="Calibri"/>
                <a:cs typeface="Calibri"/>
              </a:rPr>
              <a:t>y</a:t>
            </a:r>
            <a:r>
              <a:rPr sz="1900" b="1" spc="-6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0F243E"/>
                </a:solidFill>
                <a:latin typeface="Calibri"/>
                <a:cs typeface="Calibri"/>
              </a:rPr>
              <a:t>D</a:t>
            </a:r>
            <a:r>
              <a:rPr sz="1900" b="1" spc="-20" dirty="0">
                <a:solidFill>
                  <a:srgbClr val="0F243E"/>
                </a:solidFill>
                <a:latin typeface="Calibri"/>
                <a:cs typeface="Calibri"/>
              </a:rPr>
              <a:t>a</a:t>
            </a:r>
            <a:r>
              <a:rPr sz="1900" b="1" spc="-30" dirty="0">
                <a:solidFill>
                  <a:srgbClr val="0F243E"/>
                </a:solidFill>
                <a:latin typeface="Calibri"/>
                <a:cs typeface="Calibri"/>
              </a:rPr>
              <a:t>t</a:t>
            </a:r>
            <a:r>
              <a:rPr sz="1900" b="1" spc="-5" dirty="0">
                <a:solidFill>
                  <a:srgbClr val="0F243E"/>
                </a:solidFill>
                <a:latin typeface="Calibri"/>
                <a:cs typeface="Calibri"/>
              </a:rPr>
              <a:t>a</a:t>
            </a:r>
            <a:r>
              <a:rPr sz="1900" b="1" spc="-18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0F243E"/>
                </a:solidFill>
                <a:latin typeface="Calibri"/>
                <a:cs typeface="Calibri"/>
              </a:rPr>
              <a:t>Anal</a:t>
            </a:r>
            <a:r>
              <a:rPr sz="1900" b="1" spc="-20" dirty="0">
                <a:solidFill>
                  <a:srgbClr val="0F243E"/>
                </a:solidFill>
                <a:latin typeface="Calibri"/>
                <a:cs typeface="Calibri"/>
              </a:rPr>
              <a:t>y</a:t>
            </a:r>
            <a:r>
              <a:rPr sz="1900" b="1" spc="-5" dirty="0">
                <a:solidFill>
                  <a:srgbClr val="0F243E"/>
                </a:solidFill>
                <a:latin typeface="Calibri"/>
                <a:cs typeface="Calibri"/>
              </a:rPr>
              <a:t>sis</a:t>
            </a:r>
            <a:endParaRPr sz="1900">
              <a:latin typeface="Calibri"/>
              <a:cs typeface="Calibri"/>
            </a:endParaRPr>
          </a:p>
          <a:p>
            <a:pPr marL="394970" indent="-375285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394970" algn="l"/>
                <a:tab pos="395605" algn="l"/>
              </a:tabLst>
            </a:pPr>
            <a:r>
              <a:rPr sz="1900" b="1" spc="-15" dirty="0">
                <a:solidFill>
                  <a:srgbClr val="0F243E"/>
                </a:solidFill>
                <a:latin typeface="Calibri"/>
                <a:cs typeface="Calibri"/>
              </a:rPr>
              <a:t>Feature</a:t>
            </a:r>
            <a:r>
              <a:rPr sz="1900" b="1" spc="-5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0F243E"/>
                </a:solidFill>
                <a:latin typeface="Calibri"/>
                <a:cs typeface="Calibri"/>
              </a:rPr>
              <a:t>Engineering</a:t>
            </a:r>
            <a:endParaRPr sz="1900">
              <a:latin typeface="Calibri"/>
              <a:cs typeface="Calibri"/>
            </a:endParaRPr>
          </a:p>
          <a:p>
            <a:pPr marL="394970" indent="-375285">
              <a:lnSpc>
                <a:spcPct val="100000"/>
              </a:lnSpc>
              <a:buFont typeface="Arial MT"/>
              <a:buChar char="●"/>
              <a:tabLst>
                <a:tab pos="394970" algn="l"/>
                <a:tab pos="395605" algn="l"/>
              </a:tabLst>
            </a:pPr>
            <a:r>
              <a:rPr sz="1900" b="1" spc="-5" dirty="0">
                <a:solidFill>
                  <a:srgbClr val="0F243E"/>
                </a:solidFill>
                <a:latin typeface="Calibri"/>
                <a:cs typeface="Calibri"/>
              </a:rPr>
              <a:t>Encoding</a:t>
            </a:r>
            <a:r>
              <a:rPr sz="1900" b="1" spc="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900" b="1" spc="-15" dirty="0">
                <a:solidFill>
                  <a:srgbClr val="0F243E"/>
                </a:solidFill>
                <a:latin typeface="Calibri"/>
                <a:cs typeface="Calibri"/>
              </a:rPr>
              <a:t>categorical</a:t>
            </a:r>
            <a:r>
              <a:rPr sz="1900" b="1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900" b="1" spc="-15" dirty="0">
                <a:solidFill>
                  <a:srgbClr val="0F243E"/>
                </a:solidFill>
                <a:latin typeface="Calibri"/>
                <a:cs typeface="Calibri"/>
              </a:rPr>
              <a:t>features</a:t>
            </a:r>
            <a:endParaRPr sz="1900">
              <a:latin typeface="Calibri"/>
              <a:cs typeface="Calibri"/>
            </a:endParaRPr>
          </a:p>
          <a:p>
            <a:pPr marL="394970" indent="-375285">
              <a:lnSpc>
                <a:spcPct val="100000"/>
              </a:lnSpc>
              <a:buFont typeface="Arial MT"/>
              <a:buChar char="●"/>
              <a:tabLst>
                <a:tab pos="394970" algn="l"/>
                <a:tab pos="395605" algn="l"/>
              </a:tabLst>
            </a:pPr>
            <a:r>
              <a:rPr sz="1900" b="1" spc="-5" dirty="0">
                <a:solidFill>
                  <a:srgbClr val="0F243E"/>
                </a:solidFill>
                <a:latin typeface="Calibri"/>
                <a:cs typeface="Calibri"/>
              </a:rPr>
              <a:t>Sampling</a:t>
            </a:r>
            <a:r>
              <a:rPr sz="1900" b="1" spc="-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0F243E"/>
                </a:solidFill>
                <a:latin typeface="Calibri"/>
                <a:cs typeface="Calibri"/>
              </a:rPr>
              <a:t>and </a:t>
            </a:r>
            <a:r>
              <a:rPr sz="1900" b="1" spc="-15" dirty="0">
                <a:solidFill>
                  <a:srgbClr val="0F243E"/>
                </a:solidFill>
                <a:latin typeface="Calibri"/>
                <a:cs typeface="Calibri"/>
              </a:rPr>
              <a:t>feature</a:t>
            </a:r>
            <a:r>
              <a:rPr sz="1900" b="1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0F243E"/>
                </a:solidFill>
                <a:latin typeface="Calibri"/>
                <a:cs typeface="Calibri"/>
              </a:rPr>
              <a:t>scaling</a:t>
            </a:r>
            <a:endParaRPr sz="1900">
              <a:latin typeface="Calibri"/>
              <a:cs typeface="Calibri"/>
            </a:endParaRPr>
          </a:p>
          <a:p>
            <a:pPr marL="394970" indent="-382905">
              <a:lnSpc>
                <a:spcPct val="100000"/>
              </a:lnSpc>
              <a:spcBef>
                <a:spcPts val="95"/>
              </a:spcBef>
              <a:buSzPct val="105263"/>
              <a:buFont typeface="Arial MT"/>
              <a:buChar char="●"/>
              <a:tabLst>
                <a:tab pos="394970" algn="l"/>
                <a:tab pos="395605" algn="l"/>
              </a:tabLst>
            </a:pPr>
            <a:r>
              <a:rPr sz="1900" b="1" spc="-5" dirty="0">
                <a:solidFill>
                  <a:srgbClr val="0F243E"/>
                </a:solidFill>
                <a:latin typeface="Calibri"/>
                <a:cs typeface="Calibri"/>
              </a:rPr>
              <a:t>Model</a:t>
            </a:r>
            <a:r>
              <a:rPr sz="1900" b="1" spc="-4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900" b="1" spc="-20" dirty="0">
                <a:solidFill>
                  <a:srgbClr val="0F243E"/>
                </a:solidFill>
                <a:latin typeface="Calibri"/>
                <a:cs typeface="Calibri"/>
              </a:rPr>
              <a:t>Training</a:t>
            </a:r>
            <a:endParaRPr sz="1900">
              <a:latin typeface="Calibri"/>
              <a:cs typeface="Calibri"/>
            </a:endParaRPr>
          </a:p>
          <a:p>
            <a:pPr marL="394970" indent="-382905">
              <a:lnSpc>
                <a:spcPct val="100000"/>
              </a:lnSpc>
              <a:spcBef>
                <a:spcPts val="100"/>
              </a:spcBef>
              <a:buSzPct val="105263"/>
              <a:buFont typeface="Arial MT"/>
              <a:buChar char="●"/>
              <a:tabLst>
                <a:tab pos="394970" algn="l"/>
                <a:tab pos="395605" algn="l"/>
              </a:tabLst>
            </a:pPr>
            <a:r>
              <a:rPr sz="1900" b="1" spc="-5" dirty="0">
                <a:solidFill>
                  <a:srgbClr val="0F243E"/>
                </a:solidFill>
                <a:latin typeface="Calibri"/>
                <a:cs typeface="Calibri"/>
              </a:rPr>
              <a:t>Model</a:t>
            </a:r>
            <a:r>
              <a:rPr sz="1900" b="1" spc="-3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0F243E"/>
                </a:solidFill>
                <a:latin typeface="Calibri"/>
                <a:cs typeface="Calibri"/>
              </a:rPr>
              <a:t>performance</a:t>
            </a:r>
            <a:endParaRPr sz="1900">
              <a:latin typeface="Calibri"/>
              <a:cs typeface="Calibri"/>
            </a:endParaRPr>
          </a:p>
          <a:p>
            <a:pPr marL="394970" indent="-382905">
              <a:lnSpc>
                <a:spcPct val="100000"/>
              </a:lnSpc>
              <a:spcBef>
                <a:spcPts val="110"/>
              </a:spcBef>
              <a:buSzPct val="105263"/>
              <a:buFont typeface="Arial MT"/>
              <a:buChar char="●"/>
              <a:tabLst>
                <a:tab pos="394970" algn="l"/>
                <a:tab pos="395605" algn="l"/>
              </a:tabLst>
            </a:pPr>
            <a:r>
              <a:rPr sz="1900" b="1" spc="-5" dirty="0">
                <a:solidFill>
                  <a:srgbClr val="0F243E"/>
                </a:solidFill>
                <a:latin typeface="Calibri"/>
                <a:cs typeface="Calibri"/>
              </a:rPr>
              <a:t>Challenges</a:t>
            </a:r>
            <a:endParaRPr sz="1900">
              <a:latin typeface="Calibri"/>
              <a:cs typeface="Calibri"/>
            </a:endParaRPr>
          </a:p>
          <a:p>
            <a:pPr marL="394970" indent="-375285">
              <a:lnSpc>
                <a:spcPct val="100000"/>
              </a:lnSpc>
              <a:buFont typeface="Arial MT"/>
              <a:buChar char="●"/>
              <a:tabLst>
                <a:tab pos="394970" algn="l"/>
                <a:tab pos="395605" algn="l"/>
              </a:tabLst>
            </a:pPr>
            <a:r>
              <a:rPr sz="1900" b="1" spc="-10" dirty="0">
                <a:solidFill>
                  <a:srgbClr val="0F243E"/>
                </a:solidFill>
                <a:latin typeface="Calibri"/>
                <a:cs typeface="Calibri"/>
              </a:rPr>
              <a:t>Conclusion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149" y="289686"/>
            <a:ext cx="11569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0" dirty="0">
                <a:solidFill>
                  <a:srgbClr val="CC0000"/>
                </a:solidFill>
              </a:rPr>
              <a:t>Co</a:t>
            </a:r>
            <a:r>
              <a:rPr sz="2800" spc="-75" dirty="0">
                <a:solidFill>
                  <a:srgbClr val="CC0000"/>
                </a:solidFill>
              </a:rPr>
              <a:t>nt</a:t>
            </a:r>
            <a:r>
              <a:rPr sz="2800" spc="-80" dirty="0">
                <a:solidFill>
                  <a:srgbClr val="CC0000"/>
                </a:solidFill>
              </a:rPr>
              <a:t>e</a:t>
            </a:r>
            <a:r>
              <a:rPr sz="2800" spc="-75" dirty="0">
                <a:solidFill>
                  <a:srgbClr val="CC0000"/>
                </a:solidFill>
              </a:rPr>
              <a:t>n</a:t>
            </a:r>
            <a:r>
              <a:rPr sz="2800" spc="-5" dirty="0">
                <a:solidFill>
                  <a:srgbClr val="CC0000"/>
                </a:solidFill>
              </a:rPr>
              <a:t>t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3959352" y="589787"/>
            <a:ext cx="5181600" cy="4389120"/>
            <a:chOff x="3959352" y="589787"/>
            <a:chExt cx="5181600" cy="43891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7656" y="899159"/>
              <a:ext cx="3689604" cy="36896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9352" y="589787"/>
              <a:ext cx="5181600" cy="43891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Feature</a:t>
            </a:r>
            <a:r>
              <a:rPr spc="-80" dirty="0"/>
              <a:t> </a:t>
            </a:r>
            <a:r>
              <a:rPr spc="-5" dirty="0"/>
              <a:t>Importance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87" y="1038739"/>
            <a:ext cx="6616205" cy="375791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691383"/>
            <a:ext cx="7620000" cy="224332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379475"/>
            <a:ext cx="7620000" cy="204825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4332"/>
            <a:ext cx="1605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Ch</a:t>
            </a:r>
            <a:r>
              <a:rPr sz="2800" spc="-15" dirty="0"/>
              <a:t>a</a:t>
            </a:r>
            <a:r>
              <a:rPr sz="2800" spc="-5" dirty="0"/>
              <a:t>l</a:t>
            </a:r>
            <a:r>
              <a:rPr sz="2800" spc="-15" dirty="0"/>
              <a:t>l</a:t>
            </a:r>
            <a:r>
              <a:rPr sz="2800" spc="-10" dirty="0"/>
              <a:t>en</a:t>
            </a:r>
            <a:r>
              <a:rPr sz="2800" spc="-45" dirty="0"/>
              <a:t>g</a:t>
            </a:r>
            <a:r>
              <a:rPr sz="2800" spc="-10" dirty="0"/>
              <a:t>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12140" y="1145489"/>
            <a:ext cx="6962140" cy="1551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solidFill>
                  <a:srgbClr val="0F243E"/>
                </a:solidFill>
                <a:latin typeface="Calibri"/>
                <a:cs typeface="Calibri"/>
              </a:rPr>
              <a:t>Feature</a:t>
            </a:r>
            <a:r>
              <a:rPr sz="2000" spc="-2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F243E"/>
                </a:solidFill>
                <a:latin typeface="Calibri"/>
                <a:cs typeface="Calibri"/>
              </a:rPr>
              <a:t>Engineering.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0F243E"/>
                </a:solidFill>
                <a:latin typeface="Calibri"/>
                <a:cs typeface="Calibri"/>
              </a:rPr>
              <a:t>Handling</a:t>
            </a:r>
            <a:r>
              <a:rPr sz="2000" spc="-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F243E"/>
                </a:solidFill>
                <a:latin typeface="Calibri"/>
                <a:cs typeface="Calibri"/>
              </a:rPr>
              <a:t>Class</a:t>
            </a:r>
            <a:r>
              <a:rPr sz="20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F243E"/>
                </a:solidFill>
                <a:latin typeface="Calibri"/>
                <a:cs typeface="Calibri"/>
              </a:rPr>
              <a:t>Imbalance.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0F243E"/>
                </a:solidFill>
                <a:latin typeface="Calibri"/>
                <a:cs typeface="Calibri"/>
              </a:rPr>
              <a:t>Selecting </a:t>
            </a:r>
            <a:r>
              <a:rPr sz="2000" spc="-15" dirty="0">
                <a:solidFill>
                  <a:srgbClr val="0F243E"/>
                </a:solidFill>
                <a:latin typeface="Calibri"/>
                <a:cs typeface="Calibri"/>
              </a:rPr>
              <a:t>feature</a:t>
            </a:r>
            <a:r>
              <a:rPr sz="20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F243E"/>
                </a:solidFill>
                <a:latin typeface="Calibri"/>
                <a:cs typeface="Calibri"/>
              </a:rPr>
              <a:t>to train</a:t>
            </a:r>
            <a:r>
              <a:rPr sz="2000" spc="-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F243E"/>
                </a:solidFill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0F243E"/>
                </a:solidFill>
                <a:latin typeface="Calibri"/>
                <a:cs typeface="Calibri"/>
              </a:rPr>
              <a:t>Model</a:t>
            </a:r>
            <a:r>
              <a:rPr sz="20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F243E"/>
                </a:solidFill>
                <a:latin typeface="Calibri"/>
                <a:cs typeface="Calibri"/>
              </a:rPr>
              <a:t>training,</a:t>
            </a:r>
            <a:r>
              <a:rPr sz="20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F243E"/>
                </a:solidFill>
                <a:latin typeface="Calibri"/>
                <a:cs typeface="Calibri"/>
              </a:rPr>
              <a:t>hyperparameter</a:t>
            </a:r>
            <a:r>
              <a:rPr sz="20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F243E"/>
                </a:solidFill>
                <a:latin typeface="Calibri"/>
                <a:cs typeface="Calibri"/>
              </a:rPr>
              <a:t>tuning</a:t>
            </a:r>
            <a:r>
              <a:rPr sz="2000" spc="-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F243E"/>
                </a:solidFill>
                <a:latin typeface="Calibri"/>
                <a:cs typeface="Calibri"/>
              </a:rPr>
              <a:t>and</a:t>
            </a:r>
            <a:r>
              <a:rPr sz="20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F243E"/>
                </a:solidFill>
                <a:latin typeface="Calibri"/>
                <a:cs typeface="Calibri"/>
              </a:rPr>
              <a:t>improving</a:t>
            </a:r>
            <a:r>
              <a:rPr sz="20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F243E"/>
                </a:solidFill>
                <a:latin typeface="Calibri"/>
                <a:cs typeface="Calibri"/>
              </a:rPr>
              <a:t>corrected</a:t>
            </a:r>
            <a:endParaRPr sz="20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solidFill>
                  <a:srgbClr val="0F243E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F243E"/>
                </a:solidFill>
                <a:latin typeface="Calibri"/>
                <a:cs typeface="Calibri"/>
              </a:rPr>
              <a:t>prediction</a:t>
            </a:r>
            <a:r>
              <a:rPr sz="20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F243E"/>
                </a:solidFill>
                <a:latin typeface="Calibri"/>
                <a:cs typeface="Calibri"/>
              </a:rPr>
              <a:t>for</a:t>
            </a:r>
            <a:r>
              <a:rPr sz="2000" spc="-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F243E"/>
                </a:solidFill>
                <a:latin typeface="Calibri"/>
                <a:cs typeface="Calibri"/>
              </a:rPr>
              <a:t>both</a:t>
            </a:r>
            <a:r>
              <a:rPr sz="2000" spc="-20" dirty="0">
                <a:solidFill>
                  <a:srgbClr val="0F243E"/>
                </a:solidFill>
                <a:latin typeface="Calibri"/>
                <a:cs typeface="Calibri"/>
              </a:rPr>
              <a:t> category.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49" y="322325"/>
            <a:ext cx="2101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CC0000"/>
                </a:solidFill>
                <a:latin typeface="Verdana"/>
                <a:cs typeface="Verdana"/>
              </a:rPr>
              <a:t>C</a:t>
            </a:r>
            <a:r>
              <a:rPr sz="2800" spc="-80" dirty="0">
                <a:solidFill>
                  <a:srgbClr val="CC0000"/>
                </a:solidFill>
                <a:latin typeface="Verdana"/>
                <a:cs typeface="Verdana"/>
              </a:rPr>
              <a:t>on</a:t>
            </a:r>
            <a:r>
              <a:rPr sz="2800" spc="-20" dirty="0">
                <a:solidFill>
                  <a:srgbClr val="CC0000"/>
                </a:solidFill>
                <a:latin typeface="Verdana"/>
                <a:cs typeface="Verdana"/>
              </a:rPr>
              <a:t>c</a:t>
            </a:r>
            <a:r>
              <a:rPr sz="2800" spc="-110" dirty="0">
                <a:solidFill>
                  <a:srgbClr val="CC0000"/>
                </a:solidFill>
                <a:latin typeface="Verdana"/>
                <a:cs typeface="Verdana"/>
              </a:rPr>
              <a:t>l</a:t>
            </a:r>
            <a:r>
              <a:rPr sz="2800" spc="-114" dirty="0">
                <a:solidFill>
                  <a:srgbClr val="CC0000"/>
                </a:solidFill>
                <a:latin typeface="Verdana"/>
                <a:cs typeface="Verdana"/>
              </a:rPr>
              <a:t>us</a:t>
            </a:r>
            <a:r>
              <a:rPr sz="2800" spc="-110" dirty="0">
                <a:solidFill>
                  <a:srgbClr val="CC0000"/>
                </a:solidFill>
                <a:latin typeface="Verdana"/>
                <a:cs typeface="Verdana"/>
              </a:rPr>
              <a:t>i</a:t>
            </a:r>
            <a:r>
              <a:rPr sz="2800" spc="-114" dirty="0">
                <a:solidFill>
                  <a:srgbClr val="CC0000"/>
                </a:solidFill>
                <a:latin typeface="Verdana"/>
                <a:cs typeface="Verdana"/>
              </a:rPr>
              <a:t>o</a:t>
            </a:r>
            <a:r>
              <a:rPr sz="2800" spc="-5" dirty="0">
                <a:solidFill>
                  <a:srgbClr val="CC0000"/>
                </a:solidFill>
                <a:latin typeface="Verdana"/>
                <a:cs typeface="Verdana"/>
              </a:rPr>
              <a:t>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0329" y="1000455"/>
            <a:ext cx="792480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solidFill>
                  <a:srgbClr val="0F243E"/>
                </a:solidFill>
                <a:latin typeface="Calibri"/>
                <a:cs typeface="Calibri"/>
              </a:rPr>
              <a:t>First</a:t>
            </a:r>
            <a:r>
              <a:rPr sz="18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we</a:t>
            </a:r>
            <a:r>
              <a:rPr sz="18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trained</a:t>
            </a:r>
            <a:r>
              <a:rPr sz="1800" spc="2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our</a:t>
            </a:r>
            <a:r>
              <a:rPr sz="18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model</a:t>
            </a:r>
            <a:r>
              <a:rPr sz="18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F243E"/>
                </a:solidFill>
                <a:latin typeface="Calibri"/>
                <a:cs typeface="Calibri"/>
              </a:rPr>
              <a:t>before</a:t>
            </a:r>
            <a:r>
              <a:rPr sz="18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handling</a:t>
            </a:r>
            <a:r>
              <a:rPr sz="1800" spc="3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class</a:t>
            </a:r>
            <a:r>
              <a:rPr sz="18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imbalance</a:t>
            </a:r>
            <a:r>
              <a:rPr sz="1800" spc="3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our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 model</a:t>
            </a:r>
            <a:r>
              <a:rPr sz="18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performed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very</a:t>
            </a:r>
            <a:r>
              <a:rPr sz="1800" spc="-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good</a:t>
            </a:r>
            <a:r>
              <a:rPr sz="18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on</a:t>
            </a:r>
            <a:r>
              <a:rPr sz="18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0 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category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very</a:t>
            </a:r>
            <a:r>
              <a:rPr sz="1800" spc="-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poor</a:t>
            </a:r>
            <a:r>
              <a:rPr sz="18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F243E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category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 1.</a:t>
            </a:r>
            <a:endParaRPr sz="1800">
              <a:latin typeface="Calibri"/>
              <a:cs typeface="Calibri"/>
            </a:endParaRPr>
          </a:p>
          <a:p>
            <a:pPr marL="299085" marR="5080" indent="-299085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After solving</a:t>
            </a:r>
            <a:r>
              <a:rPr sz="18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class</a:t>
            </a:r>
            <a:r>
              <a:rPr sz="18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imbalance</a:t>
            </a:r>
            <a:r>
              <a:rPr sz="1800" spc="3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we</a:t>
            </a:r>
            <a:r>
              <a:rPr sz="18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trained</a:t>
            </a:r>
            <a:r>
              <a:rPr sz="1800" spc="2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compared</a:t>
            </a:r>
            <a:r>
              <a:rPr sz="1800" spc="2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performances</a:t>
            </a:r>
            <a:r>
              <a:rPr sz="18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logistic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regression,</a:t>
            </a:r>
            <a:r>
              <a:rPr sz="18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Decision</a:t>
            </a:r>
            <a:r>
              <a:rPr sz="1800" spc="4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0F243E"/>
                </a:solidFill>
                <a:latin typeface="Calibri"/>
                <a:cs typeface="Calibri"/>
              </a:rPr>
              <a:t>Tree</a:t>
            </a:r>
            <a:r>
              <a:rPr sz="18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F243E"/>
                </a:solidFill>
                <a:latin typeface="Calibri"/>
                <a:cs typeface="Calibri"/>
              </a:rPr>
              <a:t>classifier,</a:t>
            </a:r>
            <a:r>
              <a:rPr sz="18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Random</a:t>
            </a:r>
            <a:r>
              <a:rPr sz="1800" spc="2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F243E"/>
                </a:solidFill>
                <a:latin typeface="Calibri"/>
                <a:cs typeface="Calibri"/>
              </a:rPr>
              <a:t>forest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classifier</a:t>
            </a:r>
            <a:r>
              <a:rPr sz="18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Xgboost</a:t>
            </a:r>
            <a:r>
              <a:rPr sz="1800" spc="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F243E"/>
                </a:solidFill>
                <a:latin typeface="Calibri"/>
                <a:cs typeface="Calibri"/>
              </a:rPr>
              <a:t>classifier.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After tuning</a:t>
            </a:r>
            <a:r>
              <a:rPr sz="18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hyperparameter</a:t>
            </a:r>
            <a:r>
              <a:rPr sz="18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Xgboost</a:t>
            </a:r>
            <a:r>
              <a:rPr sz="18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model</a:t>
            </a:r>
            <a:r>
              <a:rPr sz="18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gives 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best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performance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TP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=</a:t>
            </a:r>
            <a:r>
              <a:rPr sz="18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7199,</a:t>
            </a:r>
            <a:r>
              <a:rPr sz="18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FP=781,</a:t>
            </a:r>
            <a:r>
              <a:rPr sz="18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TN 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=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786</a:t>
            </a:r>
            <a:r>
              <a:rPr sz="18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FN=277)</a:t>
            </a:r>
            <a:r>
              <a:rPr sz="18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we</a:t>
            </a:r>
            <a:r>
              <a:rPr sz="18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got 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auc</a:t>
            </a:r>
            <a:r>
              <a:rPr sz="18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F243E"/>
                </a:solidFill>
                <a:latin typeface="Calibri"/>
                <a:cs typeface="Calibri"/>
              </a:rPr>
              <a:t>score</a:t>
            </a:r>
            <a:r>
              <a:rPr sz="1800" spc="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 0.9210.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545" y="2034666"/>
            <a:ext cx="369379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-190" dirty="0">
                <a:solidFill>
                  <a:srgbClr val="CC0000"/>
                </a:solidFill>
                <a:latin typeface="Verdana"/>
                <a:cs typeface="Verdana"/>
              </a:rPr>
              <a:t>Than</a:t>
            </a:r>
            <a:r>
              <a:rPr sz="5200" spc="-5" dirty="0">
                <a:solidFill>
                  <a:srgbClr val="CC0000"/>
                </a:solidFill>
                <a:latin typeface="Verdana"/>
                <a:cs typeface="Verdana"/>
              </a:rPr>
              <a:t>k</a:t>
            </a:r>
            <a:r>
              <a:rPr sz="5200" spc="-54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5200" spc="-320" dirty="0">
                <a:solidFill>
                  <a:srgbClr val="CC0000"/>
                </a:solidFill>
                <a:latin typeface="Verdana"/>
                <a:cs typeface="Verdana"/>
              </a:rPr>
              <a:t>Yo</a:t>
            </a:r>
            <a:r>
              <a:rPr sz="5200" spc="-5" dirty="0">
                <a:solidFill>
                  <a:srgbClr val="CC0000"/>
                </a:solidFill>
                <a:latin typeface="Verdana"/>
                <a:cs typeface="Verdana"/>
              </a:rPr>
              <a:t>u</a:t>
            </a:r>
            <a:endParaRPr sz="5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49" y="480771"/>
            <a:ext cx="2707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0" dirty="0">
                <a:solidFill>
                  <a:srgbClr val="CC0000"/>
                </a:solidFill>
              </a:rPr>
              <a:t>P</a:t>
            </a:r>
            <a:r>
              <a:rPr sz="2800" spc="-85" dirty="0">
                <a:solidFill>
                  <a:srgbClr val="CC0000"/>
                </a:solidFill>
              </a:rPr>
              <a:t>r</a:t>
            </a:r>
            <a:r>
              <a:rPr sz="2800" spc="-95" dirty="0">
                <a:solidFill>
                  <a:srgbClr val="CC0000"/>
                </a:solidFill>
              </a:rPr>
              <a:t>o</a:t>
            </a:r>
            <a:r>
              <a:rPr sz="2800" spc="-90" dirty="0">
                <a:solidFill>
                  <a:srgbClr val="CC0000"/>
                </a:solidFill>
              </a:rPr>
              <a:t>b</a:t>
            </a:r>
            <a:r>
              <a:rPr sz="2800" spc="-95" dirty="0">
                <a:solidFill>
                  <a:srgbClr val="CC0000"/>
                </a:solidFill>
              </a:rPr>
              <a:t>le</a:t>
            </a:r>
            <a:r>
              <a:rPr sz="2800" spc="-5" dirty="0">
                <a:solidFill>
                  <a:srgbClr val="CC0000"/>
                </a:solidFill>
              </a:rPr>
              <a:t>m</a:t>
            </a:r>
            <a:r>
              <a:rPr sz="2800" spc="-310" dirty="0">
                <a:solidFill>
                  <a:srgbClr val="CC0000"/>
                </a:solidFill>
              </a:rPr>
              <a:t> </a:t>
            </a:r>
            <a:r>
              <a:rPr sz="2800" spc="-105" dirty="0">
                <a:solidFill>
                  <a:srgbClr val="CC0000"/>
                </a:solidFill>
              </a:rPr>
              <a:t>S</a:t>
            </a:r>
            <a:r>
              <a:rPr sz="2800" spc="-100" dirty="0">
                <a:solidFill>
                  <a:srgbClr val="CC0000"/>
                </a:solidFill>
              </a:rPr>
              <a:t>t</a:t>
            </a:r>
            <a:r>
              <a:rPr sz="2800" spc="-105" dirty="0">
                <a:solidFill>
                  <a:srgbClr val="CC0000"/>
                </a:solidFill>
              </a:rPr>
              <a:t>a</a:t>
            </a:r>
            <a:r>
              <a:rPr sz="2800" spc="-100" dirty="0">
                <a:solidFill>
                  <a:srgbClr val="CC0000"/>
                </a:solidFill>
              </a:rPr>
              <a:t>t</a:t>
            </a:r>
            <a:r>
              <a:rPr sz="2800" spc="-110" dirty="0">
                <a:solidFill>
                  <a:srgbClr val="CC0000"/>
                </a:solidFill>
              </a:rPr>
              <a:t>e</a:t>
            </a:r>
            <a:r>
              <a:rPr sz="2800" spc="-100" dirty="0">
                <a:solidFill>
                  <a:srgbClr val="CC0000"/>
                </a:solidFill>
              </a:rPr>
              <a:t>m</a:t>
            </a:r>
            <a:r>
              <a:rPr sz="2800" spc="-110" dirty="0">
                <a:solidFill>
                  <a:srgbClr val="CC0000"/>
                </a:solidFill>
              </a:rPr>
              <a:t>e</a:t>
            </a:r>
            <a:r>
              <a:rPr sz="2800" spc="-105" dirty="0">
                <a:solidFill>
                  <a:srgbClr val="CC0000"/>
                </a:solidFill>
              </a:rPr>
              <a:t>n</a:t>
            </a:r>
            <a:r>
              <a:rPr sz="2800" spc="-5" dirty="0">
                <a:solidFill>
                  <a:srgbClr val="CC0000"/>
                </a:solidFill>
              </a:rPr>
              <a:t>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8111" y="1353718"/>
            <a:ext cx="5036820" cy="200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The</a:t>
            </a:r>
            <a:r>
              <a:rPr sz="16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F243E"/>
                </a:solidFill>
                <a:latin typeface="Calibri"/>
                <a:cs typeface="Calibri"/>
              </a:rPr>
              <a:t>data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is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related</a:t>
            </a:r>
            <a:r>
              <a:rPr sz="16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with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direct</a:t>
            </a:r>
            <a:r>
              <a:rPr sz="16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F243E"/>
                </a:solidFill>
                <a:latin typeface="Calibri"/>
                <a:cs typeface="Calibri"/>
              </a:rPr>
              <a:t>marketing</a:t>
            </a:r>
            <a:r>
              <a:rPr sz="16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campaigns</a:t>
            </a:r>
            <a:r>
              <a:rPr sz="1600" spc="-2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(phone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 calls) of a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Portuguese banking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institution. The </a:t>
            </a:r>
            <a:r>
              <a:rPr sz="1600" spc="-15" dirty="0">
                <a:solidFill>
                  <a:srgbClr val="0F243E"/>
                </a:solidFill>
                <a:latin typeface="Calibri"/>
                <a:cs typeface="Calibri"/>
              </a:rPr>
              <a:t>marketing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campaigns</a:t>
            </a:r>
            <a:r>
              <a:rPr sz="1600" spc="-3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F243E"/>
                </a:solidFill>
                <a:latin typeface="Calibri"/>
                <a:cs typeface="Calibri"/>
              </a:rPr>
              <a:t>were</a:t>
            </a:r>
            <a:r>
              <a:rPr sz="1600" spc="3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based on</a:t>
            </a:r>
            <a:r>
              <a:rPr sz="16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phone</a:t>
            </a:r>
            <a:r>
              <a:rPr sz="16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calls.</a:t>
            </a:r>
            <a:r>
              <a:rPr sz="1600" spc="-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Often,</a:t>
            </a:r>
            <a:r>
              <a:rPr sz="16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F243E"/>
                </a:solidFill>
                <a:latin typeface="Calibri"/>
                <a:cs typeface="Calibri"/>
              </a:rPr>
              <a:t>more</a:t>
            </a:r>
            <a:r>
              <a:rPr sz="1600" spc="3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than</a:t>
            </a:r>
            <a:r>
              <a:rPr sz="1600" spc="-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one </a:t>
            </a:r>
            <a:r>
              <a:rPr sz="1600" spc="-34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contact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to</a:t>
            </a:r>
            <a:r>
              <a:rPr sz="16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the</a:t>
            </a:r>
            <a:r>
              <a:rPr sz="16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same</a:t>
            </a:r>
            <a:r>
              <a:rPr sz="16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client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was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required,</a:t>
            </a:r>
            <a:r>
              <a:rPr sz="1600" spc="3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in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F243E"/>
                </a:solidFill>
                <a:latin typeface="Calibri"/>
                <a:cs typeface="Calibri"/>
              </a:rPr>
              <a:t>order</a:t>
            </a:r>
            <a:r>
              <a:rPr sz="1600" spc="3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to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 access</a:t>
            </a:r>
            <a:r>
              <a:rPr sz="16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if </a:t>
            </a:r>
            <a:r>
              <a:rPr sz="16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the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 product</a:t>
            </a:r>
            <a:r>
              <a:rPr sz="1600" spc="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(bank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term</a:t>
            </a:r>
            <a:r>
              <a:rPr sz="16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deposit)</a:t>
            </a:r>
            <a:r>
              <a:rPr sz="16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would</a:t>
            </a:r>
            <a:r>
              <a:rPr sz="16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be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('yes')</a:t>
            </a:r>
            <a:r>
              <a:rPr sz="1600" spc="3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or</a:t>
            </a:r>
            <a:r>
              <a:rPr sz="16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not</a:t>
            </a:r>
            <a:r>
              <a:rPr sz="16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('no') </a:t>
            </a:r>
            <a:r>
              <a:rPr sz="1600" spc="-35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subscribed.</a:t>
            </a:r>
            <a:r>
              <a:rPr sz="16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The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 classification</a:t>
            </a:r>
            <a:r>
              <a:rPr sz="1600" spc="-2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goal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is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to</a:t>
            </a:r>
            <a:r>
              <a:rPr sz="16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predict</a:t>
            </a:r>
            <a:r>
              <a:rPr sz="16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if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the</a:t>
            </a:r>
            <a:r>
              <a:rPr sz="16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client </a:t>
            </a:r>
            <a:r>
              <a:rPr sz="16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will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 subscribe</a:t>
            </a:r>
            <a:r>
              <a:rPr sz="16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a</a:t>
            </a:r>
            <a:r>
              <a:rPr sz="1600" spc="-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term</a:t>
            </a:r>
            <a:r>
              <a:rPr sz="16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deposit</a:t>
            </a:r>
            <a:r>
              <a:rPr sz="16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(variable</a:t>
            </a:r>
            <a:r>
              <a:rPr sz="16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y).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86400" y="896111"/>
            <a:ext cx="3657600" cy="3816350"/>
            <a:chOff x="5486400" y="896111"/>
            <a:chExt cx="3657600" cy="38163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3600" y="1478279"/>
              <a:ext cx="3200400" cy="25816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6400" y="896111"/>
              <a:ext cx="3657600" cy="38160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691" y="208279"/>
            <a:ext cx="2826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5" dirty="0">
                <a:solidFill>
                  <a:srgbClr val="CC0000"/>
                </a:solidFill>
                <a:latin typeface="Verdana"/>
                <a:cs typeface="Verdana"/>
              </a:rPr>
              <a:t>D</a:t>
            </a:r>
            <a:r>
              <a:rPr sz="2800" spc="-90" dirty="0">
                <a:solidFill>
                  <a:srgbClr val="CC0000"/>
                </a:solidFill>
                <a:latin typeface="Verdana"/>
                <a:cs typeface="Verdana"/>
              </a:rPr>
              <a:t>a</a:t>
            </a:r>
            <a:r>
              <a:rPr sz="2800" spc="-95" dirty="0">
                <a:solidFill>
                  <a:srgbClr val="CC0000"/>
                </a:solidFill>
                <a:latin typeface="Verdana"/>
                <a:cs typeface="Verdana"/>
              </a:rPr>
              <a:t>t</a:t>
            </a:r>
            <a:r>
              <a:rPr sz="2800" spc="-5" dirty="0">
                <a:solidFill>
                  <a:srgbClr val="CC0000"/>
                </a:solidFill>
                <a:latin typeface="Verdana"/>
                <a:cs typeface="Verdana"/>
              </a:rPr>
              <a:t>a</a:t>
            </a:r>
            <a:r>
              <a:rPr sz="2800" spc="-32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800" spc="-110" dirty="0">
                <a:solidFill>
                  <a:srgbClr val="CC0000"/>
                </a:solidFill>
                <a:latin typeface="Verdana"/>
                <a:cs typeface="Verdana"/>
              </a:rPr>
              <a:t>S</a:t>
            </a:r>
            <a:r>
              <a:rPr sz="2800" spc="-114" dirty="0">
                <a:solidFill>
                  <a:srgbClr val="CC0000"/>
                </a:solidFill>
                <a:latin typeface="Verdana"/>
                <a:cs typeface="Verdana"/>
              </a:rPr>
              <a:t>u</a:t>
            </a:r>
            <a:r>
              <a:rPr sz="2800" spc="-110" dirty="0">
                <a:solidFill>
                  <a:srgbClr val="CC0000"/>
                </a:solidFill>
                <a:latin typeface="Verdana"/>
                <a:cs typeface="Verdana"/>
              </a:rPr>
              <a:t>mma</a:t>
            </a:r>
            <a:r>
              <a:rPr sz="2800" spc="-114" dirty="0">
                <a:solidFill>
                  <a:srgbClr val="CC0000"/>
                </a:solidFill>
                <a:latin typeface="Verdana"/>
                <a:cs typeface="Verdana"/>
              </a:rPr>
              <a:t>r</a:t>
            </a:r>
            <a:r>
              <a:rPr sz="2800" spc="-5" dirty="0">
                <a:solidFill>
                  <a:srgbClr val="CC0000"/>
                </a:solidFill>
                <a:latin typeface="Verdana"/>
                <a:cs typeface="Verdana"/>
              </a:rPr>
              <a:t>y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308" y="688949"/>
            <a:ext cx="6733540" cy="4050029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03530" indent="-291465">
              <a:lnSpc>
                <a:spcPct val="100000"/>
              </a:lnSpc>
              <a:spcBef>
                <a:spcPts val="400"/>
              </a:spcBef>
              <a:buFont typeface="Arial Black"/>
              <a:buChar char="▪"/>
              <a:tabLst>
                <a:tab pos="303530" algn="l"/>
                <a:tab pos="304165" algn="l"/>
              </a:tabLst>
            </a:pPr>
            <a:r>
              <a:rPr sz="1400" spc="25" dirty="0">
                <a:solidFill>
                  <a:srgbClr val="0F243E"/>
                </a:solidFill>
                <a:latin typeface="Verdana"/>
                <a:cs typeface="Verdana"/>
              </a:rPr>
              <a:t>M</a:t>
            </a:r>
            <a:r>
              <a:rPr sz="1400" spc="15" dirty="0">
                <a:solidFill>
                  <a:srgbClr val="0F243E"/>
                </a:solidFill>
                <a:latin typeface="Verdana"/>
                <a:cs typeface="Verdana"/>
              </a:rPr>
              <a:t>a</a:t>
            </a:r>
            <a:r>
              <a:rPr sz="1400" spc="20" dirty="0">
                <a:solidFill>
                  <a:srgbClr val="0F243E"/>
                </a:solidFill>
                <a:latin typeface="Verdana"/>
                <a:cs typeface="Verdana"/>
              </a:rPr>
              <a:t>r</a:t>
            </a:r>
            <a:r>
              <a:rPr sz="1400" spc="30" dirty="0">
                <a:solidFill>
                  <a:srgbClr val="0F243E"/>
                </a:solidFill>
                <a:latin typeface="Verdana"/>
                <a:cs typeface="Verdana"/>
              </a:rPr>
              <a:t>i</a:t>
            </a:r>
            <a:r>
              <a:rPr sz="1400" spc="5" dirty="0">
                <a:solidFill>
                  <a:srgbClr val="0F243E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0F243E"/>
                </a:solidFill>
                <a:latin typeface="Verdana"/>
                <a:cs typeface="Verdana"/>
              </a:rPr>
              <a:t>a</a:t>
            </a:r>
            <a:r>
              <a:rPr sz="1400" dirty="0">
                <a:solidFill>
                  <a:srgbClr val="0F243E"/>
                </a:solidFill>
                <a:latin typeface="Verdana"/>
                <a:cs typeface="Verdana"/>
              </a:rPr>
              <a:t>l</a:t>
            </a:r>
            <a:r>
              <a:rPr sz="1400" spc="10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F243E"/>
                </a:solidFill>
                <a:latin typeface="Verdana"/>
                <a:cs typeface="Verdana"/>
              </a:rPr>
              <a:t>-</a:t>
            </a:r>
            <a:r>
              <a:rPr sz="1400" spc="-210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F243E"/>
                </a:solidFill>
                <a:latin typeface="Verdana"/>
                <a:cs typeface="Verdana"/>
              </a:rPr>
              <a:t>(Marr</a:t>
            </a:r>
            <a:r>
              <a:rPr sz="1400" spc="10" dirty="0">
                <a:solidFill>
                  <a:srgbClr val="0F243E"/>
                </a:solidFill>
                <a:latin typeface="Verdana"/>
                <a:cs typeface="Verdana"/>
              </a:rPr>
              <a:t>i</a:t>
            </a:r>
            <a:r>
              <a:rPr sz="1400" dirty="0">
                <a:solidFill>
                  <a:srgbClr val="0F243E"/>
                </a:solidFill>
                <a:latin typeface="Verdana"/>
                <a:cs typeface="Verdana"/>
              </a:rPr>
              <a:t>ed</a:t>
            </a:r>
            <a:r>
              <a:rPr sz="1400" spc="-35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F243E"/>
                </a:solidFill>
                <a:latin typeface="Verdana"/>
                <a:cs typeface="Verdana"/>
              </a:rPr>
              <a:t>,</a:t>
            </a:r>
            <a:r>
              <a:rPr sz="1400" spc="-395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F243E"/>
                </a:solidFill>
                <a:latin typeface="Verdana"/>
                <a:cs typeface="Verdana"/>
              </a:rPr>
              <a:t>S</a:t>
            </a:r>
            <a:r>
              <a:rPr sz="1400" spc="20" dirty="0">
                <a:solidFill>
                  <a:srgbClr val="0F243E"/>
                </a:solidFill>
                <a:latin typeface="Verdana"/>
                <a:cs typeface="Verdana"/>
              </a:rPr>
              <a:t>i</a:t>
            </a:r>
            <a:r>
              <a:rPr sz="1400" spc="10" dirty="0">
                <a:solidFill>
                  <a:srgbClr val="0F243E"/>
                </a:solidFill>
                <a:latin typeface="Verdana"/>
                <a:cs typeface="Verdana"/>
              </a:rPr>
              <a:t>ng</a:t>
            </a:r>
            <a:r>
              <a:rPr sz="1400" spc="20" dirty="0">
                <a:solidFill>
                  <a:srgbClr val="0F243E"/>
                </a:solidFill>
                <a:latin typeface="Verdana"/>
                <a:cs typeface="Verdana"/>
              </a:rPr>
              <a:t>l</a:t>
            </a:r>
            <a:r>
              <a:rPr sz="1400" dirty="0">
                <a:solidFill>
                  <a:srgbClr val="0F243E"/>
                </a:solidFill>
                <a:latin typeface="Verdana"/>
                <a:cs typeface="Verdana"/>
              </a:rPr>
              <a:t>e</a:t>
            </a:r>
            <a:r>
              <a:rPr sz="1400" spc="-229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F243E"/>
                </a:solidFill>
                <a:latin typeface="Verdana"/>
                <a:cs typeface="Verdana"/>
              </a:rPr>
              <a:t>,</a:t>
            </a:r>
            <a:r>
              <a:rPr sz="1400" spc="-395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F243E"/>
                </a:solidFill>
                <a:latin typeface="Verdana"/>
                <a:cs typeface="Verdana"/>
              </a:rPr>
              <a:t>D</a:t>
            </a:r>
            <a:r>
              <a:rPr sz="1400" spc="10" dirty="0">
                <a:solidFill>
                  <a:srgbClr val="0F243E"/>
                </a:solidFill>
                <a:latin typeface="Verdana"/>
                <a:cs typeface="Verdana"/>
              </a:rPr>
              <a:t>i</a:t>
            </a:r>
            <a:r>
              <a:rPr sz="1400" spc="-20" dirty="0">
                <a:solidFill>
                  <a:srgbClr val="0F243E"/>
                </a:solidFill>
                <a:latin typeface="Verdana"/>
                <a:cs typeface="Verdana"/>
              </a:rPr>
              <a:t>v</a:t>
            </a:r>
            <a:r>
              <a:rPr sz="1400" dirty="0">
                <a:solidFill>
                  <a:srgbClr val="0F243E"/>
                </a:solidFill>
                <a:latin typeface="Verdana"/>
                <a:cs typeface="Verdana"/>
              </a:rPr>
              <a:t>orced)</a:t>
            </a:r>
            <a:endParaRPr sz="1400">
              <a:latin typeface="Verdana"/>
              <a:cs typeface="Verdana"/>
            </a:endParaRPr>
          </a:p>
          <a:p>
            <a:pPr marL="303530" indent="-291465">
              <a:lnSpc>
                <a:spcPct val="100000"/>
              </a:lnSpc>
              <a:spcBef>
                <a:spcPts val="300"/>
              </a:spcBef>
              <a:buFont typeface="Arial Black"/>
              <a:buChar char="▪"/>
              <a:tabLst>
                <a:tab pos="303530" algn="l"/>
                <a:tab pos="304165" algn="l"/>
              </a:tabLst>
            </a:pPr>
            <a:r>
              <a:rPr sz="1400" dirty="0">
                <a:solidFill>
                  <a:srgbClr val="0F243E"/>
                </a:solidFill>
                <a:latin typeface="Verdana"/>
                <a:cs typeface="Verdana"/>
              </a:rPr>
              <a:t>Job-(Management,BlueCollar,retired</a:t>
            </a:r>
            <a:r>
              <a:rPr sz="1400" spc="-110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0F243E"/>
                </a:solidFill>
                <a:latin typeface="Verdana"/>
                <a:cs typeface="Verdana"/>
              </a:rPr>
              <a:t>etc)</a:t>
            </a:r>
            <a:endParaRPr sz="1400">
              <a:latin typeface="Verdana"/>
              <a:cs typeface="Verdana"/>
            </a:endParaRPr>
          </a:p>
          <a:p>
            <a:pPr marL="303530" indent="-291465">
              <a:lnSpc>
                <a:spcPct val="100000"/>
              </a:lnSpc>
              <a:spcBef>
                <a:spcPts val="300"/>
              </a:spcBef>
              <a:buFont typeface="Arial Black"/>
              <a:buChar char="▪"/>
              <a:tabLst>
                <a:tab pos="303530" algn="l"/>
                <a:tab pos="304165" algn="l"/>
              </a:tabLst>
            </a:pPr>
            <a:r>
              <a:rPr sz="1400" spc="25" dirty="0">
                <a:solidFill>
                  <a:srgbClr val="0F243E"/>
                </a:solidFill>
                <a:latin typeface="Verdana"/>
                <a:cs typeface="Verdana"/>
              </a:rPr>
              <a:t>Contact </a:t>
            </a:r>
            <a:r>
              <a:rPr sz="1400" spc="-15" dirty="0">
                <a:solidFill>
                  <a:srgbClr val="0F243E"/>
                </a:solidFill>
                <a:latin typeface="Verdana"/>
                <a:cs typeface="Verdana"/>
              </a:rPr>
              <a:t>-(Telephone,Cellular,Unknown)</a:t>
            </a:r>
            <a:endParaRPr sz="1400">
              <a:latin typeface="Verdana"/>
              <a:cs typeface="Verdana"/>
            </a:endParaRPr>
          </a:p>
          <a:p>
            <a:pPr marL="303530" indent="-291465">
              <a:lnSpc>
                <a:spcPct val="100000"/>
              </a:lnSpc>
              <a:spcBef>
                <a:spcPts val="300"/>
              </a:spcBef>
              <a:buFont typeface="Arial Black"/>
              <a:buChar char="▪"/>
              <a:tabLst>
                <a:tab pos="303530" algn="l"/>
                <a:tab pos="304165" algn="l"/>
              </a:tabLst>
            </a:pPr>
            <a:r>
              <a:rPr sz="1400" spc="30" dirty="0">
                <a:solidFill>
                  <a:srgbClr val="0F243E"/>
                </a:solidFill>
                <a:latin typeface="Verdana"/>
                <a:cs typeface="Verdana"/>
              </a:rPr>
              <a:t>Education</a:t>
            </a:r>
            <a:r>
              <a:rPr sz="1400" spc="-105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0F243E"/>
                </a:solidFill>
                <a:latin typeface="Verdana"/>
                <a:cs typeface="Verdana"/>
              </a:rPr>
              <a:t>(Primary,Secondary,Tertiary)</a:t>
            </a:r>
            <a:endParaRPr sz="1400">
              <a:latin typeface="Verdana"/>
              <a:cs typeface="Verdana"/>
            </a:endParaRPr>
          </a:p>
          <a:p>
            <a:pPr marL="303530" indent="-291465">
              <a:lnSpc>
                <a:spcPct val="100000"/>
              </a:lnSpc>
              <a:spcBef>
                <a:spcPts val="300"/>
              </a:spcBef>
              <a:buFont typeface="Arial Black"/>
              <a:buChar char="▪"/>
              <a:tabLst>
                <a:tab pos="303530" algn="l"/>
                <a:tab pos="304165" algn="l"/>
              </a:tabLst>
            </a:pPr>
            <a:r>
              <a:rPr sz="1400" dirty="0">
                <a:solidFill>
                  <a:srgbClr val="0F243E"/>
                </a:solidFill>
                <a:latin typeface="Verdana"/>
                <a:cs typeface="Verdana"/>
              </a:rPr>
              <a:t>Mont</a:t>
            </a:r>
            <a:r>
              <a:rPr sz="1400" spc="-15" dirty="0">
                <a:solidFill>
                  <a:srgbClr val="0F243E"/>
                </a:solidFill>
                <a:latin typeface="Verdana"/>
                <a:cs typeface="Verdana"/>
              </a:rPr>
              <a:t>h</a:t>
            </a:r>
            <a:r>
              <a:rPr sz="1400" spc="-5" dirty="0">
                <a:solidFill>
                  <a:srgbClr val="0F243E"/>
                </a:solidFill>
                <a:latin typeface="Verdana"/>
                <a:cs typeface="Verdana"/>
              </a:rPr>
              <a:t>-(J</a:t>
            </a:r>
            <a:r>
              <a:rPr sz="1400" spc="-15" dirty="0">
                <a:solidFill>
                  <a:srgbClr val="0F243E"/>
                </a:solidFill>
                <a:latin typeface="Verdana"/>
                <a:cs typeface="Verdana"/>
              </a:rPr>
              <a:t>an</a:t>
            </a:r>
            <a:r>
              <a:rPr sz="1400" dirty="0">
                <a:solidFill>
                  <a:srgbClr val="0F243E"/>
                </a:solidFill>
                <a:latin typeface="Verdana"/>
                <a:cs typeface="Verdana"/>
              </a:rPr>
              <a:t>,</a:t>
            </a:r>
            <a:r>
              <a:rPr sz="1400" spc="-55" dirty="0">
                <a:solidFill>
                  <a:srgbClr val="0F243E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0F243E"/>
                </a:solidFill>
                <a:latin typeface="Verdana"/>
                <a:cs typeface="Verdana"/>
              </a:rPr>
              <a:t>e</a:t>
            </a:r>
            <a:r>
              <a:rPr sz="1400" spc="-35" dirty="0">
                <a:solidFill>
                  <a:srgbClr val="0F243E"/>
                </a:solidFill>
                <a:latin typeface="Verdana"/>
                <a:cs typeface="Verdana"/>
              </a:rPr>
              <a:t>b</a:t>
            </a:r>
            <a:r>
              <a:rPr sz="1400" spc="-10" dirty="0">
                <a:solidFill>
                  <a:srgbClr val="0F243E"/>
                </a:solidFill>
                <a:latin typeface="Verdana"/>
                <a:cs typeface="Verdana"/>
              </a:rPr>
              <a:t>,M</a:t>
            </a:r>
            <a:r>
              <a:rPr sz="1400" dirty="0">
                <a:solidFill>
                  <a:srgbClr val="0F243E"/>
                </a:solidFill>
                <a:latin typeface="Verdana"/>
                <a:cs typeface="Verdana"/>
              </a:rPr>
              <a:t>a</a:t>
            </a:r>
            <a:r>
              <a:rPr sz="1400" spc="-210" dirty="0">
                <a:solidFill>
                  <a:srgbClr val="0F243E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0F243E"/>
                </a:solidFill>
                <a:latin typeface="Verdana"/>
                <a:cs typeface="Verdana"/>
              </a:rPr>
              <a:t>,</a:t>
            </a:r>
            <a:r>
              <a:rPr sz="1400" dirty="0">
                <a:solidFill>
                  <a:srgbClr val="0F243E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0F243E"/>
                </a:solidFill>
                <a:latin typeface="Verdana"/>
                <a:cs typeface="Verdana"/>
              </a:rPr>
              <a:t>p</a:t>
            </a:r>
            <a:r>
              <a:rPr sz="1400" spc="-204" dirty="0">
                <a:solidFill>
                  <a:srgbClr val="0F243E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0F243E"/>
                </a:solidFill>
                <a:latin typeface="Verdana"/>
                <a:cs typeface="Verdana"/>
              </a:rPr>
              <a:t>,M</a:t>
            </a:r>
            <a:r>
              <a:rPr sz="1400" spc="-15" dirty="0">
                <a:solidFill>
                  <a:srgbClr val="0F243E"/>
                </a:solidFill>
                <a:latin typeface="Verdana"/>
                <a:cs typeface="Verdana"/>
              </a:rPr>
              <a:t>a</a:t>
            </a:r>
            <a:r>
              <a:rPr sz="1400" dirty="0">
                <a:solidFill>
                  <a:srgbClr val="0F243E"/>
                </a:solidFill>
                <a:latin typeface="Verdana"/>
                <a:cs typeface="Verdana"/>
              </a:rPr>
              <a:t>y</a:t>
            </a:r>
            <a:r>
              <a:rPr sz="1400" spc="-185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0F243E"/>
                </a:solidFill>
                <a:latin typeface="Verdana"/>
                <a:cs typeface="Verdana"/>
              </a:rPr>
              <a:t>e</a:t>
            </a:r>
            <a:r>
              <a:rPr sz="1400" spc="-40" dirty="0">
                <a:solidFill>
                  <a:srgbClr val="0F243E"/>
                </a:solidFill>
                <a:latin typeface="Verdana"/>
                <a:cs typeface="Verdana"/>
              </a:rPr>
              <a:t>tc</a:t>
            </a:r>
            <a:r>
              <a:rPr sz="1400" dirty="0">
                <a:solidFill>
                  <a:srgbClr val="0F243E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  <a:p>
            <a:pPr marL="303530" indent="-291465">
              <a:lnSpc>
                <a:spcPct val="100000"/>
              </a:lnSpc>
              <a:spcBef>
                <a:spcPts val="300"/>
              </a:spcBef>
              <a:buFont typeface="Arial Black"/>
              <a:buChar char="▪"/>
              <a:tabLst>
                <a:tab pos="303530" algn="l"/>
                <a:tab pos="304165" algn="l"/>
              </a:tabLst>
            </a:pPr>
            <a:r>
              <a:rPr sz="1400" spc="45" dirty="0">
                <a:solidFill>
                  <a:srgbClr val="0F243E"/>
                </a:solidFill>
                <a:latin typeface="Verdana"/>
                <a:cs typeface="Verdana"/>
              </a:rPr>
              <a:t>Poutcome</a:t>
            </a:r>
            <a:r>
              <a:rPr sz="1400" spc="110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F243E"/>
                </a:solidFill>
                <a:latin typeface="Verdana"/>
                <a:cs typeface="Verdana"/>
              </a:rPr>
              <a:t>-(Success,</a:t>
            </a:r>
            <a:r>
              <a:rPr sz="1400" spc="-35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0F243E"/>
                </a:solidFill>
                <a:latin typeface="Verdana"/>
                <a:cs typeface="Verdana"/>
              </a:rPr>
              <a:t>Failure,</a:t>
            </a:r>
            <a:r>
              <a:rPr sz="1400" spc="-30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0F243E"/>
                </a:solidFill>
                <a:latin typeface="Verdana"/>
                <a:cs typeface="Verdana"/>
              </a:rPr>
              <a:t>Other,</a:t>
            </a:r>
            <a:r>
              <a:rPr sz="1400" spc="-35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Verdana"/>
                <a:cs typeface="Verdana"/>
              </a:rPr>
              <a:t>Unknown</a:t>
            </a:r>
            <a:r>
              <a:rPr sz="1400" spc="-25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Verdana"/>
                <a:cs typeface="Verdana"/>
              </a:rPr>
              <a:t>of</a:t>
            </a:r>
            <a:r>
              <a:rPr sz="1400" spc="-40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Verdana"/>
                <a:cs typeface="Verdana"/>
              </a:rPr>
              <a:t>previous</a:t>
            </a:r>
            <a:r>
              <a:rPr sz="1400" spc="-40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F243E"/>
                </a:solidFill>
                <a:latin typeface="Verdana"/>
                <a:cs typeface="Verdana"/>
              </a:rPr>
              <a:t>campaign)</a:t>
            </a:r>
            <a:endParaRPr sz="1400">
              <a:latin typeface="Verdana"/>
              <a:cs typeface="Verdana"/>
            </a:endParaRPr>
          </a:p>
          <a:p>
            <a:pPr marL="303530" indent="-291465">
              <a:lnSpc>
                <a:spcPct val="100000"/>
              </a:lnSpc>
              <a:spcBef>
                <a:spcPts val="300"/>
              </a:spcBef>
              <a:buFont typeface="Arial Black"/>
              <a:buChar char="▪"/>
              <a:tabLst>
                <a:tab pos="303530" algn="l"/>
                <a:tab pos="304165" algn="l"/>
              </a:tabLst>
            </a:pPr>
            <a:r>
              <a:rPr sz="1400" spc="40" dirty="0">
                <a:solidFill>
                  <a:srgbClr val="0F243E"/>
                </a:solidFill>
                <a:latin typeface="Verdana"/>
                <a:cs typeface="Verdana"/>
              </a:rPr>
              <a:t>Housing</a:t>
            </a:r>
            <a:r>
              <a:rPr sz="1400" spc="10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0F243E"/>
                </a:solidFill>
                <a:latin typeface="Verdana"/>
                <a:cs typeface="Verdana"/>
              </a:rPr>
              <a:t>-(Yes/No)</a:t>
            </a:r>
            <a:endParaRPr sz="1400">
              <a:latin typeface="Verdana"/>
              <a:cs typeface="Verdana"/>
            </a:endParaRPr>
          </a:p>
          <a:p>
            <a:pPr marL="303530" indent="-291465">
              <a:lnSpc>
                <a:spcPct val="100000"/>
              </a:lnSpc>
              <a:spcBef>
                <a:spcPts val="305"/>
              </a:spcBef>
              <a:buFont typeface="Arial Black"/>
              <a:buChar char="▪"/>
              <a:tabLst>
                <a:tab pos="303530" algn="l"/>
                <a:tab pos="304165" algn="l"/>
              </a:tabLst>
            </a:pPr>
            <a:r>
              <a:rPr sz="1400" spc="20" dirty="0">
                <a:solidFill>
                  <a:srgbClr val="0F243E"/>
                </a:solidFill>
                <a:latin typeface="Verdana"/>
                <a:cs typeface="Verdana"/>
              </a:rPr>
              <a:t>Loan</a:t>
            </a:r>
            <a:r>
              <a:rPr sz="1400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0F243E"/>
                </a:solidFill>
                <a:latin typeface="Verdana"/>
                <a:cs typeface="Verdana"/>
              </a:rPr>
              <a:t>-(Yes/No)</a:t>
            </a:r>
            <a:endParaRPr sz="1400">
              <a:latin typeface="Verdana"/>
              <a:cs typeface="Verdana"/>
            </a:endParaRPr>
          </a:p>
          <a:p>
            <a:pPr marL="303530" indent="-291465">
              <a:lnSpc>
                <a:spcPct val="100000"/>
              </a:lnSpc>
              <a:spcBef>
                <a:spcPts val="300"/>
              </a:spcBef>
              <a:buFont typeface="Arial Black"/>
              <a:buChar char="▪"/>
              <a:tabLst>
                <a:tab pos="303530" algn="l"/>
                <a:tab pos="304165" algn="l"/>
              </a:tabLst>
            </a:pPr>
            <a:r>
              <a:rPr sz="1400" spc="20" dirty="0">
                <a:solidFill>
                  <a:srgbClr val="0F243E"/>
                </a:solidFill>
                <a:latin typeface="Verdana"/>
                <a:cs typeface="Verdana"/>
              </a:rPr>
              <a:t>Default</a:t>
            </a:r>
            <a:r>
              <a:rPr sz="1400" spc="-10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0F243E"/>
                </a:solidFill>
                <a:latin typeface="Verdana"/>
                <a:cs typeface="Verdana"/>
              </a:rPr>
              <a:t>-(Yes/No)</a:t>
            </a:r>
            <a:endParaRPr sz="1400">
              <a:latin typeface="Verdana"/>
              <a:cs typeface="Verdana"/>
            </a:endParaRPr>
          </a:p>
          <a:p>
            <a:pPr marL="303530" indent="-291465">
              <a:lnSpc>
                <a:spcPct val="100000"/>
              </a:lnSpc>
              <a:spcBef>
                <a:spcPts val="300"/>
              </a:spcBef>
              <a:buFont typeface="Arial Black"/>
              <a:buChar char="▪"/>
              <a:tabLst>
                <a:tab pos="303530" algn="l"/>
                <a:tab pos="304165" algn="l"/>
              </a:tabLst>
            </a:pPr>
            <a:r>
              <a:rPr sz="1400" spc="-35" dirty="0">
                <a:solidFill>
                  <a:srgbClr val="0F243E"/>
                </a:solidFill>
                <a:latin typeface="Verdana"/>
                <a:cs typeface="Verdana"/>
              </a:rPr>
              <a:t>Age</a:t>
            </a:r>
            <a:endParaRPr sz="1400">
              <a:latin typeface="Verdana"/>
              <a:cs typeface="Verdana"/>
            </a:endParaRPr>
          </a:p>
          <a:p>
            <a:pPr marL="303530" indent="-291465">
              <a:lnSpc>
                <a:spcPct val="100000"/>
              </a:lnSpc>
              <a:spcBef>
                <a:spcPts val="300"/>
              </a:spcBef>
              <a:buFont typeface="Arial Black"/>
              <a:buChar char="▪"/>
              <a:tabLst>
                <a:tab pos="303530" algn="l"/>
                <a:tab pos="304165" algn="l"/>
              </a:tabLst>
            </a:pPr>
            <a:r>
              <a:rPr sz="1400" spc="-45" dirty="0">
                <a:solidFill>
                  <a:srgbClr val="0F243E"/>
                </a:solidFill>
                <a:latin typeface="Verdana"/>
                <a:cs typeface="Verdana"/>
              </a:rPr>
              <a:t>Balance</a:t>
            </a:r>
            <a:endParaRPr sz="1400">
              <a:latin typeface="Verdana"/>
              <a:cs typeface="Verdana"/>
            </a:endParaRPr>
          </a:p>
          <a:p>
            <a:pPr marL="303530" indent="-291465">
              <a:lnSpc>
                <a:spcPct val="100000"/>
              </a:lnSpc>
              <a:spcBef>
                <a:spcPts val="300"/>
              </a:spcBef>
              <a:buFont typeface="Arial Black"/>
              <a:buChar char="▪"/>
              <a:tabLst>
                <a:tab pos="303530" algn="l"/>
                <a:tab pos="304165" algn="l"/>
              </a:tabLst>
            </a:pPr>
            <a:r>
              <a:rPr sz="1400" spc="-40" dirty="0">
                <a:solidFill>
                  <a:srgbClr val="0F243E"/>
                </a:solidFill>
                <a:latin typeface="Verdana"/>
                <a:cs typeface="Verdana"/>
              </a:rPr>
              <a:t>Day</a:t>
            </a:r>
            <a:endParaRPr sz="1400">
              <a:latin typeface="Verdana"/>
              <a:cs typeface="Verdana"/>
            </a:endParaRPr>
          </a:p>
          <a:p>
            <a:pPr marL="303530" indent="-291465">
              <a:lnSpc>
                <a:spcPct val="100000"/>
              </a:lnSpc>
              <a:spcBef>
                <a:spcPts val="300"/>
              </a:spcBef>
              <a:buFont typeface="Arial Black"/>
              <a:buChar char="▪"/>
              <a:tabLst>
                <a:tab pos="303530" algn="l"/>
                <a:tab pos="304165" algn="l"/>
              </a:tabLst>
            </a:pPr>
            <a:r>
              <a:rPr sz="1400" spc="-45" dirty="0">
                <a:solidFill>
                  <a:srgbClr val="0F243E"/>
                </a:solidFill>
                <a:latin typeface="Verdana"/>
                <a:cs typeface="Verdana"/>
              </a:rPr>
              <a:t>Duration</a:t>
            </a:r>
            <a:endParaRPr sz="1400">
              <a:latin typeface="Verdana"/>
              <a:cs typeface="Verdana"/>
            </a:endParaRPr>
          </a:p>
          <a:p>
            <a:pPr marL="303530" indent="-291465">
              <a:lnSpc>
                <a:spcPct val="100000"/>
              </a:lnSpc>
              <a:spcBef>
                <a:spcPts val="300"/>
              </a:spcBef>
              <a:buFont typeface="Arial Black"/>
              <a:buChar char="▪"/>
              <a:tabLst>
                <a:tab pos="303530" algn="l"/>
                <a:tab pos="304165" algn="l"/>
              </a:tabLst>
            </a:pPr>
            <a:r>
              <a:rPr sz="1400" spc="40" dirty="0">
                <a:solidFill>
                  <a:srgbClr val="0F243E"/>
                </a:solidFill>
                <a:latin typeface="Verdana"/>
                <a:cs typeface="Verdana"/>
              </a:rPr>
              <a:t>Campaign (Number</a:t>
            </a:r>
            <a:r>
              <a:rPr sz="1400" spc="50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0F243E"/>
                </a:solidFill>
                <a:latin typeface="Verdana"/>
                <a:cs typeface="Verdana"/>
              </a:rPr>
              <a:t>of</a:t>
            </a:r>
            <a:r>
              <a:rPr sz="1400" spc="80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0F243E"/>
                </a:solidFill>
                <a:latin typeface="Verdana"/>
                <a:cs typeface="Verdana"/>
              </a:rPr>
              <a:t>contact</a:t>
            </a:r>
            <a:r>
              <a:rPr sz="1400" spc="45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0F243E"/>
                </a:solidFill>
                <a:latin typeface="Verdana"/>
                <a:cs typeface="Verdana"/>
              </a:rPr>
              <a:t>performed</a:t>
            </a:r>
            <a:r>
              <a:rPr sz="1400" spc="45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0F243E"/>
                </a:solidFill>
                <a:latin typeface="Verdana"/>
                <a:cs typeface="Verdana"/>
              </a:rPr>
              <a:t>during</a:t>
            </a:r>
            <a:r>
              <a:rPr sz="1400" spc="60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0F243E"/>
                </a:solidFill>
                <a:latin typeface="Verdana"/>
                <a:cs typeface="Verdana"/>
              </a:rPr>
              <a:t>campaign)</a:t>
            </a:r>
            <a:endParaRPr sz="1400">
              <a:latin typeface="Verdana"/>
              <a:cs typeface="Verdana"/>
            </a:endParaRPr>
          </a:p>
          <a:p>
            <a:pPr marL="303530" indent="-291465">
              <a:lnSpc>
                <a:spcPct val="100000"/>
              </a:lnSpc>
              <a:spcBef>
                <a:spcPts val="300"/>
              </a:spcBef>
              <a:buFont typeface="Arial Black"/>
              <a:buChar char="▪"/>
              <a:tabLst>
                <a:tab pos="303530" algn="l"/>
                <a:tab pos="304165" algn="l"/>
              </a:tabLst>
            </a:pPr>
            <a:r>
              <a:rPr sz="1400" spc="15" dirty="0">
                <a:solidFill>
                  <a:srgbClr val="0F243E"/>
                </a:solidFill>
                <a:latin typeface="Verdana"/>
                <a:cs typeface="Verdana"/>
              </a:rPr>
              <a:t>Pdays</a:t>
            </a:r>
            <a:r>
              <a:rPr sz="1400" spc="40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0F243E"/>
                </a:solidFill>
                <a:latin typeface="Verdana"/>
                <a:cs typeface="Verdana"/>
              </a:rPr>
              <a:t>(Number</a:t>
            </a:r>
            <a:r>
              <a:rPr sz="1400" spc="35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F243E"/>
                </a:solidFill>
                <a:latin typeface="Verdana"/>
                <a:cs typeface="Verdana"/>
              </a:rPr>
              <a:t>of</a:t>
            </a:r>
            <a:r>
              <a:rPr sz="1400" spc="30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F243E"/>
                </a:solidFill>
                <a:latin typeface="Verdana"/>
                <a:cs typeface="Verdana"/>
              </a:rPr>
              <a:t>days</a:t>
            </a:r>
            <a:r>
              <a:rPr sz="1400" spc="35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F243E"/>
                </a:solidFill>
                <a:latin typeface="Verdana"/>
                <a:cs typeface="Verdana"/>
              </a:rPr>
              <a:t>passed</a:t>
            </a:r>
            <a:r>
              <a:rPr sz="1400" spc="35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F243E"/>
                </a:solidFill>
                <a:latin typeface="Verdana"/>
                <a:cs typeface="Verdana"/>
              </a:rPr>
              <a:t>by</a:t>
            </a:r>
            <a:r>
              <a:rPr sz="1400" spc="25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F243E"/>
                </a:solidFill>
                <a:latin typeface="Verdana"/>
                <a:cs typeface="Verdana"/>
              </a:rPr>
              <a:t>after</a:t>
            </a:r>
            <a:r>
              <a:rPr sz="1400" spc="35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F243E"/>
                </a:solidFill>
                <a:latin typeface="Verdana"/>
                <a:cs typeface="Verdana"/>
              </a:rPr>
              <a:t>the</a:t>
            </a:r>
            <a:r>
              <a:rPr sz="1400" spc="45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0F243E"/>
                </a:solidFill>
                <a:latin typeface="Verdana"/>
                <a:cs typeface="Verdana"/>
              </a:rPr>
              <a:t>client</a:t>
            </a:r>
            <a:r>
              <a:rPr sz="1400" spc="25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F243E"/>
                </a:solidFill>
                <a:latin typeface="Verdana"/>
                <a:cs typeface="Verdana"/>
              </a:rPr>
              <a:t>was</a:t>
            </a:r>
            <a:r>
              <a:rPr sz="1400" spc="25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F243E"/>
                </a:solidFill>
                <a:latin typeface="Verdana"/>
                <a:cs typeface="Verdana"/>
              </a:rPr>
              <a:t>last</a:t>
            </a:r>
            <a:r>
              <a:rPr sz="1400" spc="35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0F243E"/>
                </a:solidFill>
                <a:latin typeface="Verdana"/>
                <a:cs typeface="Verdana"/>
              </a:rPr>
              <a:t>contacted)</a:t>
            </a:r>
            <a:endParaRPr sz="1400">
              <a:latin typeface="Verdana"/>
              <a:cs typeface="Verdana"/>
            </a:endParaRPr>
          </a:p>
          <a:p>
            <a:pPr marL="303530" indent="-291465">
              <a:lnSpc>
                <a:spcPct val="100000"/>
              </a:lnSpc>
              <a:spcBef>
                <a:spcPts val="300"/>
              </a:spcBef>
              <a:buFont typeface="Arial Black"/>
              <a:buChar char="▪"/>
              <a:tabLst>
                <a:tab pos="303530" algn="l"/>
                <a:tab pos="304165" algn="l"/>
              </a:tabLst>
            </a:pPr>
            <a:r>
              <a:rPr sz="1400" spc="10" dirty="0">
                <a:solidFill>
                  <a:srgbClr val="0F243E"/>
                </a:solidFill>
                <a:latin typeface="Verdana"/>
                <a:cs typeface="Verdana"/>
              </a:rPr>
              <a:t>Previous</a:t>
            </a:r>
            <a:r>
              <a:rPr sz="1400" spc="15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F243E"/>
                </a:solidFill>
                <a:latin typeface="Verdana"/>
                <a:cs typeface="Verdana"/>
              </a:rPr>
              <a:t>(Number</a:t>
            </a:r>
            <a:r>
              <a:rPr sz="1400" spc="20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F243E"/>
                </a:solidFill>
                <a:latin typeface="Verdana"/>
                <a:cs typeface="Verdana"/>
              </a:rPr>
              <a:t>of</a:t>
            </a:r>
            <a:r>
              <a:rPr sz="1400" spc="10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F243E"/>
                </a:solidFill>
                <a:latin typeface="Verdana"/>
                <a:cs typeface="Verdana"/>
              </a:rPr>
              <a:t>contact</a:t>
            </a:r>
            <a:r>
              <a:rPr sz="1400" spc="20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F243E"/>
                </a:solidFill>
                <a:latin typeface="Verdana"/>
                <a:cs typeface="Verdana"/>
              </a:rPr>
              <a:t>performed</a:t>
            </a:r>
            <a:r>
              <a:rPr sz="1400" spc="20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F243E"/>
                </a:solidFill>
                <a:latin typeface="Verdana"/>
                <a:cs typeface="Verdana"/>
              </a:rPr>
              <a:t>before</a:t>
            </a:r>
            <a:r>
              <a:rPr sz="1400" spc="30" dirty="0">
                <a:solidFill>
                  <a:srgbClr val="0F243E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F243E"/>
                </a:solidFill>
                <a:latin typeface="Verdana"/>
                <a:cs typeface="Verdana"/>
              </a:rPr>
              <a:t>this campaign)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279" y="137236"/>
            <a:ext cx="3438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5" dirty="0">
                <a:solidFill>
                  <a:srgbClr val="CC0000"/>
                </a:solidFill>
              </a:rPr>
              <a:t>E</a:t>
            </a:r>
            <a:r>
              <a:rPr sz="2800" spc="-130" dirty="0">
                <a:solidFill>
                  <a:srgbClr val="CC0000"/>
                </a:solidFill>
              </a:rPr>
              <a:t>xplo</a:t>
            </a:r>
            <a:r>
              <a:rPr sz="2800" spc="-125" dirty="0">
                <a:solidFill>
                  <a:srgbClr val="CC0000"/>
                </a:solidFill>
              </a:rPr>
              <a:t>r</a:t>
            </a:r>
            <a:r>
              <a:rPr sz="2800" spc="-130" dirty="0">
                <a:solidFill>
                  <a:srgbClr val="CC0000"/>
                </a:solidFill>
              </a:rPr>
              <a:t>a</a:t>
            </a:r>
            <a:r>
              <a:rPr sz="2800" spc="-125" dirty="0">
                <a:solidFill>
                  <a:srgbClr val="CC0000"/>
                </a:solidFill>
              </a:rPr>
              <a:t>t</a:t>
            </a:r>
            <a:r>
              <a:rPr sz="2800" spc="-130" dirty="0">
                <a:solidFill>
                  <a:srgbClr val="CC0000"/>
                </a:solidFill>
              </a:rPr>
              <a:t>o</a:t>
            </a:r>
            <a:r>
              <a:rPr sz="2800" spc="-125" dirty="0">
                <a:solidFill>
                  <a:srgbClr val="CC0000"/>
                </a:solidFill>
              </a:rPr>
              <a:t>r</a:t>
            </a:r>
            <a:r>
              <a:rPr sz="2800" spc="-5" dirty="0">
                <a:solidFill>
                  <a:srgbClr val="CC0000"/>
                </a:solidFill>
              </a:rPr>
              <a:t>y</a:t>
            </a:r>
            <a:r>
              <a:rPr sz="2800" spc="-275" dirty="0">
                <a:solidFill>
                  <a:srgbClr val="CC0000"/>
                </a:solidFill>
              </a:rPr>
              <a:t> </a:t>
            </a:r>
            <a:r>
              <a:rPr sz="2800" spc="-90" dirty="0">
                <a:solidFill>
                  <a:srgbClr val="CC0000"/>
                </a:solidFill>
              </a:rPr>
              <a:t>D</a:t>
            </a:r>
            <a:r>
              <a:rPr sz="2800" spc="-95" dirty="0">
                <a:solidFill>
                  <a:srgbClr val="CC0000"/>
                </a:solidFill>
              </a:rPr>
              <a:t>a</a:t>
            </a:r>
            <a:r>
              <a:rPr sz="2800" spc="-90" dirty="0">
                <a:solidFill>
                  <a:srgbClr val="CC0000"/>
                </a:solidFill>
              </a:rPr>
              <a:t>t</a:t>
            </a:r>
            <a:r>
              <a:rPr sz="2800" spc="-5" dirty="0">
                <a:solidFill>
                  <a:srgbClr val="CC0000"/>
                </a:solidFill>
              </a:rPr>
              <a:t>a</a:t>
            </a:r>
            <a:r>
              <a:rPr sz="2800" spc="-325" dirty="0">
                <a:solidFill>
                  <a:srgbClr val="CC0000"/>
                </a:solidFill>
              </a:rPr>
              <a:t> </a:t>
            </a:r>
            <a:r>
              <a:rPr sz="2800" spc="-130" dirty="0">
                <a:solidFill>
                  <a:srgbClr val="CC0000"/>
                </a:solidFill>
              </a:rPr>
              <a:t>Analysi</a:t>
            </a:r>
            <a:r>
              <a:rPr sz="2800" spc="-5" dirty="0">
                <a:solidFill>
                  <a:srgbClr val="CC0000"/>
                </a:solidFill>
              </a:rPr>
              <a:t>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759958" y="1627123"/>
            <a:ext cx="2656205" cy="246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420" marR="5080" indent="-30035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2420" algn="l"/>
                <a:tab pos="313055" algn="l"/>
                <a:tab pos="1778635" algn="l"/>
              </a:tabLst>
            </a:pPr>
            <a:r>
              <a:rPr sz="1800" spc="5" dirty="0">
                <a:solidFill>
                  <a:srgbClr val="0F243E"/>
                </a:solidFill>
                <a:latin typeface="Calibri"/>
                <a:cs typeface="Calibri"/>
              </a:rPr>
              <a:t>The</a:t>
            </a:r>
            <a:r>
              <a:rPr sz="1800" spc="3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0F243E"/>
                </a:solidFill>
                <a:latin typeface="Calibri"/>
                <a:cs typeface="Calibri"/>
              </a:rPr>
              <a:t>target</a:t>
            </a:r>
            <a:r>
              <a:rPr sz="18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variable</a:t>
            </a:r>
            <a:r>
              <a:rPr sz="18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‘y’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0F243E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el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s</a:t>
            </a:r>
            <a:r>
              <a:rPr sz="1800" spc="-14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0F243E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s</a:t>
            </a:r>
            <a:r>
              <a:rPr sz="1800" spc="-13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40" dirty="0">
                <a:solidFill>
                  <a:srgbClr val="0F243E"/>
                </a:solidFill>
                <a:latin typeface="Calibri"/>
                <a:cs typeface="Calibri"/>
              </a:rPr>
              <a:t>t</a:t>
            </a:r>
            <a:r>
              <a:rPr sz="1800" spc="45" dirty="0">
                <a:solidFill>
                  <a:srgbClr val="0F243E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e</a:t>
            </a:r>
            <a:r>
              <a:rPr sz="1800" spc="-10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55" dirty="0">
                <a:solidFill>
                  <a:srgbClr val="0F243E"/>
                </a:solidFill>
                <a:latin typeface="Calibri"/>
                <a:cs typeface="Calibri"/>
              </a:rPr>
              <a:t>ou</a:t>
            </a:r>
            <a:r>
              <a:rPr sz="1800" spc="30" dirty="0">
                <a:solidFill>
                  <a:srgbClr val="0F243E"/>
                </a:solidFill>
                <a:latin typeface="Calibri"/>
                <a:cs typeface="Calibri"/>
              </a:rPr>
              <a:t>t</a:t>
            </a:r>
            <a:r>
              <a:rPr sz="1800" spc="35" dirty="0">
                <a:solidFill>
                  <a:srgbClr val="0F243E"/>
                </a:solidFill>
                <a:latin typeface="Calibri"/>
                <a:cs typeface="Calibri"/>
              </a:rPr>
              <a:t>c</a:t>
            </a:r>
            <a:r>
              <a:rPr sz="1800" spc="55" dirty="0">
                <a:solidFill>
                  <a:srgbClr val="0F243E"/>
                </a:solidFill>
                <a:latin typeface="Calibri"/>
                <a:cs typeface="Calibri"/>
              </a:rPr>
              <a:t>om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e</a:t>
            </a:r>
            <a:r>
              <a:rPr sz="1800" spc="-10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0F243E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f  </a:t>
            </a:r>
            <a:r>
              <a:rPr sz="1800" spc="25" dirty="0">
                <a:solidFill>
                  <a:srgbClr val="0F243E"/>
                </a:solidFill>
                <a:latin typeface="Calibri"/>
                <a:cs typeface="Calibri"/>
              </a:rPr>
              <a:t>the</a:t>
            </a:r>
            <a:r>
              <a:rPr sz="1800" spc="1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45" dirty="0">
                <a:solidFill>
                  <a:srgbClr val="0F243E"/>
                </a:solidFill>
                <a:latin typeface="Calibri"/>
                <a:cs typeface="Calibri"/>
              </a:rPr>
              <a:t>campaign	</a:t>
            </a:r>
            <a:r>
              <a:rPr sz="1800" spc="35" dirty="0">
                <a:solidFill>
                  <a:srgbClr val="0F243E"/>
                </a:solidFill>
                <a:latin typeface="Calibri"/>
                <a:cs typeface="Calibri"/>
              </a:rPr>
              <a:t>whether </a:t>
            </a:r>
            <a:r>
              <a:rPr sz="1800" spc="-39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they</a:t>
            </a:r>
            <a:r>
              <a:rPr sz="1800" spc="9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0F243E"/>
                </a:solidFill>
                <a:latin typeface="Calibri"/>
                <a:cs typeface="Calibri"/>
              </a:rPr>
              <a:t>went </a:t>
            </a:r>
            <a:r>
              <a:rPr sz="1800" spc="15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0F243E"/>
                </a:solidFill>
                <a:latin typeface="Calibri"/>
                <a:cs typeface="Calibri"/>
              </a:rPr>
              <a:t>ahead</a:t>
            </a:r>
            <a:r>
              <a:rPr sz="1800" spc="8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F243E"/>
                </a:solidFill>
                <a:latin typeface="Calibri"/>
                <a:cs typeface="Calibri"/>
              </a:rPr>
              <a:t>for 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0F243E"/>
                </a:solidFill>
                <a:latin typeface="Calibri"/>
                <a:cs typeface="Calibri"/>
              </a:rPr>
              <a:t>the</a:t>
            </a:r>
            <a:r>
              <a:rPr sz="1800" spc="9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0F243E"/>
                </a:solidFill>
                <a:latin typeface="Calibri"/>
                <a:cs typeface="Calibri"/>
              </a:rPr>
              <a:t>term</a:t>
            </a:r>
            <a:r>
              <a:rPr sz="1800" spc="6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0F243E"/>
                </a:solidFill>
                <a:latin typeface="Calibri"/>
                <a:cs typeface="Calibri"/>
              </a:rPr>
              <a:t>deposit</a:t>
            </a:r>
            <a:r>
              <a:rPr sz="1800" spc="5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0F243E"/>
                </a:solidFill>
                <a:latin typeface="Calibri"/>
                <a:cs typeface="Calibri"/>
              </a:rPr>
              <a:t>ornot.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F243E"/>
              </a:buClr>
              <a:buFont typeface="Arial MT"/>
              <a:buChar char="•"/>
            </a:pPr>
            <a:endParaRPr sz="1550">
              <a:latin typeface="Calibri"/>
              <a:cs typeface="Calibri"/>
            </a:endParaRPr>
          </a:p>
          <a:p>
            <a:pPr marL="312420" marR="64135" indent="-300355" algn="just">
              <a:lnSpc>
                <a:spcPct val="100000"/>
              </a:lnSpc>
              <a:buFont typeface="Arial MT"/>
              <a:buChar char="•"/>
              <a:tabLst>
                <a:tab pos="313055" algn="l"/>
              </a:tabLst>
            </a:pPr>
            <a:r>
              <a:rPr sz="1800" spc="35" dirty="0">
                <a:solidFill>
                  <a:srgbClr val="0F243E"/>
                </a:solidFill>
                <a:latin typeface="Calibri"/>
                <a:cs typeface="Calibri"/>
              </a:rPr>
              <a:t>Out </a:t>
            </a:r>
            <a:r>
              <a:rPr sz="1800" spc="10" dirty="0">
                <a:solidFill>
                  <a:srgbClr val="0F243E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165" dirty="0">
                <a:solidFill>
                  <a:srgbClr val="0F243E"/>
                </a:solidFill>
                <a:latin typeface="Calibri"/>
                <a:cs typeface="Calibri"/>
              </a:rPr>
              <a:t>45211</a:t>
            </a:r>
            <a:r>
              <a:rPr sz="1800" spc="-16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0F243E"/>
                </a:solidFill>
                <a:latin typeface="Calibri"/>
                <a:cs typeface="Calibri"/>
              </a:rPr>
              <a:t>only</a:t>
            </a:r>
            <a:r>
              <a:rPr sz="18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0F243E"/>
                </a:solidFill>
                <a:latin typeface="Calibri"/>
                <a:cs typeface="Calibri"/>
              </a:rPr>
              <a:t>5289 </a:t>
            </a:r>
            <a:r>
              <a:rPr sz="1800" spc="-4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0F243E"/>
                </a:solidFill>
                <a:latin typeface="Calibri"/>
                <a:cs typeface="Calibri"/>
              </a:rPr>
              <a:t>people</a:t>
            </a:r>
            <a:r>
              <a:rPr sz="1800" spc="4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0F243E"/>
                </a:solidFill>
                <a:latin typeface="Calibri"/>
                <a:cs typeface="Calibri"/>
              </a:rPr>
              <a:t>subscribed</a:t>
            </a:r>
            <a:r>
              <a:rPr sz="1800" spc="3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0F243E"/>
                </a:solidFill>
                <a:latin typeface="Calibri"/>
                <a:cs typeface="Calibri"/>
              </a:rPr>
              <a:t>to </a:t>
            </a:r>
            <a:r>
              <a:rPr sz="1800" spc="-39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0F243E"/>
                </a:solidFill>
                <a:latin typeface="Calibri"/>
                <a:cs typeface="Calibri"/>
              </a:rPr>
              <a:t>the</a:t>
            </a:r>
            <a:r>
              <a:rPr sz="1800" spc="9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0F243E"/>
                </a:solidFill>
                <a:latin typeface="Calibri"/>
                <a:cs typeface="Calibri"/>
              </a:rPr>
              <a:t>termdeposit.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7925" y="1486701"/>
            <a:ext cx="3350842" cy="299436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22044" y="760552"/>
            <a:ext cx="25692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0F243E"/>
                </a:solidFill>
                <a:latin typeface="Calibri"/>
                <a:cs typeface="Calibri"/>
              </a:rPr>
              <a:t>Target</a:t>
            </a:r>
            <a:r>
              <a:rPr sz="1800" spc="38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variable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 distribution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047" y="485055"/>
            <a:ext cx="7974305" cy="45665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1654" y="7365"/>
            <a:ext cx="2505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10" dirty="0">
                <a:uFill>
                  <a:solidFill>
                    <a:srgbClr val="C00000"/>
                  </a:solidFill>
                </a:uFill>
              </a:rPr>
              <a:t>categorical</a:t>
            </a:r>
            <a:r>
              <a:rPr sz="2400" u="heavy" spc="-95" dirty="0">
                <a:uFill>
                  <a:solidFill>
                    <a:srgbClr val="C00000"/>
                  </a:solidFill>
                </a:uFill>
              </a:rPr>
              <a:t> </a:t>
            </a:r>
            <a:r>
              <a:rPr sz="2400" u="heavy" spc="-15" dirty="0">
                <a:uFill>
                  <a:solidFill>
                    <a:srgbClr val="C00000"/>
                  </a:solidFill>
                </a:uFill>
              </a:rPr>
              <a:t>features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59" y="1522315"/>
            <a:ext cx="8681789" cy="344303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378332"/>
            <a:ext cx="5832475" cy="578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5" dirty="0">
                <a:solidFill>
                  <a:srgbClr val="CC0000"/>
                </a:solidFill>
              </a:rPr>
              <a:t>Relationship</a:t>
            </a:r>
            <a:r>
              <a:rPr sz="2000" spc="-254" dirty="0">
                <a:solidFill>
                  <a:srgbClr val="CC0000"/>
                </a:solidFill>
              </a:rPr>
              <a:t> </a:t>
            </a:r>
            <a:r>
              <a:rPr sz="2000" spc="-95" dirty="0">
                <a:solidFill>
                  <a:srgbClr val="CC0000"/>
                </a:solidFill>
              </a:rPr>
              <a:t>between</a:t>
            </a:r>
            <a:r>
              <a:rPr sz="2000" spc="-245" dirty="0">
                <a:solidFill>
                  <a:srgbClr val="CC0000"/>
                </a:solidFill>
              </a:rPr>
              <a:t> </a:t>
            </a:r>
            <a:r>
              <a:rPr sz="2000" spc="-110" dirty="0">
                <a:solidFill>
                  <a:srgbClr val="CC0000"/>
                </a:solidFill>
              </a:rPr>
              <a:t>categorical</a:t>
            </a:r>
            <a:r>
              <a:rPr sz="2000" spc="-229" dirty="0">
                <a:solidFill>
                  <a:srgbClr val="CC0000"/>
                </a:solidFill>
              </a:rPr>
              <a:t> </a:t>
            </a:r>
            <a:r>
              <a:rPr sz="2000" spc="-105" dirty="0">
                <a:solidFill>
                  <a:srgbClr val="CC0000"/>
                </a:solidFill>
              </a:rPr>
              <a:t>feature</a:t>
            </a:r>
            <a:r>
              <a:rPr sz="2000" spc="-225" dirty="0">
                <a:solidFill>
                  <a:srgbClr val="CC0000"/>
                </a:solidFill>
              </a:rPr>
              <a:t> </a:t>
            </a:r>
            <a:r>
              <a:rPr sz="2000" spc="-75" dirty="0">
                <a:solidFill>
                  <a:srgbClr val="CC0000"/>
                </a:solidFill>
              </a:rPr>
              <a:t>and</a:t>
            </a:r>
            <a:r>
              <a:rPr sz="2000" spc="-229" dirty="0">
                <a:solidFill>
                  <a:srgbClr val="CC0000"/>
                </a:solidFill>
              </a:rPr>
              <a:t> </a:t>
            </a:r>
            <a:r>
              <a:rPr sz="2000" spc="-130" dirty="0">
                <a:solidFill>
                  <a:srgbClr val="CC0000"/>
                </a:solidFill>
              </a:rPr>
              <a:t>Target</a:t>
            </a:r>
            <a:r>
              <a:rPr sz="2000" spc="-215" dirty="0">
                <a:solidFill>
                  <a:srgbClr val="CC0000"/>
                </a:solidFill>
              </a:rPr>
              <a:t> </a:t>
            </a:r>
            <a:r>
              <a:rPr sz="2000" spc="-110" dirty="0">
                <a:solidFill>
                  <a:srgbClr val="CC0000"/>
                </a:solidFill>
              </a:rPr>
              <a:t>Variable</a:t>
            </a:r>
            <a:endParaRPr sz="2000"/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600" b="0" spc="-10" dirty="0">
                <a:solidFill>
                  <a:srgbClr val="0F243E"/>
                </a:solidFill>
                <a:latin typeface="Calibri"/>
                <a:cs typeface="Calibri"/>
              </a:rPr>
              <a:t>People</a:t>
            </a:r>
            <a:r>
              <a:rPr sz="1600" b="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b="0" dirty="0">
                <a:solidFill>
                  <a:srgbClr val="0F243E"/>
                </a:solidFill>
                <a:latin typeface="Calibri"/>
                <a:cs typeface="Calibri"/>
              </a:rPr>
              <a:t>with </a:t>
            </a:r>
            <a:r>
              <a:rPr sz="1600" b="0" spc="-5" dirty="0">
                <a:solidFill>
                  <a:srgbClr val="0F243E"/>
                </a:solidFill>
                <a:latin typeface="Calibri"/>
                <a:cs typeface="Calibri"/>
              </a:rPr>
              <a:t>management</a:t>
            </a:r>
            <a:r>
              <a:rPr sz="1600" b="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F243E"/>
                </a:solidFill>
                <a:latin typeface="Calibri"/>
                <a:cs typeface="Calibri"/>
              </a:rPr>
              <a:t>jobs</a:t>
            </a:r>
            <a:r>
              <a:rPr sz="1600" b="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b="0" spc="-15" dirty="0">
                <a:solidFill>
                  <a:srgbClr val="0F243E"/>
                </a:solidFill>
                <a:latin typeface="Calibri"/>
                <a:cs typeface="Calibri"/>
              </a:rPr>
              <a:t>have</a:t>
            </a:r>
            <a:r>
              <a:rPr sz="1600" b="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b="0" spc="-5" dirty="0">
                <a:solidFill>
                  <a:srgbClr val="0F243E"/>
                </a:solidFill>
                <a:latin typeface="Calibri"/>
                <a:cs typeface="Calibri"/>
              </a:rPr>
              <a:t>the</a:t>
            </a:r>
            <a:r>
              <a:rPr sz="1600" b="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b="0" spc="-5" dirty="0">
                <a:solidFill>
                  <a:srgbClr val="0F243E"/>
                </a:solidFill>
                <a:latin typeface="Calibri"/>
                <a:cs typeface="Calibri"/>
              </a:rPr>
              <a:t>most</a:t>
            </a:r>
            <a:r>
              <a:rPr sz="1600" b="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b="0" spc="-5" dirty="0">
                <a:solidFill>
                  <a:srgbClr val="0F243E"/>
                </a:solidFill>
                <a:latin typeface="Calibri"/>
                <a:cs typeface="Calibri"/>
              </a:rPr>
              <a:t>number</a:t>
            </a:r>
            <a:r>
              <a:rPr sz="1600" b="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b="0" spc="-5" dirty="0">
                <a:solidFill>
                  <a:srgbClr val="0F243E"/>
                </a:solidFill>
                <a:latin typeface="Calibri"/>
                <a:cs typeface="Calibri"/>
              </a:rPr>
              <a:t>of</a:t>
            </a:r>
            <a:r>
              <a:rPr sz="1600" b="0" spc="38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b="0" spc="-5" dirty="0">
                <a:solidFill>
                  <a:srgbClr val="0F243E"/>
                </a:solidFill>
                <a:latin typeface="Calibri"/>
                <a:cs typeface="Calibri"/>
              </a:rPr>
              <a:t>term</a:t>
            </a:r>
            <a:r>
              <a:rPr sz="1600" b="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b="0" spc="-5" dirty="0">
                <a:solidFill>
                  <a:srgbClr val="0F243E"/>
                </a:solidFill>
                <a:latin typeface="Calibri"/>
                <a:cs typeface="Calibri"/>
              </a:rPr>
              <a:t>deposit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1302" y="557860"/>
            <a:ext cx="41548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Marital </a:t>
            </a:r>
            <a:r>
              <a:rPr sz="2400" spc="-20" dirty="0"/>
              <a:t>status</a:t>
            </a:r>
            <a:r>
              <a:rPr sz="2400" spc="5" dirty="0"/>
              <a:t> </a:t>
            </a:r>
            <a:r>
              <a:rPr sz="2400" spc="-25" dirty="0"/>
              <a:t>v/s</a:t>
            </a:r>
            <a:r>
              <a:rPr sz="2400" spc="-5" dirty="0"/>
              <a:t> </a:t>
            </a:r>
            <a:r>
              <a:rPr sz="2400" spc="-15" dirty="0"/>
              <a:t>target</a:t>
            </a:r>
            <a:r>
              <a:rPr sz="2400" spc="-20" dirty="0"/>
              <a:t> </a:t>
            </a:r>
            <a:r>
              <a:rPr sz="2400" spc="-5" dirty="0"/>
              <a:t>variable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220" y="1394107"/>
            <a:ext cx="5763763" cy="29605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0739" y="4416653"/>
            <a:ext cx="75761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clients</a:t>
            </a:r>
            <a:r>
              <a:rPr sz="18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who</a:t>
            </a:r>
            <a:r>
              <a:rPr sz="18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has</a:t>
            </a:r>
            <a:r>
              <a:rPr sz="18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Married</a:t>
            </a:r>
            <a:r>
              <a:rPr sz="18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single</a:t>
            </a:r>
            <a:r>
              <a:rPr sz="18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seems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be 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more</a:t>
            </a:r>
            <a:r>
              <a:rPr sz="18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F243E"/>
                </a:solidFill>
                <a:latin typeface="Calibri"/>
                <a:cs typeface="Calibri"/>
              </a:rPr>
              <a:t>interested</a:t>
            </a:r>
            <a:r>
              <a:rPr sz="18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F243E"/>
                </a:solidFill>
                <a:latin typeface="Calibri"/>
                <a:cs typeface="Calibri"/>
              </a:rPr>
              <a:t>on</a:t>
            </a:r>
            <a:r>
              <a:rPr sz="18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F243E"/>
                </a:solidFill>
                <a:latin typeface="Calibri"/>
                <a:cs typeface="Calibri"/>
              </a:rPr>
              <a:t>term</a:t>
            </a:r>
            <a:r>
              <a:rPr sz="1800" dirty="0">
                <a:solidFill>
                  <a:srgbClr val="0F243E"/>
                </a:solidFill>
                <a:latin typeface="Calibri"/>
                <a:cs typeface="Calibri"/>
              </a:rPr>
              <a:t> deposit.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879" y="535582"/>
            <a:ext cx="8786023" cy="44960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6973" y="4698"/>
            <a:ext cx="2483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Numerical</a:t>
            </a:r>
            <a:r>
              <a:rPr sz="2400" spc="-80" dirty="0"/>
              <a:t> </a:t>
            </a:r>
            <a:r>
              <a:rPr sz="2400" spc="-15" dirty="0"/>
              <a:t>Features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3203575" y="3706164"/>
            <a:ext cx="5516245" cy="9918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3530">
              <a:lnSpc>
                <a:spcPts val="1885"/>
              </a:lnSpc>
              <a:spcBef>
                <a:spcPts val="95"/>
              </a:spcBef>
            </a:pP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There</a:t>
            </a:r>
            <a:r>
              <a:rPr sz="16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F243E"/>
                </a:solidFill>
                <a:latin typeface="Calibri"/>
                <a:cs typeface="Calibri"/>
              </a:rPr>
              <a:t>are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 7 Numerical </a:t>
            </a:r>
            <a:r>
              <a:rPr sz="1600" spc="-15" dirty="0">
                <a:solidFill>
                  <a:srgbClr val="0F243E"/>
                </a:solidFill>
                <a:latin typeface="Calibri"/>
                <a:cs typeface="Calibri"/>
              </a:rPr>
              <a:t>Features.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ts val="1885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It</a:t>
            </a:r>
            <a:r>
              <a:rPr sz="1600" spc="-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seems</a:t>
            </a:r>
            <a:r>
              <a:rPr sz="1600" spc="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age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and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F243E"/>
                </a:solidFill>
                <a:latin typeface="Calibri"/>
                <a:cs typeface="Calibri"/>
              </a:rPr>
              <a:t>days</a:t>
            </a:r>
            <a:r>
              <a:rPr sz="16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F243E"/>
                </a:solidFill>
                <a:latin typeface="Calibri"/>
                <a:cs typeface="Calibri"/>
              </a:rPr>
              <a:t>are</a:t>
            </a:r>
            <a:r>
              <a:rPr sz="16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kind</a:t>
            </a:r>
            <a:r>
              <a:rPr sz="16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of</a:t>
            </a:r>
            <a:r>
              <a:rPr sz="16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normally</a:t>
            </a:r>
            <a:r>
              <a:rPr sz="16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distributed.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Balance,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 Duration,</a:t>
            </a:r>
            <a:r>
              <a:rPr sz="16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Campaign,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F243E"/>
                </a:solidFill>
                <a:latin typeface="Calibri"/>
                <a:cs typeface="Calibri"/>
              </a:rPr>
              <a:t>pdays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and </a:t>
            </a:r>
            <a:r>
              <a:rPr sz="1600" spc="-10" dirty="0">
                <a:solidFill>
                  <a:srgbClr val="0F243E"/>
                </a:solidFill>
                <a:latin typeface="Calibri"/>
                <a:cs typeface="Calibri"/>
              </a:rPr>
              <a:t>previous</a:t>
            </a:r>
            <a:r>
              <a:rPr sz="1600" spc="3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F243E"/>
                </a:solidFill>
                <a:latin typeface="Calibri"/>
                <a:cs typeface="Calibri"/>
              </a:rPr>
              <a:t>are</a:t>
            </a:r>
            <a:r>
              <a:rPr sz="16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F243E"/>
                </a:solidFill>
                <a:latin typeface="Calibri"/>
                <a:cs typeface="Calibri"/>
              </a:rPr>
              <a:t>positively </a:t>
            </a:r>
            <a:r>
              <a:rPr sz="1600" spc="-34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F243E"/>
                </a:solidFill>
                <a:latin typeface="Calibri"/>
                <a:cs typeface="Calibri"/>
              </a:rPr>
              <a:t>skewed.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988</Words>
  <Application>Microsoft Office PowerPoint</Application>
  <PresentationFormat>On-screen Show (16:9)</PresentationFormat>
  <Paragraphs>100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 Black</vt:lpstr>
      <vt:lpstr>Arial MT</vt:lpstr>
      <vt:lpstr>Book Antiqua</vt:lpstr>
      <vt:lpstr>Calibri</vt:lpstr>
      <vt:lpstr>Verdana</vt:lpstr>
      <vt:lpstr>Office Theme</vt:lpstr>
      <vt:lpstr>Capstone Project Bank  Marketing  Effectiveness Prediction </vt:lpstr>
      <vt:lpstr>Content</vt:lpstr>
      <vt:lpstr>Problem Statement</vt:lpstr>
      <vt:lpstr>Data Summary</vt:lpstr>
      <vt:lpstr>Exploratory Data Analysis</vt:lpstr>
      <vt:lpstr>categorical features</vt:lpstr>
      <vt:lpstr>Relationship between categorical feature and Target Variable People with management jobs have the most number of term deposit</vt:lpstr>
      <vt:lpstr>Marital status v/s target variable</vt:lpstr>
      <vt:lpstr>Numerical Features</vt:lpstr>
      <vt:lpstr>Relation between Numerical feature and Target Variable</vt:lpstr>
      <vt:lpstr>PowerPoint Presentation</vt:lpstr>
      <vt:lpstr>Encoding categorical variables</vt:lpstr>
      <vt:lpstr>Sampling</vt:lpstr>
      <vt:lpstr>Model Training</vt:lpstr>
      <vt:lpstr>Model Evaluation</vt:lpstr>
      <vt:lpstr>Logistic Regression</vt:lpstr>
      <vt:lpstr>Decision Tree Classifier</vt:lpstr>
      <vt:lpstr>Random Forest Classifier</vt:lpstr>
      <vt:lpstr>XGBoost Classifier</vt:lpstr>
      <vt:lpstr>Feature Importance</vt:lpstr>
      <vt:lpstr>PowerPoint Presentation</vt:lpstr>
      <vt:lpstr>Challenges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Deepak</cp:lastModifiedBy>
  <cp:revision>2</cp:revision>
  <dcterms:created xsi:type="dcterms:W3CDTF">2023-02-06T18:21:56Z</dcterms:created>
  <dcterms:modified xsi:type="dcterms:W3CDTF">2023-02-06T18:24:40Z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2022-08-03T00:00:00Z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2023-02-06T00:00:00Z</vt:filetime>
  </property>
</Properties>
</file>