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37"/>
  </p:notesMasterIdLst>
  <p:sldIdLst>
    <p:sldId id="292" r:id="rId2"/>
    <p:sldId id="256" r:id="rId3"/>
    <p:sldId id="257" r:id="rId4"/>
    <p:sldId id="258" r:id="rId5"/>
    <p:sldId id="259" r:id="rId6"/>
    <p:sldId id="262" r:id="rId7"/>
    <p:sldId id="260"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4401800" cy="842486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54">
          <p15:clr>
            <a:srgbClr val="A4A3A4"/>
          </p15:clr>
        </p15:guide>
        <p15:guide id="2" pos="4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5"/>
  </p:normalViewPr>
  <p:slideViewPr>
    <p:cSldViewPr>
      <p:cViewPr varScale="1">
        <p:scale>
          <a:sx n="71" d="100"/>
          <a:sy n="71" d="100"/>
        </p:scale>
        <p:origin x="643" y="-10"/>
      </p:cViewPr>
      <p:guideLst>
        <p:guide orient="horz" pos="2654"/>
        <p:guide pos="45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879BFCFE-EA43-45D5-8B61-6C53057E6596}" type="datetimeFigureOut">
              <a:rPr lang="en-US" smtClean="0"/>
              <a:pPr/>
              <a:t>5/15/2022</a:t>
            </a:fld>
            <a:endParaRPr lang="en-US"/>
          </a:p>
        </p:txBody>
      </p:sp>
      <p:sp>
        <p:nvSpPr>
          <p:cNvPr id="4" name="Slide Image Placeholder 3"/>
          <p:cNvSpPr>
            <a:spLocks noGrp="1" noRot="1" noChangeAspect="1"/>
          </p:cNvSpPr>
          <p:nvPr>
            <p:ph type="sldImg" idx="2"/>
          </p:nvPr>
        </p:nvSpPr>
        <p:spPr>
          <a:xfrm>
            <a:off x="2373313" y="514350"/>
            <a:ext cx="439737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897484B6-055C-455C-9304-44793A0DED4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330269" rtl="0" eaLnBrk="1" latinLnBrk="0" hangingPunct="1">
      <a:defRPr sz="1700" kern="1200">
        <a:solidFill>
          <a:schemeClr val="tx1"/>
        </a:solidFill>
        <a:latin typeface="+mn-lt"/>
        <a:ea typeface="+mn-ea"/>
        <a:cs typeface="+mn-cs"/>
      </a:defRPr>
    </a:lvl1pPr>
    <a:lvl2pPr marL="665135" algn="l" defTabSz="1330269" rtl="0" eaLnBrk="1" latinLnBrk="0" hangingPunct="1">
      <a:defRPr sz="1700" kern="1200">
        <a:solidFill>
          <a:schemeClr val="tx1"/>
        </a:solidFill>
        <a:latin typeface="+mn-lt"/>
        <a:ea typeface="+mn-ea"/>
        <a:cs typeface="+mn-cs"/>
      </a:defRPr>
    </a:lvl2pPr>
    <a:lvl3pPr marL="1330269" algn="l" defTabSz="1330269" rtl="0" eaLnBrk="1" latinLnBrk="0" hangingPunct="1">
      <a:defRPr sz="1700" kern="1200">
        <a:solidFill>
          <a:schemeClr val="tx1"/>
        </a:solidFill>
        <a:latin typeface="+mn-lt"/>
        <a:ea typeface="+mn-ea"/>
        <a:cs typeface="+mn-cs"/>
      </a:defRPr>
    </a:lvl3pPr>
    <a:lvl4pPr marL="1995404" algn="l" defTabSz="1330269" rtl="0" eaLnBrk="1" latinLnBrk="0" hangingPunct="1">
      <a:defRPr sz="1700" kern="1200">
        <a:solidFill>
          <a:schemeClr val="tx1"/>
        </a:solidFill>
        <a:latin typeface="+mn-lt"/>
        <a:ea typeface="+mn-ea"/>
        <a:cs typeface="+mn-cs"/>
      </a:defRPr>
    </a:lvl4pPr>
    <a:lvl5pPr marL="2660538" algn="l" defTabSz="1330269" rtl="0" eaLnBrk="1" latinLnBrk="0" hangingPunct="1">
      <a:defRPr sz="1700" kern="1200">
        <a:solidFill>
          <a:schemeClr val="tx1"/>
        </a:solidFill>
        <a:latin typeface="+mn-lt"/>
        <a:ea typeface="+mn-ea"/>
        <a:cs typeface="+mn-cs"/>
      </a:defRPr>
    </a:lvl5pPr>
    <a:lvl6pPr marL="3325673" algn="l" defTabSz="1330269" rtl="0" eaLnBrk="1" latinLnBrk="0" hangingPunct="1">
      <a:defRPr sz="1700" kern="1200">
        <a:solidFill>
          <a:schemeClr val="tx1"/>
        </a:solidFill>
        <a:latin typeface="+mn-lt"/>
        <a:ea typeface="+mn-ea"/>
        <a:cs typeface="+mn-cs"/>
      </a:defRPr>
    </a:lvl6pPr>
    <a:lvl7pPr marL="3990807" algn="l" defTabSz="1330269" rtl="0" eaLnBrk="1" latinLnBrk="0" hangingPunct="1">
      <a:defRPr sz="1700" kern="1200">
        <a:solidFill>
          <a:schemeClr val="tx1"/>
        </a:solidFill>
        <a:latin typeface="+mn-lt"/>
        <a:ea typeface="+mn-ea"/>
        <a:cs typeface="+mn-cs"/>
      </a:defRPr>
    </a:lvl7pPr>
    <a:lvl8pPr marL="4655942" algn="l" defTabSz="1330269" rtl="0" eaLnBrk="1" latinLnBrk="0" hangingPunct="1">
      <a:defRPr sz="1700" kern="1200">
        <a:solidFill>
          <a:schemeClr val="tx1"/>
        </a:solidFill>
        <a:latin typeface="+mn-lt"/>
        <a:ea typeface="+mn-ea"/>
        <a:cs typeface="+mn-cs"/>
      </a:defRPr>
    </a:lvl8pPr>
    <a:lvl9pPr marL="5321076" algn="l" defTabSz="1330269"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498475" y="685800"/>
            <a:ext cx="58610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97484B6-055C-455C-9304-44793A0DED44}" type="slidenum">
              <a:rPr lang="en-US" smtClean="0"/>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97484B6-055C-455C-9304-44793A0DED44}" type="slidenum">
              <a:rPr lang="en-US" smtClean="0"/>
              <a:pPr/>
              <a:t>24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97484B6-055C-455C-9304-44793A0DED44}" type="slidenum">
              <a:rPr lang="en-US" smtClean="0"/>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16F63-A8E3-465E-958E-9468DAC4D169}"/>
              </a:ext>
            </a:extLst>
          </p:cNvPr>
          <p:cNvSpPr>
            <a:spLocks noGrp="1"/>
          </p:cNvSpPr>
          <p:nvPr>
            <p:ph type="ctrTitle"/>
          </p:nvPr>
        </p:nvSpPr>
        <p:spPr>
          <a:xfrm>
            <a:off x="1800225" y="1378792"/>
            <a:ext cx="10801350" cy="2933100"/>
          </a:xfrm>
        </p:spPr>
        <p:txBody>
          <a:bodyPr anchor="b"/>
          <a:lstStyle>
            <a:lvl1pPr algn="ctr">
              <a:defRPr sz="7088"/>
            </a:lvl1pPr>
          </a:lstStyle>
          <a:p>
            <a:r>
              <a:rPr lang="en-US"/>
              <a:t>Click to edit Master title style</a:t>
            </a:r>
            <a:endParaRPr lang="en-IN"/>
          </a:p>
        </p:txBody>
      </p:sp>
      <p:sp>
        <p:nvSpPr>
          <p:cNvPr id="3" name="Subtitle 2">
            <a:extLst>
              <a:ext uri="{FF2B5EF4-FFF2-40B4-BE49-F238E27FC236}">
                <a16:creationId xmlns:a16="http://schemas.microsoft.com/office/drawing/2014/main" id="{9B0DB4C2-E96D-47C7-8DFF-8B6AA38F5E49}"/>
              </a:ext>
            </a:extLst>
          </p:cNvPr>
          <p:cNvSpPr>
            <a:spLocks noGrp="1"/>
          </p:cNvSpPr>
          <p:nvPr>
            <p:ph type="subTitle" idx="1"/>
          </p:nvPr>
        </p:nvSpPr>
        <p:spPr>
          <a:xfrm>
            <a:off x="1800225" y="4425004"/>
            <a:ext cx="10801350" cy="2034058"/>
          </a:xfrm>
        </p:spPr>
        <p:txBody>
          <a:bodyPr/>
          <a:lstStyle>
            <a:lvl1pPr marL="0" indent="0" algn="ctr">
              <a:buNone/>
              <a:defRPr sz="2835"/>
            </a:lvl1pPr>
            <a:lvl2pPr marL="540090" indent="0" algn="ctr">
              <a:buNone/>
              <a:defRPr sz="2363"/>
            </a:lvl2pPr>
            <a:lvl3pPr marL="1080181" indent="0" algn="ctr">
              <a:buNone/>
              <a:defRPr sz="2126"/>
            </a:lvl3pPr>
            <a:lvl4pPr marL="1620271" indent="0" algn="ctr">
              <a:buNone/>
              <a:defRPr sz="1890"/>
            </a:lvl4pPr>
            <a:lvl5pPr marL="2160361" indent="0" algn="ctr">
              <a:buNone/>
              <a:defRPr sz="1890"/>
            </a:lvl5pPr>
            <a:lvl6pPr marL="2700452" indent="0" algn="ctr">
              <a:buNone/>
              <a:defRPr sz="1890"/>
            </a:lvl6pPr>
            <a:lvl7pPr marL="3240542" indent="0" algn="ctr">
              <a:buNone/>
              <a:defRPr sz="1890"/>
            </a:lvl7pPr>
            <a:lvl8pPr marL="3780633" indent="0" algn="ctr">
              <a:buNone/>
              <a:defRPr sz="1890"/>
            </a:lvl8pPr>
            <a:lvl9pPr marL="4320723" indent="0" algn="ctr">
              <a:buNone/>
              <a:defRPr sz="189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0D04CB-4492-49C0-941F-67918329B6D0}"/>
              </a:ext>
            </a:extLst>
          </p:cNvPr>
          <p:cNvSpPr>
            <a:spLocks noGrp="1"/>
          </p:cNvSpPr>
          <p:nvPr>
            <p:ph type="dt" sz="half" idx="10"/>
          </p:nvPr>
        </p:nvSpPr>
        <p:spPr/>
        <p:txBody>
          <a:bodyPr/>
          <a:lstStyle/>
          <a:p>
            <a:fld id="{02124AC4-C326-490D-B3DD-4110CD91A2D4}" type="datetimeFigureOut">
              <a:rPr lang="en-US" smtClean="0"/>
              <a:pPr/>
              <a:t>5/15/2022</a:t>
            </a:fld>
            <a:endParaRPr lang="en-US"/>
          </a:p>
        </p:txBody>
      </p:sp>
      <p:sp>
        <p:nvSpPr>
          <p:cNvPr id="5" name="Footer Placeholder 4">
            <a:extLst>
              <a:ext uri="{FF2B5EF4-FFF2-40B4-BE49-F238E27FC236}">
                <a16:creationId xmlns:a16="http://schemas.microsoft.com/office/drawing/2014/main" id="{C564BB57-93B1-4AD7-A871-5E7CBCECF4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F8C296-932A-433A-B029-DC9CAF5A910B}"/>
              </a:ext>
            </a:extLst>
          </p:cNvPr>
          <p:cNvSpPr>
            <a:spLocks noGrp="1"/>
          </p:cNvSpPr>
          <p:nvPr>
            <p:ph type="sldNum" sz="quarter" idx="12"/>
          </p:nvPr>
        </p:nvSpPr>
        <p:spPr/>
        <p:txBody>
          <a:bodyPr/>
          <a:lstStyle/>
          <a:p>
            <a:fld id="{41DEFF8E-559F-4C55-A56B-55F0875391C4}" type="slidenum">
              <a:rPr lang="en-US" smtClean="0"/>
              <a:pPr/>
              <a:t>‹#›</a:t>
            </a:fld>
            <a:endParaRPr lang="en-US"/>
          </a:p>
        </p:txBody>
      </p:sp>
    </p:spTree>
    <p:extLst>
      <p:ext uri="{BB962C8B-B14F-4D97-AF65-F5344CB8AC3E}">
        <p14:creationId xmlns:p14="http://schemas.microsoft.com/office/powerpoint/2010/main" val="1182799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B369-9440-43FF-8FBA-415D7658C6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A25316-B11D-4FC0-BD03-36FB1179BF6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62E89D-AD29-4995-91AA-3C6D7A220019}"/>
              </a:ext>
            </a:extLst>
          </p:cNvPr>
          <p:cNvSpPr>
            <a:spLocks noGrp="1"/>
          </p:cNvSpPr>
          <p:nvPr>
            <p:ph type="dt" sz="half" idx="10"/>
          </p:nvPr>
        </p:nvSpPr>
        <p:spPr/>
        <p:txBody>
          <a:bodyPr/>
          <a:lstStyle/>
          <a:p>
            <a:fld id="{02124AC4-C326-490D-B3DD-4110CD91A2D4}" type="datetimeFigureOut">
              <a:rPr lang="en-US" smtClean="0"/>
              <a:pPr/>
              <a:t>5/15/2022</a:t>
            </a:fld>
            <a:endParaRPr lang="en-US"/>
          </a:p>
        </p:txBody>
      </p:sp>
      <p:sp>
        <p:nvSpPr>
          <p:cNvPr id="5" name="Footer Placeholder 4">
            <a:extLst>
              <a:ext uri="{FF2B5EF4-FFF2-40B4-BE49-F238E27FC236}">
                <a16:creationId xmlns:a16="http://schemas.microsoft.com/office/drawing/2014/main" id="{B2C3AC06-394B-4864-8B8F-553CFD690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41C05-4087-4BD5-8FB9-800898E4E10A}"/>
              </a:ext>
            </a:extLst>
          </p:cNvPr>
          <p:cNvSpPr>
            <a:spLocks noGrp="1"/>
          </p:cNvSpPr>
          <p:nvPr>
            <p:ph type="sldNum" sz="quarter" idx="12"/>
          </p:nvPr>
        </p:nvSpPr>
        <p:spPr/>
        <p:txBody>
          <a:bodyPr/>
          <a:lstStyle/>
          <a:p>
            <a:fld id="{41DEFF8E-559F-4C55-A56B-55F0875391C4}" type="slidenum">
              <a:rPr lang="en-US" smtClean="0"/>
              <a:pPr/>
              <a:t>‹#›</a:t>
            </a:fld>
            <a:endParaRPr lang="en-US"/>
          </a:p>
        </p:txBody>
      </p:sp>
    </p:spTree>
    <p:extLst>
      <p:ext uri="{BB962C8B-B14F-4D97-AF65-F5344CB8AC3E}">
        <p14:creationId xmlns:p14="http://schemas.microsoft.com/office/powerpoint/2010/main" val="3698656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451D35-395A-4430-A54B-FDF385C9ACE4}"/>
              </a:ext>
            </a:extLst>
          </p:cNvPr>
          <p:cNvSpPr>
            <a:spLocks noGrp="1"/>
          </p:cNvSpPr>
          <p:nvPr>
            <p:ph type="title" orient="vert"/>
          </p:nvPr>
        </p:nvSpPr>
        <p:spPr>
          <a:xfrm>
            <a:off x="10306288" y="448546"/>
            <a:ext cx="3105388" cy="7139682"/>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EB58F1-E707-495C-AE4E-64B6942F8A8C}"/>
              </a:ext>
            </a:extLst>
          </p:cNvPr>
          <p:cNvSpPr>
            <a:spLocks noGrp="1"/>
          </p:cNvSpPr>
          <p:nvPr>
            <p:ph type="body" orient="vert" idx="1"/>
          </p:nvPr>
        </p:nvSpPr>
        <p:spPr>
          <a:xfrm>
            <a:off x="990124" y="448546"/>
            <a:ext cx="9136142" cy="713968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630D14-C0BB-49EF-9B82-C94D257A427C}"/>
              </a:ext>
            </a:extLst>
          </p:cNvPr>
          <p:cNvSpPr>
            <a:spLocks noGrp="1"/>
          </p:cNvSpPr>
          <p:nvPr>
            <p:ph type="dt" sz="half" idx="10"/>
          </p:nvPr>
        </p:nvSpPr>
        <p:spPr/>
        <p:txBody>
          <a:bodyPr/>
          <a:lstStyle/>
          <a:p>
            <a:fld id="{02124AC4-C326-490D-B3DD-4110CD91A2D4}" type="datetimeFigureOut">
              <a:rPr lang="en-US" smtClean="0"/>
              <a:pPr/>
              <a:t>5/15/2022</a:t>
            </a:fld>
            <a:endParaRPr lang="en-US"/>
          </a:p>
        </p:txBody>
      </p:sp>
      <p:sp>
        <p:nvSpPr>
          <p:cNvPr id="5" name="Footer Placeholder 4">
            <a:extLst>
              <a:ext uri="{FF2B5EF4-FFF2-40B4-BE49-F238E27FC236}">
                <a16:creationId xmlns:a16="http://schemas.microsoft.com/office/drawing/2014/main" id="{5BEA1611-C6A3-4929-AEA6-BA96ECE0D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28CF6E-E7F5-4568-86E0-1E0CBC86095C}"/>
              </a:ext>
            </a:extLst>
          </p:cNvPr>
          <p:cNvSpPr>
            <a:spLocks noGrp="1"/>
          </p:cNvSpPr>
          <p:nvPr>
            <p:ph type="sldNum" sz="quarter" idx="12"/>
          </p:nvPr>
        </p:nvSpPr>
        <p:spPr/>
        <p:txBody>
          <a:bodyPr/>
          <a:lstStyle/>
          <a:p>
            <a:fld id="{41DEFF8E-559F-4C55-A56B-55F0875391C4}" type="slidenum">
              <a:rPr lang="en-US" smtClean="0"/>
              <a:pPr/>
              <a:t>‹#›</a:t>
            </a:fld>
            <a:endParaRPr lang="en-US"/>
          </a:p>
        </p:txBody>
      </p:sp>
    </p:spTree>
    <p:extLst>
      <p:ext uri="{BB962C8B-B14F-4D97-AF65-F5344CB8AC3E}">
        <p14:creationId xmlns:p14="http://schemas.microsoft.com/office/powerpoint/2010/main" val="61186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3D8E-13A7-4D61-8082-EA5DBCA8C4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DCE99B-7DB7-4EF2-86B6-F430923599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CFAF80-8599-4E81-AA45-38AEE87BA099}"/>
              </a:ext>
            </a:extLst>
          </p:cNvPr>
          <p:cNvSpPr>
            <a:spLocks noGrp="1"/>
          </p:cNvSpPr>
          <p:nvPr>
            <p:ph type="dt" sz="half" idx="10"/>
          </p:nvPr>
        </p:nvSpPr>
        <p:spPr/>
        <p:txBody>
          <a:bodyPr/>
          <a:lstStyle/>
          <a:p>
            <a:fld id="{02124AC4-C326-490D-B3DD-4110CD91A2D4}" type="datetimeFigureOut">
              <a:rPr lang="en-US" smtClean="0"/>
              <a:pPr/>
              <a:t>5/15/2022</a:t>
            </a:fld>
            <a:endParaRPr lang="en-US"/>
          </a:p>
        </p:txBody>
      </p:sp>
      <p:sp>
        <p:nvSpPr>
          <p:cNvPr id="5" name="Footer Placeholder 4">
            <a:extLst>
              <a:ext uri="{FF2B5EF4-FFF2-40B4-BE49-F238E27FC236}">
                <a16:creationId xmlns:a16="http://schemas.microsoft.com/office/drawing/2014/main" id="{31048A3C-248B-4CBB-A7A0-43589CD29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17D0B-50EF-4C0B-BC6D-05771D88C81C}"/>
              </a:ext>
            </a:extLst>
          </p:cNvPr>
          <p:cNvSpPr>
            <a:spLocks noGrp="1"/>
          </p:cNvSpPr>
          <p:nvPr>
            <p:ph type="sldNum" sz="quarter" idx="12"/>
          </p:nvPr>
        </p:nvSpPr>
        <p:spPr/>
        <p:txBody>
          <a:bodyPr/>
          <a:lstStyle/>
          <a:p>
            <a:fld id="{41DEFF8E-559F-4C55-A56B-55F0875391C4}" type="slidenum">
              <a:rPr lang="en-US" smtClean="0"/>
              <a:pPr/>
              <a:t>‹#›</a:t>
            </a:fld>
            <a:endParaRPr lang="en-US"/>
          </a:p>
        </p:txBody>
      </p:sp>
    </p:spTree>
    <p:extLst>
      <p:ext uri="{BB962C8B-B14F-4D97-AF65-F5344CB8AC3E}">
        <p14:creationId xmlns:p14="http://schemas.microsoft.com/office/powerpoint/2010/main" val="595220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6D60-30BC-40D6-BFF4-C3EE973CDFBF}"/>
              </a:ext>
            </a:extLst>
          </p:cNvPr>
          <p:cNvSpPr>
            <a:spLocks noGrp="1"/>
          </p:cNvSpPr>
          <p:nvPr>
            <p:ph type="title"/>
          </p:nvPr>
        </p:nvSpPr>
        <p:spPr>
          <a:xfrm>
            <a:off x="982623" y="2100367"/>
            <a:ext cx="12421553" cy="3504508"/>
          </a:xfrm>
        </p:spPr>
        <p:txBody>
          <a:bodyPr anchor="b"/>
          <a:lstStyle>
            <a:lvl1pPr>
              <a:defRPr sz="7088"/>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1B6EA0-085E-461C-8316-C9F39D8B50A7}"/>
              </a:ext>
            </a:extLst>
          </p:cNvPr>
          <p:cNvSpPr>
            <a:spLocks noGrp="1"/>
          </p:cNvSpPr>
          <p:nvPr>
            <p:ph type="body" idx="1"/>
          </p:nvPr>
        </p:nvSpPr>
        <p:spPr>
          <a:xfrm>
            <a:off x="982623" y="5638029"/>
            <a:ext cx="12421553" cy="1842938"/>
          </a:xfrm>
        </p:spPr>
        <p:txBody>
          <a:bodyPr/>
          <a:lstStyle>
            <a:lvl1pPr marL="0" indent="0">
              <a:buNone/>
              <a:defRPr sz="2835">
                <a:solidFill>
                  <a:schemeClr val="tx1">
                    <a:tint val="75000"/>
                  </a:schemeClr>
                </a:solidFill>
              </a:defRPr>
            </a:lvl1pPr>
            <a:lvl2pPr marL="540090" indent="0">
              <a:buNone/>
              <a:defRPr sz="2363">
                <a:solidFill>
                  <a:schemeClr val="tx1">
                    <a:tint val="75000"/>
                  </a:schemeClr>
                </a:solidFill>
              </a:defRPr>
            </a:lvl2pPr>
            <a:lvl3pPr marL="1080181" indent="0">
              <a:buNone/>
              <a:defRPr sz="2126">
                <a:solidFill>
                  <a:schemeClr val="tx1">
                    <a:tint val="75000"/>
                  </a:schemeClr>
                </a:solidFill>
              </a:defRPr>
            </a:lvl3pPr>
            <a:lvl4pPr marL="1620271" indent="0">
              <a:buNone/>
              <a:defRPr sz="1890">
                <a:solidFill>
                  <a:schemeClr val="tx1">
                    <a:tint val="75000"/>
                  </a:schemeClr>
                </a:solidFill>
              </a:defRPr>
            </a:lvl4pPr>
            <a:lvl5pPr marL="2160361" indent="0">
              <a:buNone/>
              <a:defRPr sz="1890">
                <a:solidFill>
                  <a:schemeClr val="tx1">
                    <a:tint val="75000"/>
                  </a:schemeClr>
                </a:solidFill>
              </a:defRPr>
            </a:lvl5pPr>
            <a:lvl6pPr marL="2700452" indent="0">
              <a:buNone/>
              <a:defRPr sz="1890">
                <a:solidFill>
                  <a:schemeClr val="tx1">
                    <a:tint val="75000"/>
                  </a:schemeClr>
                </a:solidFill>
              </a:defRPr>
            </a:lvl6pPr>
            <a:lvl7pPr marL="3240542" indent="0">
              <a:buNone/>
              <a:defRPr sz="1890">
                <a:solidFill>
                  <a:schemeClr val="tx1">
                    <a:tint val="75000"/>
                  </a:schemeClr>
                </a:solidFill>
              </a:defRPr>
            </a:lvl7pPr>
            <a:lvl8pPr marL="3780633" indent="0">
              <a:buNone/>
              <a:defRPr sz="1890">
                <a:solidFill>
                  <a:schemeClr val="tx1">
                    <a:tint val="75000"/>
                  </a:schemeClr>
                </a:solidFill>
              </a:defRPr>
            </a:lvl8pPr>
            <a:lvl9pPr marL="4320723" indent="0">
              <a:buNone/>
              <a:defRPr sz="189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0C7A59-B793-45AA-AE79-BA454DCA0D40}"/>
              </a:ext>
            </a:extLst>
          </p:cNvPr>
          <p:cNvSpPr>
            <a:spLocks noGrp="1"/>
          </p:cNvSpPr>
          <p:nvPr>
            <p:ph type="dt" sz="half" idx="10"/>
          </p:nvPr>
        </p:nvSpPr>
        <p:spPr/>
        <p:txBody>
          <a:bodyPr/>
          <a:lstStyle/>
          <a:p>
            <a:fld id="{02124AC4-C326-490D-B3DD-4110CD91A2D4}" type="datetimeFigureOut">
              <a:rPr lang="en-US" smtClean="0"/>
              <a:pPr/>
              <a:t>5/15/2022</a:t>
            </a:fld>
            <a:endParaRPr lang="en-US"/>
          </a:p>
        </p:txBody>
      </p:sp>
      <p:sp>
        <p:nvSpPr>
          <p:cNvPr id="5" name="Footer Placeholder 4">
            <a:extLst>
              <a:ext uri="{FF2B5EF4-FFF2-40B4-BE49-F238E27FC236}">
                <a16:creationId xmlns:a16="http://schemas.microsoft.com/office/drawing/2014/main" id="{8000C9CE-814D-43B9-8225-4197ED2565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84110-57A6-46ED-9201-140CF5CACF8F}"/>
              </a:ext>
            </a:extLst>
          </p:cNvPr>
          <p:cNvSpPr>
            <a:spLocks noGrp="1"/>
          </p:cNvSpPr>
          <p:nvPr>
            <p:ph type="sldNum" sz="quarter" idx="12"/>
          </p:nvPr>
        </p:nvSpPr>
        <p:spPr/>
        <p:txBody>
          <a:bodyPr/>
          <a:lstStyle/>
          <a:p>
            <a:fld id="{41DEFF8E-559F-4C55-A56B-55F0875391C4}" type="slidenum">
              <a:rPr lang="en-US" smtClean="0"/>
              <a:pPr/>
              <a:t>‹#›</a:t>
            </a:fld>
            <a:endParaRPr lang="en-US"/>
          </a:p>
        </p:txBody>
      </p:sp>
    </p:spTree>
    <p:extLst>
      <p:ext uri="{BB962C8B-B14F-4D97-AF65-F5344CB8AC3E}">
        <p14:creationId xmlns:p14="http://schemas.microsoft.com/office/powerpoint/2010/main" val="3174761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56E1-EDB7-4F5B-B53E-D7DFD923F8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8A38B8-ADA7-4C3A-9FF2-1F4FE869DDE2}"/>
              </a:ext>
            </a:extLst>
          </p:cNvPr>
          <p:cNvSpPr>
            <a:spLocks noGrp="1"/>
          </p:cNvSpPr>
          <p:nvPr>
            <p:ph sz="half" idx="1"/>
          </p:nvPr>
        </p:nvSpPr>
        <p:spPr>
          <a:xfrm>
            <a:off x="990124" y="2242730"/>
            <a:ext cx="6120765" cy="53454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6C00ED-0127-4255-812D-17817D26773C}"/>
              </a:ext>
            </a:extLst>
          </p:cNvPr>
          <p:cNvSpPr>
            <a:spLocks noGrp="1"/>
          </p:cNvSpPr>
          <p:nvPr>
            <p:ph sz="half" idx="2"/>
          </p:nvPr>
        </p:nvSpPr>
        <p:spPr>
          <a:xfrm>
            <a:off x="7290911" y="2242730"/>
            <a:ext cx="6120765" cy="53454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68E097-E9E5-4819-80F4-999CE6F86D25}"/>
              </a:ext>
            </a:extLst>
          </p:cNvPr>
          <p:cNvSpPr>
            <a:spLocks noGrp="1"/>
          </p:cNvSpPr>
          <p:nvPr>
            <p:ph type="dt" sz="half" idx="10"/>
          </p:nvPr>
        </p:nvSpPr>
        <p:spPr/>
        <p:txBody>
          <a:bodyPr/>
          <a:lstStyle/>
          <a:p>
            <a:fld id="{02124AC4-C326-490D-B3DD-4110CD91A2D4}" type="datetimeFigureOut">
              <a:rPr lang="en-US" smtClean="0"/>
              <a:pPr/>
              <a:t>5/15/2022</a:t>
            </a:fld>
            <a:endParaRPr lang="en-US"/>
          </a:p>
        </p:txBody>
      </p:sp>
      <p:sp>
        <p:nvSpPr>
          <p:cNvPr id="6" name="Footer Placeholder 5">
            <a:extLst>
              <a:ext uri="{FF2B5EF4-FFF2-40B4-BE49-F238E27FC236}">
                <a16:creationId xmlns:a16="http://schemas.microsoft.com/office/drawing/2014/main" id="{FBEA3873-2110-4E59-82E5-3358BCB18A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2D1C50-1C1C-4119-91F8-BD3A7DC49660}"/>
              </a:ext>
            </a:extLst>
          </p:cNvPr>
          <p:cNvSpPr>
            <a:spLocks noGrp="1"/>
          </p:cNvSpPr>
          <p:nvPr>
            <p:ph type="sldNum" sz="quarter" idx="12"/>
          </p:nvPr>
        </p:nvSpPr>
        <p:spPr/>
        <p:txBody>
          <a:bodyPr/>
          <a:lstStyle/>
          <a:p>
            <a:fld id="{41DEFF8E-559F-4C55-A56B-55F0875391C4}" type="slidenum">
              <a:rPr lang="en-US" smtClean="0"/>
              <a:pPr/>
              <a:t>‹#›</a:t>
            </a:fld>
            <a:endParaRPr lang="en-US"/>
          </a:p>
        </p:txBody>
      </p:sp>
    </p:spTree>
    <p:extLst>
      <p:ext uri="{BB962C8B-B14F-4D97-AF65-F5344CB8AC3E}">
        <p14:creationId xmlns:p14="http://schemas.microsoft.com/office/powerpoint/2010/main" val="3280854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32AC-11EF-4424-811F-CF57008091BC}"/>
              </a:ext>
            </a:extLst>
          </p:cNvPr>
          <p:cNvSpPr>
            <a:spLocks noGrp="1"/>
          </p:cNvSpPr>
          <p:nvPr>
            <p:ph type="title"/>
          </p:nvPr>
        </p:nvSpPr>
        <p:spPr>
          <a:xfrm>
            <a:off x="991999" y="448547"/>
            <a:ext cx="12421553" cy="1628417"/>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055848-46A0-4C47-8DAB-3FC214B8C972}"/>
              </a:ext>
            </a:extLst>
          </p:cNvPr>
          <p:cNvSpPr>
            <a:spLocks noGrp="1"/>
          </p:cNvSpPr>
          <p:nvPr>
            <p:ph type="body" idx="1"/>
          </p:nvPr>
        </p:nvSpPr>
        <p:spPr>
          <a:xfrm>
            <a:off x="992000" y="2065262"/>
            <a:ext cx="6092636" cy="1012153"/>
          </a:xfrm>
        </p:spPr>
        <p:txBody>
          <a:bodyPr anchor="b"/>
          <a:lstStyle>
            <a:lvl1pPr marL="0" indent="0">
              <a:buNone/>
              <a:defRPr sz="2835" b="1"/>
            </a:lvl1pPr>
            <a:lvl2pPr marL="540090" indent="0">
              <a:buNone/>
              <a:defRPr sz="2363" b="1"/>
            </a:lvl2pPr>
            <a:lvl3pPr marL="1080181" indent="0">
              <a:buNone/>
              <a:defRPr sz="2126" b="1"/>
            </a:lvl3pPr>
            <a:lvl4pPr marL="1620271" indent="0">
              <a:buNone/>
              <a:defRPr sz="1890" b="1"/>
            </a:lvl4pPr>
            <a:lvl5pPr marL="2160361" indent="0">
              <a:buNone/>
              <a:defRPr sz="1890" b="1"/>
            </a:lvl5pPr>
            <a:lvl6pPr marL="2700452" indent="0">
              <a:buNone/>
              <a:defRPr sz="1890" b="1"/>
            </a:lvl6pPr>
            <a:lvl7pPr marL="3240542" indent="0">
              <a:buNone/>
              <a:defRPr sz="1890" b="1"/>
            </a:lvl7pPr>
            <a:lvl8pPr marL="3780633" indent="0">
              <a:buNone/>
              <a:defRPr sz="1890" b="1"/>
            </a:lvl8pPr>
            <a:lvl9pPr marL="4320723" indent="0">
              <a:buNone/>
              <a:defRPr sz="1890" b="1"/>
            </a:lvl9pPr>
          </a:lstStyle>
          <a:p>
            <a:pPr lvl="0"/>
            <a:r>
              <a:rPr lang="en-US"/>
              <a:t>Edit Master text styles</a:t>
            </a:r>
          </a:p>
        </p:txBody>
      </p:sp>
      <p:sp>
        <p:nvSpPr>
          <p:cNvPr id="4" name="Content Placeholder 3">
            <a:extLst>
              <a:ext uri="{FF2B5EF4-FFF2-40B4-BE49-F238E27FC236}">
                <a16:creationId xmlns:a16="http://schemas.microsoft.com/office/drawing/2014/main" id="{567BB604-7D40-4497-9F04-D0897A2ACC19}"/>
              </a:ext>
            </a:extLst>
          </p:cNvPr>
          <p:cNvSpPr>
            <a:spLocks noGrp="1"/>
          </p:cNvSpPr>
          <p:nvPr>
            <p:ph sz="half" idx="2"/>
          </p:nvPr>
        </p:nvSpPr>
        <p:spPr>
          <a:xfrm>
            <a:off x="992000" y="3077415"/>
            <a:ext cx="6092636" cy="45264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3AE050-C740-41FA-AFEB-BEA20FE34C4B}"/>
              </a:ext>
            </a:extLst>
          </p:cNvPr>
          <p:cNvSpPr>
            <a:spLocks noGrp="1"/>
          </p:cNvSpPr>
          <p:nvPr>
            <p:ph type="body" sz="quarter" idx="3"/>
          </p:nvPr>
        </p:nvSpPr>
        <p:spPr>
          <a:xfrm>
            <a:off x="7290911" y="2065262"/>
            <a:ext cx="6122641" cy="1012153"/>
          </a:xfrm>
        </p:spPr>
        <p:txBody>
          <a:bodyPr anchor="b"/>
          <a:lstStyle>
            <a:lvl1pPr marL="0" indent="0">
              <a:buNone/>
              <a:defRPr sz="2835" b="1"/>
            </a:lvl1pPr>
            <a:lvl2pPr marL="540090" indent="0">
              <a:buNone/>
              <a:defRPr sz="2363" b="1"/>
            </a:lvl2pPr>
            <a:lvl3pPr marL="1080181" indent="0">
              <a:buNone/>
              <a:defRPr sz="2126" b="1"/>
            </a:lvl3pPr>
            <a:lvl4pPr marL="1620271" indent="0">
              <a:buNone/>
              <a:defRPr sz="1890" b="1"/>
            </a:lvl4pPr>
            <a:lvl5pPr marL="2160361" indent="0">
              <a:buNone/>
              <a:defRPr sz="1890" b="1"/>
            </a:lvl5pPr>
            <a:lvl6pPr marL="2700452" indent="0">
              <a:buNone/>
              <a:defRPr sz="1890" b="1"/>
            </a:lvl6pPr>
            <a:lvl7pPr marL="3240542" indent="0">
              <a:buNone/>
              <a:defRPr sz="1890" b="1"/>
            </a:lvl7pPr>
            <a:lvl8pPr marL="3780633" indent="0">
              <a:buNone/>
              <a:defRPr sz="1890" b="1"/>
            </a:lvl8pPr>
            <a:lvl9pPr marL="4320723" indent="0">
              <a:buNone/>
              <a:defRPr sz="1890" b="1"/>
            </a:lvl9pPr>
          </a:lstStyle>
          <a:p>
            <a:pPr lvl="0"/>
            <a:r>
              <a:rPr lang="en-US"/>
              <a:t>Edit Master text styles</a:t>
            </a:r>
          </a:p>
        </p:txBody>
      </p:sp>
      <p:sp>
        <p:nvSpPr>
          <p:cNvPr id="6" name="Content Placeholder 5">
            <a:extLst>
              <a:ext uri="{FF2B5EF4-FFF2-40B4-BE49-F238E27FC236}">
                <a16:creationId xmlns:a16="http://schemas.microsoft.com/office/drawing/2014/main" id="{9511D7C9-CF20-4570-A386-AA62CB53C5DB}"/>
              </a:ext>
            </a:extLst>
          </p:cNvPr>
          <p:cNvSpPr>
            <a:spLocks noGrp="1"/>
          </p:cNvSpPr>
          <p:nvPr>
            <p:ph sz="quarter" idx="4"/>
          </p:nvPr>
        </p:nvSpPr>
        <p:spPr>
          <a:xfrm>
            <a:off x="7290911" y="3077415"/>
            <a:ext cx="6122641" cy="45264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8B6D8E-25DC-4442-A641-9F271138B4C0}"/>
              </a:ext>
            </a:extLst>
          </p:cNvPr>
          <p:cNvSpPr>
            <a:spLocks noGrp="1"/>
          </p:cNvSpPr>
          <p:nvPr>
            <p:ph type="dt" sz="half" idx="10"/>
          </p:nvPr>
        </p:nvSpPr>
        <p:spPr/>
        <p:txBody>
          <a:bodyPr/>
          <a:lstStyle/>
          <a:p>
            <a:fld id="{02124AC4-C326-490D-B3DD-4110CD91A2D4}" type="datetimeFigureOut">
              <a:rPr lang="en-US" smtClean="0"/>
              <a:pPr/>
              <a:t>5/15/2022</a:t>
            </a:fld>
            <a:endParaRPr lang="en-US"/>
          </a:p>
        </p:txBody>
      </p:sp>
      <p:sp>
        <p:nvSpPr>
          <p:cNvPr id="8" name="Footer Placeholder 7">
            <a:extLst>
              <a:ext uri="{FF2B5EF4-FFF2-40B4-BE49-F238E27FC236}">
                <a16:creationId xmlns:a16="http://schemas.microsoft.com/office/drawing/2014/main" id="{637305BA-1798-4749-917E-2C50329FC8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08F81F-6737-4F5C-9E9E-9737F5B33041}"/>
              </a:ext>
            </a:extLst>
          </p:cNvPr>
          <p:cNvSpPr>
            <a:spLocks noGrp="1"/>
          </p:cNvSpPr>
          <p:nvPr>
            <p:ph type="sldNum" sz="quarter" idx="12"/>
          </p:nvPr>
        </p:nvSpPr>
        <p:spPr/>
        <p:txBody>
          <a:bodyPr/>
          <a:lstStyle/>
          <a:p>
            <a:fld id="{41DEFF8E-559F-4C55-A56B-55F0875391C4}" type="slidenum">
              <a:rPr lang="en-US" smtClean="0"/>
              <a:pPr/>
              <a:t>‹#›</a:t>
            </a:fld>
            <a:endParaRPr lang="en-US"/>
          </a:p>
        </p:txBody>
      </p:sp>
    </p:spTree>
    <p:extLst>
      <p:ext uri="{BB962C8B-B14F-4D97-AF65-F5344CB8AC3E}">
        <p14:creationId xmlns:p14="http://schemas.microsoft.com/office/powerpoint/2010/main" val="54964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1AE4-2B68-4B4E-914C-55DFBD9B09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BD9A5D-7DA2-434F-A02F-2C3D9814835F}"/>
              </a:ext>
            </a:extLst>
          </p:cNvPr>
          <p:cNvSpPr>
            <a:spLocks noGrp="1"/>
          </p:cNvSpPr>
          <p:nvPr>
            <p:ph type="dt" sz="half" idx="10"/>
          </p:nvPr>
        </p:nvSpPr>
        <p:spPr/>
        <p:txBody>
          <a:bodyPr/>
          <a:lstStyle/>
          <a:p>
            <a:fld id="{02124AC4-C326-490D-B3DD-4110CD91A2D4}" type="datetimeFigureOut">
              <a:rPr lang="en-US" smtClean="0"/>
              <a:pPr/>
              <a:t>5/15/2022</a:t>
            </a:fld>
            <a:endParaRPr lang="en-US"/>
          </a:p>
        </p:txBody>
      </p:sp>
      <p:sp>
        <p:nvSpPr>
          <p:cNvPr id="4" name="Footer Placeholder 3">
            <a:extLst>
              <a:ext uri="{FF2B5EF4-FFF2-40B4-BE49-F238E27FC236}">
                <a16:creationId xmlns:a16="http://schemas.microsoft.com/office/drawing/2014/main" id="{EE17F6CB-2E30-4B4D-AB33-EFC5A42D70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1E375E-BAA3-411F-BD05-C2FF2AA9D3BD}"/>
              </a:ext>
            </a:extLst>
          </p:cNvPr>
          <p:cNvSpPr>
            <a:spLocks noGrp="1"/>
          </p:cNvSpPr>
          <p:nvPr>
            <p:ph type="sldNum" sz="quarter" idx="12"/>
          </p:nvPr>
        </p:nvSpPr>
        <p:spPr/>
        <p:txBody>
          <a:bodyPr/>
          <a:lstStyle/>
          <a:p>
            <a:fld id="{41DEFF8E-559F-4C55-A56B-55F0875391C4}" type="slidenum">
              <a:rPr lang="en-US" smtClean="0"/>
              <a:pPr/>
              <a:t>‹#›</a:t>
            </a:fld>
            <a:endParaRPr lang="en-US"/>
          </a:p>
        </p:txBody>
      </p:sp>
    </p:spTree>
    <p:extLst>
      <p:ext uri="{BB962C8B-B14F-4D97-AF65-F5344CB8AC3E}">
        <p14:creationId xmlns:p14="http://schemas.microsoft.com/office/powerpoint/2010/main" val="2667949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3CBF2-10BB-4995-96DE-8894B8BABE87}"/>
              </a:ext>
            </a:extLst>
          </p:cNvPr>
          <p:cNvSpPr>
            <a:spLocks noGrp="1"/>
          </p:cNvSpPr>
          <p:nvPr>
            <p:ph type="dt" sz="half" idx="10"/>
          </p:nvPr>
        </p:nvSpPr>
        <p:spPr/>
        <p:txBody>
          <a:bodyPr/>
          <a:lstStyle/>
          <a:p>
            <a:fld id="{02124AC4-C326-490D-B3DD-4110CD91A2D4}" type="datetimeFigureOut">
              <a:rPr lang="en-US" smtClean="0"/>
              <a:pPr/>
              <a:t>5/15/2022</a:t>
            </a:fld>
            <a:endParaRPr lang="en-US"/>
          </a:p>
        </p:txBody>
      </p:sp>
      <p:sp>
        <p:nvSpPr>
          <p:cNvPr id="3" name="Footer Placeholder 2">
            <a:extLst>
              <a:ext uri="{FF2B5EF4-FFF2-40B4-BE49-F238E27FC236}">
                <a16:creationId xmlns:a16="http://schemas.microsoft.com/office/drawing/2014/main" id="{C7330A22-68D8-46C6-841C-B0EBBFD3F7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DE6EB0-B729-401D-9138-D94C615FE97A}"/>
              </a:ext>
            </a:extLst>
          </p:cNvPr>
          <p:cNvSpPr>
            <a:spLocks noGrp="1"/>
          </p:cNvSpPr>
          <p:nvPr>
            <p:ph type="sldNum" sz="quarter" idx="12"/>
          </p:nvPr>
        </p:nvSpPr>
        <p:spPr/>
        <p:txBody>
          <a:bodyPr/>
          <a:lstStyle/>
          <a:p>
            <a:fld id="{41DEFF8E-559F-4C55-A56B-55F0875391C4}" type="slidenum">
              <a:rPr lang="en-US" smtClean="0"/>
              <a:pPr/>
              <a:t>‹#›</a:t>
            </a:fld>
            <a:endParaRPr lang="en-US"/>
          </a:p>
        </p:txBody>
      </p:sp>
    </p:spTree>
    <p:extLst>
      <p:ext uri="{BB962C8B-B14F-4D97-AF65-F5344CB8AC3E}">
        <p14:creationId xmlns:p14="http://schemas.microsoft.com/office/powerpoint/2010/main" val="403026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1AB05-EC9F-4BF8-8849-194424D32444}"/>
              </a:ext>
            </a:extLst>
          </p:cNvPr>
          <p:cNvSpPr>
            <a:spLocks noGrp="1"/>
          </p:cNvSpPr>
          <p:nvPr>
            <p:ph type="title"/>
          </p:nvPr>
        </p:nvSpPr>
        <p:spPr>
          <a:xfrm>
            <a:off x="992000" y="561658"/>
            <a:ext cx="4644955" cy="1965801"/>
          </a:xfrm>
        </p:spPr>
        <p:txBody>
          <a:bodyPr anchor="b"/>
          <a:lstStyle>
            <a:lvl1pPr>
              <a:defRPr sz="378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D610E8-ADD3-430B-9A81-50E6B5B993CC}"/>
              </a:ext>
            </a:extLst>
          </p:cNvPr>
          <p:cNvSpPr>
            <a:spLocks noGrp="1"/>
          </p:cNvSpPr>
          <p:nvPr>
            <p:ph idx="1"/>
          </p:nvPr>
        </p:nvSpPr>
        <p:spPr>
          <a:xfrm>
            <a:off x="6122641" y="1213025"/>
            <a:ext cx="7290911" cy="5987113"/>
          </a:xfrm>
        </p:spPr>
        <p:txBody>
          <a:bodyPr/>
          <a:lstStyle>
            <a:lvl1pPr>
              <a:defRPr sz="3780"/>
            </a:lvl1pPr>
            <a:lvl2pPr>
              <a:defRPr sz="3308"/>
            </a:lvl2pPr>
            <a:lvl3pPr>
              <a:defRPr sz="2835"/>
            </a:lvl3pPr>
            <a:lvl4pPr>
              <a:defRPr sz="2363"/>
            </a:lvl4pPr>
            <a:lvl5pPr>
              <a:defRPr sz="2363"/>
            </a:lvl5pPr>
            <a:lvl6pPr>
              <a:defRPr sz="2363"/>
            </a:lvl6pPr>
            <a:lvl7pPr>
              <a:defRPr sz="2363"/>
            </a:lvl7pPr>
            <a:lvl8pPr>
              <a:defRPr sz="2363"/>
            </a:lvl8pPr>
            <a:lvl9pPr>
              <a:defRPr sz="236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6DC9BD-2E52-475A-AB96-B167504D1783}"/>
              </a:ext>
            </a:extLst>
          </p:cNvPr>
          <p:cNvSpPr>
            <a:spLocks noGrp="1"/>
          </p:cNvSpPr>
          <p:nvPr>
            <p:ph type="body" sz="half" idx="2"/>
          </p:nvPr>
        </p:nvSpPr>
        <p:spPr>
          <a:xfrm>
            <a:off x="992000" y="2527459"/>
            <a:ext cx="4644955" cy="4682430"/>
          </a:xfrm>
        </p:spPr>
        <p:txBody>
          <a:bodyPr/>
          <a:lstStyle>
            <a:lvl1pPr marL="0" indent="0">
              <a:buNone/>
              <a:defRPr sz="1890"/>
            </a:lvl1pPr>
            <a:lvl2pPr marL="540090" indent="0">
              <a:buNone/>
              <a:defRPr sz="1654"/>
            </a:lvl2pPr>
            <a:lvl3pPr marL="1080181" indent="0">
              <a:buNone/>
              <a:defRPr sz="1418"/>
            </a:lvl3pPr>
            <a:lvl4pPr marL="1620271" indent="0">
              <a:buNone/>
              <a:defRPr sz="1181"/>
            </a:lvl4pPr>
            <a:lvl5pPr marL="2160361" indent="0">
              <a:buNone/>
              <a:defRPr sz="1181"/>
            </a:lvl5pPr>
            <a:lvl6pPr marL="2700452" indent="0">
              <a:buNone/>
              <a:defRPr sz="1181"/>
            </a:lvl6pPr>
            <a:lvl7pPr marL="3240542" indent="0">
              <a:buNone/>
              <a:defRPr sz="1181"/>
            </a:lvl7pPr>
            <a:lvl8pPr marL="3780633" indent="0">
              <a:buNone/>
              <a:defRPr sz="1181"/>
            </a:lvl8pPr>
            <a:lvl9pPr marL="4320723" indent="0">
              <a:buNone/>
              <a:defRPr sz="1181"/>
            </a:lvl9pPr>
          </a:lstStyle>
          <a:p>
            <a:pPr lvl="0"/>
            <a:r>
              <a:rPr lang="en-US"/>
              <a:t>Edit Master text styles</a:t>
            </a:r>
          </a:p>
        </p:txBody>
      </p:sp>
      <p:sp>
        <p:nvSpPr>
          <p:cNvPr id="5" name="Date Placeholder 4">
            <a:extLst>
              <a:ext uri="{FF2B5EF4-FFF2-40B4-BE49-F238E27FC236}">
                <a16:creationId xmlns:a16="http://schemas.microsoft.com/office/drawing/2014/main" id="{EAAD0C7F-4FA8-4404-8B13-53561267CC42}"/>
              </a:ext>
            </a:extLst>
          </p:cNvPr>
          <p:cNvSpPr>
            <a:spLocks noGrp="1"/>
          </p:cNvSpPr>
          <p:nvPr>
            <p:ph type="dt" sz="half" idx="10"/>
          </p:nvPr>
        </p:nvSpPr>
        <p:spPr/>
        <p:txBody>
          <a:bodyPr/>
          <a:lstStyle/>
          <a:p>
            <a:fld id="{02124AC4-C326-490D-B3DD-4110CD91A2D4}" type="datetimeFigureOut">
              <a:rPr lang="en-US" smtClean="0"/>
              <a:pPr/>
              <a:t>5/15/2022</a:t>
            </a:fld>
            <a:endParaRPr lang="en-US"/>
          </a:p>
        </p:txBody>
      </p:sp>
      <p:sp>
        <p:nvSpPr>
          <p:cNvPr id="6" name="Footer Placeholder 5">
            <a:extLst>
              <a:ext uri="{FF2B5EF4-FFF2-40B4-BE49-F238E27FC236}">
                <a16:creationId xmlns:a16="http://schemas.microsoft.com/office/drawing/2014/main" id="{0940532E-EDF6-44D7-A94A-CB8A2C25B3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E25774-3631-4BEF-B6E7-C5AE83073298}"/>
              </a:ext>
            </a:extLst>
          </p:cNvPr>
          <p:cNvSpPr>
            <a:spLocks noGrp="1"/>
          </p:cNvSpPr>
          <p:nvPr>
            <p:ph type="sldNum" sz="quarter" idx="12"/>
          </p:nvPr>
        </p:nvSpPr>
        <p:spPr/>
        <p:txBody>
          <a:bodyPr/>
          <a:lstStyle/>
          <a:p>
            <a:fld id="{41DEFF8E-559F-4C55-A56B-55F0875391C4}" type="slidenum">
              <a:rPr lang="en-US" smtClean="0"/>
              <a:pPr/>
              <a:t>‹#›</a:t>
            </a:fld>
            <a:endParaRPr lang="en-US"/>
          </a:p>
        </p:txBody>
      </p:sp>
    </p:spTree>
    <p:extLst>
      <p:ext uri="{BB962C8B-B14F-4D97-AF65-F5344CB8AC3E}">
        <p14:creationId xmlns:p14="http://schemas.microsoft.com/office/powerpoint/2010/main" val="406911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3FA3-71C7-484C-B2F8-390839841AF9}"/>
              </a:ext>
            </a:extLst>
          </p:cNvPr>
          <p:cNvSpPr>
            <a:spLocks noGrp="1"/>
          </p:cNvSpPr>
          <p:nvPr>
            <p:ph type="title"/>
          </p:nvPr>
        </p:nvSpPr>
        <p:spPr>
          <a:xfrm>
            <a:off x="992000" y="561658"/>
            <a:ext cx="4644955" cy="1965801"/>
          </a:xfrm>
        </p:spPr>
        <p:txBody>
          <a:bodyPr anchor="b"/>
          <a:lstStyle>
            <a:lvl1pPr>
              <a:defRPr sz="378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52FB72-E21C-4857-82B4-CA4983BFD133}"/>
              </a:ext>
            </a:extLst>
          </p:cNvPr>
          <p:cNvSpPr>
            <a:spLocks noGrp="1"/>
          </p:cNvSpPr>
          <p:nvPr>
            <p:ph type="pic" idx="1"/>
          </p:nvPr>
        </p:nvSpPr>
        <p:spPr>
          <a:xfrm>
            <a:off x="6122641" y="1213025"/>
            <a:ext cx="7290911" cy="5987113"/>
          </a:xfrm>
        </p:spPr>
        <p:txBody>
          <a:bodyPr/>
          <a:lstStyle>
            <a:lvl1pPr marL="0" indent="0">
              <a:buNone/>
              <a:defRPr sz="3780"/>
            </a:lvl1pPr>
            <a:lvl2pPr marL="540090" indent="0">
              <a:buNone/>
              <a:defRPr sz="3308"/>
            </a:lvl2pPr>
            <a:lvl3pPr marL="1080181" indent="0">
              <a:buNone/>
              <a:defRPr sz="2835"/>
            </a:lvl3pPr>
            <a:lvl4pPr marL="1620271" indent="0">
              <a:buNone/>
              <a:defRPr sz="2363"/>
            </a:lvl4pPr>
            <a:lvl5pPr marL="2160361" indent="0">
              <a:buNone/>
              <a:defRPr sz="2363"/>
            </a:lvl5pPr>
            <a:lvl6pPr marL="2700452" indent="0">
              <a:buNone/>
              <a:defRPr sz="2363"/>
            </a:lvl6pPr>
            <a:lvl7pPr marL="3240542" indent="0">
              <a:buNone/>
              <a:defRPr sz="2363"/>
            </a:lvl7pPr>
            <a:lvl8pPr marL="3780633" indent="0">
              <a:buNone/>
              <a:defRPr sz="2363"/>
            </a:lvl8pPr>
            <a:lvl9pPr marL="4320723" indent="0">
              <a:buNone/>
              <a:defRPr sz="2363"/>
            </a:lvl9pPr>
          </a:lstStyle>
          <a:p>
            <a:endParaRPr lang="en-IN"/>
          </a:p>
        </p:txBody>
      </p:sp>
      <p:sp>
        <p:nvSpPr>
          <p:cNvPr id="4" name="Text Placeholder 3">
            <a:extLst>
              <a:ext uri="{FF2B5EF4-FFF2-40B4-BE49-F238E27FC236}">
                <a16:creationId xmlns:a16="http://schemas.microsoft.com/office/drawing/2014/main" id="{8F87538E-BB6B-4995-ACE0-12A692DE0451}"/>
              </a:ext>
            </a:extLst>
          </p:cNvPr>
          <p:cNvSpPr>
            <a:spLocks noGrp="1"/>
          </p:cNvSpPr>
          <p:nvPr>
            <p:ph type="body" sz="half" idx="2"/>
          </p:nvPr>
        </p:nvSpPr>
        <p:spPr>
          <a:xfrm>
            <a:off x="992000" y="2527459"/>
            <a:ext cx="4644955" cy="4682430"/>
          </a:xfrm>
        </p:spPr>
        <p:txBody>
          <a:bodyPr/>
          <a:lstStyle>
            <a:lvl1pPr marL="0" indent="0">
              <a:buNone/>
              <a:defRPr sz="1890"/>
            </a:lvl1pPr>
            <a:lvl2pPr marL="540090" indent="0">
              <a:buNone/>
              <a:defRPr sz="1654"/>
            </a:lvl2pPr>
            <a:lvl3pPr marL="1080181" indent="0">
              <a:buNone/>
              <a:defRPr sz="1418"/>
            </a:lvl3pPr>
            <a:lvl4pPr marL="1620271" indent="0">
              <a:buNone/>
              <a:defRPr sz="1181"/>
            </a:lvl4pPr>
            <a:lvl5pPr marL="2160361" indent="0">
              <a:buNone/>
              <a:defRPr sz="1181"/>
            </a:lvl5pPr>
            <a:lvl6pPr marL="2700452" indent="0">
              <a:buNone/>
              <a:defRPr sz="1181"/>
            </a:lvl6pPr>
            <a:lvl7pPr marL="3240542" indent="0">
              <a:buNone/>
              <a:defRPr sz="1181"/>
            </a:lvl7pPr>
            <a:lvl8pPr marL="3780633" indent="0">
              <a:buNone/>
              <a:defRPr sz="1181"/>
            </a:lvl8pPr>
            <a:lvl9pPr marL="4320723" indent="0">
              <a:buNone/>
              <a:defRPr sz="1181"/>
            </a:lvl9pPr>
          </a:lstStyle>
          <a:p>
            <a:pPr lvl="0"/>
            <a:r>
              <a:rPr lang="en-US"/>
              <a:t>Edit Master text styles</a:t>
            </a:r>
          </a:p>
        </p:txBody>
      </p:sp>
      <p:sp>
        <p:nvSpPr>
          <p:cNvPr id="5" name="Date Placeholder 4">
            <a:extLst>
              <a:ext uri="{FF2B5EF4-FFF2-40B4-BE49-F238E27FC236}">
                <a16:creationId xmlns:a16="http://schemas.microsoft.com/office/drawing/2014/main" id="{A530CC14-DC64-4C56-96A2-6D8B967E3982}"/>
              </a:ext>
            </a:extLst>
          </p:cNvPr>
          <p:cNvSpPr>
            <a:spLocks noGrp="1"/>
          </p:cNvSpPr>
          <p:nvPr>
            <p:ph type="dt" sz="half" idx="10"/>
          </p:nvPr>
        </p:nvSpPr>
        <p:spPr/>
        <p:txBody>
          <a:bodyPr/>
          <a:lstStyle/>
          <a:p>
            <a:fld id="{02124AC4-C326-490D-B3DD-4110CD91A2D4}" type="datetimeFigureOut">
              <a:rPr lang="en-US" smtClean="0"/>
              <a:pPr/>
              <a:t>5/15/2022</a:t>
            </a:fld>
            <a:endParaRPr lang="en-US"/>
          </a:p>
        </p:txBody>
      </p:sp>
      <p:sp>
        <p:nvSpPr>
          <p:cNvPr id="6" name="Footer Placeholder 5">
            <a:extLst>
              <a:ext uri="{FF2B5EF4-FFF2-40B4-BE49-F238E27FC236}">
                <a16:creationId xmlns:a16="http://schemas.microsoft.com/office/drawing/2014/main" id="{CF97667B-6C60-49F6-B26B-7458389951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051D9C-9669-4021-AB37-D0E3EF84D5D2}"/>
              </a:ext>
            </a:extLst>
          </p:cNvPr>
          <p:cNvSpPr>
            <a:spLocks noGrp="1"/>
          </p:cNvSpPr>
          <p:nvPr>
            <p:ph type="sldNum" sz="quarter" idx="12"/>
          </p:nvPr>
        </p:nvSpPr>
        <p:spPr/>
        <p:txBody>
          <a:bodyPr/>
          <a:lstStyle/>
          <a:p>
            <a:fld id="{41DEFF8E-559F-4C55-A56B-55F0875391C4}" type="slidenum">
              <a:rPr lang="en-US" smtClean="0"/>
              <a:pPr/>
              <a:t>‹#›</a:t>
            </a:fld>
            <a:endParaRPr lang="en-US"/>
          </a:p>
        </p:txBody>
      </p:sp>
    </p:spTree>
    <p:extLst>
      <p:ext uri="{BB962C8B-B14F-4D97-AF65-F5344CB8AC3E}">
        <p14:creationId xmlns:p14="http://schemas.microsoft.com/office/powerpoint/2010/main" val="2583002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71FA0-2EF6-4C73-A5D5-7E275CE69017}"/>
              </a:ext>
            </a:extLst>
          </p:cNvPr>
          <p:cNvSpPr>
            <a:spLocks noGrp="1"/>
          </p:cNvSpPr>
          <p:nvPr>
            <p:ph type="title"/>
          </p:nvPr>
        </p:nvSpPr>
        <p:spPr>
          <a:xfrm>
            <a:off x="990124" y="448547"/>
            <a:ext cx="12421553" cy="1628417"/>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13A937-7D51-498C-A38A-BE9256BD7BDB}"/>
              </a:ext>
            </a:extLst>
          </p:cNvPr>
          <p:cNvSpPr>
            <a:spLocks noGrp="1"/>
          </p:cNvSpPr>
          <p:nvPr>
            <p:ph type="body" idx="1"/>
          </p:nvPr>
        </p:nvSpPr>
        <p:spPr>
          <a:xfrm>
            <a:off x="990124" y="2242730"/>
            <a:ext cx="12421553" cy="534549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D9044E-D7AA-4057-8C21-5BB65C0AA2FE}"/>
              </a:ext>
            </a:extLst>
          </p:cNvPr>
          <p:cNvSpPr>
            <a:spLocks noGrp="1"/>
          </p:cNvSpPr>
          <p:nvPr>
            <p:ph type="dt" sz="half" idx="2"/>
          </p:nvPr>
        </p:nvSpPr>
        <p:spPr>
          <a:xfrm>
            <a:off x="990124" y="7808600"/>
            <a:ext cx="3240405" cy="448546"/>
          </a:xfrm>
          <a:prstGeom prst="rect">
            <a:avLst/>
          </a:prstGeom>
        </p:spPr>
        <p:txBody>
          <a:bodyPr vert="horz" lIns="91440" tIns="45720" rIns="91440" bIns="45720" rtlCol="0" anchor="ctr"/>
          <a:lstStyle>
            <a:lvl1pPr algn="l">
              <a:defRPr sz="1418">
                <a:solidFill>
                  <a:schemeClr val="tx1">
                    <a:tint val="75000"/>
                  </a:schemeClr>
                </a:solidFill>
              </a:defRPr>
            </a:lvl1pPr>
          </a:lstStyle>
          <a:p>
            <a:fld id="{02124AC4-C326-490D-B3DD-4110CD91A2D4}" type="datetimeFigureOut">
              <a:rPr lang="en-US" smtClean="0"/>
              <a:pPr/>
              <a:t>5/15/2022</a:t>
            </a:fld>
            <a:endParaRPr lang="en-US"/>
          </a:p>
        </p:txBody>
      </p:sp>
      <p:sp>
        <p:nvSpPr>
          <p:cNvPr id="5" name="Footer Placeholder 4">
            <a:extLst>
              <a:ext uri="{FF2B5EF4-FFF2-40B4-BE49-F238E27FC236}">
                <a16:creationId xmlns:a16="http://schemas.microsoft.com/office/drawing/2014/main" id="{319E6466-D6F9-45DC-84F3-02065C97A7DC}"/>
              </a:ext>
            </a:extLst>
          </p:cNvPr>
          <p:cNvSpPr>
            <a:spLocks noGrp="1"/>
          </p:cNvSpPr>
          <p:nvPr>
            <p:ph type="ftr" sz="quarter" idx="3"/>
          </p:nvPr>
        </p:nvSpPr>
        <p:spPr>
          <a:xfrm>
            <a:off x="4770596" y="7808600"/>
            <a:ext cx="4860608" cy="448546"/>
          </a:xfrm>
          <a:prstGeom prst="rect">
            <a:avLst/>
          </a:prstGeom>
        </p:spPr>
        <p:txBody>
          <a:bodyPr vert="horz" lIns="91440" tIns="45720" rIns="91440" bIns="45720" rtlCol="0" anchor="ctr"/>
          <a:lstStyle>
            <a:lvl1pPr algn="ctr">
              <a:defRPr sz="1418">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1FE52E-3EA6-4D6A-872F-6D8BA2E38075}"/>
              </a:ext>
            </a:extLst>
          </p:cNvPr>
          <p:cNvSpPr>
            <a:spLocks noGrp="1"/>
          </p:cNvSpPr>
          <p:nvPr>
            <p:ph type="sldNum" sz="quarter" idx="4"/>
          </p:nvPr>
        </p:nvSpPr>
        <p:spPr>
          <a:xfrm>
            <a:off x="10171271" y="7808600"/>
            <a:ext cx="3240405" cy="448546"/>
          </a:xfrm>
          <a:prstGeom prst="rect">
            <a:avLst/>
          </a:prstGeom>
        </p:spPr>
        <p:txBody>
          <a:bodyPr vert="horz" lIns="91440" tIns="45720" rIns="91440" bIns="45720" rtlCol="0" anchor="ctr"/>
          <a:lstStyle>
            <a:lvl1pPr algn="r">
              <a:defRPr sz="1418">
                <a:solidFill>
                  <a:schemeClr val="tx1">
                    <a:tint val="75000"/>
                  </a:schemeClr>
                </a:solidFill>
              </a:defRPr>
            </a:lvl1pPr>
          </a:lstStyle>
          <a:p>
            <a:fld id="{41DEFF8E-559F-4C55-A56B-55F0875391C4}" type="slidenum">
              <a:rPr lang="en-US" smtClean="0"/>
              <a:pPr/>
              <a:t>‹#›</a:t>
            </a:fld>
            <a:endParaRPr lang="en-US"/>
          </a:p>
        </p:txBody>
      </p:sp>
    </p:spTree>
    <p:extLst>
      <p:ext uri="{BB962C8B-B14F-4D97-AF65-F5344CB8AC3E}">
        <p14:creationId xmlns:p14="http://schemas.microsoft.com/office/powerpoint/2010/main" val="4091749052"/>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defTabSz="1080181" rtl="0" eaLnBrk="1" latinLnBrk="0" hangingPunct="1">
        <a:lnSpc>
          <a:spcPct val="90000"/>
        </a:lnSpc>
        <a:spcBef>
          <a:spcPct val="0"/>
        </a:spcBef>
        <a:buNone/>
        <a:defRPr sz="5198" kern="1200">
          <a:solidFill>
            <a:schemeClr val="tx1"/>
          </a:solidFill>
          <a:latin typeface="+mj-lt"/>
          <a:ea typeface="+mj-ea"/>
          <a:cs typeface="+mj-cs"/>
        </a:defRPr>
      </a:lvl1pPr>
    </p:titleStyle>
    <p:bodyStyle>
      <a:lvl1pPr marL="270045" indent="-270045" algn="l" defTabSz="1080181" rtl="0" eaLnBrk="1" latinLnBrk="0" hangingPunct="1">
        <a:lnSpc>
          <a:spcPct val="90000"/>
        </a:lnSpc>
        <a:spcBef>
          <a:spcPts val="1181"/>
        </a:spcBef>
        <a:buFont typeface="Arial" panose="020B0604020202020204" pitchFamily="34" charset="0"/>
        <a:buChar char="•"/>
        <a:defRPr sz="3308" kern="1200">
          <a:solidFill>
            <a:schemeClr val="tx1"/>
          </a:solidFill>
          <a:latin typeface="+mn-lt"/>
          <a:ea typeface="+mn-ea"/>
          <a:cs typeface="+mn-cs"/>
        </a:defRPr>
      </a:lvl1pPr>
      <a:lvl2pPr marL="810136" indent="-270045" algn="l" defTabSz="1080181" rtl="0" eaLnBrk="1" latinLnBrk="0" hangingPunct="1">
        <a:lnSpc>
          <a:spcPct val="90000"/>
        </a:lnSpc>
        <a:spcBef>
          <a:spcPts val="591"/>
        </a:spcBef>
        <a:buFont typeface="Arial" panose="020B0604020202020204" pitchFamily="34" charset="0"/>
        <a:buChar char="•"/>
        <a:defRPr sz="2835" kern="1200">
          <a:solidFill>
            <a:schemeClr val="tx1"/>
          </a:solidFill>
          <a:latin typeface="+mn-lt"/>
          <a:ea typeface="+mn-ea"/>
          <a:cs typeface="+mn-cs"/>
        </a:defRPr>
      </a:lvl2pPr>
      <a:lvl3pPr marL="1350226" indent="-270045" algn="l" defTabSz="1080181" rtl="0" eaLnBrk="1" latinLnBrk="0" hangingPunct="1">
        <a:lnSpc>
          <a:spcPct val="90000"/>
        </a:lnSpc>
        <a:spcBef>
          <a:spcPts val="591"/>
        </a:spcBef>
        <a:buFont typeface="Arial" panose="020B0604020202020204" pitchFamily="34" charset="0"/>
        <a:buChar char="•"/>
        <a:defRPr sz="2363" kern="1200">
          <a:solidFill>
            <a:schemeClr val="tx1"/>
          </a:solidFill>
          <a:latin typeface="+mn-lt"/>
          <a:ea typeface="+mn-ea"/>
          <a:cs typeface="+mn-cs"/>
        </a:defRPr>
      </a:lvl3pPr>
      <a:lvl4pPr marL="1890316" indent="-270045" algn="l" defTabSz="1080181"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4pPr>
      <a:lvl5pPr marL="2430407" indent="-270045" algn="l" defTabSz="1080181"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5pPr>
      <a:lvl6pPr marL="2970497" indent="-270045" algn="l" defTabSz="1080181"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6pPr>
      <a:lvl7pPr marL="3510587" indent="-270045" algn="l" defTabSz="1080181"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7pPr>
      <a:lvl8pPr marL="4050678" indent="-270045" algn="l" defTabSz="1080181"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8pPr>
      <a:lvl9pPr marL="4590768" indent="-270045" algn="l" defTabSz="1080181"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9pPr>
    </p:bodyStyle>
    <p:otherStyle>
      <a:defPPr>
        <a:defRPr lang="en-US"/>
      </a:defPPr>
      <a:lvl1pPr marL="0" algn="l" defTabSz="1080181" rtl="0" eaLnBrk="1" latinLnBrk="0" hangingPunct="1">
        <a:defRPr sz="2126" kern="1200">
          <a:solidFill>
            <a:schemeClr val="tx1"/>
          </a:solidFill>
          <a:latin typeface="+mn-lt"/>
          <a:ea typeface="+mn-ea"/>
          <a:cs typeface="+mn-cs"/>
        </a:defRPr>
      </a:lvl1pPr>
      <a:lvl2pPr marL="540090" algn="l" defTabSz="1080181" rtl="0" eaLnBrk="1" latinLnBrk="0" hangingPunct="1">
        <a:defRPr sz="2126" kern="1200">
          <a:solidFill>
            <a:schemeClr val="tx1"/>
          </a:solidFill>
          <a:latin typeface="+mn-lt"/>
          <a:ea typeface="+mn-ea"/>
          <a:cs typeface="+mn-cs"/>
        </a:defRPr>
      </a:lvl2pPr>
      <a:lvl3pPr marL="1080181" algn="l" defTabSz="1080181" rtl="0" eaLnBrk="1" latinLnBrk="0" hangingPunct="1">
        <a:defRPr sz="2126" kern="1200">
          <a:solidFill>
            <a:schemeClr val="tx1"/>
          </a:solidFill>
          <a:latin typeface="+mn-lt"/>
          <a:ea typeface="+mn-ea"/>
          <a:cs typeface="+mn-cs"/>
        </a:defRPr>
      </a:lvl3pPr>
      <a:lvl4pPr marL="1620271" algn="l" defTabSz="1080181" rtl="0" eaLnBrk="1" latinLnBrk="0" hangingPunct="1">
        <a:defRPr sz="2126" kern="1200">
          <a:solidFill>
            <a:schemeClr val="tx1"/>
          </a:solidFill>
          <a:latin typeface="+mn-lt"/>
          <a:ea typeface="+mn-ea"/>
          <a:cs typeface="+mn-cs"/>
        </a:defRPr>
      </a:lvl4pPr>
      <a:lvl5pPr marL="2160361" algn="l" defTabSz="1080181" rtl="0" eaLnBrk="1" latinLnBrk="0" hangingPunct="1">
        <a:defRPr sz="2126" kern="1200">
          <a:solidFill>
            <a:schemeClr val="tx1"/>
          </a:solidFill>
          <a:latin typeface="+mn-lt"/>
          <a:ea typeface="+mn-ea"/>
          <a:cs typeface="+mn-cs"/>
        </a:defRPr>
      </a:lvl5pPr>
      <a:lvl6pPr marL="2700452" algn="l" defTabSz="1080181" rtl="0" eaLnBrk="1" latinLnBrk="0" hangingPunct="1">
        <a:defRPr sz="2126" kern="1200">
          <a:solidFill>
            <a:schemeClr val="tx1"/>
          </a:solidFill>
          <a:latin typeface="+mn-lt"/>
          <a:ea typeface="+mn-ea"/>
          <a:cs typeface="+mn-cs"/>
        </a:defRPr>
      </a:lvl6pPr>
      <a:lvl7pPr marL="3240542" algn="l" defTabSz="1080181" rtl="0" eaLnBrk="1" latinLnBrk="0" hangingPunct="1">
        <a:defRPr sz="2126" kern="1200">
          <a:solidFill>
            <a:schemeClr val="tx1"/>
          </a:solidFill>
          <a:latin typeface="+mn-lt"/>
          <a:ea typeface="+mn-ea"/>
          <a:cs typeface="+mn-cs"/>
        </a:defRPr>
      </a:lvl7pPr>
      <a:lvl8pPr marL="3780633" algn="l" defTabSz="1080181" rtl="0" eaLnBrk="1" latinLnBrk="0" hangingPunct="1">
        <a:defRPr sz="2126" kern="1200">
          <a:solidFill>
            <a:schemeClr val="tx1"/>
          </a:solidFill>
          <a:latin typeface="+mn-lt"/>
          <a:ea typeface="+mn-ea"/>
          <a:cs typeface="+mn-cs"/>
        </a:defRPr>
      </a:lvl8pPr>
      <a:lvl9pPr marL="4320723" algn="l" defTabSz="1080181" rtl="0" eaLnBrk="1" latinLnBrk="0" hangingPunct="1">
        <a:defRPr sz="21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2426811" y="2617168"/>
            <a:ext cx="9548178" cy="1805885"/>
          </a:xfrm>
          <a:prstGeom prst="rect">
            <a:avLst/>
          </a:prstGeom>
          <a:noFill/>
          <a:ln>
            <a:noFill/>
          </a:ln>
        </p:spPr>
        <p:txBody>
          <a:bodyPr spcFirstLastPara="1" wrap="square" lIns="112313" tIns="56141" rIns="112313" bIns="56141" anchor="ctr" anchorCtr="0">
            <a:normAutofit fontScale="90000"/>
          </a:bodyPr>
          <a:lstStyle/>
          <a:p>
            <a:pPr>
              <a:buSzPts val="4400"/>
            </a:pPr>
            <a:r>
              <a:rPr lang="en-US" dirty="0"/>
              <a:t>2222222222222222222222222222222222222222222222222</a:t>
            </a:r>
            <a:endParaRPr dirty="0"/>
          </a:p>
        </p:txBody>
      </p:sp>
      <p:sp>
        <p:nvSpPr>
          <p:cNvPr id="89" name="Google Shape;89;p1"/>
          <p:cNvSpPr txBox="1">
            <a:spLocks noGrp="1"/>
          </p:cNvSpPr>
          <p:nvPr>
            <p:ph type="subTitle" idx="1"/>
          </p:nvPr>
        </p:nvSpPr>
        <p:spPr>
          <a:xfrm>
            <a:off x="3269298" y="4774089"/>
            <a:ext cx="7863205" cy="2153020"/>
          </a:xfrm>
          <a:prstGeom prst="rect">
            <a:avLst/>
          </a:prstGeom>
          <a:noFill/>
          <a:ln>
            <a:noFill/>
          </a:ln>
        </p:spPr>
        <p:txBody>
          <a:bodyPr spcFirstLastPara="1" wrap="square" lIns="112313" tIns="56141" rIns="112313" bIns="56141" anchor="t" anchorCtr="0">
            <a:normAutofit/>
          </a:bodyPr>
          <a:lstStyle/>
          <a:p>
            <a:pPr marL="0" indent="0">
              <a:spcBef>
                <a:spcPts val="0"/>
              </a:spcBef>
            </a:pPr>
            <a:endParaRPr/>
          </a:p>
        </p:txBody>
      </p:sp>
      <p:pic>
        <p:nvPicPr>
          <p:cNvPr id="90" name="Google Shape;90;p1" descr="data_analytics_powerpoint_presentation_slides_slide01.jpg"/>
          <p:cNvPicPr preferRelativeResize="0"/>
          <p:nvPr/>
        </p:nvPicPr>
        <p:blipFill rotWithShape="1">
          <a:blip r:embed="rId3">
            <a:alphaModFix/>
          </a:blip>
          <a:srcRect b="10000"/>
          <a:stretch/>
        </p:blipFill>
        <p:spPr>
          <a:xfrm>
            <a:off x="1296244" y="0"/>
            <a:ext cx="11665296" cy="7524799"/>
          </a:xfrm>
          <a:prstGeom prst="rect">
            <a:avLst/>
          </a:prstGeom>
          <a:noFill/>
          <a:ln>
            <a:noFill/>
          </a:ln>
        </p:spPr>
      </p:pic>
      <p:sp>
        <p:nvSpPr>
          <p:cNvPr id="91" name="Google Shape;91;p1"/>
          <p:cNvSpPr txBox="1"/>
          <p:nvPr/>
        </p:nvSpPr>
        <p:spPr>
          <a:xfrm>
            <a:off x="11881379" y="7675986"/>
            <a:ext cx="842486" cy="567029"/>
          </a:xfrm>
          <a:prstGeom prst="rect">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112313" tIns="56141" rIns="112313" bIns="56141" anchor="t" anchorCtr="0">
            <a:spAutoFit/>
          </a:bodyPr>
          <a:lstStyle/>
          <a:p>
            <a:pPr defTabSz="1123340">
              <a:buClr>
                <a:srgbClr val="000000"/>
              </a:buClr>
            </a:pPr>
            <a:r>
              <a:rPr lang="en-US" sz="2948" kern="0">
                <a:solidFill>
                  <a:srgbClr val="FFFFFF"/>
                </a:solidFill>
                <a:latin typeface="Calibri"/>
                <a:ea typeface="Calibri"/>
                <a:cs typeface="Calibri"/>
                <a:sym typeface="Calibri"/>
              </a:rPr>
              <a:t>  AI</a:t>
            </a:r>
            <a:endParaRPr sz="2948" kern="0">
              <a:solidFill>
                <a:srgbClr val="FFFFFF"/>
              </a:solidFill>
              <a:latin typeface="Calibri"/>
              <a:ea typeface="Calibri"/>
              <a:cs typeface="Calibri"/>
              <a:sym typeface="Calibri"/>
            </a:endParaRPr>
          </a:p>
        </p:txBody>
      </p:sp>
      <p:sp>
        <p:nvSpPr>
          <p:cNvPr id="92" name="Google Shape;92;p1"/>
          <p:cNvSpPr txBox="1"/>
          <p:nvPr/>
        </p:nvSpPr>
        <p:spPr>
          <a:xfrm>
            <a:off x="1584276" y="7294256"/>
            <a:ext cx="4709960" cy="869611"/>
          </a:xfrm>
          <a:prstGeom prst="rect">
            <a:avLst/>
          </a:prstGeom>
          <a:gradFill>
            <a:gsLst>
              <a:gs pos="0">
                <a:srgbClr val="29859E"/>
              </a:gs>
              <a:gs pos="80000">
                <a:srgbClr val="36B0D0"/>
              </a:gs>
              <a:gs pos="100000">
                <a:srgbClr val="33B3D5"/>
              </a:gs>
            </a:gsLst>
            <a:lin ang="16200000" scaled="0"/>
          </a:gradFill>
          <a:ln w="9525" cap="flat" cmpd="sng">
            <a:solidFill>
              <a:srgbClr val="45A9C4"/>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12313" tIns="56141" rIns="112313" bIns="56141" anchor="t" anchorCtr="0">
            <a:spAutoFit/>
          </a:bodyPr>
          <a:lstStyle/>
          <a:p>
            <a:pPr defTabSz="1123340">
              <a:buClr>
                <a:srgbClr val="000000"/>
              </a:buClr>
            </a:pPr>
            <a:r>
              <a:rPr lang="en-US" sz="4914" kern="0" dirty="0">
                <a:solidFill>
                  <a:srgbClr val="FFFFFF"/>
                </a:solidFill>
                <a:latin typeface="Calibri"/>
                <a:ea typeface="Calibri"/>
                <a:cs typeface="Calibri"/>
                <a:sym typeface="Calibri"/>
              </a:rPr>
              <a:t>On Hotel Booking</a:t>
            </a:r>
            <a:endParaRPr sz="4914" kern="0" dirty="0">
              <a:solidFill>
                <a:srgbClr val="FFFFFF"/>
              </a:solidFill>
              <a:latin typeface="Calibri"/>
              <a:ea typeface="Calibri"/>
              <a:cs typeface="Calibri"/>
              <a:sym typeface="Calibri"/>
            </a:endParaRPr>
          </a:p>
        </p:txBody>
      </p:sp>
      <p:sp>
        <p:nvSpPr>
          <p:cNvPr id="93" name="Google Shape;93;p1"/>
          <p:cNvSpPr txBox="1"/>
          <p:nvPr/>
        </p:nvSpPr>
        <p:spPr>
          <a:xfrm>
            <a:off x="7107291" y="187219"/>
            <a:ext cx="4564236" cy="869611"/>
          </a:xfrm>
          <a:prstGeom prst="rect">
            <a:avLst/>
          </a:prstGeom>
          <a:solidFill>
            <a:schemeClr val="accent3"/>
          </a:solidFill>
          <a:ln w="25400" cap="flat" cmpd="sng">
            <a:solidFill>
              <a:srgbClr val="718840"/>
            </a:solidFill>
            <a:prstDash val="solid"/>
            <a:round/>
            <a:headEnd type="none" w="sm" len="sm"/>
            <a:tailEnd type="none" w="sm" len="sm"/>
          </a:ln>
        </p:spPr>
        <p:txBody>
          <a:bodyPr spcFirstLastPara="1" wrap="square" lIns="112313" tIns="56141" rIns="112313" bIns="56141" anchor="t" anchorCtr="0">
            <a:spAutoFit/>
          </a:bodyPr>
          <a:lstStyle/>
          <a:p>
            <a:pPr defTabSz="1123340">
              <a:buClr>
                <a:srgbClr val="000000"/>
              </a:buClr>
            </a:pPr>
            <a:r>
              <a:rPr lang="en-US" sz="4914" kern="0">
                <a:solidFill>
                  <a:srgbClr val="FFFFFF"/>
                </a:solidFill>
                <a:latin typeface="Calibri"/>
                <a:ea typeface="Calibri"/>
                <a:cs typeface="Calibri"/>
                <a:sym typeface="Calibri"/>
              </a:rPr>
              <a:t>Capstone Project</a:t>
            </a:r>
            <a:endParaRPr sz="4914" kern="0">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961620" cy="1212034"/>
          </a:xfrm>
        </p:spPr>
        <p:txBody>
          <a:bodyPr>
            <a:normAutofit/>
          </a:bodyPr>
          <a:lstStyle/>
          <a:p>
            <a:pPr algn="l"/>
            <a:r>
              <a:rPr lang="en-IN" sz="6000" b="1" dirty="0">
                <a:solidFill>
                  <a:srgbClr val="C00000"/>
                </a:solidFill>
              </a:rPr>
              <a:t>  Cleaning of Dataset</a:t>
            </a:r>
            <a:endParaRPr lang="en-US" sz="6000" b="1" dirty="0">
              <a:solidFill>
                <a:srgbClr val="C00000"/>
              </a:solidFill>
            </a:endParaRPr>
          </a:p>
        </p:txBody>
      </p:sp>
      <p:pic>
        <p:nvPicPr>
          <p:cNvPr id="1028" name="Picture 4"/>
          <p:cNvPicPr>
            <a:picLocks noGrp="1" noChangeAspect="1" noChangeArrowheads="1"/>
          </p:cNvPicPr>
          <p:nvPr>
            <p:ph idx="1"/>
          </p:nvPr>
        </p:nvPicPr>
        <p:blipFill>
          <a:blip r:embed="rId2"/>
          <a:stretch>
            <a:fillRect/>
          </a:stretch>
        </p:blipFill>
        <p:spPr bwMode="auto">
          <a:xfrm>
            <a:off x="2881312" y="3091656"/>
            <a:ext cx="8639175" cy="36480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976" y="0"/>
            <a:ext cx="12890182" cy="1283473"/>
          </a:xfrm>
        </p:spPr>
        <p:txBody>
          <a:bodyPr>
            <a:normAutofit/>
          </a:bodyPr>
          <a:lstStyle/>
          <a:p>
            <a:pPr algn="l"/>
            <a:r>
              <a:rPr lang="en-IN" sz="6000" b="1" dirty="0">
                <a:solidFill>
                  <a:srgbClr val="C00000"/>
                </a:solidFill>
              </a:rPr>
              <a:t> Cleaning of Dataset</a:t>
            </a:r>
            <a:endParaRPr lang="en-US" sz="6000" b="1" dirty="0">
              <a:solidFill>
                <a:srgbClr val="C00000"/>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8172" y="1256912"/>
            <a:ext cx="9723191" cy="5561013"/>
          </a:xfrm>
        </p:spPr>
      </p:pic>
      <p:sp>
        <p:nvSpPr>
          <p:cNvPr id="5" name="TextBox 4"/>
          <p:cNvSpPr txBox="1"/>
          <p:nvPr/>
        </p:nvSpPr>
        <p:spPr>
          <a:xfrm>
            <a:off x="485728" y="7069951"/>
            <a:ext cx="13216030" cy="954107"/>
          </a:xfrm>
          <a:prstGeom prst="rect">
            <a:avLst/>
          </a:prstGeom>
          <a:noFill/>
        </p:spPr>
        <p:txBody>
          <a:bodyPr wrap="square" rtlCol="0">
            <a:spAutoFit/>
          </a:bodyPr>
          <a:lstStyle/>
          <a:p>
            <a:pPr>
              <a:buFont typeface="Wingdings" pitchFamily="2" charset="2"/>
              <a:buChar char="ü"/>
            </a:pPr>
            <a:r>
              <a:rPr lang="en-IN" sz="2800" b="1" dirty="0">
                <a:solidFill>
                  <a:srgbClr val="002060"/>
                </a:solidFill>
              </a:rPr>
              <a:t>As we can see that this dataset has many outliers and thus we can infer that this dataset is not very reliable.</a:t>
            </a:r>
            <a:endParaRPr lang="en-US" sz="2800" b="1" dirty="0">
              <a:solidFill>
                <a:srgbClr val="00206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290" y="211903"/>
            <a:ext cx="13267420" cy="785818"/>
          </a:xfrm>
        </p:spPr>
        <p:txBody>
          <a:bodyPr>
            <a:normAutofit fontScale="90000"/>
          </a:bodyPr>
          <a:lstStyle/>
          <a:p>
            <a:pPr algn="l"/>
            <a:r>
              <a:rPr lang="en-IN" sz="6000" b="1" dirty="0">
                <a:solidFill>
                  <a:srgbClr val="C00000"/>
                </a:solidFill>
              </a:rPr>
              <a:t>Data Visualization</a:t>
            </a:r>
            <a:endParaRPr lang="en-US" sz="6000" b="1" dirty="0">
              <a:solidFill>
                <a:srgbClr val="C00000"/>
              </a:solidFill>
            </a:endParaRPr>
          </a:p>
        </p:txBody>
      </p:sp>
      <p:pic>
        <p:nvPicPr>
          <p:cNvPr id="4" name="Content Placeholder 3" descr="heatmap.png"/>
          <p:cNvPicPr>
            <a:picLocks noGrp="1" noChangeAspect="1"/>
          </p:cNvPicPr>
          <p:nvPr>
            <p:ph idx="1"/>
          </p:nvPr>
        </p:nvPicPr>
        <p:blipFill>
          <a:blip r:embed="rId2"/>
          <a:stretch>
            <a:fillRect/>
          </a:stretch>
        </p:blipFill>
        <p:spPr>
          <a:xfrm>
            <a:off x="414290" y="1201490"/>
            <a:ext cx="8143932" cy="5736129"/>
          </a:xfrm>
        </p:spPr>
      </p:pic>
      <p:sp>
        <p:nvSpPr>
          <p:cNvPr id="5" name="Rectangle 4"/>
          <p:cNvSpPr/>
          <p:nvPr/>
        </p:nvSpPr>
        <p:spPr>
          <a:xfrm>
            <a:off x="465680" y="6931232"/>
            <a:ext cx="13216030" cy="1323439"/>
          </a:xfrm>
          <a:prstGeom prst="rect">
            <a:avLst/>
          </a:prstGeom>
        </p:spPr>
        <p:txBody>
          <a:bodyPr wrap="square">
            <a:spAutoFit/>
          </a:bodyPr>
          <a:lstStyle/>
          <a:p>
            <a:pPr marL="342900" indent="-342900">
              <a:buClr>
                <a:srgbClr val="C00000"/>
              </a:buClr>
              <a:buFont typeface="Wingdings" pitchFamily="2" charset="2"/>
              <a:buChar char="ü"/>
            </a:pPr>
            <a:r>
              <a:rPr lang="en-US" sz="2000" dirty="0">
                <a:solidFill>
                  <a:srgbClr val="002060"/>
                </a:solidFill>
              </a:rPr>
              <a:t>Lead time and total stay have slight correlation. This means when people want to stay little longer they plan little before than actual arrival.</a:t>
            </a:r>
          </a:p>
          <a:p>
            <a:pPr marL="342900" indent="-342900">
              <a:buClr>
                <a:srgbClr val="C00000"/>
              </a:buClr>
              <a:buFont typeface="Wingdings" pitchFamily="2" charset="2"/>
              <a:buChar char="ü"/>
            </a:pPr>
            <a:r>
              <a:rPr lang="en-US" sz="2000" dirty="0">
                <a:solidFill>
                  <a:srgbClr val="002060"/>
                </a:solidFill>
              </a:rPr>
              <a:t>Total guests and average daily rate has some correlation. This means the when the number of guests increases, adr will also increase.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976" y="0"/>
            <a:ext cx="12761644" cy="1404144"/>
          </a:xfrm>
        </p:spPr>
        <p:txBody>
          <a:bodyPr/>
          <a:lstStyle/>
          <a:p>
            <a:pPr algn="l"/>
            <a:r>
              <a:rPr lang="en-IN" b="1" dirty="0">
                <a:solidFill>
                  <a:srgbClr val="C00000"/>
                </a:solidFill>
              </a:rPr>
              <a:t>Data </a:t>
            </a:r>
            <a:r>
              <a:rPr lang="en-IN" sz="6000" b="1" dirty="0">
                <a:solidFill>
                  <a:srgbClr val="C00000"/>
                </a:solidFill>
              </a:rPr>
              <a:t>Visualization</a:t>
            </a:r>
            <a:endParaRPr lang="en-US" sz="6000" b="1" dirty="0">
              <a:solidFill>
                <a:srgbClr val="C00000"/>
              </a:solidFill>
            </a:endParaRPr>
          </a:p>
        </p:txBody>
      </p:sp>
      <p:sp>
        <p:nvSpPr>
          <p:cNvPr id="3" name="Content Placeholder 2"/>
          <p:cNvSpPr>
            <a:spLocks noGrp="1"/>
          </p:cNvSpPr>
          <p:nvPr>
            <p:ph idx="1"/>
          </p:nvPr>
        </p:nvSpPr>
        <p:spPr>
          <a:xfrm>
            <a:off x="271414" y="1212035"/>
            <a:ext cx="13410296" cy="6357982"/>
          </a:xfrm>
        </p:spPr>
        <p:txBody>
          <a:bodyPr>
            <a:normAutofit fontScale="70000" lnSpcReduction="20000"/>
          </a:bodyPr>
          <a:lstStyle/>
          <a:p>
            <a:pPr marL="514350" indent="-514350">
              <a:buClr>
                <a:srgbClr val="C00000"/>
              </a:buClr>
              <a:buNone/>
            </a:pPr>
            <a:endParaRPr lang="en-IN" sz="2800" dirty="0">
              <a:solidFill>
                <a:srgbClr val="002060"/>
              </a:solidFill>
            </a:endParaRPr>
          </a:p>
          <a:p>
            <a:pPr marL="514350" indent="-514350">
              <a:buClr>
                <a:srgbClr val="C00000"/>
              </a:buClr>
              <a:buNone/>
            </a:pPr>
            <a:r>
              <a:rPr lang="en-IN" sz="2800" u="sng" dirty="0">
                <a:solidFill>
                  <a:srgbClr val="002060"/>
                </a:solidFill>
              </a:rPr>
              <a:t>Following insights are pulled out from this analysis:</a:t>
            </a:r>
          </a:p>
          <a:p>
            <a:pPr marL="514350" indent="-514350">
              <a:buClr>
                <a:srgbClr val="C00000"/>
              </a:buClr>
              <a:buNone/>
            </a:pPr>
            <a:endParaRPr lang="en-IN" sz="2800" dirty="0">
              <a:solidFill>
                <a:srgbClr val="002060"/>
              </a:solidFill>
            </a:endParaRPr>
          </a:p>
          <a:p>
            <a:pPr marL="514350" indent="-514350">
              <a:lnSpc>
                <a:spcPct val="150000"/>
              </a:lnSpc>
              <a:buClr>
                <a:srgbClr val="C00000"/>
              </a:buClr>
              <a:buFont typeface="+mj-lt"/>
              <a:buAutoNum type="arabicPeriod"/>
            </a:pPr>
            <a:r>
              <a:rPr lang="en-US" sz="2800" dirty="0">
                <a:solidFill>
                  <a:srgbClr val="002060"/>
                </a:solidFill>
              </a:rPr>
              <a:t>What is the percentage of bookings in each hotel type?</a:t>
            </a:r>
          </a:p>
          <a:p>
            <a:pPr marL="514350" indent="-514350">
              <a:lnSpc>
                <a:spcPct val="150000"/>
              </a:lnSpc>
              <a:buClr>
                <a:srgbClr val="C00000"/>
              </a:buClr>
              <a:buFont typeface="+mj-lt"/>
              <a:buAutoNum type="arabicPeriod"/>
            </a:pPr>
            <a:r>
              <a:rPr lang="en-US" sz="2800" dirty="0">
                <a:solidFill>
                  <a:srgbClr val="002060"/>
                </a:solidFill>
              </a:rPr>
              <a:t>From which country most guests come?</a:t>
            </a:r>
          </a:p>
          <a:p>
            <a:pPr marL="514350" indent="-514350">
              <a:lnSpc>
                <a:spcPct val="150000"/>
              </a:lnSpc>
              <a:buClr>
                <a:srgbClr val="C00000"/>
              </a:buClr>
              <a:buFont typeface="+mj-lt"/>
              <a:buAutoNum type="arabicPeriod"/>
            </a:pPr>
            <a:r>
              <a:rPr lang="en-US" sz="2800" dirty="0">
                <a:solidFill>
                  <a:srgbClr val="002060"/>
                </a:solidFill>
              </a:rPr>
              <a:t>Which is the busiest month for hotels?</a:t>
            </a:r>
          </a:p>
          <a:p>
            <a:pPr marL="514350" indent="-514350">
              <a:lnSpc>
                <a:spcPct val="150000"/>
              </a:lnSpc>
              <a:buClr>
                <a:srgbClr val="C00000"/>
              </a:buClr>
              <a:buFont typeface="+mj-lt"/>
              <a:buAutoNum type="arabicPeriod"/>
            </a:pPr>
            <a:r>
              <a:rPr lang="en-US" sz="2800" dirty="0">
                <a:solidFill>
                  <a:srgbClr val="002060"/>
                </a:solidFill>
              </a:rPr>
              <a:t>Which room type is in most demand ?</a:t>
            </a:r>
          </a:p>
          <a:p>
            <a:pPr marL="514350" indent="-514350">
              <a:lnSpc>
                <a:spcPct val="150000"/>
              </a:lnSpc>
              <a:buClr>
                <a:srgbClr val="C00000"/>
              </a:buClr>
              <a:buFont typeface="+mj-lt"/>
              <a:buAutoNum type="arabicPeriod"/>
            </a:pPr>
            <a:r>
              <a:rPr lang="en-US" sz="2800" dirty="0">
                <a:solidFill>
                  <a:srgbClr val="002060"/>
                </a:solidFill>
              </a:rPr>
              <a:t>Which room type generate highest </a:t>
            </a:r>
            <a:r>
              <a:rPr lang="en-US" sz="2800" dirty="0" err="1">
                <a:solidFill>
                  <a:srgbClr val="002060"/>
                </a:solidFill>
              </a:rPr>
              <a:t>adr</a:t>
            </a:r>
            <a:r>
              <a:rPr lang="en-US" sz="2800" dirty="0">
                <a:solidFill>
                  <a:srgbClr val="002060"/>
                </a:solidFill>
              </a:rPr>
              <a:t>?</a:t>
            </a:r>
          </a:p>
          <a:p>
            <a:pPr marL="514350" indent="-514350">
              <a:lnSpc>
                <a:spcPct val="150000"/>
              </a:lnSpc>
              <a:buClr>
                <a:srgbClr val="C00000"/>
              </a:buClr>
              <a:buFont typeface="+mj-lt"/>
              <a:buAutoNum type="arabicPeriod"/>
            </a:pPr>
            <a:r>
              <a:rPr lang="en-US" sz="2800" dirty="0">
                <a:solidFill>
                  <a:srgbClr val="002060"/>
                </a:solidFill>
              </a:rPr>
              <a:t>Which meal type is most preferred meal of customers?</a:t>
            </a:r>
          </a:p>
          <a:p>
            <a:pPr marL="514350" indent="-514350">
              <a:lnSpc>
                <a:spcPct val="150000"/>
              </a:lnSpc>
              <a:buClr>
                <a:srgbClr val="C00000"/>
              </a:buClr>
              <a:buFont typeface="+mj-lt"/>
              <a:buAutoNum type="arabicPeriod"/>
            </a:pPr>
            <a:r>
              <a:rPr lang="en-US" sz="2800" dirty="0">
                <a:solidFill>
                  <a:srgbClr val="002060"/>
                </a:solidFill>
              </a:rPr>
              <a:t>How many booking were cancelled?</a:t>
            </a:r>
          </a:p>
          <a:p>
            <a:pPr marL="514350" indent="-514350">
              <a:lnSpc>
                <a:spcPct val="150000"/>
              </a:lnSpc>
              <a:buClr>
                <a:srgbClr val="C00000"/>
              </a:buClr>
              <a:buFont typeface="+mj-lt"/>
              <a:buAutoNum type="arabicPeriod"/>
            </a:pPr>
            <a:r>
              <a:rPr lang="en-US" sz="2800" dirty="0">
                <a:solidFill>
                  <a:srgbClr val="002060"/>
                </a:solidFill>
              </a:rPr>
              <a:t>Which type of customers are most repeated?</a:t>
            </a:r>
          </a:p>
          <a:p>
            <a:pPr marL="514350" indent="-514350">
              <a:lnSpc>
                <a:spcPct val="150000"/>
              </a:lnSpc>
              <a:buClr>
                <a:srgbClr val="C00000"/>
              </a:buClr>
              <a:buFont typeface="+mj-lt"/>
              <a:buAutoNum type="arabicPeriod"/>
            </a:pPr>
            <a:r>
              <a:rPr lang="en-US" sz="2800" dirty="0">
                <a:solidFill>
                  <a:srgbClr val="002060"/>
                </a:solidFill>
              </a:rPr>
              <a:t> Booking cancellation and Repeated guest</a:t>
            </a:r>
          </a:p>
          <a:p>
            <a:pPr marL="514350" indent="-514350">
              <a:buClr>
                <a:srgbClr val="C00000"/>
              </a:buClr>
              <a:buNone/>
            </a:pPr>
            <a:endParaRPr lang="en-US" sz="2800" dirty="0"/>
          </a:p>
          <a:p>
            <a:pPr marL="514350" indent="-514350">
              <a:buClr>
                <a:srgbClr val="C00000"/>
              </a:buClr>
              <a:buFont typeface="+mj-lt"/>
              <a:buAutoNum type="arabicPeriod"/>
            </a:pPr>
            <a:endParaRPr lang="en-US" sz="2800" dirty="0"/>
          </a:p>
          <a:p>
            <a:pPr marL="514350" indent="-514350">
              <a:buClr>
                <a:srgbClr val="C00000"/>
              </a:buClr>
              <a:buFont typeface="+mj-lt"/>
              <a:buAutoNum type="arabicPeriod"/>
            </a:pPr>
            <a:endParaRPr lang="en-IN" sz="2800" dirty="0">
              <a:solidFill>
                <a:srgbClr val="002060"/>
              </a:solidFill>
            </a:endParaRPr>
          </a:p>
          <a:p>
            <a:pPr marL="514350" indent="-514350">
              <a:buClr>
                <a:srgbClr val="C00000"/>
              </a:buClr>
              <a:buFont typeface="+mj-lt"/>
              <a:buAutoNum type="arabicPeriod"/>
            </a:pPr>
            <a:endParaRPr lang="en-US" sz="2800" dirty="0">
              <a:solidFill>
                <a:srgbClr val="00206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414" y="-216725"/>
            <a:ext cx="12690206" cy="1500198"/>
          </a:xfrm>
        </p:spPr>
        <p:txBody>
          <a:bodyPr>
            <a:normAutofit/>
          </a:bodyPr>
          <a:lstStyle/>
          <a:p>
            <a:pPr algn="l"/>
            <a:r>
              <a:rPr lang="en-IN" sz="6000" b="1" dirty="0">
                <a:solidFill>
                  <a:srgbClr val="C00000"/>
                </a:solidFill>
              </a:rPr>
              <a:t>Data Visualization</a:t>
            </a:r>
            <a:endParaRPr lang="en-US" sz="6000" b="1" dirty="0">
              <a:solidFill>
                <a:srgbClr val="C00000"/>
              </a:solidFill>
            </a:endParaRPr>
          </a:p>
        </p:txBody>
      </p:sp>
      <p:sp>
        <p:nvSpPr>
          <p:cNvPr id="3" name="Content Placeholder 2"/>
          <p:cNvSpPr>
            <a:spLocks noGrp="1"/>
          </p:cNvSpPr>
          <p:nvPr>
            <p:ph idx="1"/>
          </p:nvPr>
        </p:nvSpPr>
        <p:spPr>
          <a:xfrm>
            <a:off x="199976" y="1426349"/>
            <a:ext cx="12961620" cy="6215106"/>
          </a:xfrm>
        </p:spPr>
        <p:txBody>
          <a:bodyPr>
            <a:normAutofit fontScale="92500" lnSpcReduction="10000"/>
          </a:bodyPr>
          <a:lstStyle/>
          <a:p>
            <a:pPr marL="514350" indent="-514350">
              <a:lnSpc>
                <a:spcPct val="150000"/>
              </a:lnSpc>
              <a:buClr>
                <a:srgbClr val="C00000"/>
              </a:buClr>
              <a:buNone/>
            </a:pPr>
            <a:r>
              <a:rPr lang="en-US" sz="2800" dirty="0">
                <a:solidFill>
                  <a:srgbClr val="C00000"/>
                </a:solidFill>
              </a:rPr>
              <a:t>10. </a:t>
            </a:r>
            <a:r>
              <a:rPr lang="en-US" sz="2800" dirty="0">
                <a:solidFill>
                  <a:srgbClr val="002060"/>
                </a:solidFill>
              </a:rPr>
              <a:t>Checking whether not getting allotted the same room type as demanded is the cause of cancellation of bookings?</a:t>
            </a:r>
          </a:p>
          <a:p>
            <a:pPr marL="514350" indent="-514350">
              <a:lnSpc>
                <a:spcPct val="150000"/>
              </a:lnSpc>
              <a:buClr>
                <a:srgbClr val="C00000"/>
              </a:buClr>
              <a:buNone/>
            </a:pPr>
            <a:r>
              <a:rPr lang="en-US" sz="2800" dirty="0">
                <a:solidFill>
                  <a:srgbClr val="C00000"/>
                </a:solidFill>
              </a:rPr>
              <a:t>11. </a:t>
            </a:r>
            <a:r>
              <a:rPr lang="en-US" sz="2800" dirty="0">
                <a:solidFill>
                  <a:srgbClr val="002060"/>
                </a:solidFill>
              </a:rPr>
              <a:t>Does not getting same room affects the adr.?</a:t>
            </a:r>
          </a:p>
          <a:p>
            <a:pPr marL="914400" indent="-914400">
              <a:lnSpc>
                <a:spcPct val="150000"/>
              </a:lnSpc>
              <a:buClr>
                <a:srgbClr val="C00000"/>
              </a:buClr>
              <a:buNone/>
            </a:pPr>
            <a:r>
              <a:rPr lang="en-US" sz="2800" dirty="0">
                <a:solidFill>
                  <a:srgbClr val="C00000"/>
                </a:solidFill>
              </a:rPr>
              <a:t>12.  </a:t>
            </a:r>
            <a:r>
              <a:rPr lang="en-US" sz="2800" dirty="0">
                <a:solidFill>
                  <a:srgbClr val="002060"/>
                </a:solidFill>
              </a:rPr>
              <a:t>Which is the most common channel for booking hotels?</a:t>
            </a:r>
          </a:p>
          <a:p>
            <a:pPr marL="914400" indent="-914400">
              <a:lnSpc>
                <a:spcPct val="150000"/>
              </a:lnSpc>
              <a:buClr>
                <a:srgbClr val="C00000"/>
              </a:buClr>
              <a:buNone/>
            </a:pPr>
            <a:r>
              <a:rPr lang="en-US" sz="2800" dirty="0">
                <a:solidFill>
                  <a:srgbClr val="C00000"/>
                </a:solidFill>
              </a:rPr>
              <a:t>13.</a:t>
            </a:r>
            <a:r>
              <a:rPr lang="en-US" sz="2800" dirty="0">
                <a:solidFill>
                  <a:srgbClr val="002060"/>
                </a:solidFill>
              </a:rPr>
              <a:t>   Which Distribution channel has highest no. of days in waiting list?</a:t>
            </a:r>
          </a:p>
          <a:p>
            <a:pPr marL="914400" indent="-914400">
              <a:lnSpc>
                <a:spcPct val="150000"/>
              </a:lnSpc>
              <a:buClr>
                <a:srgbClr val="C00000"/>
              </a:buClr>
              <a:buNone/>
            </a:pPr>
            <a:r>
              <a:rPr lang="en-IN" sz="2800" dirty="0">
                <a:solidFill>
                  <a:srgbClr val="C00000"/>
                </a:solidFill>
              </a:rPr>
              <a:t>14.   </a:t>
            </a:r>
            <a:r>
              <a:rPr lang="en-US" sz="2800" dirty="0">
                <a:solidFill>
                  <a:srgbClr val="002060"/>
                </a:solidFill>
              </a:rPr>
              <a:t>Which distribution channel has highest cancellation percentage?</a:t>
            </a:r>
          </a:p>
          <a:p>
            <a:pPr marL="914400" indent="-914400">
              <a:lnSpc>
                <a:spcPct val="150000"/>
              </a:lnSpc>
              <a:buClr>
                <a:srgbClr val="C00000"/>
              </a:buClr>
              <a:buNone/>
            </a:pPr>
            <a:r>
              <a:rPr lang="en-IN" sz="2800" dirty="0">
                <a:solidFill>
                  <a:srgbClr val="C00000"/>
                </a:solidFill>
              </a:rPr>
              <a:t>15.   </a:t>
            </a:r>
            <a:r>
              <a:rPr lang="en-IN" sz="2800" dirty="0">
                <a:solidFill>
                  <a:srgbClr val="002060"/>
                </a:solidFill>
              </a:rPr>
              <a:t>Which </a:t>
            </a:r>
            <a:r>
              <a:rPr lang="en-US" sz="2800" dirty="0">
                <a:solidFill>
                  <a:srgbClr val="002060"/>
                </a:solidFill>
              </a:rPr>
              <a:t>Market segment has highest no. of days in waiting list?</a:t>
            </a:r>
          </a:p>
          <a:p>
            <a:pPr marL="914400" indent="-914400">
              <a:lnSpc>
                <a:spcPct val="150000"/>
              </a:lnSpc>
              <a:buClr>
                <a:srgbClr val="C00000"/>
              </a:buClr>
              <a:buAutoNum type="arabicPeriod" startAt="16"/>
            </a:pPr>
            <a:r>
              <a:rPr lang="en-US" sz="2800" dirty="0">
                <a:solidFill>
                  <a:srgbClr val="002060"/>
                </a:solidFill>
              </a:rPr>
              <a:t>Which is preferred stay length in each hotel?</a:t>
            </a:r>
          </a:p>
          <a:p>
            <a:pPr marL="914400" indent="-914400">
              <a:lnSpc>
                <a:spcPct val="150000"/>
              </a:lnSpc>
              <a:buClr>
                <a:srgbClr val="C00000"/>
              </a:buClr>
              <a:buNone/>
            </a:pPr>
            <a:r>
              <a:rPr lang="en-IN" sz="2800" dirty="0">
                <a:solidFill>
                  <a:srgbClr val="C00000"/>
                </a:solidFill>
              </a:rPr>
              <a:t>17.</a:t>
            </a:r>
            <a:r>
              <a:rPr lang="en-IN" sz="2800" dirty="0">
                <a:solidFill>
                  <a:srgbClr val="002060"/>
                </a:solidFill>
              </a:rPr>
              <a:t>    Does </a:t>
            </a:r>
            <a:r>
              <a:rPr lang="en-US" sz="2800" dirty="0">
                <a:solidFill>
                  <a:srgbClr val="002060"/>
                </a:solidFill>
              </a:rPr>
              <a:t>lead time have effect on cancellation?</a:t>
            </a:r>
          </a:p>
          <a:p>
            <a:pPr marL="914400" indent="-914400">
              <a:buClr>
                <a:srgbClr val="C00000"/>
              </a:buClr>
              <a:buNone/>
            </a:pPr>
            <a:endParaRPr lang="en-US" sz="2800" dirty="0"/>
          </a:p>
          <a:p>
            <a:pPr marL="914400" indent="-914400">
              <a:buClr>
                <a:srgbClr val="C00000"/>
              </a:buClr>
              <a:buNone/>
            </a:pPr>
            <a:endParaRPr lang="en-US" sz="2800" dirty="0"/>
          </a:p>
          <a:p>
            <a:pPr marL="914400" indent="-914400">
              <a:buClr>
                <a:srgbClr val="C00000"/>
              </a:buClr>
              <a:buNone/>
            </a:pPr>
            <a:endParaRPr lang="en-US" dirty="0"/>
          </a:p>
          <a:p>
            <a:pPr marL="914400" indent="-914400">
              <a:buClr>
                <a:srgbClr val="C00000"/>
              </a:buClr>
              <a:buFont typeface="+mj-lt"/>
              <a:buAutoNum type="arabicPeriod"/>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 of booking.png"/>
          <p:cNvPicPr>
            <a:picLocks noChangeAspect="1"/>
          </p:cNvPicPr>
          <p:nvPr/>
        </p:nvPicPr>
        <p:blipFill>
          <a:blip r:embed="rId2"/>
          <a:stretch>
            <a:fillRect/>
          </a:stretch>
        </p:blipFill>
        <p:spPr>
          <a:xfrm>
            <a:off x="700042" y="1640663"/>
            <a:ext cx="7572428" cy="5286412"/>
          </a:xfrm>
          <a:prstGeom prst="rect">
            <a:avLst/>
          </a:prstGeom>
        </p:spPr>
      </p:pic>
      <p:sp>
        <p:nvSpPr>
          <p:cNvPr id="2" name="Title 1"/>
          <p:cNvSpPr>
            <a:spLocks noGrp="1"/>
          </p:cNvSpPr>
          <p:nvPr>
            <p:ph type="title"/>
          </p:nvPr>
        </p:nvSpPr>
        <p:spPr>
          <a:xfrm>
            <a:off x="0" y="-216725"/>
            <a:ext cx="12961620" cy="1404144"/>
          </a:xfrm>
        </p:spPr>
        <p:txBody>
          <a:bodyPr/>
          <a:lstStyle/>
          <a:p>
            <a:pPr algn="l"/>
            <a:r>
              <a:rPr lang="en-IN" sz="6000" b="1" dirty="0">
                <a:solidFill>
                  <a:srgbClr val="C00000"/>
                </a:solidFill>
              </a:rPr>
              <a:t>   Data Visualization</a:t>
            </a:r>
            <a:endParaRPr lang="en-US" dirty="0"/>
          </a:p>
        </p:txBody>
      </p:sp>
      <p:sp>
        <p:nvSpPr>
          <p:cNvPr id="3" name="Content Placeholder 2"/>
          <p:cNvSpPr>
            <a:spLocks noGrp="1"/>
          </p:cNvSpPr>
          <p:nvPr>
            <p:ph idx="1"/>
          </p:nvPr>
        </p:nvSpPr>
        <p:spPr>
          <a:xfrm>
            <a:off x="557166" y="997721"/>
            <a:ext cx="12404454" cy="5560020"/>
          </a:xfrm>
        </p:spPr>
        <p:txBody>
          <a:bodyPr>
            <a:normAutofit/>
          </a:bodyPr>
          <a:lstStyle/>
          <a:p>
            <a:pPr>
              <a:buFont typeface="Wingdings" pitchFamily="2" charset="2"/>
              <a:buChar char="q"/>
            </a:pPr>
            <a:r>
              <a:rPr lang="en-IN" sz="2800" b="1" dirty="0">
                <a:solidFill>
                  <a:srgbClr val="002060"/>
                </a:solidFill>
              </a:rPr>
              <a:t> Percentage of bookings in each hotel type </a:t>
            </a:r>
          </a:p>
          <a:p>
            <a:pPr algn="ctr">
              <a:buNone/>
            </a:pPr>
            <a:endParaRPr lang="en-US" sz="2800" b="1" dirty="0">
              <a:solidFill>
                <a:srgbClr val="002060"/>
              </a:solidFill>
            </a:endParaRPr>
          </a:p>
        </p:txBody>
      </p:sp>
      <p:sp>
        <p:nvSpPr>
          <p:cNvPr id="7" name="TextBox 6"/>
          <p:cNvSpPr txBox="1"/>
          <p:nvPr/>
        </p:nvSpPr>
        <p:spPr>
          <a:xfrm>
            <a:off x="700042" y="6998513"/>
            <a:ext cx="10001320" cy="954107"/>
          </a:xfrm>
          <a:prstGeom prst="rect">
            <a:avLst/>
          </a:prstGeom>
          <a:noFill/>
        </p:spPr>
        <p:txBody>
          <a:bodyPr wrap="square" rtlCol="0">
            <a:spAutoFit/>
          </a:bodyPr>
          <a:lstStyle/>
          <a:p>
            <a:pPr marL="457200" indent="-457200">
              <a:buFont typeface="Wingdings" pitchFamily="2" charset="2"/>
              <a:buChar char="ü"/>
            </a:pPr>
            <a:r>
              <a:rPr lang="en-US" sz="2800" dirty="0">
                <a:solidFill>
                  <a:srgbClr val="002060"/>
                </a:solidFill>
              </a:rPr>
              <a:t>Around</a:t>
            </a:r>
            <a:r>
              <a:rPr lang="en-US" sz="2800" dirty="0"/>
              <a:t> </a:t>
            </a:r>
            <a:r>
              <a:rPr lang="en-US" sz="2800" dirty="0">
                <a:solidFill>
                  <a:srgbClr val="C00000"/>
                </a:solidFill>
              </a:rPr>
              <a:t>60%</a:t>
            </a:r>
            <a:r>
              <a:rPr lang="en-US" sz="2800" dirty="0"/>
              <a:t> </a:t>
            </a:r>
            <a:r>
              <a:rPr lang="en-US" sz="2800" dirty="0">
                <a:solidFill>
                  <a:srgbClr val="002060"/>
                </a:solidFill>
              </a:rPr>
              <a:t>bookings are for </a:t>
            </a:r>
            <a:r>
              <a:rPr lang="en-US" sz="2800" dirty="0">
                <a:solidFill>
                  <a:srgbClr val="C00000"/>
                </a:solidFill>
              </a:rPr>
              <a:t>City Hotel </a:t>
            </a:r>
            <a:r>
              <a:rPr lang="en-US" sz="2800" dirty="0">
                <a:solidFill>
                  <a:srgbClr val="002060"/>
                </a:solidFill>
              </a:rPr>
              <a:t>and</a:t>
            </a:r>
            <a:r>
              <a:rPr lang="en-US" sz="2800" dirty="0"/>
              <a:t> </a:t>
            </a:r>
            <a:r>
              <a:rPr lang="en-US" sz="2800" dirty="0">
                <a:solidFill>
                  <a:srgbClr val="C00000"/>
                </a:solidFill>
              </a:rPr>
              <a:t>40%</a:t>
            </a:r>
            <a:r>
              <a:rPr lang="en-US" sz="2800" dirty="0"/>
              <a:t> </a:t>
            </a:r>
            <a:r>
              <a:rPr lang="en-US" sz="2800" dirty="0">
                <a:solidFill>
                  <a:srgbClr val="002060"/>
                </a:solidFill>
              </a:rPr>
              <a:t>are for </a:t>
            </a:r>
            <a:r>
              <a:rPr lang="en-US" sz="2800" dirty="0">
                <a:solidFill>
                  <a:srgbClr val="C00000"/>
                </a:solidFill>
              </a:rPr>
              <a:t>Resort Hotel.</a:t>
            </a:r>
            <a:endParaRPr lang="en-US" sz="2800" b="1" dirty="0">
              <a:solidFill>
                <a:srgbClr val="C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852" y="-288163"/>
            <a:ext cx="12618768" cy="2214578"/>
          </a:xfrm>
        </p:spPr>
        <p:txBody>
          <a:bodyPr>
            <a:normAutofit/>
          </a:bodyPr>
          <a:lstStyle/>
          <a:p>
            <a:pPr algn="l"/>
            <a:r>
              <a:rPr lang="en-IN" sz="6000" b="1" dirty="0">
                <a:solidFill>
                  <a:srgbClr val="C00000"/>
                </a:solidFill>
              </a:rPr>
              <a:t> Data Visualization</a:t>
            </a:r>
            <a:endParaRPr lang="en-US" sz="6000" b="1" dirty="0">
              <a:solidFill>
                <a:srgbClr val="C00000"/>
              </a:solidFill>
            </a:endParaRPr>
          </a:p>
        </p:txBody>
      </p:sp>
      <p:sp>
        <p:nvSpPr>
          <p:cNvPr id="3" name="Content Placeholder 2"/>
          <p:cNvSpPr>
            <a:spLocks noGrp="1"/>
          </p:cNvSpPr>
          <p:nvPr>
            <p:ph idx="1"/>
          </p:nvPr>
        </p:nvSpPr>
        <p:spPr>
          <a:xfrm>
            <a:off x="557166" y="1497787"/>
            <a:ext cx="12961620" cy="5560020"/>
          </a:xfrm>
        </p:spPr>
        <p:txBody>
          <a:bodyPr/>
          <a:lstStyle/>
          <a:p>
            <a:pPr>
              <a:buFont typeface="Wingdings" pitchFamily="2" charset="2"/>
              <a:buChar char="q"/>
            </a:pPr>
            <a:r>
              <a:rPr lang="en-US" sz="2800" b="1" dirty="0">
                <a:solidFill>
                  <a:srgbClr val="002060"/>
                </a:solidFill>
              </a:rPr>
              <a:t>   </a:t>
            </a:r>
            <a:r>
              <a:rPr lang="en-US" sz="3200" b="1" dirty="0">
                <a:solidFill>
                  <a:srgbClr val="002060"/>
                </a:solidFill>
              </a:rPr>
              <a:t>From which country most guests come?</a:t>
            </a:r>
          </a:p>
          <a:p>
            <a:pPr>
              <a:buNone/>
            </a:pPr>
            <a:endParaRPr lang="en-US" dirty="0"/>
          </a:p>
        </p:txBody>
      </p:sp>
      <p:pic>
        <p:nvPicPr>
          <p:cNvPr id="4" name="Picture 3" descr="2..png"/>
          <p:cNvPicPr>
            <a:picLocks noChangeAspect="1"/>
          </p:cNvPicPr>
          <p:nvPr/>
        </p:nvPicPr>
        <p:blipFill>
          <a:blip r:embed="rId2"/>
          <a:stretch>
            <a:fillRect/>
          </a:stretch>
        </p:blipFill>
        <p:spPr>
          <a:xfrm>
            <a:off x="771480" y="2497919"/>
            <a:ext cx="8715436" cy="3857652"/>
          </a:xfrm>
          <a:prstGeom prst="rect">
            <a:avLst/>
          </a:prstGeom>
        </p:spPr>
      </p:pic>
      <p:sp>
        <p:nvSpPr>
          <p:cNvPr id="5" name="TextBox 4"/>
          <p:cNvSpPr txBox="1"/>
          <p:nvPr/>
        </p:nvSpPr>
        <p:spPr>
          <a:xfrm>
            <a:off x="771480" y="6712761"/>
            <a:ext cx="11858708" cy="954107"/>
          </a:xfrm>
          <a:prstGeom prst="rect">
            <a:avLst/>
          </a:prstGeom>
          <a:noFill/>
        </p:spPr>
        <p:txBody>
          <a:bodyPr wrap="square" rtlCol="0">
            <a:spAutoFit/>
          </a:bodyPr>
          <a:lstStyle/>
          <a:p>
            <a:pPr marL="457200" indent="-457200">
              <a:buFont typeface="Wingdings" pitchFamily="2" charset="2"/>
              <a:buChar char="ü"/>
            </a:pPr>
            <a:r>
              <a:rPr lang="en-US" sz="2800" b="1" dirty="0">
                <a:solidFill>
                  <a:srgbClr val="C00000"/>
                </a:solidFill>
              </a:rPr>
              <a:t>Portugal</a:t>
            </a:r>
            <a:r>
              <a:rPr lang="en-US" sz="2800" dirty="0">
                <a:solidFill>
                  <a:srgbClr val="002060"/>
                </a:solidFill>
              </a:rPr>
              <a:t> is the country from where most guests come. Around 31.36 % of guests come from Portugal, followed by </a:t>
            </a:r>
            <a:r>
              <a:rPr lang="en-US" sz="2800" dirty="0">
                <a:solidFill>
                  <a:srgbClr val="C00000"/>
                </a:solidFill>
              </a:rPr>
              <a:t>Great Britain </a:t>
            </a:r>
            <a:r>
              <a:rPr lang="en-US" sz="2800" dirty="0">
                <a:solidFill>
                  <a:srgbClr val="002060"/>
                </a:solidFill>
              </a:rPr>
              <a:t>and </a:t>
            </a:r>
            <a:r>
              <a:rPr lang="en-US" sz="2800" dirty="0">
                <a:solidFill>
                  <a:srgbClr val="C00000"/>
                </a:solidFill>
              </a:rPr>
              <a:t>France.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961620" cy="1404144"/>
          </a:xfrm>
        </p:spPr>
        <p:txBody>
          <a:bodyPr>
            <a:normAutofit/>
          </a:bodyPr>
          <a:lstStyle/>
          <a:p>
            <a:pPr algn="l"/>
            <a:r>
              <a:rPr lang="en-IN" sz="6000" b="1" dirty="0">
                <a:solidFill>
                  <a:srgbClr val="C00000"/>
                </a:solidFill>
              </a:rPr>
              <a:t>   Data Visualization</a:t>
            </a:r>
            <a:endParaRPr lang="en-US" sz="6000" dirty="0"/>
          </a:p>
        </p:txBody>
      </p:sp>
      <p:sp>
        <p:nvSpPr>
          <p:cNvPr id="3" name="Content Placeholder 2"/>
          <p:cNvSpPr>
            <a:spLocks noGrp="1"/>
          </p:cNvSpPr>
          <p:nvPr>
            <p:ph idx="1"/>
          </p:nvPr>
        </p:nvSpPr>
        <p:spPr>
          <a:xfrm>
            <a:off x="557166" y="1140597"/>
            <a:ext cx="12404454" cy="5560020"/>
          </a:xfrm>
        </p:spPr>
        <p:txBody>
          <a:bodyPr/>
          <a:lstStyle/>
          <a:p>
            <a:pPr>
              <a:buFont typeface="Wingdings" pitchFamily="2" charset="2"/>
              <a:buChar char="q"/>
            </a:pPr>
            <a:r>
              <a:rPr lang="en-US" sz="2800" b="1" dirty="0">
                <a:solidFill>
                  <a:srgbClr val="002060"/>
                </a:solidFill>
              </a:rPr>
              <a:t> Which is the busiest month for hotels?</a:t>
            </a:r>
          </a:p>
          <a:p>
            <a:endParaRPr lang="en-US" dirty="0"/>
          </a:p>
        </p:txBody>
      </p:sp>
      <p:pic>
        <p:nvPicPr>
          <p:cNvPr id="4" name="Picture 3" descr="3..png"/>
          <p:cNvPicPr>
            <a:picLocks noChangeAspect="1"/>
          </p:cNvPicPr>
          <p:nvPr/>
        </p:nvPicPr>
        <p:blipFill>
          <a:blip r:embed="rId2"/>
          <a:stretch>
            <a:fillRect/>
          </a:stretch>
        </p:blipFill>
        <p:spPr>
          <a:xfrm>
            <a:off x="628605" y="1640663"/>
            <a:ext cx="12215898" cy="5487650"/>
          </a:xfrm>
          <a:prstGeom prst="rect">
            <a:avLst/>
          </a:prstGeom>
        </p:spPr>
      </p:pic>
      <p:sp>
        <p:nvSpPr>
          <p:cNvPr id="5" name="TextBox 4"/>
          <p:cNvSpPr txBox="1"/>
          <p:nvPr/>
        </p:nvSpPr>
        <p:spPr>
          <a:xfrm>
            <a:off x="628604" y="7141389"/>
            <a:ext cx="12644526" cy="2154436"/>
          </a:xfrm>
          <a:prstGeom prst="rect">
            <a:avLst/>
          </a:prstGeom>
          <a:noFill/>
        </p:spPr>
        <p:txBody>
          <a:bodyPr wrap="square" rtlCol="0">
            <a:spAutoFit/>
          </a:bodyPr>
          <a:lstStyle/>
          <a:p>
            <a:pPr>
              <a:buFont typeface="Wingdings" pitchFamily="2" charset="2"/>
              <a:buChar char="ü"/>
            </a:pPr>
            <a:r>
              <a:rPr lang="en-US" sz="2800" dirty="0">
                <a:solidFill>
                  <a:srgbClr val="002060"/>
                </a:solidFill>
              </a:rPr>
              <a:t>As we can see most bookings were made from</a:t>
            </a:r>
            <a:r>
              <a:rPr lang="en-US" sz="2800" dirty="0"/>
              <a:t> </a:t>
            </a:r>
            <a:r>
              <a:rPr lang="en-US" sz="2800" b="1" dirty="0">
                <a:solidFill>
                  <a:srgbClr val="C00000"/>
                </a:solidFill>
              </a:rPr>
              <a:t>July to August</a:t>
            </a:r>
            <a:r>
              <a:rPr lang="en-US" sz="2800" dirty="0"/>
              <a:t>. </a:t>
            </a:r>
            <a:r>
              <a:rPr lang="en-US" sz="2800" dirty="0">
                <a:solidFill>
                  <a:srgbClr val="002060"/>
                </a:solidFill>
              </a:rPr>
              <a:t>And the least bookings were made at the start and end of the year.</a:t>
            </a:r>
          </a:p>
          <a:p>
            <a:endParaRPr lang="en-US" dirty="0"/>
          </a:p>
          <a:p>
            <a:br>
              <a:rPr lang="en-US" dirty="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961620" cy="1404144"/>
          </a:xfrm>
        </p:spPr>
        <p:txBody>
          <a:bodyPr>
            <a:normAutofit/>
          </a:bodyPr>
          <a:lstStyle/>
          <a:p>
            <a:pPr algn="l"/>
            <a:r>
              <a:rPr lang="en-IN" sz="6000" b="1" dirty="0">
                <a:solidFill>
                  <a:srgbClr val="C00000"/>
                </a:solidFill>
              </a:rPr>
              <a:t>  Data Visualization</a:t>
            </a:r>
            <a:endParaRPr lang="en-US" sz="6000" dirty="0"/>
          </a:p>
        </p:txBody>
      </p:sp>
      <p:sp>
        <p:nvSpPr>
          <p:cNvPr id="3" name="Content Placeholder 2"/>
          <p:cNvSpPr>
            <a:spLocks noGrp="1"/>
          </p:cNvSpPr>
          <p:nvPr>
            <p:ph idx="1"/>
          </p:nvPr>
        </p:nvSpPr>
        <p:spPr>
          <a:xfrm>
            <a:off x="271414" y="1212035"/>
            <a:ext cx="12961620" cy="5560020"/>
          </a:xfrm>
        </p:spPr>
        <p:txBody>
          <a:bodyPr/>
          <a:lstStyle/>
          <a:p>
            <a:pPr>
              <a:buFont typeface="Wingdings" pitchFamily="2" charset="2"/>
              <a:buChar char="q"/>
            </a:pPr>
            <a:r>
              <a:rPr lang="en-US" sz="2800" b="1" dirty="0">
                <a:solidFill>
                  <a:srgbClr val="002060"/>
                </a:solidFill>
              </a:rPr>
              <a:t> </a:t>
            </a:r>
            <a:r>
              <a:rPr lang="en-US" sz="4000" b="1" dirty="0">
                <a:solidFill>
                  <a:srgbClr val="002060"/>
                </a:solidFill>
              </a:rPr>
              <a:t>Which room type is in most demand ?</a:t>
            </a:r>
          </a:p>
          <a:p>
            <a:endParaRPr lang="en-US" dirty="0"/>
          </a:p>
        </p:txBody>
      </p:sp>
      <p:pic>
        <p:nvPicPr>
          <p:cNvPr id="4" name="Picture 3" descr="4..png"/>
          <p:cNvPicPr>
            <a:picLocks noChangeAspect="1"/>
          </p:cNvPicPr>
          <p:nvPr/>
        </p:nvPicPr>
        <p:blipFill>
          <a:blip r:embed="rId2"/>
          <a:stretch>
            <a:fillRect/>
          </a:stretch>
        </p:blipFill>
        <p:spPr>
          <a:xfrm>
            <a:off x="398501" y="2192671"/>
            <a:ext cx="10231424" cy="4039520"/>
          </a:xfrm>
          <a:prstGeom prst="rect">
            <a:avLst/>
          </a:prstGeom>
        </p:spPr>
      </p:pic>
      <p:sp>
        <p:nvSpPr>
          <p:cNvPr id="5" name="TextBox 4"/>
          <p:cNvSpPr txBox="1"/>
          <p:nvPr/>
        </p:nvSpPr>
        <p:spPr>
          <a:xfrm>
            <a:off x="648172" y="6927075"/>
            <a:ext cx="9910314" cy="892552"/>
          </a:xfrm>
          <a:prstGeom prst="rect">
            <a:avLst/>
          </a:prstGeom>
          <a:noFill/>
        </p:spPr>
        <p:txBody>
          <a:bodyPr wrap="square" rtlCol="0">
            <a:spAutoFit/>
          </a:bodyPr>
          <a:lstStyle/>
          <a:p>
            <a:pPr marL="457200" indent="-457200">
              <a:buFont typeface="Wingdings" pitchFamily="2" charset="2"/>
              <a:buChar char="ü"/>
            </a:pPr>
            <a:r>
              <a:rPr lang="en-US" b="1" dirty="0">
                <a:solidFill>
                  <a:srgbClr val="C00000"/>
                </a:solidFill>
              </a:rPr>
              <a:t>Most demanded room </a:t>
            </a:r>
            <a:r>
              <a:rPr lang="en-US" dirty="0">
                <a:solidFill>
                  <a:srgbClr val="002060"/>
                </a:solidFill>
              </a:rPr>
              <a:t>type is </a:t>
            </a:r>
            <a:r>
              <a:rPr lang="en-US" dirty="0">
                <a:solidFill>
                  <a:srgbClr val="FF0000"/>
                </a:solidFill>
              </a:rPr>
              <a:t>’A’</a:t>
            </a:r>
            <a:r>
              <a:rPr lang="en-US" dirty="0">
                <a:solidFill>
                  <a:srgbClr val="002060"/>
                </a:solidFill>
              </a:rPr>
              <a:t>. Hotel should increase room type A to increase the revenue</a:t>
            </a:r>
            <a:r>
              <a:rPr lang="en-US"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290" y="-1"/>
            <a:ext cx="12547330" cy="1426350"/>
          </a:xfrm>
        </p:spPr>
        <p:txBody>
          <a:bodyPr>
            <a:normAutofit/>
          </a:bodyPr>
          <a:lstStyle/>
          <a:p>
            <a:pPr algn="l"/>
            <a:r>
              <a:rPr lang="en-IN" b="1" dirty="0">
                <a:solidFill>
                  <a:srgbClr val="C00000"/>
                </a:solidFill>
              </a:rPr>
              <a:t>Data Visualization</a:t>
            </a:r>
            <a:endParaRPr lang="en-US" dirty="0"/>
          </a:p>
        </p:txBody>
      </p:sp>
      <p:sp>
        <p:nvSpPr>
          <p:cNvPr id="3" name="Content Placeholder 2"/>
          <p:cNvSpPr>
            <a:spLocks noGrp="1"/>
          </p:cNvSpPr>
          <p:nvPr>
            <p:ph idx="1"/>
          </p:nvPr>
        </p:nvSpPr>
        <p:spPr>
          <a:xfrm>
            <a:off x="485728" y="997721"/>
            <a:ext cx="12961620" cy="5560020"/>
          </a:xfrm>
        </p:spPr>
        <p:txBody>
          <a:bodyPr/>
          <a:lstStyle/>
          <a:p>
            <a:pPr>
              <a:buNone/>
            </a:pPr>
            <a:endParaRPr lang="en-US" sz="1800" b="1" dirty="0">
              <a:solidFill>
                <a:srgbClr val="002060"/>
              </a:solidFill>
            </a:endParaRPr>
          </a:p>
          <a:p>
            <a:pPr>
              <a:buFont typeface="Wingdings" pitchFamily="2" charset="2"/>
              <a:buChar char="q"/>
            </a:pPr>
            <a:r>
              <a:rPr lang="en-US" sz="2800" b="1" dirty="0">
                <a:solidFill>
                  <a:srgbClr val="002060"/>
                </a:solidFill>
              </a:rPr>
              <a:t>  Which room type generate highest adr?</a:t>
            </a:r>
          </a:p>
          <a:p>
            <a:pPr>
              <a:buNone/>
            </a:pPr>
            <a:endParaRPr lang="en-US" dirty="0"/>
          </a:p>
        </p:txBody>
      </p:sp>
      <p:pic>
        <p:nvPicPr>
          <p:cNvPr id="4" name="Picture 3" descr="5..png"/>
          <p:cNvPicPr>
            <a:picLocks noChangeAspect="1"/>
          </p:cNvPicPr>
          <p:nvPr/>
        </p:nvPicPr>
        <p:blipFill>
          <a:blip r:embed="rId2"/>
          <a:stretch>
            <a:fillRect/>
          </a:stretch>
        </p:blipFill>
        <p:spPr>
          <a:xfrm>
            <a:off x="700042" y="2140729"/>
            <a:ext cx="10429948" cy="3643338"/>
          </a:xfrm>
          <a:prstGeom prst="rect">
            <a:avLst/>
          </a:prstGeom>
        </p:spPr>
      </p:pic>
      <p:sp>
        <p:nvSpPr>
          <p:cNvPr id="5" name="TextBox 4"/>
          <p:cNvSpPr txBox="1"/>
          <p:nvPr/>
        </p:nvSpPr>
        <p:spPr>
          <a:xfrm>
            <a:off x="771480" y="5998381"/>
            <a:ext cx="12858840" cy="1384995"/>
          </a:xfrm>
          <a:prstGeom prst="rect">
            <a:avLst/>
          </a:prstGeom>
          <a:noFill/>
        </p:spPr>
        <p:txBody>
          <a:bodyPr wrap="square" rtlCol="0">
            <a:spAutoFit/>
          </a:bodyPr>
          <a:lstStyle/>
          <a:p>
            <a:pPr>
              <a:buFont typeface="Wingdings" pitchFamily="2" charset="2"/>
              <a:buChar char="ü"/>
            </a:pPr>
            <a:r>
              <a:rPr lang="en-US" sz="2800" dirty="0">
                <a:solidFill>
                  <a:srgbClr val="002060"/>
                </a:solidFill>
              </a:rPr>
              <a:t>Although room type A was of high demand and most booked, Highest revenue was produced by room type H followed by G. We can say that room type </a:t>
            </a:r>
            <a:r>
              <a:rPr lang="en-US" sz="2800" b="1" dirty="0">
                <a:solidFill>
                  <a:srgbClr val="C00000"/>
                </a:solidFill>
              </a:rPr>
              <a:t>H and G are premium rooms.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2918" y="354779"/>
            <a:ext cx="12144460" cy="1805886"/>
          </a:xfrm>
        </p:spPr>
        <p:txBody>
          <a:bodyPr>
            <a:normAutofit/>
          </a:bodyPr>
          <a:lstStyle/>
          <a:p>
            <a:r>
              <a:rPr lang="en-IN" sz="7200" b="1" dirty="0">
                <a:solidFill>
                  <a:srgbClr val="C00000"/>
                </a:solidFill>
              </a:rPr>
              <a:t>Capstone Project-1</a:t>
            </a:r>
            <a:endParaRPr lang="en-US" sz="7200" b="1" dirty="0">
              <a:solidFill>
                <a:srgbClr val="C00000"/>
              </a:solidFill>
            </a:endParaRPr>
          </a:p>
        </p:txBody>
      </p:sp>
      <p:sp>
        <p:nvSpPr>
          <p:cNvPr id="3" name="Subtitle 2"/>
          <p:cNvSpPr>
            <a:spLocks noGrp="1"/>
          </p:cNvSpPr>
          <p:nvPr>
            <p:ph type="subTitle" idx="1"/>
          </p:nvPr>
        </p:nvSpPr>
        <p:spPr>
          <a:xfrm>
            <a:off x="342852" y="1997853"/>
            <a:ext cx="13541073" cy="1857388"/>
          </a:xfrm>
        </p:spPr>
        <p:txBody>
          <a:bodyPr>
            <a:noAutofit/>
          </a:bodyPr>
          <a:lstStyle/>
          <a:p>
            <a:r>
              <a:rPr lang="en-IN" sz="7200" b="1" dirty="0">
                <a:solidFill>
                  <a:srgbClr val="002060"/>
                </a:solidFill>
              </a:rPr>
              <a:t>Hotel Booking Analysis</a:t>
            </a:r>
            <a:endParaRPr lang="en-US" sz="7200" b="1" dirty="0">
              <a:solidFill>
                <a:srgbClr val="002060"/>
              </a:solidFill>
            </a:endParaRPr>
          </a:p>
        </p:txBody>
      </p:sp>
      <p:sp>
        <p:nvSpPr>
          <p:cNvPr id="4" name="TextBox 3"/>
          <p:cNvSpPr txBox="1"/>
          <p:nvPr/>
        </p:nvSpPr>
        <p:spPr>
          <a:xfrm>
            <a:off x="3700438" y="3569489"/>
            <a:ext cx="6812830" cy="3827644"/>
          </a:xfrm>
          <a:prstGeom prst="rect">
            <a:avLst/>
          </a:prstGeom>
          <a:noFill/>
        </p:spPr>
        <p:txBody>
          <a:bodyPr wrap="square" lIns="133027" tIns="66513" rIns="133027" bIns="66513" rtlCol="0">
            <a:spAutoFit/>
          </a:bodyPr>
          <a:lstStyle/>
          <a:p>
            <a:pPr algn="ctr"/>
            <a:r>
              <a:rPr lang="en-IN" sz="4800" b="1" u="sng" dirty="0">
                <a:solidFill>
                  <a:srgbClr val="C00000"/>
                </a:solidFill>
              </a:rPr>
              <a:t>Team Members</a:t>
            </a:r>
          </a:p>
          <a:p>
            <a:pPr algn="ctr"/>
            <a:endParaRPr lang="en-IN" sz="3200" b="1" dirty="0">
              <a:solidFill>
                <a:srgbClr val="002060"/>
              </a:solidFill>
            </a:endParaRPr>
          </a:p>
          <a:p>
            <a:pPr algn="ctr"/>
            <a:r>
              <a:rPr lang="en-IN" sz="3200" b="1" dirty="0">
                <a:solidFill>
                  <a:srgbClr val="002060"/>
                </a:solidFill>
              </a:rPr>
              <a:t>Deepak Kumar Gautam</a:t>
            </a:r>
          </a:p>
          <a:p>
            <a:pPr algn="ctr"/>
            <a:r>
              <a:rPr lang="en-IN" sz="3200" b="1" dirty="0">
                <a:solidFill>
                  <a:srgbClr val="002060"/>
                </a:solidFill>
              </a:rPr>
              <a:t>Shivangi Mishra</a:t>
            </a:r>
          </a:p>
          <a:p>
            <a:pPr algn="ctr"/>
            <a:r>
              <a:rPr lang="en-IN" sz="3200" b="1" dirty="0" err="1">
                <a:solidFill>
                  <a:srgbClr val="002060"/>
                </a:solidFill>
              </a:rPr>
              <a:t>Saksham</a:t>
            </a:r>
            <a:r>
              <a:rPr lang="en-IN" sz="3200" b="1" dirty="0">
                <a:solidFill>
                  <a:srgbClr val="002060"/>
                </a:solidFill>
              </a:rPr>
              <a:t> </a:t>
            </a:r>
            <a:r>
              <a:rPr lang="en-IN" sz="3200" b="1" dirty="0" err="1">
                <a:solidFill>
                  <a:srgbClr val="002060"/>
                </a:solidFill>
              </a:rPr>
              <a:t>Tripathi</a:t>
            </a:r>
            <a:endParaRPr lang="en-IN" sz="3200" b="1" dirty="0">
              <a:solidFill>
                <a:srgbClr val="002060"/>
              </a:solidFill>
            </a:endParaRPr>
          </a:p>
          <a:p>
            <a:pPr algn="ctr"/>
            <a:r>
              <a:rPr lang="en-IN" sz="3200" b="1" dirty="0">
                <a:solidFill>
                  <a:srgbClr val="002060"/>
                </a:solidFill>
              </a:rPr>
              <a:t>Bindu </a:t>
            </a:r>
            <a:r>
              <a:rPr lang="en-IN" sz="3200" b="1" dirty="0" err="1">
                <a:solidFill>
                  <a:srgbClr val="002060"/>
                </a:solidFill>
              </a:rPr>
              <a:t>Kovvada</a:t>
            </a:r>
            <a:r>
              <a:rPr lang="en-IN" sz="3200" b="1" dirty="0">
                <a:solidFill>
                  <a:srgbClr val="002060"/>
                </a:solidFill>
              </a:rPr>
              <a:t> </a:t>
            </a:r>
          </a:p>
          <a:p>
            <a:pPr algn="ctr"/>
            <a:r>
              <a:rPr lang="en-IN" sz="3200" b="1" dirty="0" err="1">
                <a:solidFill>
                  <a:srgbClr val="002060"/>
                </a:solidFill>
              </a:rPr>
              <a:t>Satyajit</a:t>
            </a:r>
            <a:r>
              <a:rPr lang="en-IN" sz="3200" b="1" dirty="0">
                <a:solidFill>
                  <a:srgbClr val="002060"/>
                </a:solidFill>
              </a:rPr>
              <a:t> </a:t>
            </a:r>
            <a:r>
              <a:rPr lang="en-IN" sz="3200" b="1" dirty="0" err="1">
                <a:solidFill>
                  <a:srgbClr val="002060"/>
                </a:solidFill>
              </a:rPr>
              <a:t>Sahoo</a:t>
            </a:r>
            <a:endParaRPr lang="en-US" sz="3200" b="1" dirty="0">
              <a:solidFill>
                <a:srgbClr val="00206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28" y="0"/>
            <a:ext cx="12475892" cy="1404144"/>
          </a:xfrm>
        </p:spPr>
        <p:txBody>
          <a:bodyPr>
            <a:normAutofit/>
          </a:bodyPr>
          <a:lstStyle/>
          <a:p>
            <a:pPr algn="l"/>
            <a:r>
              <a:rPr lang="en-IN" sz="6000" b="1" dirty="0">
                <a:solidFill>
                  <a:srgbClr val="C00000"/>
                </a:solidFill>
              </a:rPr>
              <a:t>Data Visualization</a:t>
            </a:r>
            <a:endParaRPr lang="en-US" sz="6000" b="1" dirty="0">
              <a:solidFill>
                <a:srgbClr val="C00000"/>
              </a:solidFill>
            </a:endParaRPr>
          </a:p>
        </p:txBody>
      </p:sp>
      <p:pic>
        <p:nvPicPr>
          <p:cNvPr id="4" name="Content Placeholder 3" descr="6..png"/>
          <p:cNvPicPr>
            <a:picLocks noGrp="1" noChangeAspect="1"/>
          </p:cNvPicPr>
          <p:nvPr>
            <p:ph idx="1"/>
          </p:nvPr>
        </p:nvPicPr>
        <p:blipFill>
          <a:blip r:embed="rId2"/>
          <a:stretch>
            <a:fillRect/>
          </a:stretch>
        </p:blipFill>
        <p:spPr>
          <a:xfrm>
            <a:off x="3726577" y="2243138"/>
            <a:ext cx="6948645" cy="5345112"/>
          </a:xfrm>
        </p:spPr>
      </p:pic>
      <p:sp>
        <p:nvSpPr>
          <p:cNvPr id="5" name="TextBox 4"/>
          <p:cNvSpPr txBox="1"/>
          <p:nvPr/>
        </p:nvSpPr>
        <p:spPr>
          <a:xfrm>
            <a:off x="842918" y="7284265"/>
            <a:ext cx="12073022" cy="523220"/>
          </a:xfrm>
          <a:prstGeom prst="rect">
            <a:avLst/>
          </a:prstGeom>
          <a:noFill/>
        </p:spPr>
        <p:txBody>
          <a:bodyPr wrap="square" rtlCol="0">
            <a:spAutoFit/>
          </a:bodyPr>
          <a:lstStyle/>
          <a:p>
            <a:pPr>
              <a:buFont typeface="Wingdings" pitchFamily="2" charset="2"/>
              <a:buChar char="ü"/>
            </a:pPr>
            <a:r>
              <a:rPr lang="en-US" sz="2800" dirty="0">
                <a:solidFill>
                  <a:srgbClr val="002060"/>
                </a:solidFill>
              </a:rPr>
              <a:t>Most preferred meal type is </a:t>
            </a:r>
            <a:r>
              <a:rPr lang="en-US" sz="2800" dirty="0">
                <a:solidFill>
                  <a:srgbClr val="C00000"/>
                </a:solidFill>
              </a:rPr>
              <a:t>BB </a:t>
            </a:r>
            <a:r>
              <a:rPr lang="en-US" sz="2800" dirty="0">
                <a:solidFill>
                  <a:srgbClr val="002060"/>
                </a:solidFill>
              </a:rPr>
              <a:t>i.e.,</a:t>
            </a:r>
            <a:r>
              <a:rPr lang="en-US" sz="2800" dirty="0">
                <a:solidFill>
                  <a:srgbClr val="C00000"/>
                </a:solidFill>
              </a:rPr>
              <a:t> </a:t>
            </a:r>
            <a:r>
              <a:rPr lang="en-US" sz="2800" b="1" dirty="0">
                <a:solidFill>
                  <a:srgbClr val="C00000"/>
                </a:solidFill>
              </a:rPr>
              <a:t>Bed and breakfast</a:t>
            </a:r>
          </a:p>
        </p:txBody>
      </p:sp>
      <p:sp>
        <p:nvSpPr>
          <p:cNvPr id="6" name="TextBox 5"/>
          <p:cNvSpPr txBox="1"/>
          <p:nvPr/>
        </p:nvSpPr>
        <p:spPr>
          <a:xfrm>
            <a:off x="700042" y="1409252"/>
            <a:ext cx="11072890" cy="738664"/>
          </a:xfrm>
          <a:prstGeom prst="rect">
            <a:avLst/>
          </a:prstGeom>
          <a:noFill/>
        </p:spPr>
        <p:txBody>
          <a:bodyPr wrap="square" rtlCol="0">
            <a:spAutoFit/>
          </a:bodyPr>
          <a:lstStyle/>
          <a:p>
            <a:pPr marL="514350" indent="-514350">
              <a:lnSpc>
                <a:spcPct val="150000"/>
              </a:lnSpc>
              <a:buClr>
                <a:srgbClr val="002060"/>
              </a:buClr>
              <a:buFont typeface="Wingdings" pitchFamily="2" charset="2"/>
              <a:buChar char="q"/>
            </a:pPr>
            <a:r>
              <a:rPr lang="en-US" sz="2800" b="1" dirty="0">
                <a:solidFill>
                  <a:srgbClr val="002060"/>
                </a:solidFill>
              </a:rPr>
              <a:t>Which meal type is most preferred meal of customers?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28" y="337385"/>
            <a:ext cx="13195982" cy="1404144"/>
          </a:xfrm>
        </p:spPr>
        <p:txBody>
          <a:bodyPr>
            <a:normAutofit/>
          </a:bodyPr>
          <a:lstStyle/>
          <a:p>
            <a:pPr algn="l"/>
            <a:r>
              <a:rPr lang="en-IN" sz="6000" b="1" dirty="0">
                <a:solidFill>
                  <a:srgbClr val="C00000"/>
                </a:solidFill>
              </a:rPr>
              <a:t>Data Visualization</a:t>
            </a:r>
            <a:endParaRPr lang="en-US" sz="6000" b="1" dirty="0">
              <a:solidFill>
                <a:srgbClr val="C00000"/>
              </a:solidFill>
            </a:endParaRPr>
          </a:p>
        </p:txBody>
      </p:sp>
      <p:pic>
        <p:nvPicPr>
          <p:cNvPr id="4" name="Content Placeholder 3" descr="7..png"/>
          <p:cNvPicPr>
            <a:picLocks noGrp="1" noChangeAspect="1"/>
          </p:cNvPicPr>
          <p:nvPr>
            <p:ph idx="1"/>
          </p:nvPr>
        </p:nvPicPr>
        <p:blipFill>
          <a:blip r:embed="rId2"/>
          <a:stretch>
            <a:fillRect/>
          </a:stretch>
        </p:blipFill>
        <p:spPr>
          <a:xfrm>
            <a:off x="914356" y="3069423"/>
            <a:ext cx="8786874" cy="3340861"/>
          </a:xfrm>
        </p:spPr>
      </p:pic>
      <p:sp>
        <p:nvSpPr>
          <p:cNvPr id="6" name="TextBox 5"/>
          <p:cNvSpPr txBox="1"/>
          <p:nvPr/>
        </p:nvSpPr>
        <p:spPr>
          <a:xfrm>
            <a:off x="700042" y="1712101"/>
            <a:ext cx="10358510" cy="1261884"/>
          </a:xfrm>
          <a:prstGeom prst="rect">
            <a:avLst/>
          </a:prstGeom>
          <a:noFill/>
        </p:spPr>
        <p:txBody>
          <a:bodyPr wrap="square" rtlCol="0">
            <a:spAutoFit/>
          </a:bodyPr>
          <a:lstStyle/>
          <a:p>
            <a:endParaRPr lang="en-US" sz="2000" b="1" dirty="0">
              <a:solidFill>
                <a:srgbClr val="002060"/>
              </a:solidFill>
            </a:endParaRPr>
          </a:p>
          <a:p>
            <a:pPr>
              <a:buFont typeface="Wingdings" pitchFamily="2" charset="2"/>
              <a:buChar char="q"/>
            </a:pPr>
            <a:r>
              <a:rPr lang="en-US" sz="2800" b="1" dirty="0">
                <a:solidFill>
                  <a:srgbClr val="002060"/>
                </a:solidFill>
              </a:rPr>
              <a:t> How many booking were cancelled?</a:t>
            </a:r>
          </a:p>
          <a:p>
            <a:endParaRPr lang="en-US" sz="2800" b="1" dirty="0"/>
          </a:p>
        </p:txBody>
      </p:sp>
      <p:sp>
        <p:nvSpPr>
          <p:cNvPr id="7" name="TextBox 6"/>
          <p:cNvSpPr txBox="1"/>
          <p:nvPr/>
        </p:nvSpPr>
        <p:spPr>
          <a:xfrm>
            <a:off x="914356" y="6784199"/>
            <a:ext cx="9501254" cy="954107"/>
          </a:xfrm>
          <a:prstGeom prst="rect">
            <a:avLst/>
          </a:prstGeom>
          <a:noFill/>
        </p:spPr>
        <p:txBody>
          <a:bodyPr wrap="square" rtlCol="0">
            <a:spAutoFit/>
          </a:bodyPr>
          <a:lstStyle/>
          <a:p>
            <a:pPr>
              <a:buFont typeface="Wingdings" pitchFamily="2" charset="2"/>
              <a:buChar char="ü"/>
            </a:pPr>
            <a:r>
              <a:rPr lang="en-US" sz="2800" dirty="0">
                <a:solidFill>
                  <a:srgbClr val="002060"/>
                </a:solidFill>
              </a:rPr>
              <a:t>Around </a:t>
            </a:r>
            <a:r>
              <a:rPr lang="en-US" sz="2800" dirty="0">
                <a:solidFill>
                  <a:srgbClr val="C00000"/>
                </a:solidFill>
              </a:rPr>
              <a:t>8000</a:t>
            </a:r>
            <a:r>
              <a:rPr lang="en-US" sz="2800" dirty="0">
                <a:solidFill>
                  <a:srgbClr val="002060"/>
                </a:solidFill>
              </a:rPr>
              <a:t> </a:t>
            </a:r>
            <a:r>
              <a:rPr lang="en-US" sz="2800" b="1" dirty="0">
                <a:solidFill>
                  <a:srgbClr val="002060"/>
                </a:solidFill>
              </a:rPr>
              <a:t>Resort Hotels </a:t>
            </a:r>
            <a:r>
              <a:rPr lang="en-US" sz="2800" dirty="0">
                <a:solidFill>
                  <a:srgbClr val="002060"/>
                </a:solidFill>
              </a:rPr>
              <a:t>and </a:t>
            </a:r>
            <a:r>
              <a:rPr lang="en-US" sz="2800" dirty="0">
                <a:solidFill>
                  <a:srgbClr val="C00000"/>
                </a:solidFill>
              </a:rPr>
              <a:t>16000</a:t>
            </a:r>
            <a:r>
              <a:rPr lang="en-US" sz="2800" dirty="0">
                <a:solidFill>
                  <a:srgbClr val="002060"/>
                </a:solidFill>
              </a:rPr>
              <a:t> </a:t>
            </a:r>
            <a:r>
              <a:rPr lang="en-US" sz="2800" b="1" dirty="0">
                <a:solidFill>
                  <a:srgbClr val="002060"/>
                </a:solidFill>
              </a:rPr>
              <a:t>City Hotels </a:t>
            </a:r>
            <a:r>
              <a:rPr lang="en-US" sz="2800" dirty="0">
                <a:solidFill>
                  <a:srgbClr val="002060"/>
                </a:solidFill>
              </a:rPr>
              <a:t>got cancelled.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6000" b="1" dirty="0">
                <a:solidFill>
                  <a:srgbClr val="C00000"/>
                </a:solidFill>
              </a:rPr>
              <a:t>Data Visualization</a:t>
            </a:r>
            <a:endParaRPr lang="en-US" sz="6000" b="1" dirty="0">
              <a:solidFill>
                <a:srgbClr val="C00000"/>
              </a:solidFill>
            </a:endParaRPr>
          </a:p>
        </p:txBody>
      </p:sp>
      <p:pic>
        <p:nvPicPr>
          <p:cNvPr id="4" name="Content Placeholder 3" descr="8..png"/>
          <p:cNvPicPr>
            <a:picLocks noGrp="1" noChangeAspect="1"/>
          </p:cNvPicPr>
          <p:nvPr>
            <p:ph idx="1"/>
          </p:nvPr>
        </p:nvPicPr>
        <p:blipFill>
          <a:blip r:embed="rId2"/>
          <a:stretch>
            <a:fillRect/>
          </a:stretch>
        </p:blipFill>
        <p:spPr>
          <a:xfrm>
            <a:off x="914356" y="2751477"/>
            <a:ext cx="9715568" cy="4032722"/>
          </a:xfrm>
        </p:spPr>
      </p:pic>
      <p:sp>
        <p:nvSpPr>
          <p:cNvPr id="6" name="TextBox 5"/>
          <p:cNvSpPr txBox="1"/>
          <p:nvPr/>
        </p:nvSpPr>
        <p:spPr>
          <a:xfrm>
            <a:off x="914356" y="1712101"/>
            <a:ext cx="10715700" cy="954107"/>
          </a:xfrm>
          <a:prstGeom prst="rect">
            <a:avLst/>
          </a:prstGeom>
          <a:noFill/>
        </p:spPr>
        <p:txBody>
          <a:bodyPr wrap="square" rtlCol="0">
            <a:spAutoFit/>
          </a:bodyPr>
          <a:lstStyle/>
          <a:p>
            <a:pPr>
              <a:buFont typeface="Wingdings" pitchFamily="2" charset="2"/>
              <a:buChar char="q"/>
            </a:pPr>
            <a:r>
              <a:rPr lang="en-US" sz="2800" b="1" dirty="0">
                <a:solidFill>
                  <a:srgbClr val="002060"/>
                </a:solidFill>
              </a:rPr>
              <a:t>  Which type of customers are most repeated?</a:t>
            </a:r>
          </a:p>
          <a:p>
            <a:endParaRPr lang="en-US" sz="2800" b="1" dirty="0"/>
          </a:p>
        </p:txBody>
      </p:sp>
      <p:sp>
        <p:nvSpPr>
          <p:cNvPr id="7" name="TextBox 6"/>
          <p:cNvSpPr txBox="1"/>
          <p:nvPr/>
        </p:nvSpPr>
        <p:spPr>
          <a:xfrm>
            <a:off x="1057232" y="7069951"/>
            <a:ext cx="11430080" cy="954107"/>
          </a:xfrm>
          <a:prstGeom prst="rect">
            <a:avLst/>
          </a:prstGeom>
          <a:noFill/>
        </p:spPr>
        <p:txBody>
          <a:bodyPr wrap="square" rtlCol="0">
            <a:spAutoFit/>
          </a:bodyPr>
          <a:lstStyle/>
          <a:p>
            <a:pPr>
              <a:buFont typeface="Wingdings" pitchFamily="2" charset="2"/>
              <a:buChar char="ü"/>
            </a:pPr>
            <a:r>
              <a:rPr lang="en-US" sz="2800" dirty="0">
                <a:solidFill>
                  <a:srgbClr val="002060"/>
                </a:solidFill>
              </a:rPr>
              <a:t>Here, we can see that the maximum number of repeated guests are "</a:t>
            </a:r>
            <a:r>
              <a:rPr lang="en-US" sz="2800" b="1" dirty="0">
                <a:solidFill>
                  <a:srgbClr val="002060"/>
                </a:solidFill>
              </a:rPr>
              <a:t>Transient type</a:t>
            </a:r>
            <a:r>
              <a:rPr lang="en-US" sz="2800" dirty="0">
                <a:solidFill>
                  <a:srgbClr val="002060"/>
                </a:solidFill>
              </a:rPr>
              <a:t>" i.e., the "</a:t>
            </a:r>
            <a:r>
              <a:rPr lang="en-US" sz="2800" b="1" dirty="0">
                <a:solidFill>
                  <a:srgbClr val="002060"/>
                </a:solidFill>
              </a:rPr>
              <a:t>Short-time customers</a:t>
            </a:r>
            <a:r>
              <a:rPr lang="en-US" sz="2800" dirty="0">
                <a:solidFill>
                  <a:srgbClr val="002060"/>
                </a:solidFill>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0" y="211903"/>
            <a:ext cx="12961620" cy="1071570"/>
          </a:xfrm>
        </p:spPr>
        <p:txBody>
          <a:bodyPr>
            <a:normAutofit/>
          </a:bodyPr>
          <a:lstStyle/>
          <a:p>
            <a:pPr algn="l"/>
            <a:r>
              <a:rPr lang="en-IN" sz="6000" b="1" dirty="0">
                <a:solidFill>
                  <a:srgbClr val="C00000"/>
                </a:solidFill>
              </a:rPr>
              <a:t>Data Visualization</a:t>
            </a:r>
            <a:endParaRPr lang="en-US" sz="6000" b="1" dirty="0">
              <a:solidFill>
                <a:srgbClr val="C00000"/>
              </a:solidFill>
            </a:endParaRPr>
          </a:p>
        </p:txBody>
      </p:sp>
      <p:pic>
        <p:nvPicPr>
          <p:cNvPr id="4" name="Content Placeholder 3" descr="9..png"/>
          <p:cNvPicPr>
            <a:picLocks noGrp="1" noChangeAspect="1"/>
          </p:cNvPicPr>
          <p:nvPr>
            <p:ph idx="1"/>
          </p:nvPr>
        </p:nvPicPr>
        <p:blipFill>
          <a:blip r:embed="rId3"/>
          <a:stretch>
            <a:fillRect/>
          </a:stretch>
        </p:blipFill>
        <p:spPr>
          <a:xfrm>
            <a:off x="1057232" y="2569357"/>
            <a:ext cx="9286940" cy="3816773"/>
          </a:xfrm>
        </p:spPr>
      </p:pic>
      <p:sp>
        <p:nvSpPr>
          <p:cNvPr id="5" name="TextBox 4"/>
          <p:cNvSpPr txBox="1"/>
          <p:nvPr/>
        </p:nvSpPr>
        <p:spPr>
          <a:xfrm>
            <a:off x="985794" y="1497787"/>
            <a:ext cx="10429948" cy="523220"/>
          </a:xfrm>
          <a:prstGeom prst="rect">
            <a:avLst/>
          </a:prstGeom>
          <a:noFill/>
        </p:spPr>
        <p:txBody>
          <a:bodyPr wrap="square" rtlCol="0">
            <a:spAutoFit/>
          </a:bodyPr>
          <a:lstStyle/>
          <a:p>
            <a:pPr>
              <a:buFont typeface="Wingdings" pitchFamily="2" charset="2"/>
              <a:buChar char="q"/>
            </a:pPr>
            <a:r>
              <a:rPr lang="en-US" sz="2800" b="1" dirty="0">
                <a:solidFill>
                  <a:srgbClr val="002060"/>
                </a:solidFill>
              </a:rPr>
              <a:t> Booking cancellation and Repeated guest</a:t>
            </a:r>
            <a:endParaRPr lang="en-US" sz="2800" b="1" dirty="0"/>
          </a:p>
        </p:txBody>
      </p:sp>
      <p:sp>
        <p:nvSpPr>
          <p:cNvPr id="6" name="TextBox 5"/>
          <p:cNvSpPr txBox="1"/>
          <p:nvPr/>
        </p:nvSpPr>
        <p:spPr>
          <a:xfrm>
            <a:off x="1128670" y="6712761"/>
            <a:ext cx="12287336" cy="1384995"/>
          </a:xfrm>
          <a:prstGeom prst="rect">
            <a:avLst/>
          </a:prstGeom>
          <a:noFill/>
        </p:spPr>
        <p:txBody>
          <a:bodyPr wrap="square" rtlCol="0">
            <a:spAutoFit/>
          </a:bodyPr>
          <a:lstStyle/>
          <a:p>
            <a:pPr>
              <a:buFont typeface="Wingdings" pitchFamily="2" charset="2"/>
              <a:buChar char="ü"/>
            </a:pPr>
            <a:r>
              <a:rPr lang="en-US" sz="2800" dirty="0">
                <a:solidFill>
                  <a:srgbClr val="002060"/>
                </a:solidFill>
              </a:rPr>
              <a:t>We see that when a hotel booking is cancelled and the customer is a repeated guest, the entries are almost '0', which means that </a:t>
            </a:r>
            <a:r>
              <a:rPr lang="en-US" sz="2800" b="1" dirty="0">
                <a:solidFill>
                  <a:srgbClr val="002060"/>
                </a:solidFill>
              </a:rPr>
              <a:t>repeated guest is very less likely to cancel his booking with the hotel</a:t>
            </a:r>
            <a:r>
              <a:rPr lang="en-US" sz="2800" dirty="0">
                <a:solidFill>
                  <a:srgbClr val="002060"/>
                </a:solidFill>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180" y="1044466"/>
            <a:ext cx="12312878" cy="881947"/>
          </a:xfrm>
        </p:spPr>
        <p:txBody>
          <a:bodyPr>
            <a:noAutofit/>
          </a:bodyPr>
          <a:lstStyle/>
          <a:p>
            <a:pPr marL="457200" indent="-457200" algn="l">
              <a:buFont typeface="Wingdings" pitchFamily="2" charset="2"/>
              <a:buChar char="q"/>
            </a:pPr>
            <a:r>
              <a:rPr lang="en-IN" sz="2800" b="1" dirty="0">
                <a:solidFill>
                  <a:srgbClr val="002060"/>
                </a:solidFill>
              </a:rPr>
              <a:t>Checking whether not getting allotted the same room type as demanded is the cause of cancellation of booking? </a:t>
            </a:r>
            <a:br>
              <a:rPr lang="en-IN" sz="2800" b="1" dirty="0">
                <a:solidFill>
                  <a:srgbClr val="002060"/>
                </a:solidFill>
              </a:rPr>
            </a:br>
            <a:endParaRPr lang="en-US" sz="1400" b="1" dirty="0">
              <a:solidFill>
                <a:srgbClr val="C00000"/>
              </a:solidFill>
            </a:endParaRPr>
          </a:p>
        </p:txBody>
      </p:sp>
      <p:pic>
        <p:nvPicPr>
          <p:cNvPr id="5" name="Content Placeholder 3" descr="10..png"/>
          <p:cNvPicPr>
            <a:picLocks noGrp="1" noChangeAspect="1"/>
          </p:cNvPicPr>
          <p:nvPr>
            <p:ph sz="half" idx="1"/>
          </p:nvPr>
        </p:nvPicPr>
        <p:blipFill>
          <a:blip r:embed="rId3"/>
          <a:stretch>
            <a:fillRect/>
          </a:stretch>
        </p:blipFill>
        <p:spPr>
          <a:xfrm>
            <a:off x="184731" y="1781702"/>
            <a:ext cx="4924077" cy="3176860"/>
          </a:xfrm>
        </p:spPr>
      </p:pic>
      <p:pic>
        <p:nvPicPr>
          <p:cNvPr id="6" name="Content Placeholder 5" descr="10,2.png"/>
          <p:cNvPicPr>
            <a:picLocks noGrp="1" noChangeAspect="1"/>
          </p:cNvPicPr>
          <p:nvPr>
            <p:ph sz="half" idx="2"/>
          </p:nvPr>
        </p:nvPicPr>
        <p:blipFill>
          <a:blip r:embed="rId4"/>
          <a:stretch>
            <a:fillRect/>
          </a:stretch>
        </p:blipFill>
        <p:spPr>
          <a:xfrm>
            <a:off x="5400700" y="1681491"/>
            <a:ext cx="6119812" cy="3769386"/>
          </a:xfrm>
        </p:spPr>
      </p:pic>
      <p:pic>
        <p:nvPicPr>
          <p:cNvPr id="7" name="Picture 6" descr="10.3.png"/>
          <p:cNvPicPr>
            <a:picLocks noChangeAspect="1"/>
          </p:cNvPicPr>
          <p:nvPr/>
        </p:nvPicPr>
        <p:blipFill>
          <a:blip r:embed="rId5"/>
          <a:stretch>
            <a:fillRect/>
          </a:stretch>
        </p:blipFill>
        <p:spPr>
          <a:xfrm>
            <a:off x="9145116" y="5450877"/>
            <a:ext cx="4940152" cy="3293344"/>
          </a:xfrm>
          <a:prstGeom prst="rect">
            <a:avLst/>
          </a:prstGeom>
        </p:spPr>
      </p:pic>
      <p:sp>
        <p:nvSpPr>
          <p:cNvPr id="2049" name="Rectangle 1"/>
          <p:cNvSpPr>
            <a:spLocks noChangeArrowheads="1"/>
          </p:cNvSpPr>
          <p:nvPr/>
        </p:nvSpPr>
        <p:spPr bwMode="auto">
          <a:xfrm>
            <a:off x="0" y="0"/>
            <a:ext cx="184731" cy="579308"/>
          </a:xfrm>
          <a:prstGeom prst="rect">
            <a:avLst/>
          </a:prstGeom>
          <a:noFill/>
          <a:ln w="9525">
            <a:noFill/>
            <a:miter lim="800000"/>
            <a:headEnd/>
            <a:tailEnd/>
          </a:ln>
          <a:effectLst/>
        </p:spPr>
        <p:txBody>
          <a:bodyPr vert="horz" wrap="none" lIns="91440" tIns="55545"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050" name="Rectangle 2"/>
          <p:cNvSpPr>
            <a:spLocks noChangeArrowheads="1"/>
          </p:cNvSpPr>
          <p:nvPr/>
        </p:nvSpPr>
        <p:spPr bwMode="auto">
          <a:xfrm>
            <a:off x="0" y="0"/>
            <a:ext cx="13600113" cy="15875"/>
          </a:xfrm>
          <a:prstGeom prst="rect">
            <a:avLst/>
          </a:prstGeom>
          <a:solidFill>
            <a:srgbClr val="000000"/>
          </a:solidFill>
          <a:ln w="9525">
            <a:solidFill>
              <a:schemeClr val="tx1"/>
            </a:solid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1" name="Rectangle 3"/>
          <p:cNvSpPr>
            <a:spLocks noChangeArrowheads="1"/>
          </p:cNvSpPr>
          <p:nvPr/>
        </p:nvSpPr>
        <p:spPr bwMode="auto">
          <a:xfrm>
            <a:off x="0" y="0"/>
            <a:ext cx="144018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000" b="0" i="0" u="none" strike="noStrike" cap="none" normalizeH="0" baseline="0">
                <a:ln>
                  <a:noFill/>
                </a:ln>
                <a:solidFill>
                  <a:srgbClr val="212121"/>
                </a:solidFill>
                <a:effectLst/>
                <a:latin typeface="Roboto"/>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TextBox 11"/>
          <p:cNvSpPr txBox="1"/>
          <p:nvPr/>
        </p:nvSpPr>
        <p:spPr>
          <a:xfrm>
            <a:off x="648172" y="5716664"/>
            <a:ext cx="7272808" cy="3108543"/>
          </a:xfrm>
          <a:prstGeom prst="rect">
            <a:avLst/>
          </a:prstGeom>
          <a:noFill/>
        </p:spPr>
        <p:txBody>
          <a:bodyPr wrap="square" rtlCol="0">
            <a:spAutoFit/>
          </a:bodyPr>
          <a:lstStyle/>
          <a:p>
            <a:pPr>
              <a:buClr>
                <a:srgbClr val="C00000"/>
              </a:buClr>
              <a:buFont typeface="Arial" pitchFamily="34" charset="0"/>
              <a:buChar char="•"/>
            </a:pPr>
            <a:endParaRPr lang="en-US" sz="1800" dirty="0">
              <a:solidFill>
                <a:srgbClr val="002060"/>
              </a:solidFill>
            </a:endParaRPr>
          </a:p>
          <a:p>
            <a:pPr>
              <a:buClr>
                <a:srgbClr val="C00000"/>
              </a:buClr>
              <a:buFont typeface="Wingdings" pitchFamily="2" charset="2"/>
              <a:buChar char="ü"/>
            </a:pPr>
            <a:r>
              <a:rPr lang="en-US" sz="1800" dirty="0">
                <a:solidFill>
                  <a:srgbClr val="002060"/>
                </a:solidFill>
              </a:rPr>
              <a:t>Here we see that not getting same room as demanded is not a case of room cancellation. A significant percentage of bookings are not cancelled even after getting different room as demanded</a:t>
            </a:r>
            <a:r>
              <a:rPr lang="en-US" sz="1800" dirty="0"/>
              <a:t>.</a:t>
            </a:r>
          </a:p>
          <a:p>
            <a:pPr>
              <a:buClr>
                <a:srgbClr val="C00000"/>
              </a:buClr>
              <a:buFont typeface="Arial" pitchFamily="34" charset="0"/>
              <a:buChar char="•"/>
            </a:pPr>
            <a:endParaRPr lang="en-US" sz="1800" dirty="0"/>
          </a:p>
          <a:p>
            <a:pPr>
              <a:buClr>
                <a:srgbClr val="C00000"/>
              </a:buClr>
              <a:buFont typeface="Wingdings" pitchFamily="2" charset="2"/>
              <a:buChar char="ü"/>
            </a:pPr>
            <a:r>
              <a:rPr lang="en-US" sz="1800" dirty="0"/>
              <a:t> </a:t>
            </a:r>
            <a:r>
              <a:rPr lang="en-US" sz="1800" dirty="0">
                <a:solidFill>
                  <a:srgbClr val="002060"/>
                </a:solidFill>
              </a:rPr>
              <a:t>we see that the cancellation are very less for resort and city hotels, which is quite significant</a:t>
            </a:r>
            <a:r>
              <a:rPr lang="en-US" sz="1800" b="1" dirty="0">
                <a:solidFill>
                  <a:srgbClr val="002060"/>
                </a:solidFill>
              </a:rPr>
              <a:t>. Guests are willing to keep their reservation even if they do not get the chosen accommodation.</a:t>
            </a:r>
          </a:p>
          <a:p>
            <a:br>
              <a:rPr lang="en-US" dirty="0"/>
            </a:br>
            <a:endParaRPr lang="en-US" dirty="0"/>
          </a:p>
        </p:txBody>
      </p:sp>
      <p:sp>
        <p:nvSpPr>
          <p:cNvPr id="3" name="TextBox 2">
            <a:extLst>
              <a:ext uri="{FF2B5EF4-FFF2-40B4-BE49-F238E27FC236}">
                <a16:creationId xmlns:a16="http://schemas.microsoft.com/office/drawing/2014/main" id="{23D48766-86A3-7246-95E1-FB7ECDBC05A1}"/>
              </a:ext>
            </a:extLst>
          </p:cNvPr>
          <p:cNvSpPr txBox="1"/>
          <p:nvPr/>
        </p:nvSpPr>
        <p:spPr>
          <a:xfrm>
            <a:off x="720180" y="7937"/>
            <a:ext cx="10521034" cy="1015663"/>
          </a:xfrm>
          <a:prstGeom prst="rect">
            <a:avLst/>
          </a:prstGeom>
          <a:noFill/>
        </p:spPr>
        <p:txBody>
          <a:bodyPr wrap="square" rtlCol="0">
            <a:spAutoFit/>
          </a:bodyPr>
          <a:lstStyle/>
          <a:p>
            <a:r>
              <a:rPr lang="en-IN" sz="6000" b="1" dirty="0">
                <a:solidFill>
                  <a:srgbClr val="C00000"/>
                </a:solidFill>
              </a:rPr>
              <a:t>Data Visualization</a:t>
            </a:r>
            <a:endParaRPr lang="en-US" sz="6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961620" cy="1404144"/>
          </a:xfrm>
        </p:spPr>
        <p:txBody>
          <a:bodyPr/>
          <a:lstStyle/>
          <a:p>
            <a:pPr algn="l"/>
            <a:r>
              <a:rPr lang="en-IN" b="1" dirty="0">
                <a:solidFill>
                  <a:srgbClr val="C00000"/>
                </a:solidFill>
              </a:rPr>
              <a:t>   </a:t>
            </a:r>
            <a:r>
              <a:rPr lang="en-IN" sz="6000" b="1" dirty="0">
                <a:solidFill>
                  <a:srgbClr val="C00000"/>
                </a:solidFill>
              </a:rPr>
              <a:t>Data Visualization</a:t>
            </a:r>
            <a:endParaRPr lang="en-US" sz="6000" b="1" dirty="0">
              <a:solidFill>
                <a:srgbClr val="C00000"/>
              </a:solidFill>
            </a:endParaRPr>
          </a:p>
        </p:txBody>
      </p:sp>
      <p:sp>
        <p:nvSpPr>
          <p:cNvPr id="5" name="Content Placeholder 4"/>
          <p:cNvSpPr>
            <a:spLocks noGrp="1"/>
          </p:cNvSpPr>
          <p:nvPr>
            <p:ph idx="1"/>
          </p:nvPr>
        </p:nvSpPr>
        <p:spPr>
          <a:xfrm>
            <a:off x="700042" y="1212035"/>
            <a:ext cx="12961620" cy="5560020"/>
          </a:xfrm>
        </p:spPr>
        <p:txBody>
          <a:bodyPr>
            <a:normAutofit/>
          </a:bodyPr>
          <a:lstStyle/>
          <a:p>
            <a:pPr>
              <a:buClr>
                <a:schemeClr val="accent6">
                  <a:lumMod val="75000"/>
                </a:schemeClr>
              </a:buClr>
              <a:buFont typeface="Wingdings" pitchFamily="2" charset="2"/>
              <a:buChar char="q"/>
            </a:pPr>
            <a:r>
              <a:rPr lang="en-US" sz="2800" b="1" dirty="0">
                <a:solidFill>
                  <a:srgbClr val="002060"/>
                </a:solidFill>
              </a:rPr>
              <a:t>Does not getting same room affects the adr?</a:t>
            </a:r>
            <a:endParaRPr lang="en-US" sz="2800" b="1" dirty="0"/>
          </a:p>
        </p:txBody>
      </p:sp>
      <p:pic>
        <p:nvPicPr>
          <p:cNvPr id="6" name="Picture 5" descr="11.png"/>
          <p:cNvPicPr>
            <a:picLocks noChangeAspect="1"/>
          </p:cNvPicPr>
          <p:nvPr/>
        </p:nvPicPr>
        <p:blipFill>
          <a:blip r:embed="rId2"/>
          <a:stretch>
            <a:fillRect/>
          </a:stretch>
        </p:blipFill>
        <p:spPr>
          <a:xfrm>
            <a:off x="504156" y="1997853"/>
            <a:ext cx="8712968" cy="4568128"/>
          </a:xfrm>
          <a:prstGeom prst="rect">
            <a:avLst/>
          </a:prstGeom>
        </p:spPr>
      </p:pic>
      <p:sp>
        <p:nvSpPr>
          <p:cNvPr id="7" name="TextBox 6"/>
          <p:cNvSpPr txBox="1"/>
          <p:nvPr/>
        </p:nvSpPr>
        <p:spPr>
          <a:xfrm>
            <a:off x="864196" y="7141389"/>
            <a:ext cx="11051612" cy="954107"/>
          </a:xfrm>
          <a:prstGeom prst="rect">
            <a:avLst/>
          </a:prstGeom>
          <a:noFill/>
        </p:spPr>
        <p:txBody>
          <a:bodyPr wrap="square" rtlCol="0">
            <a:spAutoFit/>
          </a:bodyPr>
          <a:lstStyle/>
          <a:p>
            <a:pPr marL="457200" indent="-457200">
              <a:buFont typeface="Wingdings" pitchFamily="2" charset="2"/>
              <a:buChar char="ü"/>
            </a:pPr>
            <a:r>
              <a:rPr lang="en-US" sz="2800" dirty="0">
                <a:solidFill>
                  <a:srgbClr val="002060"/>
                </a:solidFill>
              </a:rPr>
              <a:t>Not getting same room </a:t>
            </a:r>
            <a:r>
              <a:rPr lang="en-US" sz="2800" b="1" dirty="0">
                <a:solidFill>
                  <a:srgbClr val="002060"/>
                </a:solidFill>
              </a:rPr>
              <a:t>do affects the adr</a:t>
            </a:r>
            <a:r>
              <a:rPr lang="en-US" sz="2800" dirty="0">
                <a:solidFill>
                  <a:srgbClr val="002060"/>
                </a:solidFill>
              </a:rPr>
              <a:t>, if a guest does not get the desired room, he will pay a bit less.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140" y="0"/>
            <a:ext cx="12601480" cy="1404144"/>
          </a:xfrm>
        </p:spPr>
        <p:txBody>
          <a:bodyPr/>
          <a:lstStyle/>
          <a:p>
            <a:pPr algn="l"/>
            <a:r>
              <a:rPr lang="en-IN" b="1" dirty="0">
                <a:solidFill>
                  <a:srgbClr val="FF0000"/>
                </a:solidFill>
              </a:rPr>
              <a:t>  </a:t>
            </a:r>
            <a:r>
              <a:rPr lang="en-IN" sz="6000" b="1" dirty="0">
                <a:solidFill>
                  <a:srgbClr val="C00000"/>
                </a:solidFill>
              </a:rPr>
              <a:t>Data Visualization</a:t>
            </a:r>
            <a:endParaRPr lang="en-US" sz="6000" b="1" dirty="0">
              <a:solidFill>
                <a:srgbClr val="C00000"/>
              </a:solidFill>
            </a:endParaRPr>
          </a:p>
        </p:txBody>
      </p:sp>
      <p:sp>
        <p:nvSpPr>
          <p:cNvPr id="3" name="Content Placeholder 2"/>
          <p:cNvSpPr>
            <a:spLocks noGrp="1"/>
          </p:cNvSpPr>
          <p:nvPr>
            <p:ph idx="1"/>
          </p:nvPr>
        </p:nvSpPr>
        <p:spPr>
          <a:xfrm>
            <a:off x="771480" y="1283473"/>
            <a:ext cx="12961620" cy="5560020"/>
          </a:xfrm>
        </p:spPr>
        <p:txBody>
          <a:bodyPr>
            <a:normAutofit/>
          </a:bodyPr>
          <a:lstStyle/>
          <a:p>
            <a:pPr>
              <a:buFont typeface="Wingdings" pitchFamily="2" charset="2"/>
              <a:buChar char="q"/>
            </a:pPr>
            <a:r>
              <a:rPr lang="en-US" sz="2800" b="1" dirty="0">
                <a:solidFill>
                  <a:srgbClr val="002060"/>
                </a:solidFill>
              </a:rPr>
              <a:t>Which is the most common channel for booking hotels?</a:t>
            </a:r>
            <a:endParaRPr lang="en-US" sz="2800" b="1" dirty="0"/>
          </a:p>
        </p:txBody>
      </p:sp>
      <p:pic>
        <p:nvPicPr>
          <p:cNvPr id="4" name="Picture 3" descr="12.png"/>
          <p:cNvPicPr>
            <a:picLocks noChangeAspect="1"/>
          </p:cNvPicPr>
          <p:nvPr/>
        </p:nvPicPr>
        <p:blipFill>
          <a:blip r:embed="rId2"/>
          <a:stretch>
            <a:fillRect/>
          </a:stretch>
        </p:blipFill>
        <p:spPr>
          <a:xfrm>
            <a:off x="771480" y="2479170"/>
            <a:ext cx="5853831" cy="5647796"/>
          </a:xfrm>
          <a:prstGeom prst="rect">
            <a:avLst/>
          </a:prstGeom>
        </p:spPr>
      </p:pic>
      <p:sp>
        <p:nvSpPr>
          <p:cNvPr id="5" name="TextBox 4"/>
          <p:cNvSpPr txBox="1"/>
          <p:nvPr/>
        </p:nvSpPr>
        <p:spPr>
          <a:xfrm>
            <a:off x="6912868" y="4283869"/>
            <a:ext cx="6820232" cy="2616101"/>
          </a:xfrm>
          <a:prstGeom prst="rect">
            <a:avLst/>
          </a:prstGeom>
          <a:noFill/>
        </p:spPr>
        <p:txBody>
          <a:bodyPr wrap="square" rtlCol="0">
            <a:spAutoFit/>
          </a:bodyPr>
          <a:lstStyle/>
          <a:p>
            <a:pPr marL="457200" indent="-457200">
              <a:buFont typeface="Wingdings" pitchFamily="2" charset="2"/>
              <a:buChar char="ü"/>
            </a:pPr>
            <a:r>
              <a:rPr lang="en-US" sz="2800" dirty="0">
                <a:solidFill>
                  <a:srgbClr val="002060"/>
                </a:solidFill>
              </a:rPr>
              <a:t>Guests use different channels for making bookings out of which most preferred way is </a:t>
            </a:r>
            <a:r>
              <a:rPr lang="en-US" sz="2800" b="1" dirty="0">
                <a:solidFill>
                  <a:srgbClr val="C00000"/>
                </a:solidFill>
              </a:rPr>
              <a:t>TA/TO</a:t>
            </a:r>
            <a:r>
              <a:rPr lang="en-US" sz="2800" dirty="0">
                <a:solidFill>
                  <a:srgbClr val="002060"/>
                </a:solidFill>
              </a:rPr>
              <a:t> (i.e., Travel Agents and Tour Operators)</a:t>
            </a:r>
            <a:endParaRPr lang="en-US" sz="2800" dirty="0"/>
          </a:p>
          <a:p>
            <a:br>
              <a:rPr lang="en-US" dirty="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156" y="0"/>
            <a:ext cx="12457464" cy="1404144"/>
          </a:xfrm>
        </p:spPr>
        <p:txBody>
          <a:bodyPr>
            <a:normAutofit/>
          </a:bodyPr>
          <a:lstStyle/>
          <a:p>
            <a:pPr algn="l"/>
            <a:r>
              <a:rPr lang="en-IN" sz="6000" b="1" dirty="0">
                <a:solidFill>
                  <a:srgbClr val="C00000"/>
                </a:solidFill>
              </a:rPr>
              <a:t>Data Visualization</a:t>
            </a:r>
            <a:endParaRPr lang="en-US" sz="6000" b="1" dirty="0">
              <a:solidFill>
                <a:srgbClr val="C00000"/>
              </a:solidFill>
            </a:endParaRPr>
          </a:p>
        </p:txBody>
      </p:sp>
      <p:sp>
        <p:nvSpPr>
          <p:cNvPr id="3" name="Content Placeholder 2"/>
          <p:cNvSpPr>
            <a:spLocks noGrp="1"/>
          </p:cNvSpPr>
          <p:nvPr>
            <p:ph idx="1"/>
          </p:nvPr>
        </p:nvSpPr>
        <p:spPr>
          <a:xfrm>
            <a:off x="648172" y="1212035"/>
            <a:ext cx="13156366" cy="5560020"/>
          </a:xfrm>
        </p:spPr>
        <p:txBody>
          <a:bodyPr/>
          <a:lstStyle/>
          <a:p>
            <a:pPr>
              <a:buFont typeface="Wingdings" pitchFamily="2" charset="2"/>
              <a:buChar char="q"/>
            </a:pPr>
            <a:r>
              <a:rPr lang="en-US" sz="4800" dirty="0">
                <a:solidFill>
                  <a:srgbClr val="002060"/>
                </a:solidFill>
              </a:rPr>
              <a:t> </a:t>
            </a:r>
            <a:r>
              <a:rPr lang="en-US" sz="2800" b="1" dirty="0">
                <a:solidFill>
                  <a:srgbClr val="002060"/>
                </a:solidFill>
              </a:rPr>
              <a:t>Which Distribution channel has highest no. of days in waiting list?</a:t>
            </a:r>
          </a:p>
        </p:txBody>
      </p:sp>
      <p:pic>
        <p:nvPicPr>
          <p:cNvPr id="4" name="Picture 3" descr="13.png"/>
          <p:cNvPicPr>
            <a:picLocks noChangeAspect="1"/>
          </p:cNvPicPr>
          <p:nvPr/>
        </p:nvPicPr>
        <p:blipFill>
          <a:blip r:embed="rId3"/>
          <a:stretch>
            <a:fillRect/>
          </a:stretch>
        </p:blipFill>
        <p:spPr>
          <a:xfrm>
            <a:off x="648172" y="2283605"/>
            <a:ext cx="12510139" cy="4712774"/>
          </a:xfrm>
          <a:prstGeom prst="rect">
            <a:avLst/>
          </a:prstGeom>
        </p:spPr>
      </p:pic>
      <p:sp>
        <p:nvSpPr>
          <p:cNvPr id="5" name="TextBox 4"/>
          <p:cNvSpPr txBox="1"/>
          <p:nvPr/>
        </p:nvSpPr>
        <p:spPr>
          <a:xfrm>
            <a:off x="648172" y="7212827"/>
            <a:ext cx="13125024" cy="954107"/>
          </a:xfrm>
          <a:prstGeom prst="rect">
            <a:avLst/>
          </a:prstGeom>
          <a:noFill/>
        </p:spPr>
        <p:txBody>
          <a:bodyPr wrap="square" rtlCol="0">
            <a:spAutoFit/>
          </a:bodyPr>
          <a:lstStyle/>
          <a:p>
            <a:pPr marL="457200" indent="-457200">
              <a:buFont typeface="Wingdings" pitchFamily="2" charset="2"/>
              <a:buChar char="ü"/>
            </a:pPr>
            <a:r>
              <a:rPr lang="en-US" sz="2800" dirty="0">
                <a:solidFill>
                  <a:srgbClr val="002060"/>
                </a:solidFill>
              </a:rPr>
              <a:t>We see that the </a:t>
            </a:r>
            <a:r>
              <a:rPr lang="en-US" sz="2800" b="1" dirty="0">
                <a:solidFill>
                  <a:srgbClr val="002060"/>
                </a:solidFill>
              </a:rPr>
              <a:t>'Travel Agent' and 'Tour Operators' </a:t>
            </a:r>
            <a:r>
              <a:rPr lang="en-US" sz="2800" dirty="0">
                <a:solidFill>
                  <a:srgbClr val="002060"/>
                </a:solidFill>
              </a:rPr>
              <a:t>are the distribution channels for which the highest number of days are there on the waiting list.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961620" cy="1404144"/>
          </a:xfrm>
        </p:spPr>
        <p:txBody>
          <a:bodyPr/>
          <a:lstStyle/>
          <a:p>
            <a:pPr algn="l"/>
            <a:r>
              <a:rPr lang="en-IN" b="1" dirty="0">
                <a:solidFill>
                  <a:srgbClr val="C00000"/>
                </a:solidFill>
              </a:rPr>
              <a:t>    Data Visualization</a:t>
            </a:r>
            <a:endParaRPr lang="en-US" b="1" dirty="0">
              <a:solidFill>
                <a:srgbClr val="C00000"/>
              </a:solidFill>
            </a:endParaRPr>
          </a:p>
        </p:txBody>
      </p:sp>
      <p:sp>
        <p:nvSpPr>
          <p:cNvPr id="3" name="Content Placeholder 2"/>
          <p:cNvSpPr>
            <a:spLocks noGrp="1"/>
          </p:cNvSpPr>
          <p:nvPr>
            <p:ph idx="1"/>
          </p:nvPr>
        </p:nvSpPr>
        <p:spPr>
          <a:xfrm>
            <a:off x="648172" y="1283473"/>
            <a:ext cx="11089232" cy="5560020"/>
          </a:xfrm>
        </p:spPr>
        <p:txBody>
          <a:bodyPr/>
          <a:lstStyle/>
          <a:p>
            <a:pPr>
              <a:buFont typeface="Wingdings" pitchFamily="2" charset="2"/>
              <a:buChar char="q"/>
            </a:pPr>
            <a:r>
              <a:rPr lang="en-US" sz="4800" dirty="0">
                <a:solidFill>
                  <a:srgbClr val="002060"/>
                </a:solidFill>
              </a:rPr>
              <a:t> </a:t>
            </a:r>
            <a:r>
              <a:rPr lang="en-US" sz="2800" b="1" dirty="0">
                <a:solidFill>
                  <a:srgbClr val="002060"/>
                </a:solidFill>
              </a:rPr>
              <a:t>Which distribution channel has highest cancellation percentage?</a:t>
            </a:r>
          </a:p>
        </p:txBody>
      </p:sp>
      <p:pic>
        <p:nvPicPr>
          <p:cNvPr id="4" name="Picture 3" descr="14.png"/>
          <p:cNvPicPr>
            <a:picLocks noChangeAspect="1"/>
          </p:cNvPicPr>
          <p:nvPr/>
        </p:nvPicPr>
        <p:blipFill>
          <a:blip r:embed="rId2"/>
          <a:stretch>
            <a:fillRect/>
          </a:stretch>
        </p:blipFill>
        <p:spPr>
          <a:xfrm>
            <a:off x="771480" y="2355043"/>
            <a:ext cx="9853797" cy="4039520"/>
          </a:xfrm>
          <a:prstGeom prst="rect">
            <a:avLst/>
          </a:prstGeom>
        </p:spPr>
      </p:pic>
      <p:sp>
        <p:nvSpPr>
          <p:cNvPr id="5" name="TextBox 4"/>
          <p:cNvSpPr txBox="1"/>
          <p:nvPr/>
        </p:nvSpPr>
        <p:spPr>
          <a:xfrm>
            <a:off x="842918" y="6855637"/>
            <a:ext cx="12358774" cy="954107"/>
          </a:xfrm>
          <a:prstGeom prst="rect">
            <a:avLst/>
          </a:prstGeom>
          <a:noFill/>
        </p:spPr>
        <p:txBody>
          <a:bodyPr wrap="square" rtlCol="0">
            <a:spAutoFit/>
          </a:bodyPr>
          <a:lstStyle/>
          <a:p>
            <a:pPr marL="457200" indent="-457200">
              <a:buFont typeface="Wingdings" pitchFamily="2" charset="2"/>
              <a:buChar char="ü"/>
            </a:pPr>
            <a:r>
              <a:rPr lang="en-US" sz="2800" dirty="0">
                <a:solidFill>
                  <a:srgbClr val="002060"/>
                </a:solidFill>
              </a:rPr>
              <a:t>TA/TO has highest booking cancellation %. As a result, </a:t>
            </a:r>
            <a:r>
              <a:rPr lang="en-US" sz="2800" b="1" dirty="0">
                <a:solidFill>
                  <a:srgbClr val="002060"/>
                </a:solidFill>
              </a:rPr>
              <a:t>booking made through TA/TO are 30% more likely to be cancelled.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961620" cy="1404144"/>
          </a:xfrm>
        </p:spPr>
        <p:txBody>
          <a:bodyPr/>
          <a:lstStyle/>
          <a:p>
            <a:pPr algn="l"/>
            <a:r>
              <a:rPr lang="en-IN" b="1" dirty="0">
                <a:solidFill>
                  <a:srgbClr val="C00000"/>
                </a:solidFill>
              </a:rPr>
              <a:t>    Data Visualization</a:t>
            </a:r>
            <a:endParaRPr lang="en-US" b="1" dirty="0">
              <a:solidFill>
                <a:srgbClr val="C00000"/>
              </a:solidFill>
            </a:endParaRPr>
          </a:p>
        </p:txBody>
      </p:sp>
      <p:sp>
        <p:nvSpPr>
          <p:cNvPr id="3" name="Content Placeholder 2"/>
          <p:cNvSpPr>
            <a:spLocks noGrp="1"/>
          </p:cNvSpPr>
          <p:nvPr>
            <p:ph idx="1"/>
          </p:nvPr>
        </p:nvSpPr>
        <p:spPr>
          <a:xfrm>
            <a:off x="720180" y="1260103"/>
            <a:ext cx="12870044" cy="5369076"/>
          </a:xfrm>
        </p:spPr>
        <p:txBody>
          <a:bodyPr/>
          <a:lstStyle/>
          <a:p>
            <a:pPr>
              <a:buClr>
                <a:srgbClr val="002060"/>
              </a:buClr>
              <a:buFont typeface="Wingdings" pitchFamily="2" charset="2"/>
              <a:buChar char="q"/>
            </a:pPr>
            <a:r>
              <a:rPr lang="en-IN" sz="4800" dirty="0">
                <a:solidFill>
                  <a:srgbClr val="C00000"/>
                </a:solidFill>
              </a:rPr>
              <a:t>   </a:t>
            </a:r>
            <a:r>
              <a:rPr lang="en-IN" sz="2800" b="1" dirty="0">
                <a:solidFill>
                  <a:srgbClr val="002060"/>
                </a:solidFill>
              </a:rPr>
              <a:t>Which </a:t>
            </a:r>
            <a:r>
              <a:rPr lang="en-US" sz="2800" b="1" dirty="0">
                <a:solidFill>
                  <a:srgbClr val="002060"/>
                </a:solidFill>
              </a:rPr>
              <a:t>Market segment has least no. of days in waiting list?</a:t>
            </a:r>
          </a:p>
        </p:txBody>
      </p:sp>
      <p:pic>
        <p:nvPicPr>
          <p:cNvPr id="4" name="Picture 3" descr="15.png"/>
          <p:cNvPicPr>
            <a:picLocks noChangeAspect="1"/>
          </p:cNvPicPr>
          <p:nvPr/>
        </p:nvPicPr>
        <p:blipFill>
          <a:blip r:embed="rId2"/>
          <a:stretch>
            <a:fillRect/>
          </a:stretch>
        </p:blipFill>
        <p:spPr>
          <a:xfrm>
            <a:off x="576164" y="2381241"/>
            <a:ext cx="7612867" cy="5453353"/>
          </a:xfrm>
          <a:prstGeom prst="rect">
            <a:avLst/>
          </a:prstGeom>
        </p:spPr>
      </p:pic>
      <p:sp>
        <p:nvSpPr>
          <p:cNvPr id="5" name="TextBox 4"/>
          <p:cNvSpPr txBox="1"/>
          <p:nvPr/>
        </p:nvSpPr>
        <p:spPr>
          <a:xfrm>
            <a:off x="8425036" y="2140729"/>
            <a:ext cx="5688632" cy="5693866"/>
          </a:xfrm>
          <a:prstGeom prst="rect">
            <a:avLst/>
          </a:prstGeom>
          <a:noFill/>
        </p:spPr>
        <p:txBody>
          <a:bodyPr wrap="square" rtlCol="0">
            <a:spAutoFit/>
          </a:bodyPr>
          <a:lstStyle/>
          <a:p>
            <a:pPr marL="457200" indent="-457200">
              <a:buFont typeface="Wingdings" pitchFamily="2" charset="2"/>
              <a:buChar char="ü"/>
            </a:pPr>
            <a:r>
              <a:rPr lang="en-US" dirty="0">
                <a:solidFill>
                  <a:srgbClr val="002060"/>
                </a:solidFill>
              </a:rPr>
              <a:t>Here, we see that </a:t>
            </a:r>
            <a:r>
              <a:rPr lang="en-US" b="1" dirty="0">
                <a:solidFill>
                  <a:srgbClr val="002060"/>
                </a:solidFill>
              </a:rPr>
              <a:t>Aviation industry has the minimum number of days on the waiting list.</a:t>
            </a:r>
            <a:r>
              <a:rPr lang="en-US" dirty="0">
                <a:solidFill>
                  <a:srgbClr val="002060"/>
                </a:solidFill>
              </a:rPr>
              <a:t> The reason for this could be that when a flight has to land at the location, it has to provide immediate accommodation to all of its working staff such as pilots and  air hostages therefore they do not entertain hotels that have a long waiting list. So, in general, the hotel management sees to it that their needs are satisfied immediately and that they have almost no days on the waiting list.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solidFill>
                  <a:srgbClr val="C00000"/>
                </a:solidFill>
              </a:rPr>
              <a:t>Flow of </a:t>
            </a:r>
            <a:r>
              <a:rPr lang="en-IN" sz="6000" b="1" dirty="0">
                <a:solidFill>
                  <a:srgbClr val="C00000"/>
                </a:solidFill>
              </a:rPr>
              <a:t>Presentation</a:t>
            </a:r>
            <a:endParaRPr lang="en-US" sz="6000" b="1" dirty="0">
              <a:solidFill>
                <a:srgbClr val="C00000"/>
              </a:solidFill>
            </a:endParaRPr>
          </a:p>
        </p:txBody>
      </p:sp>
      <p:sp>
        <p:nvSpPr>
          <p:cNvPr id="3" name="Content Placeholder 2"/>
          <p:cNvSpPr>
            <a:spLocks noGrp="1"/>
          </p:cNvSpPr>
          <p:nvPr>
            <p:ph idx="1"/>
          </p:nvPr>
        </p:nvSpPr>
        <p:spPr>
          <a:xfrm>
            <a:off x="720090" y="1965805"/>
            <a:ext cx="12961620" cy="5318460"/>
          </a:xfrm>
        </p:spPr>
        <p:txBody>
          <a:bodyPr>
            <a:normAutofit fontScale="92500" lnSpcReduction="20000"/>
          </a:bodyPr>
          <a:lstStyle/>
          <a:p>
            <a:pPr>
              <a:lnSpc>
                <a:spcPct val="200000"/>
              </a:lnSpc>
              <a:spcBef>
                <a:spcPts val="218"/>
              </a:spcBef>
              <a:buClr>
                <a:srgbClr val="C00000"/>
              </a:buClr>
            </a:pPr>
            <a:r>
              <a:rPr lang="en-IN" b="1" dirty="0">
                <a:solidFill>
                  <a:srgbClr val="002060"/>
                </a:solidFill>
              </a:rPr>
              <a:t>Agenda</a:t>
            </a:r>
          </a:p>
          <a:p>
            <a:pPr>
              <a:lnSpc>
                <a:spcPct val="200000"/>
              </a:lnSpc>
              <a:spcBef>
                <a:spcPts val="218"/>
              </a:spcBef>
              <a:buClr>
                <a:srgbClr val="C00000"/>
              </a:buClr>
            </a:pPr>
            <a:r>
              <a:rPr lang="en-IN" b="1" dirty="0">
                <a:solidFill>
                  <a:srgbClr val="002060"/>
                </a:solidFill>
              </a:rPr>
              <a:t>Data Summary</a:t>
            </a:r>
          </a:p>
          <a:p>
            <a:pPr>
              <a:lnSpc>
                <a:spcPct val="200000"/>
              </a:lnSpc>
              <a:spcBef>
                <a:spcPts val="218"/>
              </a:spcBef>
              <a:buClr>
                <a:srgbClr val="C00000"/>
              </a:buClr>
            </a:pPr>
            <a:r>
              <a:rPr lang="en-IN" b="1" dirty="0">
                <a:solidFill>
                  <a:srgbClr val="002060"/>
                </a:solidFill>
              </a:rPr>
              <a:t>Cleaning of Dataset</a:t>
            </a:r>
          </a:p>
          <a:p>
            <a:pPr>
              <a:lnSpc>
                <a:spcPct val="200000"/>
              </a:lnSpc>
              <a:spcBef>
                <a:spcPts val="218"/>
              </a:spcBef>
              <a:buClr>
                <a:srgbClr val="C00000"/>
              </a:buClr>
            </a:pPr>
            <a:r>
              <a:rPr lang="en-IN" b="1" dirty="0">
                <a:solidFill>
                  <a:srgbClr val="002060"/>
                </a:solidFill>
              </a:rPr>
              <a:t>Data Visualization</a:t>
            </a:r>
          </a:p>
          <a:p>
            <a:pPr>
              <a:lnSpc>
                <a:spcPct val="200000"/>
              </a:lnSpc>
              <a:spcBef>
                <a:spcPts val="218"/>
              </a:spcBef>
              <a:buClr>
                <a:srgbClr val="C00000"/>
              </a:buClr>
            </a:pPr>
            <a:r>
              <a:rPr lang="en-IN" b="1" dirty="0">
                <a:solidFill>
                  <a:srgbClr val="002060"/>
                </a:solidFill>
              </a:rPr>
              <a:t>Inferences</a:t>
            </a:r>
          </a:p>
          <a:p>
            <a:pPr>
              <a:lnSpc>
                <a:spcPct val="200000"/>
              </a:lnSpc>
              <a:spcBef>
                <a:spcPts val="218"/>
              </a:spcBef>
              <a:buClr>
                <a:srgbClr val="C00000"/>
              </a:buClr>
            </a:pPr>
            <a:r>
              <a:rPr lang="en-IN" b="1" dirty="0">
                <a:solidFill>
                  <a:srgbClr val="002060"/>
                </a:solidFill>
              </a:rPr>
              <a:t>Conclusion</a:t>
            </a:r>
            <a:endParaRPr lang="en-US" b="1" dirty="0">
              <a:solidFill>
                <a:srgbClr val="002060"/>
              </a:solidFill>
            </a:endParaRPr>
          </a:p>
        </p:txBody>
      </p:sp>
      <p:pic>
        <p:nvPicPr>
          <p:cNvPr id="10" name="Picture 9">
            <a:extLst>
              <a:ext uri="{FF2B5EF4-FFF2-40B4-BE49-F238E27FC236}">
                <a16:creationId xmlns:a16="http://schemas.microsoft.com/office/drawing/2014/main" id="{F9EF22CC-2EB8-B949-9BE9-71AFEB7D4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668" y="1523625"/>
            <a:ext cx="8001000" cy="576064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8163"/>
            <a:ext cx="12961620" cy="1404144"/>
          </a:xfrm>
        </p:spPr>
        <p:txBody>
          <a:bodyPr/>
          <a:lstStyle/>
          <a:p>
            <a:pPr algn="l"/>
            <a:r>
              <a:rPr lang="en-IN" b="1" dirty="0">
                <a:solidFill>
                  <a:srgbClr val="C00000"/>
                </a:solidFill>
              </a:rPr>
              <a:t>    Data Visualization</a:t>
            </a:r>
            <a:endParaRPr lang="en-US" b="1" dirty="0">
              <a:solidFill>
                <a:srgbClr val="C00000"/>
              </a:solidFill>
            </a:endParaRPr>
          </a:p>
        </p:txBody>
      </p:sp>
      <p:sp>
        <p:nvSpPr>
          <p:cNvPr id="3" name="Content Placeholder 2"/>
          <p:cNvSpPr>
            <a:spLocks noGrp="1"/>
          </p:cNvSpPr>
          <p:nvPr>
            <p:ph idx="1"/>
          </p:nvPr>
        </p:nvSpPr>
        <p:spPr>
          <a:xfrm>
            <a:off x="700042" y="1115981"/>
            <a:ext cx="12961620" cy="5156008"/>
          </a:xfrm>
        </p:spPr>
        <p:txBody>
          <a:bodyPr/>
          <a:lstStyle/>
          <a:p>
            <a:pPr>
              <a:buFont typeface="Wingdings" pitchFamily="2" charset="2"/>
              <a:buChar char="q"/>
            </a:pPr>
            <a:r>
              <a:rPr lang="en-US" sz="2800" b="1" dirty="0">
                <a:solidFill>
                  <a:srgbClr val="002060"/>
                </a:solidFill>
              </a:rPr>
              <a:t>Which is preferred stay length in each hotel?</a:t>
            </a:r>
          </a:p>
          <a:p>
            <a:pPr>
              <a:buNone/>
            </a:pPr>
            <a:endParaRPr lang="en-US" dirty="0"/>
          </a:p>
        </p:txBody>
      </p:sp>
      <p:pic>
        <p:nvPicPr>
          <p:cNvPr id="5" name="Picture 4" descr="18.png"/>
          <p:cNvPicPr>
            <a:picLocks noChangeAspect="1"/>
          </p:cNvPicPr>
          <p:nvPr/>
        </p:nvPicPr>
        <p:blipFill>
          <a:blip r:embed="rId2"/>
          <a:stretch>
            <a:fillRect/>
          </a:stretch>
        </p:blipFill>
        <p:spPr>
          <a:xfrm>
            <a:off x="842918" y="1980183"/>
            <a:ext cx="10750470" cy="5112568"/>
          </a:xfrm>
          <a:prstGeom prst="rect">
            <a:avLst/>
          </a:prstGeom>
        </p:spPr>
      </p:pic>
      <p:sp>
        <p:nvSpPr>
          <p:cNvPr id="6" name="TextBox 5"/>
          <p:cNvSpPr txBox="1"/>
          <p:nvPr/>
        </p:nvSpPr>
        <p:spPr>
          <a:xfrm>
            <a:off x="842918" y="7355703"/>
            <a:ext cx="11358642" cy="954107"/>
          </a:xfrm>
          <a:prstGeom prst="rect">
            <a:avLst/>
          </a:prstGeom>
          <a:noFill/>
        </p:spPr>
        <p:txBody>
          <a:bodyPr wrap="square" rtlCol="0">
            <a:spAutoFit/>
          </a:bodyPr>
          <a:lstStyle/>
          <a:p>
            <a:pPr marL="457200" indent="-457200">
              <a:buFont typeface="Wingdings" pitchFamily="2" charset="2"/>
              <a:buChar char="ü"/>
            </a:pPr>
            <a:r>
              <a:rPr lang="en-US" sz="2800" dirty="0">
                <a:solidFill>
                  <a:srgbClr val="002060"/>
                </a:solidFill>
              </a:rPr>
              <a:t>Most people prefer to stay in hotels </a:t>
            </a:r>
            <a:r>
              <a:rPr lang="en-US" sz="2800" b="1" dirty="0">
                <a:solidFill>
                  <a:srgbClr val="002060"/>
                </a:solidFill>
              </a:rPr>
              <a:t>for at least 5 days in both types of hotel</a:t>
            </a:r>
            <a:r>
              <a:rPr lang="en-US" sz="2800" dirty="0">
                <a:solidFill>
                  <a:srgbClr val="002060"/>
                </a:solidFill>
              </a:rPr>
              <a:t>. However, people tend to stay longer at resort hotels.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961620" cy="1404144"/>
          </a:xfrm>
        </p:spPr>
        <p:txBody>
          <a:bodyPr/>
          <a:lstStyle/>
          <a:p>
            <a:pPr algn="l"/>
            <a:r>
              <a:rPr lang="en-IN" b="1" dirty="0">
                <a:solidFill>
                  <a:srgbClr val="C00000"/>
                </a:solidFill>
              </a:rPr>
              <a:t>   Data Visualization</a:t>
            </a:r>
            <a:endParaRPr lang="en-US" b="1" dirty="0">
              <a:solidFill>
                <a:srgbClr val="C00000"/>
              </a:solidFill>
            </a:endParaRPr>
          </a:p>
        </p:txBody>
      </p:sp>
      <p:sp>
        <p:nvSpPr>
          <p:cNvPr id="3" name="Content Placeholder 2"/>
          <p:cNvSpPr>
            <a:spLocks noGrp="1"/>
          </p:cNvSpPr>
          <p:nvPr>
            <p:ph idx="1"/>
          </p:nvPr>
        </p:nvSpPr>
        <p:spPr>
          <a:xfrm>
            <a:off x="576164" y="997721"/>
            <a:ext cx="12799746" cy="5560020"/>
          </a:xfrm>
        </p:spPr>
        <p:txBody>
          <a:bodyPr/>
          <a:lstStyle/>
          <a:p>
            <a:pPr>
              <a:buFont typeface="Wingdings" pitchFamily="2" charset="2"/>
              <a:buChar char="q"/>
            </a:pPr>
            <a:r>
              <a:rPr lang="en-IN" sz="4800" dirty="0">
                <a:solidFill>
                  <a:srgbClr val="002060"/>
                </a:solidFill>
              </a:rPr>
              <a:t>   </a:t>
            </a:r>
            <a:r>
              <a:rPr lang="en-IN" sz="2800" b="1" dirty="0">
                <a:solidFill>
                  <a:srgbClr val="002060"/>
                </a:solidFill>
              </a:rPr>
              <a:t>Does </a:t>
            </a:r>
            <a:r>
              <a:rPr lang="en-US" sz="2800" b="1" dirty="0">
                <a:solidFill>
                  <a:srgbClr val="002060"/>
                </a:solidFill>
              </a:rPr>
              <a:t>lead time have effect on cancellation?</a:t>
            </a:r>
          </a:p>
          <a:p>
            <a:endParaRPr lang="en-US" dirty="0"/>
          </a:p>
        </p:txBody>
      </p:sp>
      <p:pic>
        <p:nvPicPr>
          <p:cNvPr id="4" name="Picture 3" descr="16.png"/>
          <p:cNvPicPr>
            <a:picLocks noChangeAspect="1"/>
          </p:cNvPicPr>
          <p:nvPr/>
        </p:nvPicPr>
        <p:blipFill>
          <a:blip r:embed="rId2"/>
          <a:stretch>
            <a:fillRect/>
          </a:stretch>
        </p:blipFill>
        <p:spPr>
          <a:xfrm>
            <a:off x="528481" y="2196207"/>
            <a:ext cx="7968563" cy="5932304"/>
          </a:xfrm>
          <a:prstGeom prst="rect">
            <a:avLst/>
          </a:prstGeom>
        </p:spPr>
      </p:pic>
      <p:sp>
        <p:nvSpPr>
          <p:cNvPr id="5" name="TextBox 4"/>
          <p:cNvSpPr txBox="1"/>
          <p:nvPr/>
        </p:nvSpPr>
        <p:spPr>
          <a:xfrm>
            <a:off x="9005784" y="4254418"/>
            <a:ext cx="5022982" cy="2677656"/>
          </a:xfrm>
          <a:prstGeom prst="rect">
            <a:avLst/>
          </a:prstGeom>
          <a:noFill/>
        </p:spPr>
        <p:txBody>
          <a:bodyPr wrap="square" rtlCol="0">
            <a:spAutoFit/>
          </a:bodyPr>
          <a:lstStyle/>
          <a:p>
            <a:pPr marL="457200" indent="-457200">
              <a:buFont typeface="Wingdings" pitchFamily="2" charset="2"/>
              <a:buChar char="ü"/>
            </a:pPr>
            <a:r>
              <a:rPr lang="en-US" sz="2800" dirty="0">
                <a:solidFill>
                  <a:srgbClr val="002060"/>
                </a:solidFill>
              </a:rPr>
              <a:t>We see that the Effect of Lead time on Cancelation is </a:t>
            </a:r>
            <a:r>
              <a:rPr lang="en-US" sz="2800" b="1" dirty="0">
                <a:solidFill>
                  <a:srgbClr val="002060"/>
                </a:solidFill>
              </a:rPr>
              <a:t>POSITIVE </a:t>
            </a:r>
            <a:r>
              <a:rPr lang="en-US" sz="2800" dirty="0">
                <a:solidFill>
                  <a:srgbClr val="002060"/>
                </a:solidFill>
              </a:rPr>
              <a:t>which means that as the lead time increases, so does the number of cancelation.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6725"/>
            <a:ext cx="12961620" cy="1404144"/>
          </a:xfrm>
        </p:spPr>
        <p:txBody>
          <a:bodyPr/>
          <a:lstStyle/>
          <a:p>
            <a:pPr algn="l"/>
            <a:r>
              <a:rPr lang="en-IN" b="1" dirty="0">
                <a:solidFill>
                  <a:srgbClr val="C00000"/>
                </a:solidFill>
              </a:rPr>
              <a:t>  Data Visualization</a:t>
            </a:r>
            <a:endParaRPr lang="en-US" b="1" dirty="0">
              <a:solidFill>
                <a:srgbClr val="C00000"/>
              </a:solidFill>
            </a:endParaRPr>
          </a:p>
        </p:txBody>
      </p:sp>
      <p:sp>
        <p:nvSpPr>
          <p:cNvPr id="3" name="Content Placeholder 2"/>
          <p:cNvSpPr>
            <a:spLocks noGrp="1"/>
          </p:cNvSpPr>
          <p:nvPr>
            <p:ph idx="1"/>
          </p:nvPr>
        </p:nvSpPr>
        <p:spPr>
          <a:xfrm>
            <a:off x="504156" y="1044079"/>
            <a:ext cx="9721080" cy="5370786"/>
          </a:xfrm>
        </p:spPr>
        <p:txBody>
          <a:bodyPr>
            <a:normAutofit/>
          </a:bodyPr>
          <a:lstStyle/>
          <a:p>
            <a:pPr>
              <a:buFont typeface="Wingdings" pitchFamily="2" charset="2"/>
              <a:buChar char="q"/>
            </a:pPr>
            <a:r>
              <a:rPr lang="en-IN" sz="2800" b="1" dirty="0">
                <a:solidFill>
                  <a:srgbClr val="002060"/>
                </a:solidFill>
              </a:rPr>
              <a:t>Month-wise Analysis</a:t>
            </a:r>
            <a:endParaRPr lang="en-US" sz="2800" b="1" dirty="0">
              <a:solidFill>
                <a:srgbClr val="002060"/>
              </a:solidFill>
            </a:endParaRPr>
          </a:p>
        </p:txBody>
      </p:sp>
      <p:pic>
        <p:nvPicPr>
          <p:cNvPr id="4" name="Picture 3" descr="17.4.png"/>
          <p:cNvPicPr>
            <a:picLocks noChangeAspect="1"/>
          </p:cNvPicPr>
          <p:nvPr/>
        </p:nvPicPr>
        <p:blipFill>
          <a:blip r:embed="rId2"/>
          <a:stretch>
            <a:fillRect/>
          </a:stretch>
        </p:blipFill>
        <p:spPr>
          <a:xfrm>
            <a:off x="504156" y="1980183"/>
            <a:ext cx="9433048" cy="5760640"/>
          </a:xfrm>
          <a:prstGeom prst="rect">
            <a:avLst/>
          </a:prstGeom>
        </p:spPr>
      </p:pic>
      <p:sp>
        <p:nvSpPr>
          <p:cNvPr id="5" name="TextBox 4"/>
          <p:cNvSpPr txBox="1"/>
          <p:nvPr/>
        </p:nvSpPr>
        <p:spPr>
          <a:xfrm>
            <a:off x="10729392" y="900063"/>
            <a:ext cx="3052166" cy="6186309"/>
          </a:xfrm>
          <a:prstGeom prst="rect">
            <a:avLst/>
          </a:prstGeom>
          <a:noFill/>
        </p:spPr>
        <p:txBody>
          <a:bodyPr wrap="square" rtlCol="0">
            <a:spAutoFit/>
          </a:bodyPr>
          <a:lstStyle/>
          <a:p>
            <a:pPr>
              <a:buClr>
                <a:srgbClr val="C00000"/>
              </a:buClr>
            </a:pPr>
            <a:r>
              <a:rPr lang="en-US" sz="1800" b="1" dirty="0">
                <a:solidFill>
                  <a:srgbClr val="002060"/>
                </a:solidFill>
                <a:cs typeface="Times New Roman" panose="02020603050405020304" pitchFamily="18" charset="0"/>
              </a:rPr>
              <a:t>When compared to previous months, we can see that the price and number of bookings are reduced from October to February. During this time, the average lead time is also very low.</a:t>
            </a:r>
          </a:p>
          <a:p>
            <a:pPr>
              <a:buClr>
                <a:srgbClr val="C00000"/>
              </a:buClr>
            </a:pPr>
            <a:endParaRPr lang="en-US" sz="1800" b="1" dirty="0">
              <a:solidFill>
                <a:srgbClr val="002060"/>
              </a:solidFill>
            </a:endParaRPr>
          </a:p>
          <a:p>
            <a:pPr>
              <a:buClr>
                <a:srgbClr val="C00000"/>
              </a:buClr>
            </a:pPr>
            <a:r>
              <a:rPr lang="en-US" sz="1800" b="1" dirty="0">
                <a:solidFill>
                  <a:srgbClr val="002060"/>
                </a:solidFill>
              </a:rPr>
              <a:t>The only concern is the waiting time, which is slightly longer from September to October, whereas the waiting time is the lowest and the price is the highest in July and August.</a:t>
            </a:r>
          </a:p>
          <a:p>
            <a:pPr>
              <a:buClr>
                <a:srgbClr val="C00000"/>
              </a:buClr>
            </a:pPr>
            <a:endParaRPr lang="en-US" sz="1800" dirty="0">
              <a:solidFill>
                <a:srgbClr val="002060"/>
              </a:solidFill>
            </a:endParaRPr>
          </a:p>
          <a:p>
            <a:pPr>
              <a:buClr>
                <a:srgbClr val="C00000"/>
              </a:buClr>
            </a:pPr>
            <a:r>
              <a:rPr lang="en-US" sz="1800" b="1" dirty="0">
                <a:solidFill>
                  <a:srgbClr val="002060"/>
                </a:solidFill>
              </a:rPr>
              <a:t>So the best time to book a hotel would be between October to February  to get cheaper price and some privacy.</a:t>
            </a:r>
          </a:p>
          <a:p>
            <a:pPr>
              <a:buClr>
                <a:srgbClr val="C00000"/>
              </a:buClr>
            </a:pPr>
            <a:endParaRPr lang="en-US" sz="1800" dirty="0">
              <a:solidFill>
                <a:srgbClr val="00206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6725"/>
            <a:ext cx="12961620" cy="1404144"/>
          </a:xfrm>
        </p:spPr>
        <p:txBody>
          <a:bodyPr/>
          <a:lstStyle/>
          <a:p>
            <a:pPr algn="l"/>
            <a:r>
              <a:rPr lang="en-IN" b="1" dirty="0">
                <a:solidFill>
                  <a:srgbClr val="C00000"/>
                </a:solidFill>
              </a:rPr>
              <a:t>   </a:t>
            </a:r>
            <a:r>
              <a:rPr lang="en-IN" sz="6000" b="1" dirty="0">
                <a:solidFill>
                  <a:srgbClr val="C00000"/>
                </a:solidFill>
              </a:rPr>
              <a:t>Inferences</a:t>
            </a:r>
            <a:endParaRPr lang="en-US" sz="6000" b="1" dirty="0">
              <a:solidFill>
                <a:srgbClr val="C00000"/>
              </a:solidFill>
            </a:endParaRPr>
          </a:p>
        </p:txBody>
      </p:sp>
      <p:sp>
        <p:nvSpPr>
          <p:cNvPr id="3" name="Content Placeholder 2"/>
          <p:cNvSpPr>
            <a:spLocks noGrp="1"/>
          </p:cNvSpPr>
          <p:nvPr>
            <p:ph idx="1"/>
          </p:nvPr>
        </p:nvSpPr>
        <p:spPr>
          <a:xfrm>
            <a:off x="576164" y="1187419"/>
            <a:ext cx="12871184" cy="6769428"/>
          </a:xfrm>
        </p:spPr>
        <p:txBody>
          <a:bodyPr>
            <a:noAutofit/>
          </a:bodyPr>
          <a:lstStyle/>
          <a:p>
            <a:pPr marL="914400" indent="-914400">
              <a:lnSpc>
                <a:spcPct val="120000"/>
              </a:lnSpc>
              <a:buClr>
                <a:srgbClr val="C00000"/>
              </a:buClr>
              <a:buFont typeface="+mj-lt"/>
              <a:buAutoNum type="arabicPeriod"/>
            </a:pPr>
            <a:r>
              <a:rPr lang="en-IN" sz="2400" dirty="0">
                <a:solidFill>
                  <a:srgbClr val="002060"/>
                </a:solidFill>
              </a:rPr>
              <a:t>The most popular hotel type is </a:t>
            </a:r>
            <a:r>
              <a:rPr lang="en-IN" sz="2400" b="1" dirty="0">
                <a:solidFill>
                  <a:srgbClr val="002060"/>
                </a:solidFill>
              </a:rPr>
              <a:t>‘City hotel’</a:t>
            </a:r>
            <a:r>
              <a:rPr lang="en-IN" sz="2400" dirty="0">
                <a:solidFill>
                  <a:srgbClr val="002060"/>
                </a:solidFill>
              </a:rPr>
              <a:t> which is preferred by </a:t>
            </a:r>
            <a:r>
              <a:rPr lang="en-IN" sz="2400" b="1" dirty="0">
                <a:solidFill>
                  <a:srgbClr val="002060"/>
                </a:solidFill>
              </a:rPr>
              <a:t>61.07% of total visitors.</a:t>
            </a:r>
          </a:p>
          <a:p>
            <a:pPr marL="914400" indent="-914400">
              <a:lnSpc>
                <a:spcPct val="120000"/>
              </a:lnSpc>
              <a:buClr>
                <a:srgbClr val="C00000"/>
              </a:buClr>
              <a:buFont typeface="+mj-lt"/>
              <a:buAutoNum type="arabicPeriod"/>
            </a:pPr>
            <a:r>
              <a:rPr lang="en-IN" sz="2400" b="1" dirty="0">
                <a:solidFill>
                  <a:srgbClr val="002060"/>
                </a:solidFill>
              </a:rPr>
              <a:t>96.15% of guests were not repeated guests</a:t>
            </a:r>
            <a:r>
              <a:rPr lang="en-IN" sz="2400" dirty="0">
                <a:solidFill>
                  <a:srgbClr val="002060"/>
                </a:solidFill>
              </a:rPr>
              <a:t>. </a:t>
            </a:r>
          </a:p>
          <a:p>
            <a:pPr marL="914400" indent="-914400">
              <a:lnSpc>
                <a:spcPct val="120000"/>
              </a:lnSpc>
              <a:buClr>
                <a:srgbClr val="C00000"/>
              </a:buClr>
              <a:buFont typeface="+mj-lt"/>
              <a:buAutoNum type="arabicPeriod"/>
            </a:pPr>
            <a:r>
              <a:rPr lang="en-IN" sz="2400" b="1" dirty="0">
                <a:solidFill>
                  <a:srgbClr val="002060"/>
                </a:solidFill>
              </a:rPr>
              <a:t>27.08% </a:t>
            </a:r>
            <a:r>
              <a:rPr lang="en-IN" sz="2400" dirty="0">
                <a:solidFill>
                  <a:srgbClr val="002060"/>
                </a:solidFill>
              </a:rPr>
              <a:t>customers have </a:t>
            </a:r>
            <a:r>
              <a:rPr lang="en-IN" sz="2400" b="1" dirty="0">
                <a:solidFill>
                  <a:srgbClr val="002060"/>
                </a:solidFill>
              </a:rPr>
              <a:t>cancelled their booking</a:t>
            </a:r>
            <a:r>
              <a:rPr lang="en-IN" sz="2400" dirty="0">
                <a:solidFill>
                  <a:srgbClr val="002060"/>
                </a:solidFill>
              </a:rPr>
              <a:t>.</a:t>
            </a:r>
          </a:p>
          <a:p>
            <a:pPr marL="914400" indent="-914400">
              <a:lnSpc>
                <a:spcPct val="120000"/>
              </a:lnSpc>
              <a:buClr>
                <a:srgbClr val="C00000"/>
              </a:buClr>
              <a:buFont typeface="+mj-lt"/>
              <a:buAutoNum type="arabicPeriod"/>
            </a:pPr>
            <a:r>
              <a:rPr lang="en-IN" sz="2400" dirty="0">
                <a:solidFill>
                  <a:srgbClr val="002060"/>
                </a:solidFill>
              </a:rPr>
              <a:t>Market was widely captured by distribution channels such as TA or TO, especially </a:t>
            </a:r>
            <a:r>
              <a:rPr lang="en-IN" sz="2400" b="1" dirty="0">
                <a:solidFill>
                  <a:srgbClr val="002060"/>
                </a:solidFill>
              </a:rPr>
              <a:t>“Online TA” which captured 59% percent of the market.</a:t>
            </a:r>
          </a:p>
          <a:p>
            <a:pPr marL="914400" indent="-914400">
              <a:lnSpc>
                <a:spcPct val="120000"/>
              </a:lnSpc>
              <a:buClr>
                <a:srgbClr val="C00000"/>
              </a:buClr>
              <a:buFont typeface="+mj-lt"/>
              <a:buAutoNum type="arabicPeriod"/>
            </a:pPr>
            <a:r>
              <a:rPr lang="en-IN" sz="2400" dirty="0">
                <a:solidFill>
                  <a:srgbClr val="002060"/>
                </a:solidFill>
              </a:rPr>
              <a:t>Around </a:t>
            </a:r>
            <a:r>
              <a:rPr lang="en-IN" sz="2400" b="1" dirty="0">
                <a:solidFill>
                  <a:srgbClr val="002060"/>
                </a:solidFill>
              </a:rPr>
              <a:t>53%</a:t>
            </a:r>
            <a:r>
              <a:rPr lang="en-IN" sz="2400" dirty="0">
                <a:solidFill>
                  <a:srgbClr val="002060"/>
                </a:solidFill>
              </a:rPr>
              <a:t> customers were assigned A room type and </a:t>
            </a:r>
            <a:r>
              <a:rPr lang="en-IN" sz="2400" b="1" dirty="0">
                <a:solidFill>
                  <a:srgbClr val="002060"/>
                </a:solidFill>
              </a:rPr>
              <a:t>65%</a:t>
            </a:r>
            <a:r>
              <a:rPr lang="en-IN" sz="2400" dirty="0">
                <a:solidFill>
                  <a:srgbClr val="002060"/>
                </a:solidFill>
              </a:rPr>
              <a:t> has reserved it. This also indicates the fact that </a:t>
            </a:r>
            <a:r>
              <a:rPr lang="en-IN" sz="2400" b="1" dirty="0">
                <a:solidFill>
                  <a:srgbClr val="002060"/>
                </a:solidFill>
              </a:rPr>
              <a:t>room type A is in higher demand.</a:t>
            </a:r>
          </a:p>
          <a:p>
            <a:pPr marL="914400" indent="-914400">
              <a:lnSpc>
                <a:spcPct val="120000"/>
              </a:lnSpc>
              <a:buClr>
                <a:srgbClr val="C00000"/>
              </a:buClr>
              <a:buFont typeface="+mj-lt"/>
              <a:buAutoNum type="arabicPeriod"/>
            </a:pPr>
            <a:r>
              <a:rPr lang="en-IN" sz="2400" dirty="0">
                <a:solidFill>
                  <a:srgbClr val="002060"/>
                </a:solidFill>
              </a:rPr>
              <a:t>Almost </a:t>
            </a:r>
            <a:r>
              <a:rPr lang="en-IN" sz="2400" b="1" dirty="0">
                <a:solidFill>
                  <a:srgbClr val="002060"/>
                </a:solidFill>
              </a:rPr>
              <a:t>82.4% of customers are transient, </a:t>
            </a:r>
            <a:r>
              <a:rPr lang="en-IN" sz="2400" dirty="0">
                <a:solidFill>
                  <a:srgbClr val="002060"/>
                </a:solidFill>
              </a:rPr>
              <a:t>with very few booking as a group.</a:t>
            </a:r>
          </a:p>
          <a:p>
            <a:pPr marL="914400" indent="-914400">
              <a:buClr>
                <a:srgbClr val="C00000"/>
              </a:buClr>
              <a:buFont typeface="+mj-lt"/>
              <a:buAutoNum type="arabicPeriod"/>
            </a:pPr>
            <a:endParaRPr lang="en-US" sz="2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08" y="-1"/>
            <a:ext cx="13033528" cy="1187419"/>
          </a:xfrm>
        </p:spPr>
        <p:txBody>
          <a:bodyPr>
            <a:normAutofit/>
          </a:bodyPr>
          <a:lstStyle/>
          <a:p>
            <a:pPr algn="l"/>
            <a:r>
              <a:rPr lang="en-IN" b="1" dirty="0">
                <a:solidFill>
                  <a:srgbClr val="C00000"/>
                </a:solidFill>
              </a:rPr>
              <a:t>   </a:t>
            </a:r>
            <a:r>
              <a:rPr lang="en-IN" sz="6000" b="1" dirty="0">
                <a:solidFill>
                  <a:srgbClr val="C00000"/>
                </a:solidFill>
              </a:rPr>
              <a:t>Conclusion</a:t>
            </a:r>
            <a:endParaRPr lang="en-US" sz="6000" b="1" dirty="0">
              <a:solidFill>
                <a:srgbClr val="C00000"/>
              </a:solidFill>
            </a:endParaRPr>
          </a:p>
        </p:txBody>
      </p:sp>
      <p:sp>
        <p:nvSpPr>
          <p:cNvPr id="3" name="Content Placeholder 2"/>
          <p:cNvSpPr>
            <a:spLocks noGrp="1"/>
          </p:cNvSpPr>
          <p:nvPr>
            <p:ph idx="1"/>
          </p:nvPr>
        </p:nvSpPr>
        <p:spPr>
          <a:xfrm>
            <a:off x="557166" y="828055"/>
            <a:ext cx="12961620" cy="6984776"/>
          </a:xfrm>
        </p:spPr>
        <p:txBody>
          <a:bodyPr>
            <a:noAutofit/>
          </a:bodyPr>
          <a:lstStyle/>
          <a:p>
            <a:pPr>
              <a:lnSpc>
                <a:spcPct val="150000"/>
              </a:lnSpc>
              <a:buClr>
                <a:srgbClr val="C00000"/>
              </a:buClr>
              <a:buFont typeface="+mj-lt"/>
              <a:buAutoNum type="arabicPeriod"/>
            </a:pPr>
            <a:endParaRPr lang="en-US" sz="1800" b="1" dirty="0">
              <a:solidFill>
                <a:srgbClr val="C00000"/>
              </a:solidFill>
            </a:endParaRPr>
          </a:p>
          <a:p>
            <a:pPr>
              <a:lnSpc>
                <a:spcPct val="150000"/>
              </a:lnSpc>
              <a:buClr>
                <a:srgbClr val="C00000"/>
              </a:buClr>
              <a:buFont typeface="+mj-lt"/>
              <a:buAutoNum type="arabicPeriod"/>
            </a:pPr>
            <a:r>
              <a:rPr lang="en-US" sz="1800" b="1" dirty="0">
                <a:solidFill>
                  <a:srgbClr val="C00000"/>
                </a:solidFill>
              </a:rPr>
              <a:t>    Higher lead time </a:t>
            </a:r>
            <a:r>
              <a:rPr lang="en-US" sz="1800" b="1" dirty="0">
                <a:solidFill>
                  <a:srgbClr val="002060"/>
                </a:solidFill>
              </a:rPr>
              <a:t>has higher chance of </a:t>
            </a:r>
            <a:r>
              <a:rPr lang="en-US" sz="1800" b="1" dirty="0">
                <a:solidFill>
                  <a:srgbClr val="C00000"/>
                </a:solidFill>
              </a:rPr>
              <a:t>cancellation.</a:t>
            </a:r>
          </a:p>
          <a:p>
            <a:pPr>
              <a:lnSpc>
                <a:spcPct val="150000"/>
              </a:lnSpc>
              <a:buClr>
                <a:srgbClr val="C00000"/>
              </a:buClr>
              <a:buFont typeface="+mj-lt"/>
              <a:buAutoNum type="arabicPeriod"/>
            </a:pPr>
            <a:r>
              <a:rPr lang="en-US" sz="1800" b="1" dirty="0">
                <a:solidFill>
                  <a:srgbClr val="C00000"/>
                </a:solidFill>
              </a:rPr>
              <a:t>    July-August are the busiest </a:t>
            </a:r>
            <a:r>
              <a:rPr lang="en-US" sz="1800" b="1" dirty="0">
                <a:solidFill>
                  <a:srgbClr val="002060"/>
                </a:solidFill>
              </a:rPr>
              <a:t>and most profitable months for both the hotels.</a:t>
            </a:r>
          </a:p>
          <a:p>
            <a:pPr marL="342900" indent="-342900">
              <a:lnSpc>
                <a:spcPct val="150000"/>
              </a:lnSpc>
              <a:buClr>
                <a:srgbClr val="C00000"/>
              </a:buClr>
              <a:buFont typeface="+mj-lt"/>
              <a:buAutoNum type="arabicPeriod"/>
            </a:pPr>
            <a:r>
              <a:rPr lang="en-US" sz="1800" b="1" dirty="0">
                <a:solidFill>
                  <a:srgbClr val="C00000"/>
                </a:solidFill>
              </a:rPr>
              <a:t>   </a:t>
            </a:r>
            <a:r>
              <a:rPr lang="en-US" sz="1800" b="1" dirty="0">
                <a:solidFill>
                  <a:srgbClr val="002060"/>
                </a:solidFill>
              </a:rPr>
              <a:t>The best time to book a hotel would be between October to February to get for cheaper price.</a:t>
            </a:r>
          </a:p>
          <a:p>
            <a:pPr marL="342900" indent="-342900">
              <a:lnSpc>
                <a:spcPct val="150000"/>
              </a:lnSpc>
              <a:buClr>
                <a:srgbClr val="C00000"/>
              </a:buClr>
              <a:buFont typeface="+mj-lt"/>
              <a:buAutoNum type="arabicPeriod"/>
            </a:pPr>
            <a:r>
              <a:rPr lang="en-US" sz="1800" b="1" dirty="0">
                <a:solidFill>
                  <a:srgbClr val="002060"/>
                </a:solidFill>
              </a:rPr>
              <a:t>   Most people prefer to </a:t>
            </a:r>
            <a:r>
              <a:rPr lang="en-US" sz="1800" b="1" dirty="0">
                <a:solidFill>
                  <a:srgbClr val="C00000"/>
                </a:solidFill>
              </a:rPr>
              <a:t>stay in the hotels for </a:t>
            </a:r>
            <a:r>
              <a:rPr lang="en-US" sz="1800" b="1" dirty="0" err="1">
                <a:solidFill>
                  <a:srgbClr val="C00000"/>
                </a:solidFill>
              </a:rPr>
              <a:t>upto</a:t>
            </a:r>
            <a:r>
              <a:rPr lang="en-US" sz="1800" b="1">
                <a:solidFill>
                  <a:srgbClr val="C00000"/>
                </a:solidFill>
              </a:rPr>
              <a:t> five </a:t>
            </a:r>
            <a:r>
              <a:rPr lang="en-US" sz="1800" b="1" dirty="0">
                <a:solidFill>
                  <a:srgbClr val="C00000"/>
                </a:solidFill>
              </a:rPr>
              <a:t>days </a:t>
            </a:r>
            <a:r>
              <a:rPr lang="en-US" sz="1800" b="1" dirty="0">
                <a:solidFill>
                  <a:srgbClr val="002060"/>
                </a:solidFill>
              </a:rPr>
              <a:t>in both types of hotel. However, people tend to stay longer at resort </a:t>
            </a:r>
          </a:p>
          <a:p>
            <a:pPr marL="0" indent="0">
              <a:lnSpc>
                <a:spcPct val="150000"/>
              </a:lnSpc>
              <a:buClr>
                <a:srgbClr val="C00000"/>
              </a:buClr>
              <a:buNone/>
            </a:pPr>
            <a:r>
              <a:rPr lang="en-US" sz="1800" b="1" dirty="0">
                <a:solidFill>
                  <a:srgbClr val="002060"/>
                </a:solidFill>
              </a:rPr>
              <a:t>         hotels.</a:t>
            </a:r>
          </a:p>
          <a:p>
            <a:pPr marL="0" indent="0">
              <a:lnSpc>
                <a:spcPct val="150000"/>
              </a:lnSpc>
              <a:buClr>
                <a:srgbClr val="C00000"/>
              </a:buClr>
              <a:buNone/>
            </a:pPr>
            <a:r>
              <a:rPr lang="en-US" sz="1800" b="1" dirty="0">
                <a:solidFill>
                  <a:srgbClr val="C00000"/>
                </a:solidFill>
              </a:rPr>
              <a:t>5.      </a:t>
            </a:r>
            <a:r>
              <a:rPr lang="en-US" sz="1800" b="1" dirty="0">
                <a:solidFill>
                  <a:srgbClr val="002060"/>
                </a:solidFill>
              </a:rPr>
              <a:t>Maximum number of </a:t>
            </a:r>
            <a:r>
              <a:rPr lang="en-US" sz="1800" b="1" dirty="0">
                <a:solidFill>
                  <a:srgbClr val="C00000"/>
                </a:solidFill>
              </a:rPr>
              <a:t>repeated guests are "Transient type" </a:t>
            </a:r>
            <a:r>
              <a:rPr lang="en-US" sz="1800" b="1" dirty="0">
                <a:solidFill>
                  <a:srgbClr val="002060"/>
                </a:solidFill>
              </a:rPr>
              <a:t>i.e., the "Short-time customers"</a:t>
            </a:r>
          </a:p>
          <a:p>
            <a:pPr marL="342900" indent="-342900">
              <a:lnSpc>
                <a:spcPct val="150000"/>
              </a:lnSpc>
              <a:buClr>
                <a:srgbClr val="C00000"/>
              </a:buClr>
              <a:buAutoNum type="arabicPeriod" startAt="6"/>
            </a:pPr>
            <a:r>
              <a:rPr lang="en-US" sz="1800" b="1" dirty="0">
                <a:solidFill>
                  <a:srgbClr val="002060"/>
                </a:solidFill>
              </a:rPr>
              <a:t>   City hotels receive around 60% of bookings, while Resort hotels receive 40%, hence city hotels are busier than Resort hotels. </a:t>
            </a:r>
          </a:p>
          <a:p>
            <a:pPr marL="342900" indent="-342900">
              <a:lnSpc>
                <a:spcPct val="150000"/>
              </a:lnSpc>
              <a:buClr>
                <a:srgbClr val="C00000"/>
              </a:buClr>
              <a:buAutoNum type="arabicPeriod" startAt="6"/>
            </a:pPr>
            <a:r>
              <a:rPr lang="en-US" sz="1800" b="1" dirty="0">
                <a:solidFill>
                  <a:srgbClr val="C00000"/>
                </a:solidFill>
              </a:rPr>
              <a:t>   City hotel’s total adr is slightly higher than Resort hotel’s.</a:t>
            </a:r>
          </a:p>
          <a:p>
            <a:pPr marL="342900" indent="-342900">
              <a:lnSpc>
                <a:spcPct val="150000"/>
              </a:lnSpc>
              <a:buClr>
                <a:srgbClr val="C00000"/>
              </a:buClr>
              <a:buAutoNum type="arabicPeriod" startAt="6"/>
            </a:pPr>
            <a:r>
              <a:rPr lang="en-US" sz="1800" b="1" dirty="0">
                <a:solidFill>
                  <a:srgbClr val="C00000"/>
                </a:solidFill>
              </a:rPr>
              <a:t>   </a:t>
            </a:r>
            <a:r>
              <a:rPr lang="en-US" sz="1800" b="1" dirty="0">
                <a:solidFill>
                  <a:srgbClr val="002060"/>
                </a:solidFill>
              </a:rPr>
              <a:t>Most of the guests were from European countries, with the </a:t>
            </a:r>
            <a:r>
              <a:rPr lang="en-US" sz="1800" b="1" dirty="0">
                <a:solidFill>
                  <a:srgbClr val="C00000"/>
                </a:solidFill>
              </a:rPr>
              <a:t>most coming from Portugal </a:t>
            </a:r>
            <a:r>
              <a:rPr lang="en-US" sz="1800" b="1" dirty="0">
                <a:solidFill>
                  <a:srgbClr val="002060"/>
                </a:solidFill>
              </a:rPr>
              <a:t>followed by Great Britain and France.</a:t>
            </a:r>
          </a:p>
          <a:p>
            <a:pPr marL="342900" indent="-342900">
              <a:lnSpc>
                <a:spcPct val="150000"/>
              </a:lnSpc>
              <a:buClr>
                <a:srgbClr val="C00000"/>
              </a:buClr>
              <a:buAutoNum type="arabicPeriod" startAt="6"/>
            </a:pPr>
            <a:r>
              <a:rPr lang="en-US" sz="1800" b="1" dirty="0">
                <a:solidFill>
                  <a:srgbClr val="002060"/>
                </a:solidFill>
              </a:rPr>
              <a:t>   Guests use different channels for making bookings out of which most preferred way is </a:t>
            </a:r>
            <a:r>
              <a:rPr lang="en-US" sz="1800" b="1" dirty="0">
                <a:solidFill>
                  <a:srgbClr val="C00000"/>
                </a:solidFill>
              </a:rPr>
              <a:t>TA/TO</a:t>
            </a:r>
            <a:r>
              <a:rPr lang="en-US" sz="1800" b="1" dirty="0">
                <a:solidFill>
                  <a:srgbClr val="002060"/>
                </a:solidFill>
              </a:rPr>
              <a:t>.</a:t>
            </a:r>
          </a:p>
          <a:p>
            <a:pPr marL="342900" indent="-342900">
              <a:lnSpc>
                <a:spcPct val="150000"/>
              </a:lnSpc>
              <a:buClr>
                <a:srgbClr val="C00000"/>
              </a:buClr>
              <a:buAutoNum type="arabicPeriod" startAt="6"/>
            </a:pPr>
            <a:r>
              <a:rPr lang="en-US" sz="1800" b="1" dirty="0">
                <a:solidFill>
                  <a:srgbClr val="002060"/>
                </a:solidFill>
              </a:rPr>
              <a:t>   Almost 30% of bookings via TA/TO are cancelled.</a:t>
            </a:r>
          </a:p>
          <a:p>
            <a:pPr marL="342900" indent="-342900">
              <a:lnSpc>
                <a:spcPct val="150000"/>
              </a:lnSpc>
              <a:buClr>
                <a:srgbClr val="C00000"/>
              </a:buClr>
              <a:buAutoNum type="arabicPeriod" startAt="6"/>
            </a:pPr>
            <a:r>
              <a:rPr lang="en-US" sz="1800" b="1" dirty="0">
                <a:solidFill>
                  <a:srgbClr val="002060"/>
                </a:solidFill>
              </a:rPr>
              <a:t>   Bookings are not affected if they do not receive the same room as reserved. Although different room allotment does lessen the            </a:t>
            </a:r>
            <a:r>
              <a:rPr lang="en-US" sz="1800" b="1" dirty="0" err="1">
                <a:solidFill>
                  <a:srgbClr val="002060"/>
                </a:solidFill>
              </a:rPr>
              <a:t>adr</a:t>
            </a:r>
            <a:r>
              <a:rPr lang="en-US" sz="1800" b="1" dirty="0">
                <a:solidFill>
                  <a:srgbClr val="002060"/>
                </a:solidFill>
              </a:rPr>
              <a:t>.</a:t>
            </a:r>
          </a:p>
          <a:p>
            <a:pPr>
              <a:lnSpc>
                <a:spcPct val="150000"/>
              </a:lnSpc>
              <a:buClr>
                <a:srgbClr val="C00000"/>
              </a:buClr>
              <a:buFont typeface="+mj-lt"/>
              <a:buAutoNum type="arabicPeriod"/>
            </a:pPr>
            <a:endParaRPr lang="en-US" sz="1800" b="1" dirty="0">
              <a:solidFill>
                <a:srgbClr val="00206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04" y="2712233"/>
            <a:ext cx="12961620" cy="1404144"/>
          </a:xfrm>
        </p:spPr>
        <p:txBody>
          <a:bodyPr/>
          <a:lstStyle/>
          <a:p>
            <a:r>
              <a:rPr lang="en-US" b="1" dirty="0">
                <a:solidFill>
                  <a:srgbClr val="C00000"/>
                </a:solidFill>
              </a:rPr>
              <a:t>.</a:t>
            </a:r>
          </a:p>
        </p:txBody>
      </p:sp>
      <p:pic>
        <p:nvPicPr>
          <p:cNvPr id="4" name="Picture 3">
            <a:extLst>
              <a:ext uri="{FF2B5EF4-FFF2-40B4-BE49-F238E27FC236}">
                <a16:creationId xmlns:a16="http://schemas.microsoft.com/office/drawing/2014/main" id="{E108BD6C-679E-884E-AEB9-1E8BADE45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388" y="0"/>
            <a:ext cx="9217024" cy="32453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28" y="263249"/>
            <a:ext cx="12813388" cy="1404144"/>
          </a:xfrm>
        </p:spPr>
        <p:txBody>
          <a:bodyPr/>
          <a:lstStyle/>
          <a:p>
            <a:pPr algn="l"/>
            <a:r>
              <a:rPr lang="en-IN" b="1" dirty="0">
                <a:solidFill>
                  <a:srgbClr val="C00000"/>
                </a:solidFill>
              </a:rPr>
              <a:t>Agenda</a:t>
            </a:r>
            <a:endParaRPr lang="en-US" b="1" dirty="0">
              <a:solidFill>
                <a:srgbClr val="C00000"/>
              </a:solidFill>
            </a:endParaRPr>
          </a:p>
        </p:txBody>
      </p:sp>
      <p:sp>
        <p:nvSpPr>
          <p:cNvPr id="3" name="Content Placeholder 2"/>
          <p:cNvSpPr>
            <a:spLocks noGrp="1"/>
          </p:cNvSpPr>
          <p:nvPr>
            <p:ph idx="1"/>
          </p:nvPr>
        </p:nvSpPr>
        <p:spPr>
          <a:xfrm>
            <a:off x="0" y="1569225"/>
            <a:ext cx="14401800" cy="5441093"/>
          </a:xfrm>
        </p:spPr>
        <p:txBody>
          <a:bodyPr>
            <a:normAutofit/>
          </a:bodyPr>
          <a:lstStyle/>
          <a:p>
            <a:pPr>
              <a:buNone/>
            </a:pPr>
            <a:r>
              <a:rPr lang="en-IN" sz="4100" dirty="0">
                <a:solidFill>
                  <a:srgbClr val="002060"/>
                </a:solidFill>
              </a:rPr>
              <a:t>    </a:t>
            </a:r>
            <a:r>
              <a:rPr lang="en-IN" sz="3200" dirty="0">
                <a:solidFill>
                  <a:srgbClr val="002060"/>
                </a:solidFill>
              </a:rPr>
              <a:t>Agenda</a:t>
            </a:r>
            <a:r>
              <a:rPr lang="en-IN" sz="3600" dirty="0">
                <a:solidFill>
                  <a:srgbClr val="002060"/>
                </a:solidFill>
              </a:rPr>
              <a:t> is to discuss the given problem statement i.e., </a:t>
            </a:r>
            <a:r>
              <a:rPr lang="en-IN" sz="3600" dirty="0">
                <a:solidFill>
                  <a:srgbClr val="C00000"/>
                </a:solidFill>
              </a:rPr>
              <a:t>Analysis of several factors influencing hotel bookings </a:t>
            </a:r>
            <a:r>
              <a:rPr lang="en-IN" sz="3600" dirty="0">
                <a:solidFill>
                  <a:srgbClr val="002060"/>
                </a:solidFill>
              </a:rPr>
              <a:t>in the given hotel booking dataset.</a:t>
            </a:r>
          </a:p>
          <a:p>
            <a:pPr>
              <a:buNone/>
            </a:pPr>
            <a:endParaRPr lang="en-IN" sz="4100" b="1" dirty="0">
              <a:solidFill>
                <a:schemeClr val="accent1">
                  <a:lumMod val="50000"/>
                </a:schemeClr>
              </a:solidFill>
            </a:endParaRPr>
          </a:p>
          <a:p>
            <a:pPr>
              <a:buNone/>
            </a:pPr>
            <a:r>
              <a:rPr lang="en-IN" sz="4100" b="1" dirty="0"/>
              <a:t>    </a:t>
            </a:r>
            <a:r>
              <a:rPr lang="en-IN" sz="3600" b="1" dirty="0"/>
              <a:t>APPROACH:</a:t>
            </a:r>
            <a:endParaRPr lang="en-US" sz="4100" b="1" dirty="0"/>
          </a:p>
        </p:txBody>
      </p:sp>
      <p:sp>
        <p:nvSpPr>
          <p:cNvPr id="4" name="Oval 3"/>
          <p:cNvSpPr/>
          <p:nvPr/>
        </p:nvSpPr>
        <p:spPr>
          <a:xfrm>
            <a:off x="414290" y="5441068"/>
            <a:ext cx="3073623" cy="2018470"/>
          </a:xfrm>
          <a:prstGeom prst="ellipse">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33027" tIns="66513" rIns="133027" bIns="66513" rtlCol="0" anchor="ctr"/>
          <a:lstStyle/>
          <a:p>
            <a:pPr algn="ctr"/>
            <a:r>
              <a:rPr lang="en-IN" sz="2000" b="1" dirty="0">
                <a:solidFill>
                  <a:srgbClr val="C00000"/>
                </a:solidFill>
              </a:rPr>
              <a:t>Hotel booking dataset</a:t>
            </a:r>
            <a:endParaRPr lang="en-US" sz="2000" b="1" dirty="0">
              <a:solidFill>
                <a:srgbClr val="C00000"/>
              </a:solidFill>
            </a:endParaRPr>
          </a:p>
        </p:txBody>
      </p:sp>
      <p:sp>
        <p:nvSpPr>
          <p:cNvPr id="5" name="Oval 4"/>
          <p:cNvSpPr/>
          <p:nvPr/>
        </p:nvSpPr>
        <p:spPr>
          <a:xfrm>
            <a:off x="3914752" y="5441068"/>
            <a:ext cx="3061120" cy="2018470"/>
          </a:xfrm>
          <a:prstGeom prst="ellipse">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33027" tIns="66513" rIns="133027" bIns="66513" rtlCol="0" anchor="ctr"/>
          <a:lstStyle/>
          <a:p>
            <a:pPr algn="ctr"/>
            <a:r>
              <a:rPr lang="en-IN" sz="2000" b="1" dirty="0">
                <a:solidFill>
                  <a:srgbClr val="C00000"/>
                </a:solidFill>
              </a:rPr>
              <a:t>Data Summary</a:t>
            </a:r>
            <a:endParaRPr lang="en-US" sz="2000" b="1" dirty="0">
              <a:solidFill>
                <a:srgbClr val="C00000"/>
              </a:solidFill>
            </a:endParaRPr>
          </a:p>
        </p:txBody>
      </p:sp>
      <p:sp>
        <p:nvSpPr>
          <p:cNvPr id="6" name="Oval 5"/>
          <p:cNvSpPr/>
          <p:nvPr/>
        </p:nvSpPr>
        <p:spPr>
          <a:xfrm>
            <a:off x="7343776" y="5441068"/>
            <a:ext cx="3007542" cy="2018470"/>
          </a:xfrm>
          <a:prstGeom prst="ellipse">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33027" tIns="66513" rIns="133027" bIns="66513" rtlCol="0" anchor="ctr"/>
          <a:lstStyle/>
          <a:p>
            <a:pPr algn="ctr"/>
            <a:r>
              <a:rPr lang="en-IN" sz="2000" b="1" dirty="0">
                <a:solidFill>
                  <a:srgbClr val="C00000"/>
                </a:solidFill>
              </a:rPr>
              <a:t>Cleaning of Dataset</a:t>
            </a:r>
            <a:endParaRPr lang="en-US" sz="2000" b="1" dirty="0">
              <a:solidFill>
                <a:srgbClr val="C00000"/>
              </a:solidFill>
            </a:endParaRPr>
          </a:p>
        </p:txBody>
      </p:sp>
      <p:sp>
        <p:nvSpPr>
          <p:cNvPr id="7" name="Oval 6"/>
          <p:cNvSpPr/>
          <p:nvPr/>
        </p:nvSpPr>
        <p:spPr>
          <a:xfrm>
            <a:off x="10701362" y="5441068"/>
            <a:ext cx="3137917" cy="2018470"/>
          </a:xfrm>
          <a:prstGeom prst="ellipse">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33027" tIns="66513" rIns="133027" bIns="66513" rtlCol="0" anchor="ctr"/>
          <a:lstStyle/>
          <a:p>
            <a:pPr algn="ctr"/>
            <a:r>
              <a:rPr lang="en-IN" sz="2000" b="1" dirty="0">
                <a:solidFill>
                  <a:srgbClr val="C00000"/>
                </a:solidFill>
              </a:rPr>
              <a:t>Analysis and Interpretation</a:t>
            </a:r>
            <a:endParaRPr lang="en-US" sz="2000" b="1" dirty="0">
              <a:solidFill>
                <a:srgbClr val="C00000"/>
              </a:solidFill>
            </a:endParaRPr>
          </a:p>
        </p:txBody>
      </p:sp>
      <p:sp>
        <p:nvSpPr>
          <p:cNvPr id="8" name="Right Arrow 7"/>
          <p:cNvSpPr/>
          <p:nvPr/>
        </p:nvSpPr>
        <p:spPr>
          <a:xfrm>
            <a:off x="3150368" y="6230904"/>
            <a:ext cx="1237665" cy="438798"/>
          </a:xfrm>
          <a:prstGeom prst="rightArrow">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133027" tIns="66513" rIns="133027" bIns="66513" rtlCol="0" anchor="ctr"/>
          <a:lstStyle/>
          <a:p>
            <a:pPr algn="ctr"/>
            <a:endParaRPr lang="en-US"/>
          </a:p>
        </p:txBody>
      </p:sp>
      <p:sp>
        <p:nvSpPr>
          <p:cNvPr id="9" name="Right Arrow 8"/>
          <p:cNvSpPr/>
          <p:nvPr/>
        </p:nvSpPr>
        <p:spPr>
          <a:xfrm>
            <a:off x="10013772" y="6230904"/>
            <a:ext cx="1237665" cy="438798"/>
          </a:xfrm>
          <a:prstGeom prst="rightArrow">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133027" tIns="66513" rIns="133027" bIns="66513" rtlCol="0" anchor="ctr"/>
          <a:lstStyle/>
          <a:p>
            <a:pPr algn="ctr"/>
            <a:endParaRPr lang="en-US"/>
          </a:p>
        </p:txBody>
      </p:sp>
      <p:sp>
        <p:nvSpPr>
          <p:cNvPr id="10" name="Right Arrow 9"/>
          <p:cNvSpPr/>
          <p:nvPr/>
        </p:nvSpPr>
        <p:spPr>
          <a:xfrm>
            <a:off x="6525813" y="6230904"/>
            <a:ext cx="1237665" cy="438798"/>
          </a:xfrm>
          <a:prstGeom prst="rightArrow">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133027" tIns="66513" rIns="133027" bIns="66513"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166" y="337385"/>
            <a:ext cx="13124544" cy="1404144"/>
          </a:xfrm>
        </p:spPr>
        <p:txBody>
          <a:bodyPr>
            <a:normAutofit/>
          </a:bodyPr>
          <a:lstStyle/>
          <a:p>
            <a:pPr algn="l"/>
            <a:r>
              <a:rPr lang="en-IN" sz="6000" b="1" dirty="0">
                <a:solidFill>
                  <a:srgbClr val="C00000"/>
                </a:solidFill>
              </a:rPr>
              <a:t>Data Summary</a:t>
            </a:r>
            <a:endParaRPr lang="en-US" sz="6000" b="1" dirty="0">
              <a:solidFill>
                <a:srgbClr val="C00000"/>
              </a:solidFill>
            </a:endParaRPr>
          </a:p>
        </p:txBody>
      </p:sp>
      <p:sp>
        <p:nvSpPr>
          <p:cNvPr id="3" name="Content Placeholder 2"/>
          <p:cNvSpPr>
            <a:spLocks noGrp="1"/>
          </p:cNvSpPr>
          <p:nvPr>
            <p:ph idx="1"/>
          </p:nvPr>
        </p:nvSpPr>
        <p:spPr>
          <a:xfrm>
            <a:off x="557166" y="1965805"/>
            <a:ext cx="13124544" cy="5560020"/>
          </a:xfrm>
        </p:spPr>
        <p:txBody>
          <a:bodyPr>
            <a:normAutofit/>
          </a:bodyPr>
          <a:lstStyle/>
          <a:p>
            <a:pPr>
              <a:buNone/>
            </a:pPr>
            <a:r>
              <a:rPr lang="en-US" sz="4400" b="1" u="sng" dirty="0">
                <a:solidFill>
                  <a:schemeClr val="bg2">
                    <a:lumMod val="25000"/>
                  </a:schemeClr>
                </a:solidFill>
                <a:ea typeface="Calibri"/>
                <a:cs typeface="Calibri"/>
                <a:sym typeface="Calibri"/>
              </a:rPr>
              <a:t>Data set name:</a:t>
            </a:r>
          </a:p>
          <a:p>
            <a:pPr>
              <a:buNone/>
            </a:pPr>
            <a:r>
              <a:rPr lang="en-US" sz="4100" dirty="0">
                <a:solidFill>
                  <a:srgbClr val="002060"/>
                </a:solidFill>
                <a:ea typeface="Calibri"/>
                <a:cs typeface="Calibri"/>
                <a:sym typeface="Calibri"/>
              </a:rPr>
              <a:t>    </a:t>
            </a:r>
            <a:r>
              <a:rPr lang="en-US" sz="3200" dirty="0">
                <a:solidFill>
                  <a:srgbClr val="002060"/>
                </a:solidFill>
                <a:ea typeface="Calibri"/>
                <a:cs typeface="Calibri"/>
                <a:sym typeface="Calibri"/>
              </a:rPr>
              <a:t>Hotel Booking Database that contains booking information for a city hotel and a resort hotel of various countries from 2015 to 2017.</a:t>
            </a:r>
            <a:endParaRPr lang="en-IN" sz="3200" dirty="0">
              <a:solidFill>
                <a:srgbClr val="002060"/>
              </a:solidFill>
              <a:cs typeface="Calibri"/>
              <a:sym typeface="Calibri"/>
            </a:endParaRPr>
          </a:p>
          <a:p>
            <a:pPr>
              <a:buNone/>
            </a:pPr>
            <a:r>
              <a:rPr lang="en-IN" sz="4400" b="1" u="sng" dirty="0">
                <a:solidFill>
                  <a:schemeClr val="bg2">
                    <a:lumMod val="25000"/>
                  </a:schemeClr>
                </a:solidFill>
                <a:cs typeface="Calibri"/>
                <a:sym typeface="Calibri"/>
              </a:rPr>
              <a:t>Data shape:</a:t>
            </a:r>
          </a:p>
          <a:p>
            <a:pPr marL="0" indent="0">
              <a:spcBef>
                <a:spcPts val="0"/>
              </a:spcBef>
              <a:buNone/>
            </a:pPr>
            <a:r>
              <a:rPr lang="en-US" sz="4100" dirty="0">
                <a:solidFill>
                  <a:schemeClr val="dk1"/>
                </a:solidFill>
                <a:ea typeface="Calibri"/>
                <a:cs typeface="Calibri"/>
                <a:sym typeface="Calibri"/>
              </a:rPr>
              <a:t>    </a:t>
            </a:r>
            <a:r>
              <a:rPr lang="en-US" sz="3200" dirty="0">
                <a:solidFill>
                  <a:srgbClr val="002060"/>
                </a:solidFill>
                <a:ea typeface="Calibri"/>
                <a:cs typeface="Calibri"/>
                <a:sym typeface="Calibri"/>
              </a:rPr>
              <a:t>Rows - 119390</a:t>
            </a:r>
            <a:endParaRPr lang="en-US" sz="3200" dirty="0">
              <a:solidFill>
                <a:srgbClr val="002060"/>
              </a:solidFill>
            </a:endParaRPr>
          </a:p>
          <a:p>
            <a:pPr marL="0" indent="0">
              <a:spcBef>
                <a:spcPts val="0"/>
              </a:spcBef>
              <a:buNone/>
            </a:pPr>
            <a:r>
              <a:rPr lang="en-US" sz="3200" dirty="0">
                <a:solidFill>
                  <a:srgbClr val="002060"/>
                </a:solidFill>
                <a:ea typeface="Calibri"/>
                <a:cs typeface="Calibri"/>
                <a:sym typeface="Calibri"/>
              </a:rPr>
              <a:t>     Columns - 32 </a:t>
            </a:r>
          </a:p>
          <a:p>
            <a:pPr>
              <a:buNone/>
            </a:pPr>
            <a:endParaRPr lang="en-US" b="1" u="sng" dirty="0">
              <a:solidFill>
                <a:schemeClr val="bg2">
                  <a:lumMod val="2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04" y="337385"/>
            <a:ext cx="13053106" cy="1303278"/>
          </a:xfrm>
        </p:spPr>
        <p:txBody>
          <a:bodyPr>
            <a:normAutofit/>
          </a:bodyPr>
          <a:lstStyle/>
          <a:p>
            <a:pPr algn="l"/>
            <a:r>
              <a:rPr lang="en-IN" sz="6000" b="1" dirty="0">
                <a:solidFill>
                  <a:srgbClr val="C00000"/>
                </a:solidFill>
              </a:rPr>
              <a:t>Columns used:</a:t>
            </a:r>
            <a:endParaRPr lang="en-US" sz="6000" b="1" dirty="0">
              <a:solidFill>
                <a:srgbClr val="C00000"/>
              </a:solidFill>
            </a:endParaRPr>
          </a:p>
        </p:txBody>
      </p:sp>
      <p:sp>
        <p:nvSpPr>
          <p:cNvPr id="3" name="Content Placeholder 2"/>
          <p:cNvSpPr>
            <a:spLocks noGrp="1"/>
          </p:cNvSpPr>
          <p:nvPr>
            <p:ph idx="1"/>
          </p:nvPr>
        </p:nvSpPr>
        <p:spPr>
          <a:xfrm>
            <a:off x="787555" y="1783539"/>
            <a:ext cx="12961620" cy="6286544"/>
          </a:xfrm>
        </p:spPr>
        <p:txBody>
          <a:bodyPr>
            <a:normAutofit fontScale="70000" lnSpcReduction="20000"/>
          </a:bodyPr>
          <a:lstStyle/>
          <a:p>
            <a:pPr>
              <a:lnSpc>
                <a:spcPct val="120000"/>
              </a:lnSpc>
              <a:spcBef>
                <a:spcPts val="0"/>
              </a:spcBef>
              <a:buClr>
                <a:srgbClr val="C00000"/>
              </a:buClr>
              <a:buSzPts val="2800"/>
            </a:pPr>
            <a:r>
              <a:rPr lang="en-US" sz="3800" u="sng" dirty="0">
                <a:solidFill>
                  <a:srgbClr val="002060"/>
                </a:solidFill>
              </a:rPr>
              <a:t>hotel</a:t>
            </a:r>
            <a:r>
              <a:rPr lang="en-US" sz="3800" dirty="0">
                <a:solidFill>
                  <a:srgbClr val="002060"/>
                </a:solidFill>
              </a:rPr>
              <a:t>  -  name of hotel whether City Hotel or Resort Hotel</a:t>
            </a:r>
          </a:p>
          <a:p>
            <a:pPr>
              <a:lnSpc>
                <a:spcPct val="120000"/>
              </a:lnSpc>
              <a:spcBef>
                <a:spcPts val="815"/>
              </a:spcBef>
              <a:buClr>
                <a:srgbClr val="C00000"/>
              </a:buClr>
              <a:buSzPts val="2800"/>
            </a:pPr>
            <a:r>
              <a:rPr lang="en-US" sz="3800" u="sng" dirty="0" err="1">
                <a:solidFill>
                  <a:srgbClr val="002060"/>
                </a:solidFill>
              </a:rPr>
              <a:t>is_canceled</a:t>
            </a:r>
            <a:r>
              <a:rPr lang="en-US" sz="3800" u="sng" dirty="0">
                <a:solidFill>
                  <a:srgbClr val="002060"/>
                </a:solidFill>
              </a:rPr>
              <a:t> </a:t>
            </a:r>
            <a:r>
              <a:rPr lang="en-US" sz="3800" dirty="0">
                <a:solidFill>
                  <a:srgbClr val="002060"/>
                </a:solidFill>
              </a:rPr>
              <a:t>–(0 or1) Indicates whether booking was cancelled or not.</a:t>
            </a:r>
          </a:p>
          <a:p>
            <a:pPr>
              <a:lnSpc>
                <a:spcPct val="120000"/>
              </a:lnSpc>
              <a:spcBef>
                <a:spcPts val="815"/>
              </a:spcBef>
              <a:buClr>
                <a:srgbClr val="C00000"/>
              </a:buClr>
              <a:buSzPts val="2800"/>
            </a:pPr>
            <a:r>
              <a:rPr lang="en-US" sz="3800" u="sng" dirty="0" err="1">
                <a:solidFill>
                  <a:srgbClr val="002060"/>
                </a:solidFill>
              </a:rPr>
              <a:t>lead_time</a:t>
            </a:r>
            <a:r>
              <a:rPr lang="en-US" sz="3800" dirty="0">
                <a:solidFill>
                  <a:srgbClr val="002060"/>
                </a:solidFill>
              </a:rPr>
              <a:t> – The time between reservation and actual arrival</a:t>
            </a:r>
            <a:r>
              <a:rPr lang="en-US" sz="3800" u="sng" dirty="0">
                <a:solidFill>
                  <a:srgbClr val="002060"/>
                </a:solidFill>
              </a:rPr>
              <a:t>.</a:t>
            </a:r>
            <a:endParaRPr lang="en-US" sz="3800" dirty="0">
              <a:solidFill>
                <a:srgbClr val="002060"/>
              </a:solidFill>
            </a:endParaRPr>
          </a:p>
          <a:p>
            <a:pPr>
              <a:lnSpc>
                <a:spcPct val="120000"/>
              </a:lnSpc>
              <a:spcBef>
                <a:spcPts val="815"/>
              </a:spcBef>
              <a:buClr>
                <a:srgbClr val="C00000"/>
              </a:buClr>
              <a:buSzPts val="2800"/>
            </a:pPr>
            <a:r>
              <a:rPr lang="en-US" sz="3800" u="sng" dirty="0" err="1">
                <a:solidFill>
                  <a:srgbClr val="002060"/>
                </a:solidFill>
              </a:rPr>
              <a:t>arrival_date_month</a:t>
            </a:r>
            <a:r>
              <a:rPr lang="en-US" sz="3800" dirty="0">
                <a:solidFill>
                  <a:srgbClr val="002060"/>
                </a:solidFill>
              </a:rPr>
              <a:t> - Month of arrival date</a:t>
            </a:r>
          </a:p>
          <a:p>
            <a:pPr>
              <a:lnSpc>
                <a:spcPct val="120000"/>
              </a:lnSpc>
              <a:spcBef>
                <a:spcPts val="815"/>
              </a:spcBef>
              <a:buClr>
                <a:srgbClr val="C00000"/>
              </a:buClr>
              <a:buSzPts val="2800"/>
            </a:pPr>
            <a:r>
              <a:rPr lang="en-US" sz="3800" u="sng" dirty="0" err="1">
                <a:solidFill>
                  <a:srgbClr val="002060"/>
                </a:solidFill>
              </a:rPr>
              <a:t>arrival_date_week_number</a:t>
            </a:r>
            <a:r>
              <a:rPr lang="en-US" sz="3800" u="sng" dirty="0">
                <a:solidFill>
                  <a:srgbClr val="002060"/>
                </a:solidFill>
              </a:rPr>
              <a:t> </a:t>
            </a:r>
            <a:r>
              <a:rPr lang="en-US" sz="3800" dirty="0">
                <a:solidFill>
                  <a:srgbClr val="002060"/>
                </a:solidFill>
              </a:rPr>
              <a:t>– Week number of year for arrival date</a:t>
            </a:r>
          </a:p>
          <a:p>
            <a:pPr>
              <a:lnSpc>
                <a:spcPct val="120000"/>
              </a:lnSpc>
              <a:spcBef>
                <a:spcPts val="815"/>
              </a:spcBef>
              <a:buClr>
                <a:srgbClr val="C00000"/>
              </a:buClr>
              <a:buSzPts val="2800"/>
            </a:pPr>
            <a:r>
              <a:rPr lang="en-US" sz="3800" u="sng" dirty="0" err="1">
                <a:solidFill>
                  <a:srgbClr val="002060"/>
                </a:solidFill>
              </a:rPr>
              <a:t>arrival_date_day_of_month</a:t>
            </a:r>
            <a:r>
              <a:rPr lang="en-US" sz="3800" dirty="0">
                <a:solidFill>
                  <a:srgbClr val="002060"/>
                </a:solidFill>
              </a:rPr>
              <a:t> – Day of arrival date</a:t>
            </a:r>
          </a:p>
          <a:p>
            <a:pPr>
              <a:lnSpc>
                <a:spcPct val="120000"/>
              </a:lnSpc>
              <a:spcBef>
                <a:spcPts val="815"/>
              </a:spcBef>
              <a:buClr>
                <a:srgbClr val="C00000"/>
              </a:buClr>
              <a:buSzPts val="2800"/>
            </a:pPr>
            <a:r>
              <a:rPr lang="en-US" sz="3800" u="sng" dirty="0" err="1">
                <a:solidFill>
                  <a:srgbClr val="002060"/>
                </a:solidFill>
              </a:rPr>
              <a:t>stays_in_weekend_nights</a:t>
            </a:r>
            <a:r>
              <a:rPr lang="en-US" sz="3800" dirty="0">
                <a:solidFill>
                  <a:srgbClr val="002060"/>
                </a:solidFill>
              </a:rPr>
              <a:t> – Number of weekend nights the guest stayed or booked to stay at the hotel.</a:t>
            </a:r>
          </a:p>
          <a:p>
            <a:pPr>
              <a:lnSpc>
                <a:spcPct val="120000"/>
              </a:lnSpc>
              <a:spcBef>
                <a:spcPts val="815"/>
              </a:spcBef>
              <a:buClr>
                <a:srgbClr val="C00000"/>
              </a:buClr>
              <a:buSzPts val="2800"/>
            </a:pPr>
            <a:r>
              <a:rPr lang="en-US" sz="4000" u="sng" dirty="0" err="1">
                <a:solidFill>
                  <a:srgbClr val="002060"/>
                </a:solidFill>
              </a:rPr>
              <a:t>Stays_in_week_nights</a:t>
            </a:r>
            <a:r>
              <a:rPr lang="en-US" sz="4000" u="sng" dirty="0">
                <a:solidFill>
                  <a:srgbClr val="002060"/>
                </a:solidFill>
              </a:rPr>
              <a:t> </a:t>
            </a:r>
            <a:r>
              <a:rPr lang="en-US" sz="4000" dirty="0">
                <a:solidFill>
                  <a:srgbClr val="002060"/>
                </a:solidFill>
              </a:rPr>
              <a:t>: Number of week nights the guest stayed or booked to stay at the hotel.</a:t>
            </a:r>
          </a:p>
          <a:p>
            <a:pPr>
              <a:lnSpc>
                <a:spcPct val="120000"/>
              </a:lnSpc>
              <a:spcBef>
                <a:spcPts val="815"/>
              </a:spcBef>
              <a:buClr>
                <a:srgbClr val="C00000"/>
              </a:buClr>
              <a:buSzPts val="2800"/>
            </a:pPr>
            <a:endParaRPr lang="en-US" sz="3800" dirty="0">
              <a:solidFill>
                <a:srgbClr val="002060"/>
              </a:solidFill>
            </a:endParaRPr>
          </a:p>
          <a:p>
            <a:pPr>
              <a:lnSpc>
                <a:spcPct val="120000"/>
              </a:lnSpc>
              <a:spcBef>
                <a:spcPts val="815"/>
              </a:spcBef>
              <a:buClr>
                <a:srgbClr val="C00000"/>
              </a:buClr>
              <a:buSzPts val="2800"/>
              <a:buNone/>
            </a:pPr>
            <a:r>
              <a:rPr lang="en-US" sz="3800" dirty="0">
                <a:solidFill>
                  <a:srgbClr val="002060"/>
                </a:solidFill>
              </a:rPr>
              <a: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42988" y="282575"/>
            <a:ext cx="13358812" cy="7216775"/>
          </a:xfrm>
        </p:spPr>
        <p:txBody>
          <a:bodyPr>
            <a:noAutofit/>
          </a:bodyPr>
          <a:lstStyle/>
          <a:p>
            <a:pPr>
              <a:spcBef>
                <a:spcPts val="698"/>
              </a:spcBef>
              <a:buClr>
                <a:srgbClr val="C00000"/>
              </a:buClr>
              <a:buSzPts val="2400"/>
            </a:pPr>
            <a:endParaRPr lang="en-US" sz="3200" u="sng" dirty="0">
              <a:solidFill>
                <a:srgbClr val="002060"/>
              </a:solidFill>
            </a:endParaRPr>
          </a:p>
          <a:p>
            <a:pPr>
              <a:spcBef>
                <a:spcPts val="698"/>
              </a:spcBef>
              <a:buClr>
                <a:srgbClr val="C00000"/>
              </a:buClr>
              <a:buSzPts val="2400"/>
            </a:pPr>
            <a:r>
              <a:rPr lang="en-US" sz="3200" u="sng" dirty="0">
                <a:solidFill>
                  <a:srgbClr val="002060"/>
                </a:solidFill>
              </a:rPr>
              <a:t>adults</a:t>
            </a:r>
            <a:r>
              <a:rPr lang="en-US" sz="3200" dirty="0">
                <a:solidFill>
                  <a:srgbClr val="002060"/>
                </a:solidFill>
              </a:rPr>
              <a:t> : Total number of adults in hotel</a:t>
            </a:r>
          </a:p>
          <a:p>
            <a:pPr>
              <a:spcBef>
                <a:spcPts val="698"/>
              </a:spcBef>
              <a:buClr>
                <a:srgbClr val="C00000"/>
              </a:buClr>
              <a:buSzPts val="2400"/>
            </a:pPr>
            <a:r>
              <a:rPr lang="en-US" sz="3200" u="sng" dirty="0">
                <a:solidFill>
                  <a:srgbClr val="002060"/>
                </a:solidFill>
              </a:rPr>
              <a:t>children</a:t>
            </a:r>
            <a:r>
              <a:rPr lang="en-US" sz="3200" dirty="0">
                <a:solidFill>
                  <a:srgbClr val="002060"/>
                </a:solidFill>
              </a:rPr>
              <a:t> : Total number of children in hotel</a:t>
            </a:r>
          </a:p>
          <a:p>
            <a:pPr>
              <a:spcBef>
                <a:spcPts val="698"/>
              </a:spcBef>
              <a:buClr>
                <a:srgbClr val="C00000"/>
              </a:buClr>
              <a:buSzPts val="2400"/>
            </a:pPr>
            <a:r>
              <a:rPr lang="en-US" sz="3200" u="sng" dirty="0">
                <a:solidFill>
                  <a:srgbClr val="002060"/>
                </a:solidFill>
              </a:rPr>
              <a:t>babies </a:t>
            </a:r>
            <a:r>
              <a:rPr lang="en-US" sz="3200" dirty="0">
                <a:solidFill>
                  <a:srgbClr val="002060"/>
                </a:solidFill>
              </a:rPr>
              <a:t>: Total number of babies in hotel</a:t>
            </a:r>
          </a:p>
          <a:p>
            <a:pPr>
              <a:spcBef>
                <a:spcPts val="698"/>
              </a:spcBef>
              <a:buClr>
                <a:srgbClr val="C00000"/>
              </a:buClr>
              <a:buSzPts val="2400"/>
            </a:pPr>
            <a:r>
              <a:rPr lang="en-US" sz="3200" u="sng" dirty="0">
                <a:solidFill>
                  <a:srgbClr val="002060"/>
                </a:solidFill>
              </a:rPr>
              <a:t>meal </a:t>
            </a:r>
            <a:r>
              <a:rPr lang="en-US" sz="3200" dirty="0">
                <a:solidFill>
                  <a:srgbClr val="002060"/>
                </a:solidFill>
              </a:rPr>
              <a:t>: Type of meal booked i.e. Bed &amp; Breakfast (BB), Half Board (HB), Full Board (FB), Undefined contain no meal package  </a:t>
            </a:r>
          </a:p>
          <a:p>
            <a:pPr>
              <a:spcBef>
                <a:spcPts val="698"/>
              </a:spcBef>
              <a:buClr>
                <a:srgbClr val="C00000"/>
              </a:buClr>
              <a:buSzPts val="2400"/>
            </a:pPr>
            <a:r>
              <a:rPr lang="en-US" sz="3200" u="sng" dirty="0">
                <a:solidFill>
                  <a:srgbClr val="002060"/>
                </a:solidFill>
              </a:rPr>
              <a:t>country</a:t>
            </a:r>
            <a:r>
              <a:rPr lang="en-US" sz="3200" dirty="0">
                <a:solidFill>
                  <a:srgbClr val="002060"/>
                </a:solidFill>
              </a:rPr>
              <a:t> : Country of customers </a:t>
            </a:r>
          </a:p>
          <a:p>
            <a:pPr>
              <a:spcBef>
                <a:spcPts val="698"/>
              </a:spcBef>
              <a:buClr>
                <a:srgbClr val="C00000"/>
              </a:buClr>
              <a:buSzPts val="2400"/>
            </a:pPr>
            <a:r>
              <a:rPr lang="en-US" sz="3200" u="sng" dirty="0">
                <a:solidFill>
                  <a:srgbClr val="002060"/>
                </a:solidFill>
              </a:rPr>
              <a:t>market segment </a:t>
            </a:r>
            <a:r>
              <a:rPr lang="en-US" sz="3200" dirty="0">
                <a:solidFill>
                  <a:srgbClr val="002060"/>
                </a:solidFill>
              </a:rPr>
              <a:t>: A group of people who share one or more common characteristics used for business</a:t>
            </a:r>
          </a:p>
          <a:p>
            <a:pPr>
              <a:buClr>
                <a:srgbClr val="C00000"/>
              </a:buClr>
              <a:buSzPts val="2400"/>
            </a:pPr>
            <a:r>
              <a:rPr lang="en-US" sz="3200" u="sng" dirty="0" err="1">
                <a:solidFill>
                  <a:srgbClr val="002060"/>
                </a:solidFill>
              </a:rPr>
              <a:t>distribution_channel</a:t>
            </a:r>
            <a:r>
              <a:rPr lang="en-US" sz="3200" u="sng" dirty="0">
                <a:solidFill>
                  <a:srgbClr val="002060"/>
                </a:solidFill>
              </a:rPr>
              <a:t> </a:t>
            </a:r>
            <a:r>
              <a:rPr lang="en-US" sz="3200" dirty="0">
                <a:solidFill>
                  <a:srgbClr val="002060"/>
                </a:solidFill>
              </a:rPr>
              <a:t>: Chain of business through which a service passes until it reaches the final buyer</a:t>
            </a:r>
          </a:p>
          <a:p>
            <a:pPr>
              <a:buClr>
                <a:srgbClr val="C00000"/>
              </a:buClr>
              <a:buSzPts val="2400"/>
            </a:pPr>
            <a:r>
              <a:rPr lang="en-US" sz="3200" u="sng" dirty="0" err="1">
                <a:solidFill>
                  <a:srgbClr val="002060"/>
                </a:solidFill>
              </a:rPr>
              <a:t>previous_cancellations</a:t>
            </a:r>
            <a:r>
              <a:rPr lang="en-US" sz="3200" u="sng" dirty="0">
                <a:solidFill>
                  <a:srgbClr val="002060"/>
                </a:solidFill>
              </a:rPr>
              <a:t> </a:t>
            </a:r>
            <a:r>
              <a:rPr lang="en-US" sz="3200" dirty="0">
                <a:solidFill>
                  <a:srgbClr val="002060"/>
                </a:solidFill>
              </a:rPr>
              <a:t>– (0 or 1)previous cancellation by customer</a:t>
            </a:r>
          </a:p>
          <a:p>
            <a:pPr>
              <a:spcBef>
                <a:spcPts val="698"/>
              </a:spcBef>
              <a:buClr>
                <a:srgbClr val="C00000"/>
              </a:buClr>
              <a:buSzPts val="2400"/>
            </a:pPr>
            <a:r>
              <a:rPr lang="en-US" sz="3200" u="sng" dirty="0" err="1">
                <a:solidFill>
                  <a:srgbClr val="002060"/>
                </a:solidFill>
              </a:rPr>
              <a:t>previous_booking_not_canceled</a:t>
            </a:r>
            <a:r>
              <a:rPr lang="en-US" sz="3200" dirty="0">
                <a:solidFill>
                  <a:srgbClr val="002060"/>
                </a:solidFill>
              </a:rPr>
              <a:t>- confirmed booked by customer</a:t>
            </a:r>
          </a:p>
          <a:p>
            <a:pPr>
              <a:lnSpc>
                <a:spcPct val="150000"/>
              </a:lnSpc>
              <a:spcBef>
                <a:spcPts val="698"/>
              </a:spcBef>
              <a:buClr>
                <a:srgbClr val="C00000"/>
              </a:buClr>
              <a:buSzPts val="2400"/>
            </a:pPr>
            <a:endParaRPr lang="en-US" sz="3200" dirty="0">
              <a:solidFill>
                <a:srgbClr val="002060"/>
              </a:solidFill>
            </a:endParaRPr>
          </a:p>
          <a:p>
            <a:pPr>
              <a:buClr>
                <a:srgbClr val="C00000"/>
              </a:buClr>
              <a:buNone/>
            </a:pPr>
            <a:endParaRPr lang="en-US" sz="3800" dirty="0">
              <a:solidFill>
                <a:srgbClr val="00206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1480" y="354779"/>
            <a:ext cx="13630322" cy="9826722"/>
          </a:xfrm>
          <a:prstGeom prst="rect">
            <a:avLst/>
          </a:prstGeom>
        </p:spPr>
        <p:txBody>
          <a:bodyPr wrap="square" lIns="133027" tIns="66513" rIns="133027" bIns="66513">
            <a:spAutoFit/>
          </a:bodyPr>
          <a:lstStyle/>
          <a:p>
            <a:pPr marL="498851" indent="-498851">
              <a:spcBef>
                <a:spcPts val="698"/>
              </a:spcBef>
              <a:buClr>
                <a:srgbClr val="C00000"/>
              </a:buClr>
              <a:buSzPts val="2400"/>
              <a:buFont typeface="Arial" pitchFamily="34" charset="0"/>
              <a:buChar char="•"/>
            </a:pPr>
            <a:r>
              <a:rPr lang="en-US" sz="3200" u="sng" dirty="0" err="1">
                <a:solidFill>
                  <a:srgbClr val="002060"/>
                </a:solidFill>
              </a:rPr>
              <a:t>reserved_room_type</a:t>
            </a:r>
            <a:r>
              <a:rPr lang="en-US" sz="3200" dirty="0">
                <a:solidFill>
                  <a:srgbClr val="002060"/>
                </a:solidFill>
              </a:rPr>
              <a:t> – Type of Room booked</a:t>
            </a:r>
          </a:p>
          <a:p>
            <a:pPr marL="498851" indent="-498851">
              <a:spcBef>
                <a:spcPts val="698"/>
              </a:spcBef>
              <a:buClr>
                <a:srgbClr val="C00000"/>
              </a:buClr>
              <a:buSzPts val="2400"/>
              <a:buFont typeface="Arial" pitchFamily="34" charset="0"/>
              <a:buChar char="•"/>
            </a:pPr>
            <a:r>
              <a:rPr lang="en-US" sz="3200" u="sng" dirty="0" err="1">
                <a:solidFill>
                  <a:srgbClr val="002060"/>
                </a:solidFill>
              </a:rPr>
              <a:t>assigned_room_type</a:t>
            </a:r>
            <a:r>
              <a:rPr lang="en-US" sz="3200" dirty="0">
                <a:solidFill>
                  <a:srgbClr val="002060"/>
                </a:solidFill>
              </a:rPr>
              <a:t> – Type of Room assigned/</a:t>
            </a:r>
            <a:r>
              <a:rPr lang="en-US" sz="3200" dirty="0" err="1">
                <a:solidFill>
                  <a:srgbClr val="002060"/>
                </a:solidFill>
              </a:rPr>
              <a:t>alloted</a:t>
            </a:r>
            <a:endParaRPr lang="en-US" sz="3200" dirty="0">
              <a:solidFill>
                <a:srgbClr val="002060"/>
              </a:solidFill>
            </a:endParaRPr>
          </a:p>
          <a:p>
            <a:pPr marL="498851" indent="-498851">
              <a:spcBef>
                <a:spcPts val="698"/>
              </a:spcBef>
              <a:buClr>
                <a:srgbClr val="C00000"/>
              </a:buClr>
              <a:buSzPts val="2400"/>
              <a:buFont typeface="Arial" pitchFamily="34" charset="0"/>
              <a:buChar char="•"/>
            </a:pPr>
            <a:r>
              <a:rPr lang="en-US" sz="3200" u="sng" dirty="0" err="1">
                <a:solidFill>
                  <a:srgbClr val="002060"/>
                </a:solidFill>
              </a:rPr>
              <a:t>booking_charges</a:t>
            </a:r>
            <a:r>
              <a:rPr lang="en-US" sz="3200" u="sng" dirty="0">
                <a:solidFill>
                  <a:srgbClr val="002060"/>
                </a:solidFill>
              </a:rPr>
              <a:t> </a:t>
            </a:r>
            <a:r>
              <a:rPr lang="en-US" sz="3200" dirty="0">
                <a:solidFill>
                  <a:srgbClr val="002060"/>
                </a:solidFill>
              </a:rPr>
              <a:t>– booking charges we charged</a:t>
            </a:r>
          </a:p>
          <a:p>
            <a:pPr marL="498851" indent="-498851">
              <a:spcBef>
                <a:spcPts val="698"/>
              </a:spcBef>
              <a:buClr>
                <a:srgbClr val="C00000"/>
              </a:buClr>
              <a:buSzPts val="2400"/>
              <a:buFont typeface="Arial" pitchFamily="34" charset="0"/>
              <a:buChar char="•"/>
            </a:pPr>
            <a:r>
              <a:rPr lang="en-US" sz="3200" u="sng" dirty="0" err="1">
                <a:solidFill>
                  <a:srgbClr val="002060"/>
                </a:solidFill>
              </a:rPr>
              <a:t>deposit_type</a:t>
            </a:r>
            <a:r>
              <a:rPr lang="en-US" sz="3200" dirty="0">
                <a:solidFill>
                  <a:srgbClr val="002060"/>
                </a:solidFill>
              </a:rPr>
              <a:t> – No Deposit, Non Refund, Refundable</a:t>
            </a:r>
          </a:p>
          <a:p>
            <a:pPr marL="498851" indent="-498851">
              <a:spcBef>
                <a:spcPts val="698"/>
              </a:spcBef>
              <a:buClr>
                <a:srgbClr val="C00000"/>
              </a:buClr>
              <a:buSzPts val="2400"/>
              <a:buFont typeface="Arial" pitchFamily="34" charset="0"/>
              <a:buChar char="•"/>
            </a:pPr>
            <a:r>
              <a:rPr lang="en-US" sz="3200" u="sng" dirty="0">
                <a:solidFill>
                  <a:srgbClr val="002060"/>
                </a:solidFill>
              </a:rPr>
              <a:t>agent</a:t>
            </a:r>
            <a:r>
              <a:rPr lang="en-US" sz="3200" dirty="0">
                <a:solidFill>
                  <a:srgbClr val="002060"/>
                </a:solidFill>
              </a:rPr>
              <a:t>- ID of travel agency </a:t>
            </a:r>
          </a:p>
          <a:p>
            <a:pPr marL="498851" indent="-498851">
              <a:spcBef>
                <a:spcPts val="698"/>
              </a:spcBef>
              <a:buClr>
                <a:srgbClr val="C00000"/>
              </a:buClr>
              <a:buSzPts val="2400"/>
              <a:buFont typeface="Arial" pitchFamily="34" charset="0"/>
              <a:buChar char="•"/>
            </a:pPr>
            <a:r>
              <a:rPr lang="en-US" sz="3200" u="sng" dirty="0">
                <a:solidFill>
                  <a:srgbClr val="002060"/>
                </a:solidFill>
              </a:rPr>
              <a:t>company</a:t>
            </a:r>
            <a:r>
              <a:rPr lang="en-US" sz="3200" dirty="0">
                <a:solidFill>
                  <a:srgbClr val="002060"/>
                </a:solidFill>
              </a:rPr>
              <a:t>- ID of the company</a:t>
            </a:r>
          </a:p>
          <a:p>
            <a:pPr marL="498851" indent="-498851">
              <a:buClr>
                <a:srgbClr val="C00000"/>
              </a:buClr>
              <a:buSzPts val="2400"/>
              <a:buFontTx/>
              <a:buChar char="•"/>
            </a:pPr>
            <a:r>
              <a:rPr lang="en-US" sz="3200" u="sng" dirty="0" err="1">
                <a:solidFill>
                  <a:srgbClr val="002060"/>
                </a:solidFill>
              </a:rPr>
              <a:t>days_in_waiting_list</a:t>
            </a:r>
            <a:r>
              <a:rPr lang="en-US" sz="3200" dirty="0">
                <a:solidFill>
                  <a:srgbClr val="002060"/>
                </a:solidFill>
              </a:rPr>
              <a:t> – Number of days in waiting </a:t>
            </a:r>
          </a:p>
          <a:p>
            <a:pPr marL="498851" indent="-498851">
              <a:buClr>
                <a:srgbClr val="C00000"/>
              </a:buClr>
              <a:buSzPts val="2400"/>
              <a:buFontTx/>
              <a:buChar char="•"/>
            </a:pPr>
            <a:r>
              <a:rPr lang="en-US" sz="3200" dirty="0" err="1">
                <a:solidFill>
                  <a:srgbClr val="002060"/>
                </a:solidFill>
              </a:rPr>
              <a:t>adr</a:t>
            </a:r>
            <a:r>
              <a:rPr lang="en-US" sz="3200" dirty="0">
                <a:solidFill>
                  <a:srgbClr val="002060"/>
                </a:solidFill>
              </a:rPr>
              <a:t>- Average daily rate</a:t>
            </a:r>
          </a:p>
          <a:p>
            <a:pPr marL="498851" indent="-498851">
              <a:buClr>
                <a:srgbClr val="C00000"/>
              </a:buClr>
              <a:buSzPts val="2400"/>
              <a:buChar char="•"/>
            </a:pPr>
            <a:r>
              <a:rPr lang="en-US" sz="3200" u="sng" dirty="0" err="1">
                <a:solidFill>
                  <a:srgbClr val="002060"/>
                </a:solidFill>
              </a:rPr>
              <a:t>required_car_parking_space</a:t>
            </a:r>
            <a:r>
              <a:rPr lang="en-US" sz="3200" u="sng" dirty="0">
                <a:solidFill>
                  <a:srgbClr val="002060"/>
                </a:solidFill>
              </a:rPr>
              <a:t> </a:t>
            </a:r>
            <a:r>
              <a:rPr lang="en-US" sz="3200" dirty="0">
                <a:solidFill>
                  <a:srgbClr val="002060"/>
                </a:solidFill>
              </a:rPr>
              <a:t>– Number of car parking spaces required</a:t>
            </a:r>
          </a:p>
          <a:p>
            <a:pPr marL="498851" indent="-498851">
              <a:spcBef>
                <a:spcPts val="698"/>
              </a:spcBef>
              <a:buClr>
                <a:srgbClr val="C00000"/>
              </a:buClr>
              <a:buSzPts val="2400"/>
              <a:buChar char="•"/>
            </a:pPr>
            <a:r>
              <a:rPr lang="en-US" sz="3200" u="sng" dirty="0" err="1">
                <a:solidFill>
                  <a:srgbClr val="002060"/>
                </a:solidFill>
              </a:rPr>
              <a:t>total_of_special_request</a:t>
            </a:r>
            <a:r>
              <a:rPr lang="en-US" sz="3200" u="sng" dirty="0">
                <a:solidFill>
                  <a:srgbClr val="002060"/>
                </a:solidFill>
              </a:rPr>
              <a:t> </a:t>
            </a:r>
            <a:r>
              <a:rPr lang="en-US" sz="3200" dirty="0">
                <a:solidFill>
                  <a:srgbClr val="002060"/>
                </a:solidFill>
              </a:rPr>
              <a:t>– Number of special request requested</a:t>
            </a:r>
          </a:p>
          <a:p>
            <a:pPr marL="498851" indent="-498851">
              <a:spcBef>
                <a:spcPts val="698"/>
              </a:spcBef>
              <a:buClr>
                <a:srgbClr val="C00000"/>
              </a:buClr>
              <a:buSzPts val="2400"/>
              <a:buChar char="•"/>
            </a:pPr>
            <a:r>
              <a:rPr lang="en-US" sz="3200" u="sng" dirty="0" err="1">
                <a:solidFill>
                  <a:srgbClr val="002060"/>
                </a:solidFill>
              </a:rPr>
              <a:t>reservation_status</a:t>
            </a:r>
            <a:r>
              <a:rPr lang="en-US" sz="3200" dirty="0">
                <a:solidFill>
                  <a:srgbClr val="002060"/>
                </a:solidFill>
              </a:rPr>
              <a:t> -  Canceled, Check out</a:t>
            </a:r>
          </a:p>
          <a:p>
            <a:pPr marL="498851" indent="-498851">
              <a:spcBef>
                <a:spcPts val="698"/>
              </a:spcBef>
              <a:buClr>
                <a:srgbClr val="C00000"/>
              </a:buClr>
              <a:buSzPts val="2400"/>
              <a:buChar char="•"/>
            </a:pPr>
            <a:r>
              <a:rPr lang="en-US" sz="3200" u="sng" dirty="0" err="1">
                <a:solidFill>
                  <a:srgbClr val="002060"/>
                </a:solidFill>
              </a:rPr>
              <a:t>reservation_status_date</a:t>
            </a:r>
            <a:r>
              <a:rPr lang="en-US" sz="3200" dirty="0">
                <a:solidFill>
                  <a:srgbClr val="002060"/>
                </a:solidFill>
              </a:rPr>
              <a:t> – Canceled / check out</a:t>
            </a:r>
          </a:p>
          <a:p>
            <a:pPr marL="498851" indent="-498851">
              <a:spcBef>
                <a:spcPts val="698"/>
              </a:spcBef>
              <a:buClr>
                <a:srgbClr val="C00000"/>
              </a:buClr>
              <a:buSzPts val="2400"/>
              <a:buChar char="•"/>
            </a:pPr>
            <a:r>
              <a:rPr lang="en-US" sz="3200" u="sng" dirty="0" err="1">
                <a:solidFill>
                  <a:srgbClr val="002060"/>
                </a:solidFill>
              </a:rPr>
              <a:t>is_repeated_guest</a:t>
            </a:r>
            <a:r>
              <a:rPr lang="en-US" sz="3200" dirty="0">
                <a:solidFill>
                  <a:srgbClr val="002060"/>
                </a:solidFill>
              </a:rPr>
              <a:t> –(0 or 1) contain data of repeated guest</a:t>
            </a:r>
          </a:p>
          <a:p>
            <a:pPr marL="498851" indent="-498851">
              <a:spcBef>
                <a:spcPts val="698"/>
              </a:spcBef>
              <a:buClr>
                <a:srgbClr val="C00000"/>
              </a:buClr>
              <a:buSzPts val="2400"/>
              <a:buChar char="•"/>
            </a:pPr>
            <a:r>
              <a:rPr lang="en-US" sz="3200" u="sng" dirty="0" err="1">
                <a:solidFill>
                  <a:srgbClr val="002060"/>
                </a:solidFill>
              </a:rPr>
              <a:t>customer_type</a:t>
            </a:r>
            <a:r>
              <a:rPr lang="en-US" sz="3200" dirty="0">
                <a:solidFill>
                  <a:srgbClr val="002060"/>
                </a:solidFill>
              </a:rPr>
              <a:t> – Type of customer Contract / Group / Transient</a:t>
            </a:r>
          </a:p>
          <a:p>
            <a:pPr marL="498851" indent="-498851">
              <a:spcBef>
                <a:spcPts val="698"/>
              </a:spcBef>
              <a:buClr>
                <a:srgbClr val="C00000"/>
              </a:buClr>
              <a:buSzPts val="2400"/>
              <a:buChar char="•"/>
            </a:pPr>
            <a:endParaRPr lang="en-US" sz="3200" dirty="0">
              <a:solidFill>
                <a:srgbClr val="002060"/>
              </a:solidFill>
            </a:endParaRPr>
          </a:p>
          <a:p>
            <a:pPr marL="498851" indent="-498851">
              <a:spcBef>
                <a:spcPts val="698"/>
              </a:spcBef>
              <a:buClr>
                <a:srgbClr val="C00000"/>
              </a:buClr>
              <a:buSzPts val="2400"/>
            </a:pPr>
            <a:endParaRPr lang="en-US" sz="3200" dirty="0">
              <a:solidFill>
                <a:srgbClr val="002060"/>
              </a:solidFill>
            </a:endParaRPr>
          </a:p>
          <a:p>
            <a:pPr>
              <a:lnSpc>
                <a:spcPct val="150000"/>
              </a:lnSpc>
              <a:spcBef>
                <a:spcPts val="698"/>
              </a:spcBef>
              <a:buClr>
                <a:srgbClr val="C00000"/>
              </a:buClr>
              <a:buSzPts val="2400"/>
            </a:pPr>
            <a:endParaRPr lang="en-US" sz="2800" dirty="0">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601665" cy="1069159"/>
          </a:xfrm>
        </p:spPr>
        <p:txBody>
          <a:bodyPr>
            <a:normAutofit/>
          </a:bodyPr>
          <a:lstStyle/>
          <a:p>
            <a:pPr algn="l"/>
            <a:r>
              <a:rPr lang="en-IN" sz="6700" b="1" dirty="0">
                <a:solidFill>
                  <a:srgbClr val="C00000"/>
                </a:solidFill>
              </a:rPr>
              <a:t>  Cleaning</a:t>
            </a:r>
            <a:r>
              <a:rPr lang="en-IN" sz="5800" b="1" dirty="0">
                <a:solidFill>
                  <a:srgbClr val="C00000"/>
                </a:solidFill>
              </a:rPr>
              <a:t> of Dataset</a:t>
            </a:r>
            <a:endParaRPr lang="en-US" sz="5800" b="1" dirty="0">
              <a:solidFill>
                <a:srgbClr val="C00000"/>
              </a:solidFill>
            </a:endParaRPr>
          </a:p>
        </p:txBody>
      </p:sp>
      <p:pic>
        <p:nvPicPr>
          <p:cNvPr id="4" name="Content Placeholder 3" descr="dropping duplicates.png"/>
          <p:cNvPicPr>
            <a:picLocks noGrp="1" noChangeAspect="1"/>
          </p:cNvPicPr>
          <p:nvPr>
            <p:ph idx="1"/>
          </p:nvPr>
        </p:nvPicPr>
        <p:blipFill>
          <a:blip r:embed="rId2"/>
          <a:stretch>
            <a:fillRect/>
          </a:stretch>
        </p:blipFill>
        <p:spPr>
          <a:xfrm>
            <a:off x="1775477" y="2243138"/>
            <a:ext cx="10850846" cy="5345112"/>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2127</TotalTime>
  <Words>1976</Words>
  <Application>Microsoft Office PowerPoint</Application>
  <PresentationFormat>Custom</PresentationFormat>
  <Paragraphs>196</Paragraphs>
  <Slides>35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Roboto</vt:lpstr>
      <vt:lpstr>Times New Roman</vt:lpstr>
      <vt:lpstr>Wingdings</vt:lpstr>
      <vt:lpstr>Office Theme</vt:lpstr>
      <vt:lpstr>2222222222222222222222222222222222222222222222222</vt:lpstr>
      <vt:lpstr>Capstone Project-1</vt:lpstr>
      <vt:lpstr>Flow of Presentation</vt:lpstr>
      <vt:lpstr>Agenda</vt:lpstr>
      <vt:lpstr>Data Summary</vt:lpstr>
      <vt:lpstr>Columns used:</vt:lpstr>
      <vt:lpstr>PowerPoint Presentation</vt:lpstr>
      <vt:lpstr>PowerPoint Presentation</vt:lpstr>
      <vt:lpstr>  Cleaning of Dataset</vt:lpstr>
      <vt:lpstr>  Cleaning of Dataset</vt:lpstr>
      <vt:lpstr> Cleaning of Dataset</vt:lpstr>
      <vt:lpstr>Data Visualization</vt:lpstr>
      <vt:lpstr>Data Visualization</vt:lpstr>
      <vt:lpstr>Data Visualization</vt:lpstr>
      <vt:lpstr>   Data Visualization</vt:lpstr>
      <vt:lpstr> Data Visualization</vt:lpstr>
      <vt:lpstr>   Data Visualization</vt:lpstr>
      <vt:lpstr>  Data Visualization</vt:lpstr>
      <vt:lpstr>Data Visualization</vt:lpstr>
      <vt:lpstr>Data Visualization</vt:lpstr>
      <vt:lpstr>Data Visualization</vt:lpstr>
      <vt:lpstr>Data Visualization</vt:lpstr>
      <vt:lpstr>Data Visualization</vt:lpstr>
      <vt:lpstr>Checking whether not getting allotted the same room type as demanded is the cause of cancellation of booking?  </vt:lpstr>
      <vt:lpstr>   Data Visualization</vt:lpstr>
      <vt:lpstr>  Data Visualization</vt:lpstr>
      <vt:lpstr>Data Visualization</vt:lpstr>
      <vt:lpstr>    Data Visualization</vt:lpstr>
      <vt:lpstr>    Data Visualization</vt:lpstr>
      <vt:lpstr>    Data Visualization</vt:lpstr>
      <vt:lpstr>   Data Visualization</vt:lpstr>
      <vt:lpstr>  Data Visualization</vt:lpstr>
      <vt:lpstr>   Inferences</vt:lpstr>
      <vt:lpstr>   Conclusion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dc:title>
  <dc:creator>Welcome</dc:creator>
  <cp:lastModifiedBy>RooDee</cp:lastModifiedBy>
  <cp:revision>102</cp:revision>
  <cp:lastPrinted>2022-05-12T18:18:07Z</cp:lastPrinted>
  <dcterms:created xsi:type="dcterms:W3CDTF">2022-05-11T15:01:25Z</dcterms:created>
  <dcterms:modified xsi:type="dcterms:W3CDTF">2022-05-15T17:55:51Z</dcterms:modified>
</cp:coreProperties>
</file>