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77" r:id="rId2"/>
    <p:sldId id="256" r:id="rId3"/>
    <p:sldId id="257" r:id="rId4"/>
    <p:sldId id="269" r:id="rId5"/>
    <p:sldId id="270" r:id="rId6"/>
    <p:sldId id="258" r:id="rId7"/>
    <p:sldId id="262" r:id="rId8"/>
    <p:sldId id="263" r:id="rId9"/>
    <p:sldId id="264" r:id="rId10"/>
    <p:sldId id="265" r:id="rId11"/>
    <p:sldId id="266" r:id="rId12"/>
    <p:sldId id="267" r:id="rId13"/>
    <p:sldId id="259" r:id="rId14"/>
    <p:sldId id="260" r:id="rId15"/>
    <p:sldId id="261"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1" d="100"/>
          <a:sy n="81" d="100"/>
        </p:scale>
        <p:origin x="590"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6FEC8-874F-4ACA-947A-5212D5402DA1}" type="doc">
      <dgm:prSet loTypeId="urn:microsoft.com/office/officeart/2005/8/layout/process1" loCatId="process" qsTypeId="urn:microsoft.com/office/officeart/2005/8/quickstyle/simple1" qsCatId="simple" csTypeId="urn:microsoft.com/office/officeart/2005/8/colors/accent1_2" csCatId="accent1" phldr="1"/>
      <dgm:spPr/>
    </dgm:pt>
    <dgm:pt modelId="{BDA74729-F425-4680-9329-A81EAD38DA45}">
      <dgm:prSet phldrT="[Text]" custT="1"/>
      <dgm:spPr/>
      <dgm:t>
        <a:bodyPr/>
        <a:lstStyle/>
        <a:p>
          <a:r>
            <a:rPr lang="en-IN" sz="1400" dirty="0"/>
            <a:t>Data collection</a:t>
          </a:r>
        </a:p>
      </dgm:t>
    </dgm:pt>
    <dgm:pt modelId="{51315573-ED11-45EF-BC21-6741E1B0B743}" type="parTrans" cxnId="{E38A446B-D443-4347-9390-8C29A60E06EB}">
      <dgm:prSet/>
      <dgm:spPr/>
      <dgm:t>
        <a:bodyPr/>
        <a:lstStyle/>
        <a:p>
          <a:endParaRPr lang="en-IN" sz="1400"/>
        </a:p>
      </dgm:t>
    </dgm:pt>
    <dgm:pt modelId="{6D33F14A-AA3E-4EEB-9BD1-1403BFE99142}" type="sibTrans" cxnId="{E38A446B-D443-4347-9390-8C29A60E06EB}">
      <dgm:prSet custT="1"/>
      <dgm:spPr/>
      <dgm:t>
        <a:bodyPr/>
        <a:lstStyle/>
        <a:p>
          <a:endParaRPr lang="en-IN" sz="1400"/>
        </a:p>
      </dgm:t>
    </dgm:pt>
    <dgm:pt modelId="{47614EBA-E61D-4354-9027-845999327774}">
      <dgm:prSet phldrT="[Text]" custT="1"/>
      <dgm:spPr/>
      <dgm:t>
        <a:bodyPr/>
        <a:lstStyle/>
        <a:p>
          <a:r>
            <a:rPr lang="en-IN" sz="1400" dirty="0"/>
            <a:t>Preprocessing</a:t>
          </a:r>
        </a:p>
      </dgm:t>
    </dgm:pt>
    <dgm:pt modelId="{343153B3-6A7E-4AE3-A25B-8F0E4F8A3FC0}" type="parTrans" cxnId="{77D0C3A4-B5CD-48F0-B61C-A66A9DF2A59E}">
      <dgm:prSet/>
      <dgm:spPr/>
      <dgm:t>
        <a:bodyPr/>
        <a:lstStyle/>
        <a:p>
          <a:endParaRPr lang="en-IN" sz="1400"/>
        </a:p>
      </dgm:t>
    </dgm:pt>
    <dgm:pt modelId="{C9F40F73-AE64-4154-B8C4-724BD8EC43B6}" type="sibTrans" cxnId="{77D0C3A4-B5CD-48F0-B61C-A66A9DF2A59E}">
      <dgm:prSet custT="1"/>
      <dgm:spPr/>
      <dgm:t>
        <a:bodyPr/>
        <a:lstStyle/>
        <a:p>
          <a:endParaRPr lang="en-IN" sz="1400"/>
        </a:p>
      </dgm:t>
    </dgm:pt>
    <dgm:pt modelId="{DF9C4C33-F1F9-4C4D-9696-93D1537A176A}">
      <dgm:prSet phldrT="[Text]" custT="1"/>
      <dgm:spPr/>
      <dgm:t>
        <a:bodyPr/>
        <a:lstStyle/>
        <a:p>
          <a:r>
            <a:rPr lang="en-IN" sz="1400" dirty="0"/>
            <a:t>Feature engineering</a:t>
          </a:r>
        </a:p>
      </dgm:t>
    </dgm:pt>
    <dgm:pt modelId="{BEC62565-487B-4A51-B064-6B6107483D03}" type="parTrans" cxnId="{BFBC1B1E-D40E-4263-9374-BD61DE3D3FC9}">
      <dgm:prSet/>
      <dgm:spPr/>
      <dgm:t>
        <a:bodyPr/>
        <a:lstStyle/>
        <a:p>
          <a:endParaRPr lang="en-IN" sz="1400"/>
        </a:p>
      </dgm:t>
    </dgm:pt>
    <dgm:pt modelId="{492ECB58-932A-49AB-9528-041A5E2E468D}" type="sibTrans" cxnId="{BFBC1B1E-D40E-4263-9374-BD61DE3D3FC9}">
      <dgm:prSet custT="1"/>
      <dgm:spPr/>
      <dgm:t>
        <a:bodyPr/>
        <a:lstStyle/>
        <a:p>
          <a:endParaRPr lang="en-IN" sz="1400"/>
        </a:p>
      </dgm:t>
    </dgm:pt>
    <dgm:pt modelId="{5104E78E-7E38-47D6-9C68-E7C37D822292}">
      <dgm:prSet phldrT="[Text]" custT="1"/>
      <dgm:spPr/>
      <dgm:t>
        <a:bodyPr/>
        <a:lstStyle/>
        <a:p>
          <a:r>
            <a:rPr lang="en-IN" sz="1400" dirty="0"/>
            <a:t>Model selection</a:t>
          </a:r>
        </a:p>
      </dgm:t>
    </dgm:pt>
    <dgm:pt modelId="{7A7C57D5-D8F9-4AEB-89ED-5560EE27298F}" type="parTrans" cxnId="{789D35BC-2F72-4236-9C1A-87DFA7F140EF}">
      <dgm:prSet/>
      <dgm:spPr/>
      <dgm:t>
        <a:bodyPr/>
        <a:lstStyle/>
        <a:p>
          <a:endParaRPr lang="en-IN" sz="1400"/>
        </a:p>
      </dgm:t>
    </dgm:pt>
    <dgm:pt modelId="{90F13522-35D3-4784-BE61-32FB8F97082D}" type="sibTrans" cxnId="{789D35BC-2F72-4236-9C1A-87DFA7F140EF}">
      <dgm:prSet custT="1"/>
      <dgm:spPr/>
      <dgm:t>
        <a:bodyPr/>
        <a:lstStyle/>
        <a:p>
          <a:endParaRPr lang="en-IN" sz="1400"/>
        </a:p>
      </dgm:t>
    </dgm:pt>
    <dgm:pt modelId="{4D5C28F2-5570-4C08-93C7-DE612E50E086}">
      <dgm:prSet phldrT="[Text]" custT="1"/>
      <dgm:spPr/>
      <dgm:t>
        <a:bodyPr/>
        <a:lstStyle/>
        <a:p>
          <a:r>
            <a:rPr lang="en-IN" sz="1400" dirty="0"/>
            <a:t>Model training</a:t>
          </a:r>
        </a:p>
      </dgm:t>
    </dgm:pt>
    <dgm:pt modelId="{D3F20BC6-7A10-48BF-9DF9-6D54DC5CFE46}" type="parTrans" cxnId="{A19287B3-B7AC-4B78-B490-C1F982B33FB8}">
      <dgm:prSet/>
      <dgm:spPr/>
      <dgm:t>
        <a:bodyPr/>
        <a:lstStyle/>
        <a:p>
          <a:endParaRPr lang="en-IN" sz="1400"/>
        </a:p>
      </dgm:t>
    </dgm:pt>
    <dgm:pt modelId="{7C8A3398-39F3-4000-B646-C924EC228E72}" type="sibTrans" cxnId="{A19287B3-B7AC-4B78-B490-C1F982B33FB8}">
      <dgm:prSet custT="1"/>
      <dgm:spPr/>
      <dgm:t>
        <a:bodyPr/>
        <a:lstStyle/>
        <a:p>
          <a:endParaRPr lang="en-IN" sz="1400"/>
        </a:p>
      </dgm:t>
    </dgm:pt>
    <dgm:pt modelId="{3A888CA8-5736-42A6-B291-04C588D8F2D1}">
      <dgm:prSet phldrT="[Text]" custT="1"/>
      <dgm:spPr/>
      <dgm:t>
        <a:bodyPr/>
        <a:lstStyle/>
        <a:p>
          <a:r>
            <a:rPr lang="en-IN" sz="1400" dirty="0"/>
            <a:t>Evaluation</a:t>
          </a:r>
        </a:p>
      </dgm:t>
    </dgm:pt>
    <dgm:pt modelId="{10A093E6-876D-4C04-9734-C04811C57D25}" type="parTrans" cxnId="{E045D713-46CD-4B15-822D-47AA40CA06DE}">
      <dgm:prSet/>
      <dgm:spPr/>
      <dgm:t>
        <a:bodyPr/>
        <a:lstStyle/>
        <a:p>
          <a:endParaRPr lang="en-IN" sz="1400"/>
        </a:p>
      </dgm:t>
    </dgm:pt>
    <dgm:pt modelId="{62E8750A-3076-48C9-8FFD-CF712404E1B5}" type="sibTrans" cxnId="{E045D713-46CD-4B15-822D-47AA40CA06DE}">
      <dgm:prSet custT="1"/>
      <dgm:spPr/>
      <dgm:t>
        <a:bodyPr/>
        <a:lstStyle/>
        <a:p>
          <a:endParaRPr lang="en-IN" sz="1400"/>
        </a:p>
      </dgm:t>
    </dgm:pt>
    <dgm:pt modelId="{3C2507A8-927B-43A0-A9F1-F60F36BECF49}">
      <dgm:prSet phldrT="[Text]" custT="1"/>
      <dgm:spPr/>
      <dgm:t>
        <a:bodyPr/>
        <a:lstStyle/>
        <a:p>
          <a:r>
            <a:rPr lang="en-IN" sz="1400" dirty="0"/>
            <a:t>Deployment</a:t>
          </a:r>
        </a:p>
      </dgm:t>
    </dgm:pt>
    <dgm:pt modelId="{201C4D68-7A5B-4A58-86BA-7C04DD5995B6}" type="parTrans" cxnId="{94B08D4D-17EC-49E8-BE2D-58D633E5530A}">
      <dgm:prSet/>
      <dgm:spPr/>
      <dgm:t>
        <a:bodyPr/>
        <a:lstStyle/>
        <a:p>
          <a:endParaRPr lang="en-IN" sz="1400"/>
        </a:p>
      </dgm:t>
    </dgm:pt>
    <dgm:pt modelId="{346875B1-31D6-459D-BF3D-421DEA4A9B36}" type="sibTrans" cxnId="{94B08D4D-17EC-49E8-BE2D-58D633E5530A}">
      <dgm:prSet/>
      <dgm:spPr/>
      <dgm:t>
        <a:bodyPr/>
        <a:lstStyle/>
        <a:p>
          <a:endParaRPr lang="en-IN" sz="1400"/>
        </a:p>
      </dgm:t>
    </dgm:pt>
    <dgm:pt modelId="{038A347F-E25E-4056-AB2B-B1A6325DF082}" type="pres">
      <dgm:prSet presAssocID="{69D6FEC8-874F-4ACA-947A-5212D5402DA1}" presName="Name0" presStyleCnt="0">
        <dgm:presLayoutVars>
          <dgm:dir/>
          <dgm:resizeHandles val="exact"/>
        </dgm:presLayoutVars>
      </dgm:prSet>
      <dgm:spPr/>
    </dgm:pt>
    <dgm:pt modelId="{80A3029A-B54E-4623-A4BA-5896A89BD1A1}" type="pres">
      <dgm:prSet presAssocID="{BDA74729-F425-4680-9329-A81EAD38DA45}" presName="node" presStyleLbl="node1" presStyleIdx="0" presStyleCnt="7" custScaleX="133354" custScaleY="129807">
        <dgm:presLayoutVars>
          <dgm:bulletEnabled val="1"/>
        </dgm:presLayoutVars>
      </dgm:prSet>
      <dgm:spPr/>
    </dgm:pt>
    <dgm:pt modelId="{2C420DAC-B313-4307-B040-BF05266A9DA9}" type="pres">
      <dgm:prSet presAssocID="{6D33F14A-AA3E-4EEB-9BD1-1403BFE99142}" presName="sibTrans" presStyleLbl="sibTrans2D1" presStyleIdx="0" presStyleCnt="6"/>
      <dgm:spPr/>
    </dgm:pt>
    <dgm:pt modelId="{B04DBC08-AE5F-409E-B44D-EA2FF72CBF22}" type="pres">
      <dgm:prSet presAssocID="{6D33F14A-AA3E-4EEB-9BD1-1403BFE99142}" presName="connectorText" presStyleLbl="sibTrans2D1" presStyleIdx="0" presStyleCnt="6"/>
      <dgm:spPr/>
    </dgm:pt>
    <dgm:pt modelId="{919473BB-4706-40D1-84D0-6E4A55B1CE3A}" type="pres">
      <dgm:prSet presAssocID="{47614EBA-E61D-4354-9027-845999327774}" presName="node" presStyleLbl="node1" presStyleIdx="1" presStyleCnt="7" custScaleX="133354" custScaleY="129807">
        <dgm:presLayoutVars>
          <dgm:bulletEnabled val="1"/>
        </dgm:presLayoutVars>
      </dgm:prSet>
      <dgm:spPr/>
    </dgm:pt>
    <dgm:pt modelId="{AF7F410B-8279-4E23-ADEB-0C5757573F81}" type="pres">
      <dgm:prSet presAssocID="{C9F40F73-AE64-4154-B8C4-724BD8EC43B6}" presName="sibTrans" presStyleLbl="sibTrans2D1" presStyleIdx="1" presStyleCnt="6"/>
      <dgm:spPr/>
    </dgm:pt>
    <dgm:pt modelId="{707AB3DC-42B1-4915-AEC9-5DD91165EDD1}" type="pres">
      <dgm:prSet presAssocID="{C9F40F73-AE64-4154-B8C4-724BD8EC43B6}" presName="connectorText" presStyleLbl="sibTrans2D1" presStyleIdx="1" presStyleCnt="6"/>
      <dgm:spPr/>
    </dgm:pt>
    <dgm:pt modelId="{3A6AFE92-6549-4151-845E-60449B2D6338}" type="pres">
      <dgm:prSet presAssocID="{DF9C4C33-F1F9-4C4D-9696-93D1537A176A}" presName="node" presStyleLbl="node1" presStyleIdx="2" presStyleCnt="7" custScaleX="133354" custScaleY="129807">
        <dgm:presLayoutVars>
          <dgm:bulletEnabled val="1"/>
        </dgm:presLayoutVars>
      </dgm:prSet>
      <dgm:spPr/>
    </dgm:pt>
    <dgm:pt modelId="{0153601F-7798-461F-8B73-0BF5D7B44833}" type="pres">
      <dgm:prSet presAssocID="{492ECB58-932A-49AB-9528-041A5E2E468D}" presName="sibTrans" presStyleLbl="sibTrans2D1" presStyleIdx="2" presStyleCnt="6"/>
      <dgm:spPr/>
    </dgm:pt>
    <dgm:pt modelId="{F0B6498D-96CA-4806-8FE0-5502F13BB35C}" type="pres">
      <dgm:prSet presAssocID="{492ECB58-932A-49AB-9528-041A5E2E468D}" presName="connectorText" presStyleLbl="sibTrans2D1" presStyleIdx="2" presStyleCnt="6"/>
      <dgm:spPr/>
    </dgm:pt>
    <dgm:pt modelId="{2754E6E9-D6B7-4B85-9C46-2A722777EDF8}" type="pres">
      <dgm:prSet presAssocID="{5104E78E-7E38-47D6-9C68-E7C37D822292}" presName="node" presStyleLbl="node1" presStyleIdx="3" presStyleCnt="7" custScaleX="133354" custScaleY="129807">
        <dgm:presLayoutVars>
          <dgm:bulletEnabled val="1"/>
        </dgm:presLayoutVars>
      </dgm:prSet>
      <dgm:spPr/>
    </dgm:pt>
    <dgm:pt modelId="{3EB99380-026B-4ED8-A6B2-9571EF2A0B4F}" type="pres">
      <dgm:prSet presAssocID="{90F13522-35D3-4784-BE61-32FB8F97082D}" presName="sibTrans" presStyleLbl="sibTrans2D1" presStyleIdx="3" presStyleCnt="6"/>
      <dgm:spPr/>
    </dgm:pt>
    <dgm:pt modelId="{B24FE5FB-064B-42EE-9DE6-40A0111F2498}" type="pres">
      <dgm:prSet presAssocID="{90F13522-35D3-4784-BE61-32FB8F97082D}" presName="connectorText" presStyleLbl="sibTrans2D1" presStyleIdx="3" presStyleCnt="6"/>
      <dgm:spPr/>
    </dgm:pt>
    <dgm:pt modelId="{602DA41C-8E74-4094-8628-19138E456611}" type="pres">
      <dgm:prSet presAssocID="{4D5C28F2-5570-4C08-93C7-DE612E50E086}" presName="node" presStyleLbl="node1" presStyleIdx="4" presStyleCnt="7" custScaleX="133354" custScaleY="129807">
        <dgm:presLayoutVars>
          <dgm:bulletEnabled val="1"/>
        </dgm:presLayoutVars>
      </dgm:prSet>
      <dgm:spPr/>
    </dgm:pt>
    <dgm:pt modelId="{1061A05E-1F73-4C04-B64C-92C7CC12A47A}" type="pres">
      <dgm:prSet presAssocID="{7C8A3398-39F3-4000-B646-C924EC228E72}" presName="sibTrans" presStyleLbl="sibTrans2D1" presStyleIdx="4" presStyleCnt="6"/>
      <dgm:spPr/>
    </dgm:pt>
    <dgm:pt modelId="{0E2F48F9-271E-4A39-A916-D6C70E09EAF4}" type="pres">
      <dgm:prSet presAssocID="{7C8A3398-39F3-4000-B646-C924EC228E72}" presName="connectorText" presStyleLbl="sibTrans2D1" presStyleIdx="4" presStyleCnt="6"/>
      <dgm:spPr/>
    </dgm:pt>
    <dgm:pt modelId="{39AAAA59-0B59-45E5-9098-11955A8BFCBA}" type="pres">
      <dgm:prSet presAssocID="{3A888CA8-5736-42A6-B291-04C588D8F2D1}" presName="node" presStyleLbl="node1" presStyleIdx="5" presStyleCnt="7" custScaleX="133354" custScaleY="129807">
        <dgm:presLayoutVars>
          <dgm:bulletEnabled val="1"/>
        </dgm:presLayoutVars>
      </dgm:prSet>
      <dgm:spPr/>
    </dgm:pt>
    <dgm:pt modelId="{418ACFB8-437B-4ED7-A6D1-A59F3DE4498E}" type="pres">
      <dgm:prSet presAssocID="{62E8750A-3076-48C9-8FFD-CF712404E1B5}" presName="sibTrans" presStyleLbl="sibTrans2D1" presStyleIdx="5" presStyleCnt="6"/>
      <dgm:spPr/>
    </dgm:pt>
    <dgm:pt modelId="{2DB2A203-B8D2-47DF-BAFC-7F2ED39B80B8}" type="pres">
      <dgm:prSet presAssocID="{62E8750A-3076-48C9-8FFD-CF712404E1B5}" presName="connectorText" presStyleLbl="sibTrans2D1" presStyleIdx="5" presStyleCnt="6"/>
      <dgm:spPr/>
    </dgm:pt>
    <dgm:pt modelId="{23CC0227-12AB-4C44-A7E4-9BE7CE3F9DA3}" type="pres">
      <dgm:prSet presAssocID="{3C2507A8-927B-43A0-A9F1-F60F36BECF49}" presName="node" presStyleLbl="node1" presStyleIdx="6" presStyleCnt="7" custScaleX="133354" custScaleY="129807">
        <dgm:presLayoutVars>
          <dgm:bulletEnabled val="1"/>
        </dgm:presLayoutVars>
      </dgm:prSet>
      <dgm:spPr/>
    </dgm:pt>
  </dgm:ptLst>
  <dgm:cxnLst>
    <dgm:cxn modelId="{61817604-FE94-4CD0-8468-E1B1BFBE427C}" type="presOf" srcId="{90F13522-35D3-4784-BE61-32FB8F97082D}" destId="{3EB99380-026B-4ED8-A6B2-9571EF2A0B4F}" srcOrd="0" destOrd="0" presId="urn:microsoft.com/office/officeart/2005/8/layout/process1"/>
    <dgm:cxn modelId="{C6D8880A-396C-4D5B-B5AC-7E0FFFD2986D}" type="presOf" srcId="{C9F40F73-AE64-4154-B8C4-724BD8EC43B6}" destId="{AF7F410B-8279-4E23-ADEB-0C5757573F81}" srcOrd="0" destOrd="0" presId="urn:microsoft.com/office/officeart/2005/8/layout/process1"/>
    <dgm:cxn modelId="{E045D713-46CD-4B15-822D-47AA40CA06DE}" srcId="{69D6FEC8-874F-4ACA-947A-5212D5402DA1}" destId="{3A888CA8-5736-42A6-B291-04C588D8F2D1}" srcOrd="5" destOrd="0" parTransId="{10A093E6-876D-4C04-9734-C04811C57D25}" sibTransId="{62E8750A-3076-48C9-8FFD-CF712404E1B5}"/>
    <dgm:cxn modelId="{5FADBF1B-5443-421C-AD8A-1F0FA7346A6A}" type="presOf" srcId="{7C8A3398-39F3-4000-B646-C924EC228E72}" destId="{1061A05E-1F73-4C04-B64C-92C7CC12A47A}" srcOrd="0" destOrd="0" presId="urn:microsoft.com/office/officeart/2005/8/layout/process1"/>
    <dgm:cxn modelId="{BFBC1B1E-D40E-4263-9374-BD61DE3D3FC9}" srcId="{69D6FEC8-874F-4ACA-947A-5212D5402DA1}" destId="{DF9C4C33-F1F9-4C4D-9696-93D1537A176A}" srcOrd="2" destOrd="0" parTransId="{BEC62565-487B-4A51-B064-6B6107483D03}" sibTransId="{492ECB58-932A-49AB-9528-041A5E2E468D}"/>
    <dgm:cxn modelId="{BD2C9F1F-56DB-4044-A811-303BB2DB0A05}" type="presOf" srcId="{6D33F14A-AA3E-4EEB-9BD1-1403BFE99142}" destId="{B04DBC08-AE5F-409E-B44D-EA2FF72CBF22}" srcOrd="1" destOrd="0" presId="urn:microsoft.com/office/officeart/2005/8/layout/process1"/>
    <dgm:cxn modelId="{52E2FA3B-8C5B-488E-8B3F-833999AA37E7}" type="presOf" srcId="{62E8750A-3076-48C9-8FFD-CF712404E1B5}" destId="{418ACFB8-437B-4ED7-A6D1-A59F3DE4498E}" srcOrd="0" destOrd="0" presId="urn:microsoft.com/office/officeart/2005/8/layout/process1"/>
    <dgm:cxn modelId="{DE592A5F-DCC1-4322-A7EC-B02521B94AA8}" type="presOf" srcId="{4D5C28F2-5570-4C08-93C7-DE612E50E086}" destId="{602DA41C-8E74-4094-8628-19138E456611}" srcOrd="0" destOrd="0" presId="urn:microsoft.com/office/officeart/2005/8/layout/process1"/>
    <dgm:cxn modelId="{80DBEE63-4F9B-41C0-A2C2-33F2E7559D91}" type="presOf" srcId="{90F13522-35D3-4784-BE61-32FB8F97082D}" destId="{B24FE5FB-064B-42EE-9DE6-40A0111F2498}" srcOrd="1" destOrd="0" presId="urn:microsoft.com/office/officeart/2005/8/layout/process1"/>
    <dgm:cxn modelId="{E38A446B-D443-4347-9390-8C29A60E06EB}" srcId="{69D6FEC8-874F-4ACA-947A-5212D5402DA1}" destId="{BDA74729-F425-4680-9329-A81EAD38DA45}" srcOrd="0" destOrd="0" parTransId="{51315573-ED11-45EF-BC21-6741E1B0B743}" sibTransId="{6D33F14A-AA3E-4EEB-9BD1-1403BFE99142}"/>
    <dgm:cxn modelId="{31E9826B-6E74-498C-BD9D-F2399D733FED}" type="presOf" srcId="{6D33F14A-AA3E-4EEB-9BD1-1403BFE99142}" destId="{2C420DAC-B313-4307-B040-BF05266A9DA9}" srcOrd="0" destOrd="0" presId="urn:microsoft.com/office/officeart/2005/8/layout/process1"/>
    <dgm:cxn modelId="{94B08D4D-17EC-49E8-BE2D-58D633E5530A}" srcId="{69D6FEC8-874F-4ACA-947A-5212D5402DA1}" destId="{3C2507A8-927B-43A0-A9F1-F60F36BECF49}" srcOrd="6" destOrd="0" parTransId="{201C4D68-7A5B-4A58-86BA-7C04DD5995B6}" sibTransId="{346875B1-31D6-459D-BF3D-421DEA4A9B36}"/>
    <dgm:cxn modelId="{C71F9F72-1681-422D-BB42-1FBCECA93B47}" type="presOf" srcId="{62E8750A-3076-48C9-8FFD-CF712404E1B5}" destId="{2DB2A203-B8D2-47DF-BAFC-7F2ED39B80B8}" srcOrd="1" destOrd="0" presId="urn:microsoft.com/office/officeart/2005/8/layout/process1"/>
    <dgm:cxn modelId="{FA784B7B-46B7-4156-8531-607F508B280D}" type="presOf" srcId="{5104E78E-7E38-47D6-9C68-E7C37D822292}" destId="{2754E6E9-D6B7-4B85-9C46-2A722777EDF8}" srcOrd="0" destOrd="0" presId="urn:microsoft.com/office/officeart/2005/8/layout/process1"/>
    <dgm:cxn modelId="{33F3DD9F-8CFF-4C07-9286-8CBE19E5CB94}" type="presOf" srcId="{492ECB58-932A-49AB-9528-041A5E2E468D}" destId="{F0B6498D-96CA-4806-8FE0-5502F13BB35C}" srcOrd="1" destOrd="0" presId="urn:microsoft.com/office/officeart/2005/8/layout/process1"/>
    <dgm:cxn modelId="{77D0C3A4-B5CD-48F0-B61C-A66A9DF2A59E}" srcId="{69D6FEC8-874F-4ACA-947A-5212D5402DA1}" destId="{47614EBA-E61D-4354-9027-845999327774}" srcOrd="1" destOrd="0" parTransId="{343153B3-6A7E-4AE3-A25B-8F0E4F8A3FC0}" sibTransId="{C9F40F73-AE64-4154-B8C4-724BD8EC43B6}"/>
    <dgm:cxn modelId="{A19287B3-B7AC-4B78-B490-C1F982B33FB8}" srcId="{69D6FEC8-874F-4ACA-947A-5212D5402DA1}" destId="{4D5C28F2-5570-4C08-93C7-DE612E50E086}" srcOrd="4" destOrd="0" parTransId="{D3F20BC6-7A10-48BF-9DF9-6D54DC5CFE46}" sibTransId="{7C8A3398-39F3-4000-B646-C924EC228E72}"/>
    <dgm:cxn modelId="{94E9B2B6-067E-4D77-B292-228F689AE3F6}" type="presOf" srcId="{3A888CA8-5736-42A6-B291-04C588D8F2D1}" destId="{39AAAA59-0B59-45E5-9098-11955A8BFCBA}" srcOrd="0" destOrd="0" presId="urn:microsoft.com/office/officeart/2005/8/layout/process1"/>
    <dgm:cxn modelId="{891BC1B7-A2EE-4530-9DD6-0ED0A83CB2A8}" type="presOf" srcId="{7C8A3398-39F3-4000-B646-C924EC228E72}" destId="{0E2F48F9-271E-4A39-A916-D6C70E09EAF4}" srcOrd="1" destOrd="0" presId="urn:microsoft.com/office/officeart/2005/8/layout/process1"/>
    <dgm:cxn modelId="{789D35BC-2F72-4236-9C1A-87DFA7F140EF}" srcId="{69D6FEC8-874F-4ACA-947A-5212D5402DA1}" destId="{5104E78E-7E38-47D6-9C68-E7C37D822292}" srcOrd="3" destOrd="0" parTransId="{7A7C57D5-D8F9-4AEB-89ED-5560EE27298F}" sibTransId="{90F13522-35D3-4784-BE61-32FB8F97082D}"/>
    <dgm:cxn modelId="{404094C1-5190-460D-89C3-6C7E93228EFC}" type="presOf" srcId="{3C2507A8-927B-43A0-A9F1-F60F36BECF49}" destId="{23CC0227-12AB-4C44-A7E4-9BE7CE3F9DA3}" srcOrd="0" destOrd="0" presId="urn:microsoft.com/office/officeart/2005/8/layout/process1"/>
    <dgm:cxn modelId="{E29D3AD3-6E31-4859-A74C-1A1931EDD033}" type="presOf" srcId="{C9F40F73-AE64-4154-B8C4-724BD8EC43B6}" destId="{707AB3DC-42B1-4915-AEC9-5DD91165EDD1}" srcOrd="1" destOrd="0" presId="urn:microsoft.com/office/officeart/2005/8/layout/process1"/>
    <dgm:cxn modelId="{AC5BD7DA-9EFA-4A73-B794-2F27ACE2C941}" type="presOf" srcId="{47614EBA-E61D-4354-9027-845999327774}" destId="{919473BB-4706-40D1-84D0-6E4A55B1CE3A}" srcOrd="0" destOrd="0" presId="urn:microsoft.com/office/officeart/2005/8/layout/process1"/>
    <dgm:cxn modelId="{D64239EB-0A50-432F-88A4-76DED5FBE07E}" type="presOf" srcId="{69D6FEC8-874F-4ACA-947A-5212D5402DA1}" destId="{038A347F-E25E-4056-AB2B-B1A6325DF082}" srcOrd="0" destOrd="0" presId="urn:microsoft.com/office/officeart/2005/8/layout/process1"/>
    <dgm:cxn modelId="{96B140EF-D336-4DD5-8F38-8C630479FE89}" type="presOf" srcId="{492ECB58-932A-49AB-9528-041A5E2E468D}" destId="{0153601F-7798-461F-8B73-0BF5D7B44833}" srcOrd="0" destOrd="0" presId="urn:microsoft.com/office/officeart/2005/8/layout/process1"/>
    <dgm:cxn modelId="{80511DF5-802F-4A14-9F5A-3F9F1609C293}" type="presOf" srcId="{BDA74729-F425-4680-9329-A81EAD38DA45}" destId="{80A3029A-B54E-4623-A4BA-5896A89BD1A1}" srcOrd="0" destOrd="0" presId="urn:microsoft.com/office/officeart/2005/8/layout/process1"/>
    <dgm:cxn modelId="{F3F643F9-FB01-46F3-8328-911A65C72EA2}" type="presOf" srcId="{DF9C4C33-F1F9-4C4D-9696-93D1537A176A}" destId="{3A6AFE92-6549-4151-845E-60449B2D6338}" srcOrd="0" destOrd="0" presId="urn:microsoft.com/office/officeart/2005/8/layout/process1"/>
    <dgm:cxn modelId="{E7A0EAB9-9D5E-4FCE-A0EF-83DECE034104}" type="presParOf" srcId="{038A347F-E25E-4056-AB2B-B1A6325DF082}" destId="{80A3029A-B54E-4623-A4BA-5896A89BD1A1}" srcOrd="0" destOrd="0" presId="urn:microsoft.com/office/officeart/2005/8/layout/process1"/>
    <dgm:cxn modelId="{9471FEA7-EB86-4780-B061-59A0586FC601}" type="presParOf" srcId="{038A347F-E25E-4056-AB2B-B1A6325DF082}" destId="{2C420DAC-B313-4307-B040-BF05266A9DA9}" srcOrd="1" destOrd="0" presId="urn:microsoft.com/office/officeart/2005/8/layout/process1"/>
    <dgm:cxn modelId="{7274A44A-B728-4520-9E46-18B7AE73D3FF}" type="presParOf" srcId="{2C420DAC-B313-4307-B040-BF05266A9DA9}" destId="{B04DBC08-AE5F-409E-B44D-EA2FF72CBF22}" srcOrd="0" destOrd="0" presId="urn:microsoft.com/office/officeart/2005/8/layout/process1"/>
    <dgm:cxn modelId="{5D90296B-7F23-4DF4-AE7A-345A6D199964}" type="presParOf" srcId="{038A347F-E25E-4056-AB2B-B1A6325DF082}" destId="{919473BB-4706-40D1-84D0-6E4A55B1CE3A}" srcOrd="2" destOrd="0" presId="urn:microsoft.com/office/officeart/2005/8/layout/process1"/>
    <dgm:cxn modelId="{A779B12E-A361-451B-8848-3B4CABFA6C19}" type="presParOf" srcId="{038A347F-E25E-4056-AB2B-B1A6325DF082}" destId="{AF7F410B-8279-4E23-ADEB-0C5757573F81}" srcOrd="3" destOrd="0" presId="urn:microsoft.com/office/officeart/2005/8/layout/process1"/>
    <dgm:cxn modelId="{04A21197-FA8D-4488-840F-A671C450EE62}" type="presParOf" srcId="{AF7F410B-8279-4E23-ADEB-0C5757573F81}" destId="{707AB3DC-42B1-4915-AEC9-5DD91165EDD1}" srcOrd="0" destOrd="0" presId="urn:microsoft.com/office/officeart/2005/8/layout/process1"/>
    <dgm:cxn modelId="{98A8FF98-5688-4F0B-9ED4-CA6CC59E0C65}" type="presParOf" srcId="{038A347F-E25E-4056-AB2B-B1A6325DF082}" destId="{3A6AFE92-6549-4151-845E-60449B2D6338}" srcOrd="4" destOrd="0" presId="urn:microsoft.com/office/officeart/2005/8/layout/process1"/>
    <dgm:cxn modelId="{CB8171FA-38DF-428A-8C19-CDA074C82FED}" type="presParOf" srcId="{038A347F-E25E-4056-AB2B-B1A6325DF082}" destId="{0153601F-7798-461F-8B73-0BF5D7B44833}" srcOrd="5" destOrd="0" presId="urn:microsoft.com/office/officeart/2005/8/layout/process1"/>
    <dgm:cxn modelId="{C9C98493-D552-4F48-B85D-19B9A5EBF574}" type="presParOf" srcId="{0153601F-7798-461F-8B73-0BF5D7B44833}" destId="{F0B6498D-96CA-4806-8FE0-5502F13BB35C}" srcOrd="0" destOrd="0" presId="urn:microsoft.com/office/officeart/2005/8/layout/process1"/>
    <dgm:cxn modelId="{79E0A7DD-B969-46CE-A82B-67F8C6F74140}" type="presParOf" srcId="{038A347F-E25E-4056-AB2B-B1A6325DF082}" destId="{2754E6E9-D6B7-4B85-9C46-2A722777EDF8}" srcOrd="6" destOrd="0" presId="urn:microsoft.com/office/officeart/2005/8/layout/process1"/>
    <dgm:cxn modelId="{1EBBB765-246E-4F3F-8855-B273FED78860}" type="presParOf" srcId="{038A347F-E25E-4056-AB2B-B1A6325DF082}" destId="{3EB99380-026B-4ED8-A6B2-9571EF2A0B4F}" srcOrd="7" destOrd="0" presId="urn:microsoft.com/office/officeart/2005/8/layout/process1"/>
    <dgm:cxn modelId="{5065D2B0-1C11-458C-95B1-00F2FDCE1D22}" type="presParOf" srcId="{3EB99380-026B-4ED8-A6B2-9571EF2A0B4F}" destId="{B24FE5FB-064B-42EE-9DE6-40A0111F2498}" srcOrd="0" destOrd="0" presId="urn:microsoft.com/office/officeart/2005/8/layout/process1"/>
    <dgm:cxn modelId="{A0E7618F-A9EF-4DAA-8F94-CE4935369E6A}" type="presParOf" srcId="{038A347F-E25E-4056-AB2B-B1A6325DF082}" destId="{602DA41C-8E74-4094-8628-19138E456611}" srcOrd="8" destOrd="0" presId="urn:microsoft.com/office/officeart/2005/8/layout/process1"/>
    <dgm:cxn modelId="{A27DB03C-1209-42B9-942A-80D3B6FA851A}" type="presParOf" srcId="{038A347F-E25E-4056-AB2B-B1A6325DF082}" destId="{1061A05E-1F73-4C04-B64C-92C7CC12A47A}" srcOrd="9" destOrd="0" presId="urn:microsoft.com/office/officeart/2005/8/layout/process1"/>
    <dgm:cxn modelId="{7D7D8D97-2E5A-4006-B6B7-AA45C11B56E0}" type="presParOf" srcId="{1061A05E-1F73-4C04-B64C-92C7CC12A47A}" destId="{0E2F48F9-271E-4A39-A916-D6C70E09EAF4}" srcOrd="0" destOrd="0" presId="urn:microsoft.com/office/officeart/2005/8/layout/process1"/>
    <dgm:cxn modelId="{72FCB31D-5137-4C03-AC8E-AD1CAFCF36E5}" type="presParOf" srcId="{038A347F-E25E-4056-AB2B-B1A6325DF082}" destId="{39AAAA59-0B59-45E5-9098-11955A8BFCBA}" srcOrd="10" destOrd="0" presId="urn:microsoft.com/office/officeart/2005/8/layout/process1"/>
    <dgm:cxn modelId="{F011452F-69A9-427B-B705-7DA9BB30B2D9}" type="presParOf" srcId="{038A347F-E25E-4056-AB2B-B1A6325DF082}" destId="{418ACFB8-437B-4ED7-A6D1-A59F3DE4498E}" srcOrd="11" destOrd="0" presId="urn:microsoft.com/office/officeart/2005/8/layout/process1"/>
    <dgm:cxn modelId="{E4F6A289-2067-4125-A0C4-32DB2CCCB365}" type="presParOf" srcId="{418ACFB8-437B-4ED7-A6D1-A59F3DE4498E}" destId="{2DB2A203-B8D2-47DF-BAFC-7F2ED39B80B8}" srcOrd="0" destOrd="0" presId="urn:microsoft.com/office/officeart/2005/8/layout/process1"/>
    <dgm:cxn modelId="{6A47CB3B-619E-4969-A288-89F96D3DB63D}" type="presParOf" srcId="{038A347F-E25E-4056-AB2B-B1A6325DF082}" destId="{23CC0227-12AB-4C44-A7E4-9BE7CE3F9DA3}"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62D8C6-C8AD-4A65-8A7A-18ADE982742A}" type="doc">
      <dgm:prSet loTypeId="urn:microsoft.com/office/officeart/2005/8/layout/hProcess9" loCatId="process" qsTypeId="urn:microsoft.com/office/officeart/2005/8/quickstyle/simple1" qsCatId="simple" csTypeId="urn:microsoft.com/office/officeart/2005/8/colors/accent1_2" csCatId="accent1" phldr="1"/>
      <dgm:spPr/>
    </dgm:pt>
    <dgm:pt modelId="{3BDBF575-098F-441F-833E-30E6F965143D}">
      <dgm:prSet phldrT="[Text]"/>
      <dgm:spPr/>
      <dgm:t>
        <a:bodyPr/>
        <a:lstStyle/>
        <a:p>
          <a:r>
            <a:rPr lang="en-IN" dirty="0"/>
            <a:t>Feature Scaling </a:t>
          </a:r>
        </a:p>
      </dgm:t>
    </dgm:pt>
    <dgm:pt modelId="{283F065C-6251-4A01-B73C-DB14830B94AE}" type="parTrans" cxnId="{431A47CA-D877-4A7A-9965-433BC584BB4A}">
      <dgm:prSet/>
      <dgm:spPr/>
      <dgm:t>
        <a:bodyPr/>
        <a:lstStyle/>
        <a:p>
          <a:endParaRPr lang="en-IN"/>
        </a:p>
      </dgm:t>
    </dgm:pt>
    <dgm:pt modelId="{E022070C-0CCE-434A-812F-14EB89786E5A}" type="sibTrans" cxnId="{431A47CA-D877-4A7A-9965-433BC584BB4A}">
      <dgm:prSet/>
      <dgm:spPr/>
      <dgm:t>
        <a:bodyPr/>
        <a:lstStyle/>
        <a:p>
          <a:endParaRPr lang="en-IN"/>
        </a:p>
      </dgm:t>
    </dgm:pt>
    <dgm:pt modelId="{C6731DDD-D116-40EE-99F0-87156C589991}">
      <dgm:prSet phldrT="[Text]"/>
      <dgm:spPr/>
      <dgm:t>
        <a:bodyPr/>
        <a:lstStyle/>
        <a:p>
          <a:r>
            <a:rPr lang="en-IN" b="0" i="0" dirty="0"/>
            <a:t>Dimensionality Reduction </a:t>
          </a:r>
          <a:endParaRPr lang="en-IN" dirty="0"/>
        </a:p>
      </dgm:t>
    </dgm:pt>
    <dgm:pt modelId="{5E3C7B48-AD54-4CCD-A2BD-BC06A05FCE55}" type="parTrans" cxnId="{FECF5D82-9292-4DF8-97F0-2F0B25DC30AA}">
      <dgm:prSet/>
      <dgm:spPr/>
      <dgm:t>
        <a:bodyPr/>
        <a:lstStyle/>
        <a:p>
          <a:endParaRPr lang="en-IN"/>
        </a:p>
      </dgm:t>
    </dgm:pt>
    <dgm:pt modelId="{47322C9C-430C-4C1A-A353-9678875AB5C1}" type="sibTrans" cxnId="{FECF5D82-9292-4DF8-97F0-2F0B25DC30AA}">
      <dgm:prSet/>
      <dgm:spPr/>
      <dgm:t>
        <a:bodyPr/>
        <a:lstStyle/>
        <a:p>
          <a:endParaRPr lang="en-IN"/>
        </a:p>
      </dgm:t>
    </dgm:pt>
    <dgm:pt modelId="{6354AFC5-D582-4A68-8C50-AF565D0394D7}">
      <dgm:prSet phldrT="[Text]"/>
      <dgm:spPr/>
      <dgm:t>
        <a:bodyPr/>
        <a:lstStyle/>
        <a:p>
          <a:r>
            <a:rPr lang="en-IN" dirty="0"/>
            <a:t>Handling imbalanced data</a:t>
          </a:r>
        </a:p>
      </dgm:t>
    </dgm:pt>
    <dgm:pt modelId="{8AC2429C-36C6-4AAD-AE13-3B6BED8D7706}" type="parTrans" cxnId="{A126B330-C6BE-47B9-B00E-39C8B0F9B52E}">
      <dgm:prSet/>
      <dgm:spPr/>
      <dgm:t>
        <a:bodyPr/>
        <a:lstStyle/>
        <a:p>
          <a:endParaRPr lang="en-IN"/>
        </a:p>
      </dgm:t>
    </dgm:pt>
    <dgm:pt modelId="{61AA1F18-E096-400D-9649-090566B93CA3}" type="sibTrans" cxnId="{A126B330-C6BE-47B9-B00E-39C8B0F9B52E}">
      <dgm:prSet/>
      <dgm:spPr/>
      <dgm:t>
        <a:bodyPr/>
        <a:lstStyle/>
        <a:p>
          <a:endParaRPr lang="en-IN"/>
        </a:p>
      </dgm:t>
    </dgm:pt>
    <dgm:pt modelId="{DC7596B7-DEFA-453B-AAF0-D6EF2BFFBF8E}">
      <dgm:prSet phldrT="[Text]"/>
      <dgm:spPr/>
      <dgm:t>
        <a:bodyPr/>
        <a:lstStyle/>
        <a:p>
          <a:r>
            <a:rPr lang="en-IN" dirty="0"/>
            <a:t>Text data processing </a:t>
          </a:r>
        </a:p>
      </dgm:t>
    </dgm:pt>
    <dgm:pt modelId="{624D14EA-287F-4637-86A8-4708F99161E9}" type="parTrans" cxnId="{FE4F46F8-584F-4D21-8F2A-8EE217D8D610}">
      <dgm:prSet/>
      <dgm:spPr/>
      <dgm:t>
        <a:bodyPr/>
        <a:lstStyle/>
        <a:p>
          <a:endParaRPr lang="en-IN"/>
        </a:p>
      </dgm:t>
    </dgm:pt>
    <dgm:pt modelId="{76A25F84-2A73-4FB9-A0EC-13B039588AAB}" type="sibTrans" cxnId="{FE4F46F8-584F-4D21-8F2A-8EE217D8D610}">
      <dgm:prSet/>
      <dgm:spPr/>
      <dgm:t>
        <a:bodyPr/>
        <a:lstStyle/>
        <a:p>
          <a:endParaRPr lang="en-IN"/>
        </a:p>
      </dgm:t>
    </dgm:pt>
    <dgm:pt modelId="{D47C531D-B2E3-4D12-B2ED-F7300FE1BB65}">
      <dgm:prSet phldrT="[Text]"/>
      <dgm:spPr/>
      <dgm:t>
        <a:bodyPr/>
        <a:lstStyle/>
        <a:p>
          <a:r>
            <a:rPr lang="en-IN" dirty="0"/>
            <a:t>Feature engineering</a:t>
          </a:r>
        </a:p>
      </dgm:t>
    </dgm:pt>
    <dgm:pt modelId="{4E1FAF22-0947-4C9F-BE62-0EE3F44E0F14}" type="parTrans" cxnId="{9ADF0818-0F0B-49E0-AA8B-9D40AA92A35E}">
      <dgm:prSet/>
      <dgm:spPr/>
      <dgm:t>
        <a:bodyPr/>
        <a:lstStyle/>
        <a:p>
          <a:endParaRPr lang="en-IN"/>
        </a:p>
      </dgm:t>
    </dgm:pt>
    <dgm:pt modelId="{F108395B-723B-4B0F-BCB7-CD4662192DCF}" type="sibTrans" cxnId="{9ADF0818-0F0B-49E0-AA8B-9D40AA92A35E}">
      <dgm:prSet/>
      <dgm:spPr/>
      <dgm:t>
        <a:bodyPr/>
        <a:lstStyle/>
        <a:p>
          <a:endParaRPr lang="en-IN"/>
        </a:p>
      </dgm:t>
    </dgm:pt>
    <dgm:pt modelId="{391C7C82-322C-4DCD-ADDA-2875473F2097}" type="pres">
      <dgm:prSet presAssocID="{6962D8C6-C8AD-4A65-8A7A-18ADE982742A}" presName="CompostProcess" presStyleCnt="0">
        <dgm:presLayoutVars>
          <dgm:dir/>
          <dgm:resizeHandles val="exact"/>
        </dgm:presLayoutVars>
      </dgm:prSet>
      <dgm:spPr/>
    </dgm:pt>
    <dgm:pt modelId="{7992457E-0968-4AE2-886F-07708D304C63}" type="pres">
      <dgm:prSet presAssocID="{6962D8C6-C8AD-4A65-8A7A-18ADE982742A}" presName="arrow" presStyleLbl="bgShp" presStyleIdx="0" presStyleCnt="1"/>
      <dgm:spPr/>
    </dgm:pt>
    <dgm:pt modelId="{7A7D4633-4B4B-4152-B03C-D768BEBD6983}" type="pres">
      <dgm:prSet presAssocID="{6962D8C6-C8AD-4A65-8A7A-18ADE982742A}" presName="linearProcess" presStyleCnt="0"/>
      <dgm:spPr/>
    </dgm:pt>
    <dgm:pt modelId="{4E86A42A-CAA5-45CB-8D18-BEE2525A8DDB}" type="pres">
      <dgm:prSet presAssocID="{3BDBF575-098F-441F-833E-30E6F965143D}" presName="textNode" presStyleLbl="node1" presStyleIdx="0" presStyleCnt="5">
        <dgm:presLayoutVars>
          <dgm:bulletEnabled val="1"/>
        </dgm:presLayoutVars>
      </dgm:prSet>
      <dgm:spPr/>
    </dgm:pt>
    <dgm:pt modelId="{DB099FFA-4BA2-48FC-8B55-C78FE245E3C8}" type="pres">
      <dgm:prSet presAssocID="{E022070C-0CCE-434A-812F-14EB89786E5A}" presName="sibTrans" presStyleCnt="0"/>
      <dgm:spPr/>
    </dgm:pt>
    <dgm:pt modelId="{0DE117EB-366A-4D84-AEC2-6FB56A089E58}" type="pres">
      <dgm:prSet presAssocID="{C6731DDD-D116-40EE-99F0-87156C589991}" presName="textNode" presStyleLbl="node1" presStyleIdx="1" presStyleCnt="5">
        <dgm:presLayoutVars>
          <dgm:bulletEnabled val="1"/>
        </dgm:presLayoutVars>
      </dgm:prSet>
      <dgm:spPr/>
    </dgm:pt>
    <dgm:pt modelId="{B731C22C-F4ED-48F3-B81C-24607C342452}" type="pres">
      <dgm:prSet presAssocID="{47322C9C-430C-4C1A-A353-9678875AB5C1}" presName="sibTrans" presStyleCnt="0"/>
      <dgm:spPr/>
    </dgm:pt>
    <dgm:pt modelId="{8AF0E1AB-FED8-4DDE-8E19-47E234FB3240}" type="pres">
      <dgm:prSet presAssocID="{6354AFC5-D582-4A68-8C50-AF565D0394D7}" presName="textNode" presStyleLbl="node1" presStyleIdx="2" presStyleCnt="5">
        <dgm:presLayoutVars>
          <dgm:bulletEnabled val="1"/>
        </dgm:presLayoutVars>
      </dgm:prSet>
      <dgm:spPr/>
    </dgm:pt>
    <dgm:pt modelId="{AEFDFDED-19E4-4A07-B380-F21539539C9D}" type="pres">
      <dgm:prSet presAssocID="{61AA1F18-E096-400D-9649-090566B93CA3}" presName="sibTrans" presStyleCnt="0"/>
      <dgm:spPr/>
    </dgm:pt>
    <dgm:pt modelId="{205353F2-89E8-41DD-9039-6494E445F6A9}" type="pres">
      <dgm:prSet presAssocID="{DC7596B7-DEFA-453B-AAF0-D6EF2BFFBF8E}" presName="textNode" presStyleLbl="node1" presStyleIdx="3" presStyleCnt="5">
        <dgm:presLayoutVars>
          <dgm:bulletEnabled val="1"/>
        </dgm:presLayoutVars>
      </dgm:prSet>
      <dgm:spPr/>
    </dgm:pt>
    <dgm:pt modelId="{247729A0-C65A-45C7-9059-1377911F164E}" type="pres">
      <dgm:prSet presAssocID="{76A25F84-2A73-4FB9-A0EC-13B039588AAB}" presName="sibTrans" presStyleCnt="0"/>
      <dgm:spPr/>
    </dgm:pt>
    <dgm:pt modelId="{885B0901-62B2-414E-9B90-C3241DB1ABB3}" type="pres">
      <dgm:prSet presAssocID="{D47C531D-B2E3-4D12-B2ED-F7300FE1BB65}" presName="textNode" presStyleLbl="node1" presStyleIdx="4" presStyleCnt="5">
        <dgm:presLayoutVars>
          <dgm:bulletEnabled val="1"/>
        </dgm:presLayoutVars>
      </dgm:prSet>
      <dgm:spPr/>
    </dgm:pt>
  </dgm:ptLst>
  <dgm:cxnLst>
    <dgm:cxn modelId="{FDE71608-5398-4D43-BBD8-616E16F977E0}" type="presOf" srcId="{3BDBF575-098F-441F-833E-30E6F965143D}" destId="{4E86A42A-CAA5-45CB-8D18-BEE2525A8DDB}" srcOrd="0" destOrd="0" presId="urn:microsoft.com/office/officeart/2005/8/layout/hProcess9"/>
    <dgm:cxn modelId="{D9EFF00F-EEA3-4706-AC8B-35EEF839C621}" type="presOf" srcId="{6962D8C6-C8AD-4A65-8A7A-18ADE982742A}" destId="{391C7C82-322C-4DCD-ADDA-2875473F2097}" srcOrd="0" destOrd="0" presId="urn:microsoft.com/office/officeart/2005/8/layout/hProcess9"/>
    <dgm:cxn modelId="{F0BC0F17-50E2-4F6A-9B7F-094D2D004535}" type="presOf" srcId="{C6731DDD-D116-40EE-99F0-87156C589991}" destId="{0DE117EB-366A-4D84-AEC2-6FB56A089E58}" srcOrd="0" destOrd="0" presId="urn:microsoft.com/office/officeart/2005/8/layout/hProcess9"/>
    <dgm:cxn modelId="{9ADF0818-0F0B-49E0-AA8B-9D40AA92A35E}" srcId="{6962D8C6-C8AD-4A65-8A7A-18ADE982742A}" destId="{D47C531D-B2E3-4D12-B2ED-F7300FE1BB65}" srcOrd="4" destOrd="0" parTransId="{4E1FAF22-0947-4C9F-BE62-0EE3F44E0F14}" sibTransId="{F108395B-723B-4B0F-BCB7-CD4662192DCF}"/>
    <dgm:cxn modelId="{A126B330-C6BE-47B9-B00E-39C8B0F9B52E}" srcId="{6962D8C6-C8AD-4A65-8A7A-18ADE982742A}" destId="{6354AFC5-D582-4A68-8C50-AF565D0394D7}" srcOrd="2" destOrd="0" parTransId="{8AC2429C-36C6-4AAD-AE13-3B6BED8D7706}" sibTransId="{61AA1F18-E096-400D-9649-090566B93CA3}"/>
    <dgm:cxn modelId="{28A52946-EAAA-4AFB-BF9C-7978B8512DDA}" type="presOf" srcId="{D47C531D-B2E3-4D12-B2ED-F7300FE1BB65}" destId="{885B0901-62B2-414E-9B90-C3241DB1ABB3}" srcOrd="0" destOrd="0" presId="urn:microsoft.com/office/officeart/2005/8/layout/hProcess9"/>
    <dgm:cxn modelId="{93B66850-282B-4107-BB7F-EBDD20951EF8}" type="presOf" srcId="{6354AFC5-D582-4A68-8C50-AF565D0394D7}" destId="{8AF0E1AB-FED8-4DDE-8E19-47E234FB3240}" srcOrd="0" destOrd="0" presId="urn:microsoft.com/office/officeart/2005/8/layout/hProcess9"/>
    <dgm:cxn modelId="{E19C6C50-0E92-4C07-90F6-D2EF84EAE12B}" type="presOf" srcId="{DC7596B7-DEFA-453B-AAF0-D6EF2BFFBF8E}" destId="{205353F2-89E8-41DD-9039-6494E445F6A9}" srcOrd="0" destOrd="0" presId="urn:microsoft.com/office/officeart/2005/8/layout/hProcess9"/>
    <dgm:cxn modelId="{FECF5D82-9292-4DF8-97F0-2F0B25DC30AA}" srcId="{6962D8C6-C8AD-4A65-8A7A-18ADE982742A}" destId="{C6731DDD-D116-40EE-99F0-87156C589991}" srcOrd="1" destOrd="0" parTransId="{5E3C7B48-AD54-4CCD-A2BD-BC06A05FCE55}" sibTransId="{47322C9C-430C-4C1A-A353-9678875AB5C1}"/>
    <dgm:cxn modelId="{431A47CA-D877-4A7A-9965-433BC584BB4A}" srcId="{6962D8C6-C8AD-4A65-8A7A-18ADE982742A}" destId="{3BDBF575-098F-441F-833E-30E6F965143D}" srcOrd="0" destOrd="0" parTransId="{283F065C-6251-4A01-B73C-DB14830B94AE}" sibTransId="{E022070C-0CCE-434A-812F-14EB89786E5A}"/>
    <dgm:cxn modelId="{FE4F46F8-584F-4D21-8F2A-8EE217D8D610}" srcId="{6962D8C6-C8AD-4A65-8A7A-18ADE982742A}" destId="{DC7596B7-DEFA-453B-AAF0-D6EF2BFFBF8E}" srcOrd="3" destOrd="0" parTransId="{624D14EA-287F-4637-86A8-4708F99161E9}" sibTransId="{76A25F84-2A73-4FB9-A0EC-13B039588AAB}"/>
    <dgm:cxn modelId="{5B13879D-01DB-4218-9C05-ADB3CFF553B5}" type="presParOf" srcId="{391C7C82-322C-4DCD-ADDA-2875473F2097}" destId="{7992457E-0968-4AE2-886F-07708D304C63}" srcOrd="0" destOrd="0" presId="urn:microsoft.com/office/officeart/2005/8/layout/hProcess9"/>
    <dgm:cxn modelId="{7C124E0D-9A41-40B7-93DA-4B6993DC0703}" type="presParOf" srcId="{391C7C82-322C-4DCD-ADDA-2875473F2097}" destId="{7A7D4633-4B4B-4152-B03C-D768BEBD6983}" srcOrd="1" destOrd="0" presId="urn:microsoft.com/office/officeart/2005/8/layout/hProcess9"/>
    <dgm:cxn modelId="{D99225EF-A765-43ED-9342-88A281BE9AF8}" type="presParOf" srcId="{7A7D4633-4B4B-4152-B03C-D768BEBD6983}" destId="{4E86A42A-CAA5-45CB-8D18-BEE2525A8DDB}" srcOrd="0" destOrd="0" presId="urn:microsoft.com/office/officeart/2005/8/layout/hProcess9"/>
    <dgm:cxn modelId="{D7FD627A-F1E1-4290-9DE7-F9D342FCA3F2}" type="presParOf" srcId="{7A7D4633-4B4B-4152-B03C-D768BEBD6983}" destId="{DB099FFA-4BA2-48FC-8B55-C78FE245E3C8}" srcOrd="1" destOrd="0" presId="urn:microsoft.com/office/officeart/2005/8/layout/hProcess9"/>
    <dgm:cxn modelId="{7E8D0CA2-9E78-4BF4-B6BA-A9FE29D60E97}" type="presParOf" srcId="{7A7D4633-4B4B-4152-B03C-D768BEBD6983}" destId="{0DE117EB-366A-4D84-AEC2-6FB56A089E58}" srcOrd="2" destOrd="0" presId="urn:microsoft.com/office/officeart/2005/8/layout/hProcess9"/>
    <dgm:cxn modelId="{3F49DE15-A799-4465-8F86-73E1C04AE1D7}" type="presParOf" srcId="{7A7D4633-4B4B-4152-B03C-D768BEBD6983}" destId="{B731C22C-F4ED-48F3-B81C-24607C342452}" srcOrd="3" destOrd="0" presId="urn:microsoft.com/office/officeart/2005/8/layout/hProcess9"/>
    <dgm:cxn modelId="{94612D9D-E92D-453D-9B91-1A93665FF304}" type="presParOf" srcId="{7A7D4633-4B4B-4152-B03C-D768BEBD6983}" destId="{8AF0E1AB-FED8-4DDE-8E19-47E234FB3240}" srcOrd="4" destOrd="0" presId="urn:microsoft.com/office/officeart/2005/8/layout/hProcess9"/>
    <dgm:cxn modelId="{5E2B252D-14E9-41CF-954D-0099F5331339}" type="presParOf" srcId="{7A7D4633-4B4B-4152-B03C-D768BEBD6983}" destId="{AEFDFDED-19E4-4A07-B380-F21539539C9D}" srcOrd="5" destOrd="0" presId="urn:microsoft.com/office/officeart/2005/8/layout/hProcess9"/>
    <dgm:cxn modelId="{B355E815-FF76-44A6-8B0C-5C8A3CF7F4B5}" type="presParOf" srcId="{7A7D4633-4B4B-4152-B03C-D768BEBD6983}" destId="{205353F2-89E8-41DD-9039-6494E445F6A9}" srcOrd="6" destOrd="0" presId="urn:microsoft.com/office/officeart/2005/8/layout/hProcess9"/>
    <dgm:cxn modelId="{0E0BBA8D-C3EA-432A-9E24-82D3535B3C13}" type="presParOf" srcId="{7A7D4633-4B4B-4152-B03C-D768BEBD6983}" destId="{247729A0-C65A-45C7-9059-1377911F164E}" srcOrd="7" destOrd="0" presId="urn:microsoft.com/office/officeart/2005/8/layout/hProcess9"/>
    <dgm:cxn modelId="{8B0771B6-8B5C-48BE-A731-878508698753}" type="presParOf" srcId="{7A7D4633-4B4B-4152-B03C-D768BEBD6983}" destId="{885B0901-62B2-414E-9B90-C3241DB1ABB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3029A-B54E-4623-A4BA-5896A89BD1A1}">
      <dsp:nvSpPr>
        <dsp:cNvPr id="0" name=""/>
        <dsp:cNvSpPr/>
      </dsp:nvSpPr>
      <dsp:spPr>
        <a:xfrm>
          <a:off x="6497"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Data collection</a:t>
          </a:r>
        </a:p>
      </dsp:txBody>
      <dsp:txXfrm>
        <a:off x="29180" y="2036545"/>
        <a:ext cx="1279379" cy="729095"/>
      </dsp:txXfrm>
    </dsp:sp>
    <dsp:sp modelId="{2C420DAC-B313-4307-B040-BF05266A9DA9}">
      <dsp:nvSpPr>
        <dsp:cNvPr id="0" name=""/>
        <dsp:cNvSpPr/>
      </dsp:nvSpPr>
      <dsp:spPr>
        <a:xfrm>
          <a:off x="1430583" y="2277911"/>
          <a:ext cx="210601" cy="246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430583" y="2327184"/>
        <a:ext cx="147421" cy="147818"/>
      </dsp:txXfrm>
    </dsp:sp>
    <dsp:sp modelId="{919473BB-4706-40D1-84D0-6E4A55B1CE3A}">
      <dsp:nvSpPr>
        <dsp:cNvPr id="0" name=""/>
        <dsp:cNvSpPr/>
      </dsp:nvSpPr>
      <dsp:spPr>
        <a:xfrm>
          <a:off x="1728605"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Preprocessing</a:t>
          </a:r>
        </a:p>
      </dsp:txBody>
      <dsp:txXfrm>
        <a:off x="1751288" y="2036545"/>
        <a:ext cx="1279379" cy="729095"/>
      </dsp:txXfrm>
    </dsp:sp>
    <dsp:sp modelId="{AF7F410B-8279-4E23-ADEB-0C5757573F81}">
      <dsp:nvSpPr>
        <dsp:cNvPr id="0" name=""/>
        <dsp:cNvSpPr/>
      </dsp:nvSpPr>
      <dsp:spPr>
        <a:xfrm>
          <a:off x="3152690" y="2277911"/>
          <a:ext cx="210601" cy="246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152690" y="2327184"/>
        <a:ext cx="147421" cy="147818"/>
      </dsp:txXfrm>
    </dsp:sp>
    <dsp:sp modelId="{3A6AFE92-6549-4151-845E-60449B2D6338}">
      <dsp:nvSpPr>
        <dsp:cNvPr id="0" name=""/>
        <dsp:cNvSpPr/>
      </dsp:nvSpPr>
      <dsp:spPr>
        <a:xfrm>
          <a:off x="3450712"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Feature engineering</a:t>
          </a:r>
        </a:p>
      </dsp:txBody>
      <dsp:txXfrm>
        <a:off x="3473395" y="2036545"/>
        <a:ext cx="1279379" cy="729095"/>
      </dsp:txXfrm>
    </dsp:sp>
    <dsp:sp modelId="{0153601F-7798-461F-8B73-0BF5D7B44833}">
      <dsp:nvSpPr>
        <dsp:cNvPr id="0" name=""/>
        <dsp:cNvSpPr/>
      </dsp:nvSpPr>
      <dsp:spPr>
        <a:xfrm>
          <a:off x="4874797" y="2277911"/>
          <a:ext cx="210601" cy="246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874797" y="2327184"/>
        <a:ext cx="147421" cy="147818"/>
      </dsp:txXfrm>
    </dsp:sp>
    <dsp:sp modelId="{2754E6E9-D6B7-4B85-9C46-2A722777EDF8}">
      <dsp:nvSpPr>
        <dsp:cNvPr id="0" name=""/>
        <dsp:cNvSpPr/>
      </dsp:nvSpPr>
      <dsp:spPr>
        <a:xfrm>
          <a:off x="5172819"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Model selection</a:t>
          </a:r>
        </a:p>
      </dsp:txBody>
      <dsp:txXfrm>
        <a:off x="5195502" y="2036545"/>
        <a:ext cx="1279379" cy="729095"/>
      </dsp:txXfrm>
    </dsp:sp>
    <dsp:sp modelId="{3EB99380-026B-4ED8-A6B2-9571EF2A0B4F}">
      <dsp:nvSpPr>
        <dsp:cNvPr id="0" name=""/>
        <dsp:cNvSpPr/>
      </dsp:nvSpPr>
      <dsp:spPr>
        <a:xfrm>
          <a:off x="6596905" y="2277911"/>
          <a:ext cx="210601" cy="246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596905" y="2327184"/>
        <a:ext cx="147421" cy="147818"/>
      </dsp:txXfrm>
    </dsp:sp>
    <dsp:sp modelId="{602DA41C-8E74-4094-8628-19138E456611}">
      <dsp:nvSpPr>
        <dsp:cNvPr id="0" name=""/>
        <dsp:cNvSpPr/>
      </dsp:nvSpPr>
      <dsp:spPr>
        <a:xfrm>
          <a:off x="6894926"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Model training</a:t>
          </a:r>
        </a:p>
      </dsp:txBody>
      <dsp:txXfrm>
        <a:off x="6917609" y="2036545"/>
        <a:ext cx="1279379" cy="729095"/>
      </dsp:txXfrm>
    </dsp:sp>
    <dsp:sp modelId="{1061A05E-1F73-4C04-B64C-92C7CC12A47A}">
      <dsp:nvSpPr>
        <dsp:cNvPr id="0" name=""/>
        <dsp:cNvSpPr/>
      </dsp:nvSpPr>
      <dsp:spPr>
        <a:xfrm>
          <a:off x="8319012" y="2277911"/>
          <a:ext cx="210601" cy="246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319012" y="2327184"/>
        <a:ext cx="147421" cy="147818"/>
      </dsp:txXfrm>
    </dsp:sp>
    <dsp:sp modelId="{39AAAA59-0B59-45E5-9098-11955A8BFCBA}">
      <dsp:nvSpPr>
        <dsp:cNvPr id="0" name=""/>
        <dsp:cNvSpPr/>
      </dsp:nvSpPr>
      <dsp:spPr>
        <a:xfrm>
          <a:off x="8617033"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Evaluation</a:t>
          </a:r>
        </a:p>
      </dsp:txBody>
      <dsp:txXfrm>
        <a:off x="8639716" y="2036545"/>
        <a:ext cx="1279379" cy="729095"/>
      </dsp:txXfrm>
    </dsp:sp>
    <dsp:sp modelId="{418ACFB8-437B-4ED7-A6D1-A59F3DE4498E}">
      <dsp:nvSpPr>
        <dsp:cNvPr id="0" name=""/>
        <dsp:cNvSpPr/>
      </dsp:nvSpPr>
      <dsp:spPr>
        <a:xfrm>
          <a:off x="10041119" y="2277911"/>
          <a:ext cx="210601" cy="246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0041119" y="2327184"/>
        <a:ext cx="147421" cy="147818"/>
      </dsp:txXfrm>
    </dsp:sp>
    <dsp:sp modelId="{23CC0227-12AB-4C44-A7E4-9BE7CE3F9DA3}">
      <dsp:nvSpPr>
        <dsp:cNvPr id="0" name=""/>
        <dsp:cNvSpPr/>
      </dsp:nvSpPr>
      <dsp:spPr>
        <a:xfrm>
          <a:off x="10339140" y="2013862"/>
          <a:ext cx="1324745" cy="7744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Deployment</a:t>
          </a:r>
        </a:p>
      </dsp:txBody>
      <dsp:txXfrm>
        <a:off x="10361823" y="2036545"/>
        <a:ext cx="1279379" cy="729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2457E-0968-4AE2-886F-07708D304C63}">
      <dsp:nvSpPr>
        <dsp:cNvPr id="0" name=""/>
        <dsp:cNvSpPr/>
      </dsp:nvSpPr>
      <dsp:spPr>
        <a:xfrm>
          <a:off x="845495" y="0"/>
          <a:ext cx="9582288" cy="362232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6A42A-CAA5-45CB-8D18-BEE2525A8DDB}">
      <dsp:nvSpPr>
        <dsp:cNvPr id="0" name=""/>
        <dsp:cNvSpPr/>
      </dsp:nvSpPr>
      <dsp:spPr>
        <a:xfrm>
          <a:off x="5572" y="1086696"/>
          <a:ext cx="2157088" cy="14489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Feature Scaling </a:t>
          </a:r>
        </a:p>
      </dsp:txBody>
      <dsp:txXfrm>
        <a:off x="76303" y="1157427"/>
        <a:ext cx="2015626" cy="1307466"/>
      </dsp:txXfrm>
    </dsp:sp>
    <dsp:sp modelId="{0DE117EB-366A-4D84-AEC2-6FB56A089E58}">
      <dsp:nvSpPr>
        <dsp:cNvPr id="0" name=""/>
        <dsp:cNvSpPr/>
      </dsp:nvSpPr>
      <dsp:spPr>
        <a:xfrm>
          <a:off x="2281834" y="1086696"/>
          <a:ext cx="2157088" cy="14489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0" i="0" kern="1200" dirty="0"/>
            <a:t>Dimensionality Reduction </a:t>
          </a:r>
          <a:endParaRPr lang="en-IN" sz="2100" kern="1200" dirty="0"/>
        </a:p>
      </dsp:txBody>
      <dsp:txXfrm>
        <a:off x="2352565" y="1157427"/>
        <a:ext cx="2015626" cy="1307466"/>
      </dsp:txXfrm>
    </dsp:sp>
    <dsp:sp modelId="{8AF0E1AB-FED8-4DDE-8E19-47E234FB3240}">
      <dsp:nvSpPr>
        <dsp:cNvPr id="0" name=""/>
        <dsp:cNvSpPr/>
      </dsp:nvSpPr>
      <dsp:spPr>
        <a:xfrm>
          <a:off x="4558095" y="1086696"/>
          <a:ext cx="2157088" cy="14489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Handling imbalanced data</a:t>
          </a:r>
        </a:p>
      </dsp:txBody>
      <dsp:txXfrm>
        <a:off x="4628826" y="1157427"/>
        <a:ext cx="2015626" cy="1307466"/>
      </dsp:txXfrm>
    </dsp:sp>
    <dsp:sp modelId="{205353F2-89E8-41DD-9039-6494E445F6A9}">
      <dsp:nvSpPr>
        <dsp:cNvPr id="0" name=""/>
        <dsp:cNvSpPr/>
      </dsp:nvSpPr>
      <dsp:spPr>
        <a:xfrm>
          <a:off x="6834357" y="1086696"/>
          <a:ext cx="2157088" cy="14489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Text data processing </a:t>
          </a:r>
        </a:p>
      </dsp:txBody>
      <dsp:txXfrm>
        <a:off x="6905088" y="1157427"/>
        <a:ext cx="2015626" cy="1307466"/>
      </dsp:txXfrm>
    </dsp:sp>
    <dsp:sp modelId="{885B0901-62B2-414E-9B90-C3241DB1ABB3}">
      <dsp:nvSpPr>
        <dsp:cNvPr id="0" name=""/>
        <dsp:cNvSpPr/>
      </dsp:nvSpPr>
      <dsp:spPr>
        <a:xfrm>
          <a:off x="9110618" y="1086696"/>
          <a:ext cx="2157088" cy="14489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Feature engineering</a:t>
          </a:r>
        </a:p>
      </dsp:txBody>
      <dsp:txXfrm>
        <a:off x="9181349" y="1157427"/>
        <a:ext cx="2015626" cy="13074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AF9429-EFC7-4B9B-BC52-649C84480EE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6926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20274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1679755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055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4008095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AF9429-EFC7-4B9B-BC52-649C84480EEC}"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360795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AF9429-EFC7-4B9B-BC52-649C84480EEC}"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2789275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F9429-EFC7-4B9B-BC52-649C84480EE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1923086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F9429-EFC7-4B9B-BC52-649C84480EE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368131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F9429-EFC7-4B9B-BC52-649C84480EE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245441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F9429-EFC7-4B9B-BC52-649C84480EEC}"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395181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248123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F9429-EFC7-4B9B-BC52-649C84480EEC}"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17455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F9429-EFC7-4B9B-BC52-649C84480EEC}"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146135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F9429-EFC7-4B9B-BC52-649C84480EEC}"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29833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164606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F9429-EFC7-4B9B-BC52-649C84480EEC}"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B66F-D668-4AF9-ACD8-7DEB97E55632}" type="slidenum">
              <a:rPr lang="en-IN" smtClean="0"/>
              <a:t>‹#›</a:t>
            </a:fld>
            <a:endParaRPr lang="en-IN"/>
          </a:p>
        </p:txBody>
      </p:sp>
    </p:spTree>
    <p:extLst>
      <p:ext uri="{BB962C8B-B14F-4D97-AF65-F5344CB8AC3E}">
        <p14:creationId xmlns:p14="http://schemas.microsoft.com/office/powerpoint/2010/main" val="217911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AF9429-EFC7-4B9B-BC52-649C84480EEC}" type="datetimeFigureOut">
              <a:rPr lang="en-IN" smtClean="0"/>
              <a:t>29-04-2024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441B66F-D668-4AF9-ACD8-7DEB97E55632}" type="slidenum">
              <a:rPr lang="en-IN" smtClean="0"/>
              <a:t>‹#›</a:t>
            </a:fld>
            <a:endParaRPr lang="en-IN"/>
          </a:p>
        </p:txBody>
      </p:sp>
    </p:spTree>
    <p:extLst>
      <p:ext uri="{BB962C8B-B14F-4D97-AF65-F5344CB8AC3E}">
        <p14:creationId xmlns:p14="http://schemas.microsoft.com/office/powerpoint/2010/main" val="1141688794"/>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0FF001-892D-B9F2-BF11-A89E08E2521D}"/>
              </a:ext>
            </a:extLst>
          </p:cNvPr>
          <p:cNvSpPr txBox="1"/>
          <p:nvPr/>
        </p:nvSpPr>
        <p:spPr>
          <a:xfrm>
            <a:off x="245096" y="-611003"/>
            <a:ext cx="11528981" cy="7017306"/>
          </a:xfrm>
          <a:prstGeom prst="rect">
            <a:avLst/>
          </a:prstGeom>
          <a:noFill/>
        </p:spPr>
        <p:txBody>
          <a:bodyPr wrap="square">
            <a:spAutoFit/>
          </a:bodyPr>
          <a:lstStyle/>
          <a:p>
            <a:pPr algn="ct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INDIAN SPACE RESEARCH ORGANIZATION </a:t>
            </a: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PROJECT PRESENTATION ON </a:t>
            </a:r>
          </a:p>
          <a:p>
            <a:pPr algn="ctr"/>
            <a:endParaRPr lang="en-IN" b="1"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ANOMALY DETECTION FOR NGC APPLICATIONS</a:t>
            </a: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SUBMITTED BY:</a:t>
            </a:r>
          </a:p>
          <a:p>
            <a:pPr algn="ctr"/>
            <a:r>
              <a:rPr lang="en-IN" b="1" dirty="0">
                <a:solidFill>
                  <a:schemeClr val="bg1"/>
                </a:solidFill>
                <a:latin typeface="Times New Roman" panose="02020603050405020304" pitchFamily="18" charset="0"/>
                <a:cs typeface="Times New Roman" panose="02020603050405020304" pitchFamily="18" charset="0"/>
              </a:rPr>
              <a:t>  DEEPAK P</a:t>
            </a:r>
          </a:p>
          <a:p>
            <a:pPr algn="ctr"/>
            <a:r>
              <a:rPr lang="en-IN" b="1" dirty="0">
                <a:solidFill>
                  <a:schemeClr val="bg1"/>
                </a:solidFill>
                <a:latin typeface="Times New Roman" panose="02020603050405020304" pitchFamily="18" charset="0"/>
                <a:cs typeface="Times New Roman" panose="02020603050405020304" pitchFamily="18" charset="0"/>
              </a:rPr>
              <a:t>   VAISHNAVI BS</a:t>
            </a:r>
          </a:p>
          <a:p>
            <a:pPr algn="ctr"/>
            <a:endParaRPr lang="en-IN" b="1"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  UNDER THE GUIDANCE OF:</a:t>
            </a:r>
          </a:p>
          <a:p>
            <a:pPr algn="ctr"/>
            <a:r>
              <a:rPr lang="en-IN" b="1" dirty="0">
                <a:solidFill>
                  <a:schemeClr val="bg1"/>
                </a:solidFill>
                <a:latin typeface="Times New Roman" panose="02020603050405020304" pitchFamily="18" charset="0"/>
                <a:cs typeface="Times New Roman" panose="02020603050405020304" pitchFamily="18" charset="0"/>
              </a:rPr>
              <a:t>Mrs. PRIYANKA V</a:t>
            </a:r>
          </a:p>
          <a:p>
            <a:pPr algn="ctr"/>
            <a:r>
              <a:rPr lang="en-IN" b="1" dirty="0">
                <a:solidFill>
                  <a:schemeClr val="bg1"/>
                </a:solidFill>
                <a:latin typeface="Times New Roman" panose="02020603050405020304" pitchFamily="18" charset="0"/>
                <a:cs typeface="Times New Roman" panose="02020603050405020304" pitchFamily="18" charset="0"/>
              </a:rPr>
              <a:t>Mr. PRASAD G</a:t>
            </a:r>
          </a:p>
          <a:p>
            <a:pPr algn="ctr"/>
            <a:endParaRPr lang="en-IN" b="1"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SUBMITTED TO:</a:t>
            </a:r>
          </a:p>
          <a:p>
            <a:pPr algn="ctr"/>
            <a:r>
              <a:rPr lang="en-IN" b="1" dirty="0" err="1">
                <a:solidFill>
                  <a:schemeClr val="bg1"/>
                </a:solidFill>
                <a:latin typeface="Times New Roman" panose="02020603050405020304" pitchFamily="18" charset="0"/>
                <a:cs typeface="Times New Roman" panose="02020603050405020304" pitchFamily="18" charset="0"/>
              </a:rPr>
              <a:t>Dr.</a:t>
            </a:r>
            <a:r>
              <a:rPr lang="en-IN" b="1" dirty="0">
                <a:solidFill>
                  <a:schemeClr val="bg1"/>
                </a:solidFill>
                <a:latin typeface="Times New Roman" panose="02020603050405020304" pitchFamily="18" charset="0"/>
                <a:cs typeface="Times New Roman" panose="02020603050405020304" pitchFamily="18" charset="0"/>
              </a:rPr>
              <a:t> RAVI KUMAR</a:t>
            </a:r>
          </a:p>
          <a:p>
            <a:pPr algn="ctr"/>
            <a:r>
              <a:rPr lang="en-IN" b="1" dirty="0">
                <a:solidFill>
                  <a:schemeClr val="bg1"/>
                </a:solidFill>
                <a:latin typeface="Times New Roman" panose="02020603050405020304" pitchFamily="18" charset="0"/>
                <a:cs typeface="Times New Roman" panose="02020603050405020304" pitchFamily="18" charset="0"/>
              </a:rPr>
              <a:t>GROUP DIRECTOR</a:t>
            </a:r>
          </a:p>
          <a:p>
            <a:pPr algn="ctr"/>
            <a:endParaRPr lang="en-IN" b="1"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OILS DIVISION </a:t>
            </a:r>
          </a:p>
          <a:p>
            <a:pPr algn="ctr"/>
            <a:r>
              <a:rPr lang="en-IN" b="1" dirty="0">
                <a:solidFill>
                  <a:schemeClr val="bg1"/>
                </a:solidFill>
                <a:latin typeface="Times New Roman" panose="02020603050405020304" pitchFamily="18" charset="0"/>
                <a:cs typeface="Times New Roman" panose="02020603050405020304" pitchFamily="18" charset="0"/>
              </a:rPr>
              <a:t>ISRO, BANGALORE - 560075</a:t>
            </a:r>
          </a:p>
          <a:p>
            <a:pPr algn="ctr"/>
            <a:r>
              <a:rPr lang="en-IN" dirty="0">
                <a:solidFill>
                  <a:schemeClr val="bg1"/>
                </a:solidFill>
                <a:latin typeface="Times New Roman" panose="02020603050405020304" pitchFamily="18" charset="0"/>
                <a:cs typeface="Times New Roman" panose="02020603050405020304" pitchFamily="18" charset="0"/>
              </a:rPr>
              <a:t> </a:t>
            </a:r>
          </a:p>
        </p:txBody>
      </p:sp>
      <p:grpSp>
        <p:nvGrpSpPr>
          <p:cNvPr id="15" name="Group 14">
            <a:extLst>
              <a:ext uri="{FF2B5EF4-FFF2-40B4-BE49-F238E27FC236}">
                <a16:creationId xmlns:a16="http://schemas.microsoft.com/office/drawing/2014/main" id="{F09FAB4F-F971-266D-E77E-67673562AEB5}"/>
              </a:ext>
            </a:extLst>
          </p:cNvPr>
          <p:cNvGrpSpPr/>
          <p:nvPr/>
        </p:nvGrpSpPr>
        <p:grpSpPr>
          <a:xfrm>
            <a:off x="10815058" y="-132603"/>
            <a:ext cx="1376942" cy="1376942"/>
            <a:chOff x="10815058" y="-132603"/>
            <a:chExt cx="1376942" cy="1376942"/>
          </a:xfrm>
        </p:grpSpPr>
        <p:sp>
          <p:nvSpPr>
            <p:cNvPr id="14" name="Flowchart: Connector 13">
              <a:extLst>
                <a:ext uri="{FF2B5EF4-FFF2-40B4-BE49-F238E27FC236}">
                  <a16:creationId xmlns:a16="http://schemas.microsoft.com/office/drawing/2014/main" id="{224465C3-F91F-5933-DF52-1C1256DFAB9B}"/>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B093D8EA-1050-A4B3-134D-37D381E7F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3" name="Picture 12">
            <a:extLst>
              <a:ext uri="{FF2B5EF4-FFF2-40B4-BE49-F238E27FC236}">
                <a16:creationId xmlns:a16="http://schemas.microsoft.com/office/drawing/2014/main" id="{56E27C73-5B03-B094-06FA-73D5F64AC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365718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426A-F63E-CF2D-3293-2C83A8E92E0F}"/>
              </a:ext>
            </a:extLst>
          </p:cNvPr>
          <p:cNvSpPr>
            <a:spLocks noGrp="1"/>
          </p:cNvSpPr>
          <p:nvPr>
            <p:ph type="title"/>
          </p:nvPr>
        </p:nvSpPr>
        <p:spPr>
          <a:xfrm>
            <a:off x="443060" y="0"/>
            <a:ext cx="10515600" cy="1325563"/>
          </a:xfrm>
        </p:spPr>
        <p:txBody>
          <a:bodyPr/>
          <a:lstStyle/>
          <a:p>
            <a:pPr algn="ctr"/>
            <a:r>
              <a:rPr lang="en-IN" dirty="0"/>
              <a:t>Exploratory data analysis	</a:t>
            </a:r>
          </a:p>
        </p:txBody>
      </p:sp>
      <p:sp>
        <p:nvSpPr>
          <p:cNvPr id="3" name="Content Placeholder 2">
            <a:extLst>
              <a:ext uri="{FF2B5EF4-FFF2-40B4-BE49-F238E27FC236}">
                <a16:creationId xmlns:a16="http://schemas.microsoft.com/office/drawing/2014/main" id="{0E3AB1C9-E75A-BE38-E754-7A2F1DC25687}"/>
              </a:ext>
            </a:extLst>
          </p:cNvPr>
          <p:cNvSpPr>
            <a:spLocks noGrp="1"/>
          </p:cNvSpPr>
          <p:nvPr>
            <p:ph idx="1"/>
          </p:nvPr>
        </p:nvSpPr>
        <p:spPr>
          <a:xfrm>
            <a:off x="326796" y="1562934"/>
            <a:ext cx="11538408" cy="5412901"/>
          </a:xfrm>
        </p:spPr>
        <p:txBody>
          <a:bodyPr>
            <a:noAutofit/>
          </a:bodyPr>
          <a:lstStyle/>
          <a:p>
            <a:pPr algn="just">
              <a:lnSpc>
                <a:spcPct val="100000"/>
              </a:lnSpc>
            </a:pPr>
            <a:r>
              <a:rPr lang="en-US" sz="1500" dirty="0">
                <a:latin typeface="Times New Roman" panose="02020603050405020304" pitchFamily="18" charset="0"/>
                <a:cs typeface="Times New Roman" panose="02020603050405020304" pitchFamily="18" charset="0"/>
              </a:rPr>
              <a:t>EDA is a crucial phase in data analysis aimed at gaining insights and understanding the dataset's characteristics. It involves:</a:t>
            </a:r>
          </a:p>
          <a:p>
            <a:pPr algn="just">
              <a:lnSpc>
                <a:spcPct val="100000"/>
              </a:lnSpc>
            </a:pPr>
            <a:endParaRPr lang="en-US" sz="15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500" dirty="0">
                <a:latin typeface="Times New Roman" panose="02020603050405020304" pitchFamily="18" charset="0"/>
                <a:cs typeface="Times New Roman" panose="02020603050405020304" pitchFamily="18" charset="0"/>
              </a:rPr>
              <a:t>1. Descriptive Statistics: Summarizing the dataset's central tendency and dispersion using measures like mean, median, and standard deviation.</a:t>
            </a:r>
          </a:p>
          <a:p>
            <a:pPr algn="just">
              <a:lnSpc>
                <a:spcPct val="100000"/>
              </a:lnSpc>
            </a:pPr>
            <a:endParaRPr lang="en-US" sz="15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500" dirty="0">
                <a:latin typeface="Times New Roman" panose="02020603050405020304" pitchFamily="18" charset="0"/>
                <a:cs typeface="Times New Roman" panose="02020603050405020304" pitchFamily="18" charset="0"/>
              </a:rPr>
              <a:t>2. Data Visualization: Utilizing graphical representations such as histograms, box plots, and scatter plots to visualize data distribution, relationships, and patterns.</a:t>
            </a:r>
          </a:p>
          <a:p>
            <a:pPr marL="0" indent="0" algn="just">
              <a:lnSpc>
                <a:spcPct val="100000"/>
              </a:lnSpc>
              <a:buNone/>
            </a:pPr>
            <a:r>
              <a:rPr lang="en-US" sz="1500" dirty="0">
                <a:latin typeface="Times New Roman" panose="02020603050405020304" pitchFamily="18" charset="0"/>
                <a:cs typeface="Times New Roman" panose="02020603050405020304" pitchFamily="18" charset="0"/>
              </a:rPr>
              <a:t>3. Correlation Analysis: Exploring correlations between variables to identify associations and dependencies.</a:t>
            </a:r>
          </a:p>
          <a:p>
            <a:pPr marL="0" indent="0" algn="just">
              <a:lnSpc>
                <a:spcPct val="100000"/>
              </a:lnSpc>
              <a:buNone/>
            </a:pPr>
            <a:r>
              <a:rPr lang="en-US" sz="1500" dirty="0">
                <a:latin typeface="Times New Roman" panose="02020603050405020304" pitchFamily="18" charset="0"/>
                <a:cs typeface="Times New Roman" panose="02020603050405020304" pitchFamily="18" charset="0"/>
              </a:rPr>
              <a:t>4. Outlier Detection: Identifying and understanding outliers to assess their impact on the dataset.</a:t>
            </a:r>
          </a:p>
          <a:p>
            <a:pPr algn="just">
              <a:lnSpc>
                <a:spcPct val="100000"/>
              </a:lnSpc>
            </a:pPr>
            <a:endParaRPr lang="en-US" sz="15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500" dirty="0">
                <a:latin typeface="Times New Roman" panose="02020603050405020304" pitchFamily="18" charset="0"/>
                <a:cs typeface="Times New Roman" panose="02020603050405020304" pitchFamily="18" charset="0"/>
              </a:rPr>
              <a:t>5. Feature Importance: Determining the significance of features to guide feature selection or engineering efforts.</a:t>
            </a:r>
          </a:p>
          <a:p>
            <a:pPr algn="just">
              <a:lnSpc>
                <a:spcPct val="100000"/>
              </a:lnSpc>
            </a:pPr>
            <a:endParaRPr lang="en-US" sz="15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500" dirty="0">
                <a:latin typeface="Times New Roman" panose="02020603050405020304" pitchFamily="18" charset="0"/>
                <a:cs typeface="Times New Roman" panose="02020603050405020304" pitchFamily="18" charset="0"/>
              </a:rPr>
              <a:t>6. Hypothesis Testing: Formulating and testing hypotheses using statistical tests to validate assumptions or uncover insights.</a:t>
            </a:r>
          </a:p>
          <a:p>
            <a:pPr algn="just">
              <a:lnSpc>
                <a:spcPct val="100000"/>
              </a:lnSpc>
            </a:pPr>
            <a:endParaRPr lang="en-US" sz="15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500" dirty="0">
                <a:latin typeface="Times New Roman" panose="02020603050405020304" pitchFamily="18" charset="0"/>
                <a:cs typeface="Times New Roman" panose="02020603050405020304" pitchFamily="18" charset="0"/>
              </a:rPr>
              <a:t>7. Interactive Exploration: Using interactive visualization tools to facilitate dynamic exploration and analysis, enabling deeper insights and discoveries.</a:t>
            </a:r>
            <a:endParaRPr lang="en-IN" sz="15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8560E89F-450C-3238-C8D3-4E0A03D1A3D4}"/>
              </a:ext>
            </a:extLst>
          </p:cNvPr>
          <p:cNvGrpSpPr/>
          <p:nvPr/>
        </p:nvGrpSpPr>
        <p:grpSpPr>
          <a:xfrm>
            <a:off x="10815058" y="-132603"/>
            <a:ext cx="1376942" cy="1376942"/>
            <a:chOff x="10815058" y="-132603"/>
            <a:chExt cx="1376942" cy="1376942"/>
          </a:xfrm>
        </p:grpSpPr>
        <p:sp>
          <p:nvSpPr>
            <p:cNvPr id="7" name="Flowchart: Connector 6">
              <a:extLst>
                <a:ext uri="{FF2B5EF4-FFF2-40B4-BE49-F238E27FC236}">
                  <a16:creationId xmlns:a16="http://schemas.microsoft.com/office/drawing/2014/main" id="{863F6153-57D8-4E5D-A307-CEE6EA9C8564}"/>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35A579A-077A-CC9A-05DA-4F8AA047B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9" name="Picture 8">
            <a:extLst>
              <a:ext uri="{FF2B5EF4-FFF2-40B4-BE49-F238E27FC236}">
                <a16:creationId xmlns:a16="http://schemas.microsoft.com/office/drawing/2014/main" id="{4F4B7865-7C08-ADDB-BA37-54F74F863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84316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90FF-4AC0-B5A0-D480-F0F1CC204AC7}"/>
              </a:ext>
            </a:extLst>
          </p:cNvPr>
          <p:cNvSpPr>
            <a:spLocks noGrp="1"/>
          </p:cNvSpPr>
          <p:nvPr>
            <p:ph type="title"/>
          </p:nvPr>
        </p:nvSpPr>
        <p:spPr/>
        <p:txBody>
          <a:bodyPr/>
          <a:lstStyle/>
          <a:p>
            <a:pPr algn="ctr"/>
            <a:r>
              <a:rPr lang="en-IN" dirty="0"/>
              <a:t>Model building</a:t>
            </a:r>
          </a:p>
        </p:txBody>
      </p:sp>
      <p:sp>
        <p:nvSpPr>
          <p:cNvPr id="3" name="Content Placeholder 2">
            <a:extLst>
              <a:ext uri="{FF2B5EF4-FFF2-40B4-BE49-F238E27FC236}">
                <a16:creationId xmlns:a16="http://schemas.microsoft.com/office/drawing/2014/main" id="{546DF29A-30A6-9A5D-2C52-075CFC5F3018}"/>
              </a:ext>
            </a:extLst>
          </p:cNvPr>
          <p:cNvSpPr>
            <a:spLocks noGrp="1"/>
          </p:cNvSpPr>
          <p:nvPr>
            <p:ph idx="1"/>
          </p:nvPr>
        </p:nvSpPr>
        <p:spPr>
          <a:xfrm>
            <a:off x="631596" y="2096064"/>
            <a:ext cx="10635961" cy="4152336"/>
          </a:xfrm>
        </p:spPr>
        <p:txBody>
          <a:bodyPr>
            <a:normAutofit/>
          </a:bodyPr>
          <a:lstStyle/>
          <a:p>
            <a:pPr algn="just"/>
            <a:r>
              <a:rPr lang="en-US" sz="1600" dirty="0"/>
              <a:t>Isolation Forest: A tree-based algorithm that isolates anomalies by randomly partitioning the dataset into subsets. Anomalies are identified as instances that require fewer partitions to isolate.</a:t>
            </a:r>
          </a:p>
          <a:p>
            <a:pPr algn="just"/>
            <a:r>
              <a:rPr lang="en-US" sz="1600" dirty="0"/>
              <a:t>k-Nearest Neighbors (</a:t>
            </a:r>
            <a:r>
              <a:rPr lang="en-US" sz="1600" dirty="0" err="1"/>
              <a:t>kNN</a:t>
            </a:r>
            <a:r>
              <a:rPr lang="en-US" sz="1600" dirty="0"/>
              <a:t>): An instance-based algorithm that identifies anomalies based on their distance to the k nearest neighbors in the feature space. Instances with few neighbors are considered anomalies.</a:t>
            </a:r>
          </a:p>
          <a:p>
            <a:pPr algn="just"/>
            <a:r>
              <a:rPr lang="en-US" sz="1600" dirty="0"/>
              <a:t>One-Class Support Vector Machines (One-Class SVM): A support vector machine-based algorithm that learns the boundary of normal instances in the feature space and classifies instances outside this boundary as anomalies.</a:t>
            </a:r>
          </a:p>
          <a:p>
            <a:pPr algn="just"/>
            <a:r>
              <a:rPr lang="en-US" sz="1600" dirty="0"/>
              <a:t>Autoencoders: Deep learning models that learn to reconstruct input data and identify anomalies based on reconstruction error. Instances with high reconstruction error are considered anomalies.</a:t>
            </a:r>
          </a:p>
          <a:p>
            <a:pPr algn="just"/>
            <a:r>
              <a:rPr lang="en-US" sz="1600" dirty="0"/>
              <a:t>Local Outlier Factor (LOF): A density-based algorithm that computes the local density of instances and identifies outliers as instances with substantially lower density compared to their neighbors.</a:t>
            </a:r>
            <a:endParaRPr lang="en-IN" sz="1600" dirty="0"/>
          </a:p>
        </p:txBody>
      </p:sp>
      <p:grpSp>
        <p:nvGrpSpPr>
          <p:cNvPr id="6" name="Group 5">
            <a:extLst>
              <a:ext uri="{FF2B5EF4-FFF2-40B4-BE49-F238E27FC236}">
                <a16:creationId xmlns:a16="http://schemas.microsoft.com/office/drawing/2014/main" id="{EC751BA2-1DD1-7CBC-27C7-52A1591A1D47}"/>
              </a:ext>
            </a:extLst>
          </p:cNvPr>
          <p:cNvGrpSpPr/>
          <p:nvPr/>
        </p:nvGrpSpPr>
        <p:grpSpPr>
          <a:xfrm>
            <a:off x="10815058" y="-132603"/>
            <a:ext cx="1376942" cy="1376942"/>
            <a:chOff x="10815058" y="-132603"/>
            <a:chExt cx="1376942" cy="1376942"/>
          </a:xfrm>
        </p:grpSpPr>
        <p:sp>
          <p:nvSpPr>
            <p:cNvPr id="7" name="Flowchart: Connector 6">
              <a:extLst>
                <a:ext uri="{FF2B5EF4-FFF2-40B4-BE49-F238E27FC236}">
                  <a16:creationId xmlns:a16="http://schemas.microsoft.com/office/drawing/2014/main" id="{5B704480-303A-FB64-FE5E-DBA0DF22B505}"/>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4C25D75-39B2-F86C-D06D-BDC4971AF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9" name="Picture 8">
            <a:extLst>
              <a:ext uri="{FF2B5EF4-FFF2-40B4-BE49-F238E27FC236}">
                <a16:creationId xmlns:a16="http://schemas.microsoft.com/office/drawing/2014/main" id="{4CE7C87D-721D-F272-2879-82D40069F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10865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78E0-DEEF-3FBF-DEAE-693227ADC61D}"/>
              </a:ext>
            </a:extLst>
          </p:cNvPr>
          <p:cNvSpPr>
            <a:spLocks noGrp="1"/>
          </p:cNvSpPr>
          <p:nvPr>
            <p:ph type="title"/>
          </p:nvPr>
        </p:nvSpPr>
        <p:spPr>
          <a:xfrm>
            <a:off x="919119" y="221761"/>
            <a:ext cx="10353761" cy="1326321"/>
          </a:xfrm>
        </p:spPr>
        <p:txBody>
          <a:bodyPr>
            <a:normAutofit/>
          </a:bodyPr>
          <a:lstStyle/>
          <a:p>
            <a:pPr algn="ctr"/>
            <a:r>
              <a:rPr lang="en-IN" sz="3200" dirty="0"/>
              <a:t>Fitting the data to </a:t>
            </a:r>
            <a:br>
              <a:rPr lang="en-IN" sz="3200" dirty="0"/>
            </a:br>
            <a:r>
              <a:rPr lang="en-IN" sz="3200" dirty="0"/>
              <a:t>the Selected Model</a:t>
            </a:r>
          </a:p>
        </p:txBody>
      </p:sp>
      <p:sp>
        <p:nvSpPr>
          <p:cNvPr id="7" name="TextBox 6">
            <a:extLst>
              <a:ext uri="{FF2B5EF4-FFF2-40B4-BE49-F238E27FC236}">
                <a16:creationId xmlns:a16="http://schemas.microsoft.com/office/drawing/2014/main" id="{35937BCE-AD80-75F4-BDB5-5D27AA449964}"/>
              </a:ext>
            </a:extLst>
          </p:cNvPr>
          <p:cNvSpPr txBox="1"/>
          <p:nvPr/>
        </p:nvSpPr>
        <p:spPr>
          <a:xfrm>
            <a:off x="4751110" y="2274838"/>
            <a:ext cx="7149445" cy="3046988"/>
          </a:xfrm>
          <a:prstGeom prst="rect">
            <a:avLst/>
          </a:prstGeom>
          <a:noFill/>
        </p:spPr>
        <p:txBody>
          <a:bodyPr wrap="square">
            <a:spAutoFit/>
          </a:bodyPr>
          <a:lstStyle/>
          <a:p>
            <a:r>
              <a:rPr lang="en-IN" sz="2400" dirty="0"/>
              <a:t>from </a:t>
            </a:r>
            <a:r>
              <a:rPr lang="en-IN" sz="2400" dirty="0" err="1"/>
              <a:t>sklearn.ensemble</a:t>
            </a:r>
            <a:r>
              <a:rPr lang="en-IN" sz="2400" dirty="0"/>
              <a:t> import </a:t>
            </a:r>
            <a:r>
              <a:rPr lang="en-IN" sz="2400" dirty="0" err="1"/>
              <a:t>IsolationForest</a:t>
            </a:r>
            <a:endParaRPr lang="en-IN" sz="2400" dirty="0"/>
          </a:p>
          <a:p>
            <a:endParaRPr lang="en-IN" sz="2400" dirty="0"/>
          </a:p>
          <a:p>
            <a:r>
              <a:rPr lang="en-IN" sz="2400" dirty="0"/>
              <a:t># Model Initialization</a:t>
            </a:r>
          </a:p>
          <a:p>
            <a:r>
              <a:rPr lang="en-IN" sz="2400" dirty="0"/>
              <a:t>model = </a:t>
            </a:r>
            <a:r>
              <a:rPr lang="en-IN" sz="2400" dirty="0" err="1"/>
              <a:t>IsolationForest</a:t>
            </a:r>
            <a:r>
              <a:rPr lang="en-IN" sz="2400" dirty="0"/>
              <a:t>(</a:t>
            </a:r>
            <a:r>
              <a:rPr lang="en-IN" sz="2400" dirty="0" err="1"/>
              <a:t>n_estimators</a:t>
            </a:r>
            <a:r>
              <a:rPr lang="en-IN" sz="2400" dirty="0"/>
              <a:t>=100, contamination=0.1, </a:t>
            </a:r>
            <a:r>
              <a:rPr lang="en-IN" sz="2400" dirty="0" err="1"/>
              <a:t>random_state</a:t>
            </a:r>
            <a:r>
              <a:rPr lang="en-IN" sz="2400" dirty="0"/>
              <a:t>=42)</a:t>
            </a:r>
          </a:p>
          <a:p>
            <a:endParaRPr lang="en-IN" sz="2400" dirty="0"/>
          </a:p>
          <a:p>
            <a:r>
              <a:rPr lang="en-IN" sz="2400" dirty="0"/>
              <a:t># Training</a:t>
            </a:r>
          </a:p>
          <a:p>
            <a:r>
              <a:rPr lang="en-IN" sz="2400" dirty="0" err="1"/>
              <a:t>model.fit</a:t>
            </a:r>
            <a:r>
              <a:rPr lang="en-IN" sz="2400" dirty="0"/>
              <a:t>(</a:t>
            </a:r>
            <a:r>
              <a:rPr lang="en-IN" sz="2400" dirty="0" err="1"/>
              <a:t>preprocessed_data</a:t>
            </a:r>
            <a:r>
              <a:rPr lang="en-IN" sz="2400" dirty="0"/>
              <a:t>)</a:t>
            </a:r>
          </a:p>
        </p:txBody>
      </p:sp>
      <p:sp>
        <p:nvSpPr>
          <p:cNvPr id="9" name="TextBox 8">
            <a:extLst>
              <a:ext uri="{FF2B5EF4-FFF2-40B4-BE49-F238E27FC236}">
                <a16:creationId xmlns:a16="http://schemas.microsoft.com/office/drawing/2014/main" id="{C02B5AB5-82CF-7D82-FF4D-322601FDF843}"/>
              </a:ext>
            </a:extLst>
          </p:cNvPr>
          <p:cNvSpPr txBox="1"/>
          <p:nvPr/>
        </p:nvSpPr>
        <p:spPr>
          <a:xfrm>
            <a:off x="465056" y="2763626"/>
            <a:ext cx="4191785" cy="2308324"/>
          </a:xfrm>
          <a:prstGeom prst="rect">
            <a:avLst/>
          </a:prstGeom>
          <a:noFill/>
        </p:spPr>
        <p:txBody>
          <a:bodyPr wrap="square">
            <a:spAutoFit/>
          </a:bodyPr>
          <a:lstStyle/>
          <a:p>
            <a:r>
              <a:rPr lang="en-US" sz="2400" dirty="0"/>
              <a:t>1. Model Initialization</a:t>
            </a:r>
          </a:p>
          <a:p>
            <a:r>
              <a:rPr lang="en-US" sz="2400" dirty="0"/>
              <a:t>2. Training</a:t>
            </a:r>
          </a:p>
          <a:p>
            <a:r>
              <a:rPr lang="en-US" sz="2400" dirty="0"/>
              <a:t>3. Hyperparameter Tuning</a:t>
            </a:r>
          </a:p>
          <a:p>
            <a:r>
              <a:rPr lang="en-US" sz="2400" dirty="0"/>
              <a:t>4. Model Validation</a:t>
            </a:r>
          </a:p>
          <a:p>
            <a:r>
              <a:rPr lang="en-US" sz="2400" dirty="0"/>
              <a:t>5. Monitoring</a:t>
            </a:r>
          </a:p>
          <a:p>
            <a:r>
              <a:rPr lang="en-US" sz="2400" dirty="0"/>
              <a:t>6. Iterative Improvement</a:t>
            </a:r>
            <a:endParaRPr lang="en-IN" sz="2400" dirty="0"/>
          </a:p>
        </p:txBody>
      </p:sp>
      <p:cxnSp>
        <p:nvCxnSpPr>
          <p:cNvPr id="11" name="Straight Connector 10">
            <a:extLst>
              <a:ext uri="{FF2B5EF4-FFF2-40B4-BE49-F238E27FC236}">
                <a16:creationId xmlns:a16="http://schemas.microsoft.com/office/drawing/2014/main" id="{EB6C41D8-617C-1478-7C55-3BC6AD94CFFE}"/>
              </a:ext>
            </a:extLst>
          </p:cNvPr>
          <p:cNvCxnSpPr>
            <a:cxnSpLocks/>
          </p:cNvCxnSpPr>
          <p:nvPr/>
        </p:nvCxnSpPr>
        <p:spPr>
          <a:xfrm>
            <a:off x="4374037" y="2356701"/>
            <a:ext cx="0" cy="29651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C969997B-82BE-5B4F-7674-5C85D663C2D5}"/>
              </a:ext>
            </a:extLst>
          </p:cNvPr>
          <p:cNvGrpSpPr/>
          <p:nvPr/>
        </p:nvGrpSpPr>
        <p:grpSpPr>
          <a:xfrm>
            <a:off x="10815058" y="-132603"/>
            <a:ext cx="1376942" cy="1376942"/>
            <a:chOff x="10815058" y="-132603"/>
            <a:chExt cx="1376942" cy="1376942"/>
          </a:xfrm>
        </p:grpSpPr>
        <p:sp>
          <p:nvSpPr>
            <p:cNvPr id="16" name="Flowchart: Connector 15">
              <a:extLst>
                <a:ext uri="{FF2B5EF4-FFF2-40B4-BE49-F238E27FC236}">
                  <a16:creationId xmlns:a16="http://schemas.microsoft.com/office/drawing/2014/main" id="{04B309C8-2C47-BF7D-412C-B994094EC76E}"/>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DEF130EA-5318-98B2-7C81-F32DABBE4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8" name="Picture 17">
            <a:extLst>
              <a:ext uri="{FF2B5EF4-FFF2-40B4-BE49-F238E27FC236}">
                <a16:creationId xmlns:a16="http://schemas.microsoft.com/office/drawing/2014/main" id="{1E13AED7-C9CB-CAF8-DCCF-7D6DCA6BA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14980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F58E-1F77-94F3-BB9C-C425D0BF1A84}"/>
              </a:ext>
            </a:extLst>
          </p:cNvPr>
          <p:cNvSpPr>
            <a:spLocks noGrp="1"/>
          </p:cNvSpPr>
          <p:nvPr>
            <p:ph type="title"/>
          </p:nvPr>
        </p:nvSpPr>
        <p:spPr/>
        <p:txBody>
          <a:bodyPr/>
          <a:lstStyle/>
          <a:p>
            <a:pPr algn="ctr"/>
            <a:r>
              <a:rPr lang="en-IN" dirty="0"/>
              <a:t>Algorithms used</a:t>
            </a:r>
          </a:p>
        </p:txBody>
      </p:sp>
      <p:sp>
        <p:nvSpPr>
          <p:cNvPr id="7" name="TextBox 6">
            <a:extLst>
              <a:ext uri="{FF2B5EF4-FFF2-40B4-BE49-F238E27FC236}">
                <a16:creationId xmlns:a16="http://schemas.microsoft.com/office/drawing/2014/main" id="{2D29D96A-2DC6-FE48-0EAB-BCB2643CA582}"/>
              </a:ext>
            </a:extLst>
          </p:cNvPr>
          <p:cNvSpPr txBox="1"/>
          <p:nvPr/>
        </p:nvSpPr>
        <p:spPr>
          <a:xfrm>
            <a:off x="422636" y="1690688"/>
            <a:ext cx="11708090" cy="3970318"/>
          </a:xfrm>
          <a:prstGeom prst="rect">
            <a:avLst/>
          </a:prstGeom>
          <a:noFill/>
        </p:spPr>
        <p:txBody>
          <a:bodyPr wrap="square">
            <a:spAutoFit/>
          </a:bodyPr>
          <a:lstStyle/>
          <a:p>
            <a:endParaRPr lang="en-IN" dirty="0"/>
          </a:p>
          <a:p>
            <a:r>
              <a:rPr lang="en-IN" dirty="0"/>
              <a:t>1. Isolation Forest:</a:t>
            </a:r>
          </a:p>
          <a:p>
            <a:pPr marL="285750" indent="-285750">
              <a:buFont typeface="Arial" panose="020B0604020202020204" pitchFamily="34" charset="0"/>
              <a:buChar char="•"/>
            </a:pPr>
            <a:r>
              <a:rPr lang="en-IN" dirty="0"/>
              <a:t>Isolation Forest is an ensemble-based anomaly detection algorithm that isolates anomalies by randomly partitioning the dataset into subsets using decision trees.</a:t>
            </a:r>
          </a:p>
          <a:p>
            <a:pPr marL="285750" indent="-285750">
              <a:buFont typeface="Arial" panose="020B0604020202020204" pitchFamily="34" charset="0"/>
              <a:buChar char="•"/>
            </a:pPr>
            <a:r>
              <a:rPr lang="en-IN" dirty="0"/>
              <a:t>Anomalies are identified as instances that require fewer partitions to isolate, making them stand out as 'isolated' observations.</a:t>
            </a:r>
          </a:p>
          <a:p>
            <a:pPr marL="285750" indent="-285750">
              <a:buFont typeface="Arial" panose="020B0604020202020204" pitchFamily="34" charset="0"/>
              <a:buChar char="•"/>
            </a:pPr>
            <a:r>
              <a:rPr lang="en-IN" dirty="0"/>
              <a:t>It is efficient for high-dimensional datasets and can handle large datasets with minimal hyperparameter tuning.</a:t>
            </a:r>
          </a:p>
          <a:p>
            <a:endParaRPr lang="en-IN" dirty="0"/>
          </a:p>
          <a:p>
            <a:r>
              <a:rPr lang="en-IN" dirty="0"/>
              <a:t>2. k-Nearest </a:t>
            </a:r>
            <a:r>
              <a:rPr lang="en-IN" dirty="0" err="1"/>
              <a:t>Neighbors</a:t>
            </a:r>
            <a:r>
              <a:rPr lang="en-IN" dirty="0"/>
              <a:t> (</a:t>
            </a:r>
            <a:r>
              <a:rPr lang="en-IN" dirty="0" err="1"/>
              <a:t>kNN</a:t>
            </a:r>
            <a:r>
              <a:rPr lang="en-IN" dirty="0"/>
              <a:t>):</a:t>
            </a:r>
          </a:p>
          <a:p>
            <a:pPr marL="285750" indent="-285750">
              <a:buFont typeface="Arial" panose="020B0604020202020204" pitchFamily="34" charset="0"/>
              <a:buChar char="•"/>
            </a:pPr>
            <a:r>
              <a:rPr lang="en-IN" dirty="0"/>
              <a:t>k-Nearest </a:t>
            </a:r>
            <a:r>
              <a:rPr lang="en-IN" dirty="0" err="1"/>
              <a:t>Neighbors</a:t>
            </a:r>
            <a:r>
              <a:rPr lang="en-IN" dirty="0"/>
              <a:t> is an instance-based algorithm that identifies anomalies based on the distance of each instance to   its k nearest </a:t>
            </a:r>
            <a:r>
              <a:rPr lang="en-IN" dirty="0" err="1"/>
              <a:t>neighbors</a:t>
            </a:r>
            <a:r>
              <a:rPr lang="en-IN" dirty="0"/>
              <a:t> in the feature space.</a:t>
            </a:r>
          </a:p>
          <a:p>
            <a:pPr marL="285750" indent="-285750">
              <a:buFont typeface="Arial" panose="020B0604020202020204" pitchFamily="34" charset="0"/>
              <a:buChar char="•"/>
            </a:pPr>
            <a:r>
              <a:rPr lang="en-IN" dirty="0"/>
              <a:t>Anomalies are typically instances with few </a:t>
            </a:r>
            <a:r>
              <a:rPr lang="en-IN" dirty="0" err="1"/>
              <a:t>neighbors</a:t>
            </a:r>
            <a:r>
              <a:rPr lang="en-IN" dirty="0"/>
              <a:t>, indicating they are dissimilar to the majority of the data points.</a:t>
            </a:r>
          </a:p>
          <a:p>
            <a:pPr marL="285750" indent="-285750">
              <a:buFont typeface="Arial" panose="020B0604020202020204" pitchFamily="34" charset="0"/>
              <a:buChar char="•"/>
            </a:pPr>
            <a:r>
              <a:rPr lang="en-IN" dirty="0" err="1"/>
              <a:t>kNN</a:t>
            </a:r>
            <a:r>
              <a:rPr lang="en-IN" dirty="0"/>
              <a:t> is simple and easy to understand, making it a popular choice for anomaly detection tasks. However, it may suffer from computational inefficiency in high-dimensional spaces.</a:t>
            </a:r>
          </a:p>
        </p:txBody>
      </p:sp>
      <p:grpSp>
        <p:nvGrpSpPr>
          <p:cNvPr id="10" name="Group 9">
            <a:extLst>
              <a:ext uri="{FF2B5EF4-FFF2-40B4-BE49-F238E27FC236}">
                <a16:creationId xmlns:a16="http://schemas.microsoft.com/office/drawing/2014/main" id="{5E6D6077-202F-A749-B912-50DF709594CE}"/>
              </a:ext>
            </a:extLst>
          </p:cNvPr>
          <p:cNvGrpSpPr/>
          <p:nvPr/>
        </p:nvGrpSpPr>
        <p:grpSpPr>
          <a:xfrm>
            <a:off x="10815058" y="-132603"/>
            <a:ext cx="1376942" cy="1376942"/>
            <a:chOff x="10815058" y="-132603"/>
            <a:chExt cx="1376942" cy="1376942"/>
          </a:xfrm>
        </p:grpSpPr>
        <p:sp>
          <p:nvSpPr>
            <p:cNvPr id="11" name="Flowchart: Connector 10">
              <a:extLst>
                <a:ext uri="{FF2B5EF4-FFF2-40B4-BE49-F238E27FC236}">
                  <a16:creationId xmlns:a16="http://schemas.microsoft.com/office/drawing/2014/main" id="{F97BEF82-A5DA-1F11-A05B-70B5DCFD3162}"/>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B250D06A-0FF7-4DDD-B726-8773E02CD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3" name="Picture 12">
            <a:extLst>
              <a:ext uri="{FF2B5EF4-FFF2-40B4-BE49-F238E27FC236}">
                <a16:creationId xmlns:a16="http://schemas.microsoft.com/office/drawing/2014/main" id="{41F720D6-4CA9-0B0B-8B28-F059A5BE9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750112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E86F-5087-6937-21C1-237D726D60DC}"/>
              </a:ext>
            </a:extLst>
          </p:cNvPr>
          <p:cNvSpPr>
            <a:spLocks noGrp="1"/>
          </p:cNvSpPr>
          <p:nvPr>
            <p:ph type="title"/>
          </p:nvPr>
        </p:nvSpPr>
        <p:spPr>
          <a:xfrm>
            <a:off x="838200" y="-96790"/>
            <a:ext cx="10515600" cy="1325563"/>
          </a:xfrm>
        </p:spPr>
        <p:txBody>
          <a:bodyPr/>
          <a:lstStyle/>
          <a:p>
            <a:pPr algn="ctr"/>
            <a:r>
              <a:rPr lang="en-IN" dirty="0"/>
              <a:t>Parameter dependency</a:t>
            </a:r>
          </a:p>
        </p:txBody>
      </p:sp>
      <p:sp>
        <p:nvSpPr>
          <p:cNvPr id="7" name="TextBox 6">
            <a:extLst>
              <a:ext uri="{FF2B5EF4-FFF2-40B4-BE49-F238E27FC236}">
                <a16:creationId xmlns:a16="http://schemas.microsoft.com/office/drawing/2014/main" id="{42A13579-4067-A52D-E38F-3B267CDD20A3}"/>
              </a:ext>
            </a:extLst>
          </p:cNvPr>
          <p:cNvSpPr txBox="1"/>
          <p:nvPr/>
        </p:nvSpPr>
        <p:spPr>
          <a:xfrm>
            <a:off x="418709" y="1254621"/>
            <a:ext cx="11161335"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Data dependency refers to the relationship between different datasets or data sources where one dataset relies on another for its validity, accuracy, or interpretation. In the context of anomaly detection, data dependency often involves two main types of datasets: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Nominal Data:</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Nominal data serves as a reference or baseline for normal behavior patterns.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typically includes historical data or predefined thresholds representing expected values for various parameters.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Nominal data is used as a comparison point to identify deviations and anomalies in real-time or incoming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Non-Nominal Data:</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Non-nominal data consists of observations collected during system operation, which may include anomalies or deviations from expected behavior.</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This data is used for anomaly detection, where algorithms compare incoming data against the nominal reference to identify anomalies or abnormal patterns.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FABA154-FEED-EC4C-536F-BA95F35A4820}"/>
              </a:ext>
            </a:extLst>
          </p:cNvPr>
          <p:cNvSpPr txBox="1"/>
          <p:nvPr/>
        </p:nvSpPr>
        <p:spPr>
          <a:xfrm>
            <a:off x="611957" y="5379139"/>
            <a:ext cx="11580043"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'mass-dynamics':['Engine1-Thrust','Engine2-Thrust','Engine3-Thrust','Engine4-Thrust','CentalEngine-Thrust - NA]</a:t>
            </a:r>
          </a:p>
          <a:p>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LanderHeightFromSurface</a:t>
            </a:r>
            <a:r>
              <a:rPr lang="en-IN" b="1" dirty="0">
                <a:latin typeface="Times New Roman" panose="02020603050405020304" pitchFamily="18" charset="0"/>
                <a:cs typeface="Times New Roman" panose="02020603050405020304" pitchFamily="18" charset="0"/>
              </a:rPr>
              <a:t> (With DEM)':['Engine1-Thrust','Engine2-Thrust','Engine3-Thrust','Engine4-Thrust','LanderYawWRTVertical','LanderRollWRTVertical','LanderPitchWRTVertical']</a:t>
            </a:r>
          </a:p>
          <a:p>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BCDD394-8A91-8384-9764-C072561678BA}"/>
              </a:ext>
            </a:extLst>
          </p:cNvPr>
          <p:cNvSpPr txBox="1"/>
          <p:nvPr/>
        </p:nvSpPr>
        <p:spPr>
          <a:xfrm>
            <a:off x="305978" y="5009807"/>
            <a:ext cx="1158004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Parameter-Dependency Data example : </a:t>
            </a:r>
          </a:p>
        </p:txBody>
      </p:sp>
      <p:grpSp>
        <p:nvGrpSpPr>
          <p:cNvPr id="13" name="Group 12">
            <a:extLst>
              <a:ext uri="{FF2B5EF4-FFF2-40B4-BE49-F238E27FC236}">
                <a16:creationId xmlns:a16="http://schemas.microsoft.com/office/drawing/2014/main" id="{87E0E418-B036-03AA-0D9F-747501F5C5F5}"/>
              </a:ext>
            </a:extLst>
          </p:cNvPr>
          <p:cNvGrpSpPr/>
          <p:nvPr/>
        </p:nvGrpSpPr>
        <p:grpSpPr>
          <a:xfrm>
            <a:off x="10815058" y="-132603"/>
            <a:ext cx="1376942" cy="1376942"/>
            <a:chOff x="10815058" y="-132603"/>
            <a:chExt cx="1376942" cy="1376942"/>
          </a:xfrm>
        </p:grpSpPr>
        <p:sp>
          <p:nvSpPr>
            <p:cNvPr id="14" name="Flowchart: Connector 13">
              <a:extLst>
                <a:ext uri="{FF2B5EF4-FFF2-40B4-BE49-F238E27FC236}">
                  <a16:creationId xmlns:a16="http://schemas.microsoft.com/office/drawing/2014/main" id="{FD394472-B0B3-E769-0D0D-2C5AA4D6396B}"/>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E9B2C4AB-63ED-168A-E09B-0B383E00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6" name="Picture 15">
            <a:extLst>
              <a:ext uri="{FF2B5EF4-FFF2-40B4-BE49-F238E27FC236}">
                <a16:creationId xmlns:a16="http://schemas.microsoft.com/office/drawing/2014/main" id="{007F9310-C5AC-2BE1-BE5C-B687BB2C5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107324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EDF2-0D95-4949-3220-E4EB13A6ADE2}"/>
              </a:ext>
            </a:extLst>
          </p:cNvPr>
          <p:cNvSpPr>
            <a:spLocks noGrp="1"/>
          </p:cNvSpPr>
          <p:nvPr>
            <p:ph type="title"/>
          </p:nvPr>
        </p:nvSpPr>
        <p:spPr>
          <a:xfrm>
            <a:off x="346433" y="-75373"/>
            <a:ext cx="10515600" cy="1325563"/>
          </a:xfrm>
        </p:spPr>
        <p:txBody>
          <a:bodyPr>
            <a:normAutofit/>
          </a:bodyPr>
          <a:lstStyle/>
          <a:p>
            <a:pPr algn="ctr"/>
            <a:r>
              <a:rPr lang="en-IN" sz="2800" dirty="0"/>
              <a:t>Fishbone structure for Root cause</a:t>
            </a:r>
          </a:p>
        </p:txBody>
      </p:sp>
      <p:sp>
        <p:nvSpPr>
          <p:cNvPr id="4" name="Rectangle 3">
            <a:extLst>
              <a:ext uri="{FF2B5EF4-FFF2-40B4-BE49-F238E27FC236}">
                <a16:creationId xmlns:a16="http://schemas.microsoft.com/office/drawing/2014/main" id="{6DEFC5ED-CC80-0014-7049-18AC09CC67AA}"/>
              </a:ext>
            </a:extLst>
          </p:cNvPr>
          <p:cNvSpPr/>
          <p:nvPr/>
        </p:nvSpPr>
        <p:spPr>
          <a:xfrm>
            <a:off x="9747315" y="3384223"/>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ANOMALY DETECTED</a:t>
            </a:r>
          </a:p>
        </p:txBody>
      </p:sp>
      <p:sp>
        <p:nvSpPr>
          <p:cNvPr id="5" name="Rectangle 4">
            <a:extLst>
              <a:ext uri="{FF2B5EF4-FFF2-40B4-BE49-F238E27FC236}">
                <a16:creationId xmlns:a16="http://schemas.microsoft.com/office/drawing/2014/main" id="{17A61321-FB15-001E-8679-98CFC03E764A}"/>
              </a:ext>
            </a:extLst>
          </p:cNvPr>
          <p:cNvSpPr/>
          <p:nvPr/>
        </p:nvSpPr>
        <p:spPr>
          <a:xfrm>
            <a:off x="3384221" y="5032983"/>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Parameter 5</a:t>
            </a:r>
          </a:p>
          <a:p>
            <a:pPr algn="ctr"/>
            <a:r>
              <a:rPr lang="en-IN" dirty="0">
                <a:ln w="0"/>
                <a:solidFill>
                  <a:schemeClr val="tx1"/>
                </a:solidFill>
                <a:effectLst>
                  <a:outerShdw blurRad="38100" dist="19050" dir="2700000" algn="tl" rotWithShape="0">
                    <a:schemeClr val="dk1">
                      <a:alpha val="40000"/>
                    </a:schemeClr>
                  </a:outerShdw>
                </a:effectLst>
              </a:rPr>
              <a:t>CdA-Ox-1</a:t>
            </a:r>
          </a:p>
        </p:txBody>
      </p:sp>
      <p:sp>
        <p:nvSpPr>
          <p:cNvPr id="6" name="Rectangle 5">
            <a:extLst>
              <a:ext uri="{FF2B5EF4-FFF2-40B4-BE49-F238E27FC236}">
                <a16:creationId xmlns:a16="http://schemas.microsoft.com/office/drawing/2014/main" id="{1092ED2C-9C6F-2A78-3915-07D5C975DA82}"/>
              </a:ext>
            </a:extLst>
          </p:cNvPr>
          <p:cNvSpPr/>
          <p:nvPr/>
        </p:nvSpPr>
        <p:spPr>
          <a:xfrm>
            <a:off x="3384221" y="1865083"/>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Parameter 2</a:t>
            </a:r>
          </a:p>
          <a:p>
            <a:pPr algn="ctr"/>
            <a:r>
              <a:rPr lang="en-IN" dirty="0">
                <a:ln w="0"/>
                <a:solidFill>
                  <a:schemeClr val="tx1"/>
                </a:solidFill>
                <a:effectLst>
                  <a:outerShdw blurRad="38100" dist="19050" dir="2700000" algn="tl" rotWithShape="0">
                    <a:schemeClr val="dk1">
                      <a:alpha val="40000"/>
                    </a:schemeClr>
                  </a:outerShdw>
                </a:effectLst>
              </a:rPr>
              <a:t>Engine1-Thrust</a:t>
            </a:r>
          </a:p>
        </p:txBody>
      </p:sp>
      <p:sp>
        <p:nvSpPr>
          <p:cNvPr id="7" name="Rectangle 6">
            <a:extLst>
              <a:ext uri="{FF2B5EF4-FFF2-40B4-BE49-F238E27FC236}">
                <a16:creationId xmlns:a16="http://schemas.microsoft.com/office/drawing/2014/main" id="{3A7B92BC-FB6F-98F3-6334-276E62CA762B}"/>
              </a:ext>
            </a:extLst>
          </p:cNvPr>
          <p:cNvSpPr/>
          <p:nvPr/>
        </p:nvSpPr>
        <p:spPr>
          <a:xfrm>
            <a:off x="6462073" y="5032984"/>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Parameter 6</a:t>
            </a:r>
          </a:p>
          <a:p>
            <a:pPr algn="ctr"/>
            <a:r>
              <a:rPr lang="en-IN" dirty="0">
                <a:ln w="0"/>
                <a:solidFill>
                  <a:schemeClr val="tx1"/>
                </a:solidFill>
                <a:effectLst>
                  <a:outerShdw blurRad="38100" dist="19050" dir="2700000" algn="tl" rotWithShape="0">
                    <a:schemeClr val="dk1">
                      <a:alpha val="40000"/>
                    </a:schemeClr>
                  </a:outerShdw>
                </a:effectLst>
              </a:rPr>
              <a:t>Oxidizer Consumed</a:t>
            </a:r>
          </a:p>
        </p:txBody>
      </p:sp>
      <p:sp>
        <p:nvSpPr>
          <p:cNvPr id="8" name="Rectangle 7">
            <a:extLst>
              <a:ext uri="{FF2B5EF4-FFF2-40B4-BE49-F238E27FC236}">
                <a16:creationId xmlns:a16="http://schemas.microsoft.com/office/drawing/2014/main" id="{7191893B-AEB9-EC1E-ECA4-E3D21C1313EB}"/>
              </a:ext>
            </a:extLst>
          </p:cNvPr>
          <p:cNvSpPr/>
          <p:nvPr/>
        </p:nvSpPr>
        <p:spPr>
          <a:xfrm>
            <a:off x="6462073" y="1865083"/>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Parameter 1</a:t>
            </a:r>
          </a:p>
          <a:p>
            <a:pPr algn="ctr"/>
            <a:r>
              <a:rPr lang="en-IN" dirty="0">
                <a:ln w="0"/>
                <a:solidFill>
                  <a:schemeClr val="tx1"/>
                </a:solidFill>
                <a:effectLst>
                  <a:outerShdw blurRad="38100" dist="19050" dir="2700000" algn="tl" rotWithShape="0">
                    <a:schemeClr val="dk1">
                      <a:alpha val="40000"/>
                    </a:schemeClr>
                  </a:outerShdw>
                </a:effectLst>
              </a:rPr>
              <a:t>Mass Dynamics</a:t>
            </a:r>
          </a:p>
        </p:txBody>
      </p:sp>
      <p:sp>
        <p:nvSpPr>
          <p:cNvPr id="9" name="Rectangle 8">
            <a:extLst>
              <a:ext uri="{FF2B5EF4-FFF2-40B4-BE49-F238E27FC236}">
                <a16:creationId xmlns:a16="http://schemas.microsoft.com/office/drawing/2014/main" id="{5EF89A18-BAB9-F74A-2B04-6B85759C15C3}"/>
              </a:ext>
            </a:extLst>
          </p:cNvPr>
          <p:cNvSpPr/>
          <p:nvPr/>
        </p:nvSpPr>
        <p:spPr>
          <a:xfrm>
            <a:off x="306370" y="5032983"/>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Parameter 4</a:t>
            </a:r>
          </a:p>
          <a:p>
            <a:pPr algn="ctr"/>
            <a:r>
              <a:rPr lang="en-IN" dirty="0" err="1">
                <a:ln w="0"/>
                <a:solidFill>
                  <a:schemeClr val="tx1"/>
                </a:solidFill>
                <a:effectLst>
                  <a:outerShdw blurRad="38100" dist="19050" dir="2700000" algn="tl" rotWithShape="0">
                    <a:schemeClr val="dk1">
                      <a:alpha val="40000"/>
                    </a:schemeClr>
                  </a:outerShdw>
                </a:effectLst>
              </a:rPr>
              <a:t>LanderRollWRTVertical</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45A3282A-F35B-5DE4-DFA4-817CEEDD1A77}"/>
              </a:ext>
            </a:extLst>
          </p:cNvPr>
          <p:cNvSpPr/>
          <p:nvPr/>
        </p:nvSpPr>
        <p:spPr>
          <a:xfrm>
            <a:off x="306370" y="1865083"/>
            <a:ext cx="2318994" cy="10935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Parameter 3</a:t>
            </a:r>
          </a:p>
          <a:p>
            <a:pPr algn="ctr"/>
            <a:r>
              <a:rPr lang="en-IN" dirty="0" err="1">
                <a:ln w="0"/>
                <a:solidFill>
                  <a:schemeClr val="tx1"/>
                </a:solidFill>
                <a:effectLst>
                  <a:outerShdw blurRad="38100" dist="19050" dir="2700000" algn="tl" rotWithShape="0">
                    <a:schemeClr val="dk1">
                      <a:alpha val="40000"/>
                    </a:schemeClr>
                  </a:outerShdw>
                </a:effectLst>
              </a:rPr>
              <a:t>LanderHeightFromSurface</a:t>
            </a:r>
            <a:r>
              <a:rPr lang="en-IN" dirty="0">
                <a:ln w="0"/>
                <a:solidFill>
                  <a:schemeClr val="tx1"/>
                </a:solidFill>
                <a:effectLst>
                  <a:outerShdw blurRad="38100" dist="19050" dir="2700000" algn="tl" rotWithShape="0">
                    <a:schemeClr val="dk1">
                      <a:alpha val="40000"/>
                    </a:schemeClr>
                  </a:outerShdw>
                </a:effectLst>
              </a:rPr>
              <a:t> (With DEM)</a:t>
            </a:r>
          </a:p>
        </p:txBody>
      </p:sp>
      <p:sp>
        <p:nvSpPr>
          <p:cNvPr id="14" name="Arrow: Right 13">
            <a:extLst>
              <a:ext uri="{FF2B5EF4-FFF2-40B4-BE49-F238E27FC236}">
                <a16:creationId xmlns:a16="http://schemas.microsoft.com/office/drawing/2014/main" id="{DACFC310-A0AE-94DA-036E-E0891E89007B}"/>
              </a:ext>
            </a:extLst>
          </p:cNvPr>
          <p:cNvSpPr/>
          <p:nvPr/>
        </p:nvSpPr>
        <p:spPr>
          <a:xfrm>
            <a:off x="441488" y="3836709"/>
            <a:ext cx="9319968" cy="36764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cxnSp>
        <p:nvCxnSpPr>
          <p:cNvPr id="16" name="Straight Arrow Connector 15">
            <a:extLst>
              <a:ext uri="{FF2B5EF4-FFF2-40B4-BE49-F238E27FC236}">
                <a16:creationId xmlns:a16="http://schemas.microsoft.com/office/drawing/2014/main" id="{8F3E5303-948A-4A27-CEA1-76C4B92D5C73}"/>
              </a:ext>
            </a:extLst>
          </p:cNvPr>
          <p:cNvCxnSpPr>
            <a:cxnSpLocks/>
            <a:stCxn id="8" idx="2"/>
          </p:cNvCxnSpPr>
          <p:nvPr/>
        </p:nvCxnSpPr>
        <p:spPr>
          <a:xfrm>
            <a:off x="7621570" y="2958592"/>
            <a:ext cx="914400" cy="972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009883-4B9D-8789-BC71-6ECD2DA8B394}"/>
              </a:ext>
            </a:extLst>
          </p:cNvPr>
          <p:cNvCxnSpPr>
            <a:cxnSpLocks/>
            <a:endCxn id="7" idx="0"/>
          </p:cNvCxnSpPr>
          <p:nvPr/>
        </p:nvCxnSpPr>
        <p:spPr>
          <a:xfrm flipH="1">
            <a:off x="7621570" y="4128227"/>
            <a:ext cx="914400" cy="904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F8747A-6091-38D4-F028-8C37B0AC93DE}"/>
              </a:ext>
            </a:extLst>
          </p:cNvPr>
          <p:cNvCxnSpPr>
            <a:cxnSpLocks/>
            <a:stCxn id="6" idx="2"/>
          </p:cNvCxnSpPr>
          <p:nvPr/>
        </p:nvCxnSpPr>
        <p:spPr>
          <a:xfrm>
            <a:off x="4543718" y="2958592"/>
            <a:ext cx="791853" cy="972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E2E2BD9-45EE-4F2A-BD45-2967EA8C7067}"/>
              </a:ext>
            </a:extLst>
          </p:cNvPr>
          <p:cNvCxnSpPr>
            <a:cxnSpLocks/>
            <a:stCxn id="5" idx="0"/>
          </p:cNvCxnSpPr>
          <p:nvPr/>
        </p:nvCxnSpPr>
        <p:spPr>
          <a:xfrm flipV="1">
            <a:off x="4543718" y="4102501"/>
            <a:ext cx="791853" cy="9304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49D0446-BA77-D61C-8376-44BAA396DD74}"/>
              </a:ext>
            </a:extLst>
          </p:cNvPr>
          <p:cNvCxnSpPr>
            <a:cxnSpLocks/>
            <a:stCxn id="10" idx="2"/>
          </p:cNvCxnSpPr>
          <p:nvPr/>
        </p:nvCxnSpPr>
        <p:spPr>
          <a:xfrm>
            <a:off x="1465867" y="2958592"/>
            <a:ext cx="1005526" cy="9723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52F522-F19C-F033-1191-870BEF3ABB3E}"/>
              </a:ext>
            </a:extLst>
          </p:cNvPr>
          <p:cNvCxnSpPr>
            <a:cxnSpLocks/>
            <a:stCxn id="9" idx="0"/>
          </p:cNvCxnSpPr>
          <p:nvPr/>
        </p:nvCxnSpPr>
        <p:spPr>
          <a:xfrm flipV="1">
            <a:off x="1465867" y="4110086"/>
            <a:ext cx="1005526" cy="9228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2B48CBE-576E-556A-2552-137E29501269}"/>
              </a:ext>
            </a:extLst>
          </p:cNvPr>
          <p:cNvSpPr txBox="1"/>
          <p:nvPr/>
        </p:nvSpPr>
        <p:spPr>
          <a:xfrm>
            <a:off x="1971772" y="3197569"/>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Train</a:t>
            </a:r>
          </a:p>
        </p:txBody>
      </p:sp>
      <p:sp>
        <p:nvSpPr>
          <p:cNvPr id="36" name="TextBox 35">
            <a:extLst>
              <a:ext uri="{FF2B5EF4-FFF2-40B4-BE49-F238E27FC236}">
                <a16:creationId xmlns:a16="http://schemas.microsoft.com/office/drawing/2014/main" id="{403E8AB4-1CAA-1B28-F739-08B2E4B8D081}"/>
              </a:ext>
            </a:extLst>
          </p:cNvPr>
          <p:cNvSpPr txBox="1"/>
          <p:nvPr/>
        </p:nvSpPr>
        <p:spPr>
          <a:xfrm>
            <a:off x="4934930" y="3169919"/>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Train</a:t>
            </a:r>
          </a:p>
        </p:txBody>
      </p:sp>
      <p:sp>
        <p:nvSpPr>
          <p:cNvPr id="37" name="TextBox 36">
            <a:extLst>
              <a:ext uri="{FF2B5EF4-FFF2-40B4-BE49-F238E27FC236}">
                <a16:creationId xmlns:a16="http://schemas.microsoft.com/office/drawing/2014/main" id="{56BCA10F-5CEE-1A0B-EA3B-3845B8AA43C8}"/>
              </a:ext>
            </a:extLst>
          </p:cNvPr>
          <p:cNvSpPr txBox="1"/>
          <p:nvPr/>
        </p:nvSpPr>
        <p:spPr>
          <a:xfrm>
            <a:off x="8116475" y="3209362"/>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Train</a:t>
            </a:r>
          </a:p>
        </p:txBody>
      </p:sp>
      <p:sp>
        <p:nvSpPr>
          <p:cNvPr id="38" name="TextBox 37">
            <a:extLst>
              <a:ext uri="{FF2B5EF4-FFF2-40B4-BE49-F238E27FC236}">
                <a16:creationId xmlns:a16="http://schemas.microsoft.com/office/drawing/2014/main" id="{421E65DF-05B6-F648-273C-4F3CD69F71DE}"/>
              </a:ext>
            </a:extLst>
          </p:cNvPr>
          <p:cNvSpPr txBox="1"/>
          <p:nvPr/>
        </p:nvSpPr>
        <p:spPr>
          <a:xfrm>
            <a:off x="4927074" y="4451829"/>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Train</a:t>
            </a:r>
          </a:p>
        </p:txBody>
      </p:sp>
      <p:sp>
        <p:nvSpPr>
          <p:cNvPr id="39" name="TextBox 38">
            <a:extLst>
              <a:ext uri="{FF2B5EF4-FFF2-40B4-BE49-F238E27FC236}">
                <a16:creationId xmlns:a16="http://schemas.microsoft.com/office/drawing/2014/main" id="{3E0A7B97-2EB3-EF59-502B-EB1DA688BB1B}"/>
              </a:ext>
            </a:extLst>
          </p:cNvPr>
          <p:cNvSpPr txBox="1"/>
          <p:nvPr/>
        </p:nvSpPr>
        <p:spPr>
          <a:xfrm>
            <a:off x="1968630" y="4451829"/>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Train</a:t>
            </a:r>
          </a:p>
        </p:txBody>
      </p:sp>
      <p:sp>
        <p:nvSpPr>
          <p:cNvPr id="40" name="TextBox 39">
            <a:extLst>
              <a:ext uri="{FF2B5EF4-FFF2-40B4-BE49-F238E27FC236}">
                <a16:creationId xmlns:a16="http://schemas.microsoft.com/office/drawing/2014/main" id="{AECB7D84-AA91-07DE-7BF3-CDE9A262D176}"/>
              </a:ext>
            </a:extLst>
          </p:cNvPr>
          <p:cNvSpPr txBox="1"/>
          <p:nvPr/>
        </p:nvSpPr>
        <p:spPr>
          <a:xfrm>
            <a:off x="8116475" y="4477732"/>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Train</a:t>
            </a:r>
          </a:p>
        </p:txBody>
      </p:sp>
      <p:sp>
        <p:nvSpPr>
          <p:cNvPr id="41" name="TextBox 40">
            <a:extLst>
              <a:ext uri="{FF2B5EF4-FFF2-40B4-BE49-F238E27FC236}">
                <a16:creationId xmlns:a16="http://schemas.microsoft.com/office/drawing/2014/main" id="{E533E98E-A537-95DB-8FBD-F4A805D98D60}"/>
              </a:ext>
            </a:extLst>
          </p:cNvPr>
          <p:cNvSpPr txBox="1"/>
          <p:nvPr/>
        </p:nvSpPr>
        <p:spPr>
          <a:xfrm>
            <a:off x="3384221" y="3621774"/>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Test</a:t>
            </a:r>
          </a:p>
        </p:txBody>
      </p:sp>
      <p:sp>
        <p:nvSpPr>
          <p:cNvPr id="42" name="TextBox 41">
            <a:extLst>
              <a:ext uri="{FF2B5EF4-FFF2-40B4-BE49-F238E27FC236}">
                <a16:creationId xmlns:a16="http://schemas.microsoft.com/office/drawing/2014/main" id="{3CB0E6BB-BAE0-37ED-61A3-B921A6D3194B}"/>
              </a:ext>
            </a:extLst>
          </p:cNvPr>
          <p:cNvSpPr txBox="1"/>
          <p:nvPr/>
        </p:nvSpPr>
        <p:spPr>
          <a:xfrm>
            <a:off x="6338738" y="3603832"/>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Test</a:t>
            </a:r>
          </a:p>
        </p:txBody>
      </p:sp>
      <p:sp>
        <p:nvSpPr>
          <p:cNvPr id="43" name="TextBox 42">
            <a:extLst>
              <a:ext uri="{FF2B5EF4-FFF2-40B4-BE49-F238E27FC236}">
                <a16:creationId xmlns:a16="http://schemas.microsoft.com/office/drawing/2014/main" id="{92F77B20-EE4C-0F93-8DFE-AD6C542A2F5B}"/>
              </a:ext>
            </a:extLst>
          </p:cNvPr>
          <p:cNvSpPr txBox="1"/>
          <p:nvPr/>
        </p:nvSpPr>
        <p:spPr>
          <a:xfrm>
            <a:off x="8883977" y="3589234"/>
            <a:ext cx="677159" cy="307777"/>
          </a:xfrm>
          <a:prstGeom prst="rect">
            <a:avLst/>
          </a:prstGeom>
          <a:solidFill>
            <a:schemeClr val="bg1"/>
          </a:solidFill>
        </p:spPr>
        <p:txBody>
          <a:bodyPr wrap="square" rtlCol="0">
            <a:spAutoFit/>
          </a:bodyPr>
          <a:lstStyle/>
          <a:p>
            <a:r>
              <a:rPr lang="en-IN" sz="1400" dirty="0">
                <a:ln w="0"/>
                <a:effectLst>
                  <a:outerShdw blurRad="38100" dist="19050" dir="2700000" algn="tl" rotWithShape="0">
                    <a:schemeClr val="dk1">
                      <a:alpha val="40000"/>
                    </a:schemeClr>
                  </a:outerShdw>
                </a:effectLst>
              </a:rPr>
              <a:t>Test</a:t>
            </a:r>
          </a:p>
        </p:txBody>
      </p:sp>
      <p:sp>
        <p:nvSpPr>
          <p:cNvPr id="45" name="Flowchart: Connector 44">
            <a:extLst>
              <a:ext uri="{FF2B5EF4-FFF2-40B4-BE49-F238E27FC236}">
                <a16:creationId xmlns:a16="http://schemas.microsoft.com/office/drawing/2014/main" id="{95246A92-4A70-152A-322F-F79AFFBE1E50}"/>
              </a:ext>
            </a:extLst>
          </p:cNvPr>
          <p:cNvSpPr/>
          <p:nvPr/>
        </p:nvSpPr>
        <p:spPr>
          <a:xfrm>
            <a:off x="2328417" y="3872060"/>
            <a:ext cx="227816" cy="283734"/>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6" name="Flowchart: Connector 45">
            <a:extLst>
              <a:ext uri="{FF2B5EF4-FFF2-40B4-BE49-F238E27FC236}">
                <a16:creationId xmlns:a16="http://schemas.microsoft.com/office/drawing/2014/main" id="{6927E1F6-DBAF-1E97-94FE-8812625C513F}"/>
              </a:ext>
            </a:extLst>
          </p:cNvPr>
          <p:cNvSpPr/>
          <p:nvPr/>
        </p:nvSpPr>
        <p:spPr>
          <a:xfrm>
            <a:off x="5187882" y="3861476"/>
            <a:ext cx="227816" cy="283734"/>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7" name="Flowchart: Connector 46">
            <a:extLst>
              <a:ext uri="{FF2B5EF4-FFF2-40B4-BE49-F238E27FC236}">
                <a16:creationId xmlns:a16="http://schemas.microsoft.com/office/drawing/2014/main" id="{F6DECDCE-B4C5-B260-B71D-1C35049BCEB4}"/>
              </a:ext>
            </a:extLst>
          </p:cNvPr>
          <p:cNvSpPr/>
          <p:nvPr/>
        </p:nvSpPr>
        <p:spPr>
          <a:xfrm>
            <a:off x="8392997" y="3884427"/>
            <a:ext cx="227816" cy="283734"/>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grpSp>
        <p:nvGrpSpPr>
          <p:cNvPr id="50" name="Group 49">
            <a:extLst>
              <a:ext uri="{FF2B5EF4-FFF2-40B4-BE49-F238E27FC236}">
                <a16:creationId xmlns:a16="http://schemas.microsoft.com/office/drawing/2014/main" id="{F98460A0-50F1-595D-7501-7B177A15F770}"/>
              </a:ext>
            </a:extLst>
          </p:cNvPr>
          <p:cNvGrpSpPr/>
          <p:nvPr/>
        </p:nvGrpSpPr>
        <p:grpSpPr>
          <a:xfrm>
            <a:off x="10815058" y="-132603"/>
            <a:ext cx="1376942" cy="1376942"/>
            <a:chOff x="10815058" y="-132603"/>
            <a:chExt cx="1376942" cy="1376942"/>
          </a:xfrm>
        </p:grpSpPr>
        <p:sp>
          <p:nvSpPr>
            <p:cNvPr id="51" name="Flowchart: Connector 50">
              <a:extLst>
                <a:ext uri="{FF2B5EF4-FFF2-40B4-BE49-F238E27FC236}">
                  <a16:creationId xmlns:a16="http://schemas.microsoft.com/office/drawing/2014/main" id="{5C43CC4E-49D3-801E-EFE3-E8CA5AE89808}"/>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Picture 51">
              <a:extLst>
                <a:ext uri="{FF2B5EF4-FFF2-40B4-BE49-F238E27FC236}">
                  <a16:creationId xmlns:a16="http://schemas.microsoft.com/office/drawing/2014/main" id="{B15BF5B8-2455-6E9F-7324-0F549EF57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53" name="Picture 52">
            <a:extLst>
              <a:ext uri="{FF2B5EF4-FFF2-40B4-BE49-F238E27FC236}">
                <a16:creationId xmlns:a16="http://schemas.microsoft.com/office/drawing/2014/main" id="{CDFCB8DD-67CC-5FD1-C686-A355F17B3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161846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1D49-73C0-D9D8-A2EB-12D19BFC6700}"/>
              </a:ext>
            </a:extLst>
          </p:cNvPr>
          <p:cNvSpPr>
            <a:spLocks noGrp="1"/>
          </p:cNvSpPr>
          <p:nvPr>
            <p:ph type="title"/>
          </p:nvPr>
        </p:nvSpPr>
        <p:spPr/>
        <p:txBody>
          <a:bodyPr/>
          <a:lstStyle/>
          <a:p>
            <a:pPr algn="ctr"/>
            <a:r>
              <a:rPr lang="en-IN" dirty="0"/>
              <a:t>Output Snippets</a:t>
            </a:r>
          </a:p>
        </p:txBody>
      </p:sp>
      <p:pic>
        <p:nvPicPr>
          <p:cNvPr id="4" name="Picture 3">
            <a:extLst>
              <a:ext uri="{FF2B5EF4-FFF2-40B4-BE49-F238E27FC236}">
                <a16:creationId xmlns:a16="http://schemas.microsoft.com/office/drawing/2014/main" id="{2867BF51-E4AB-BE94-F984-BC68DA3292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603" t="580" r="14165" b="5434"/>
          <a:stretch/>
        </p:blipFill>
        <p:spPr bwMode="auto">
          <a:xfrm>
            <a:off x="6341785" y="1690688"/>
            <a:ext cx="5353050" cy="420941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4F45B4E3-3103-BA82-4382-4EBC8E8C6BB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411" t="36544" r="34073" b="32702"/>
          <a:stretch/>
        </p:blipFill>
        <p:spPr bwMode="auto">
          <a:xfrm>
            <a:off x="497165" y="2081530"/>
            <a:ext cx="5399405" cy="3061335"/>
          </a:xfrm>
          <a:prstGeom prst="rect">
            <a:avLst/>
          </a:prstGeom>
          <a:noFill/>
          <a:ln>
            <a:noFill/>
          </a:ln>
          <a:extLst>
            <a:ext uri="{53640926-AAD7-44D8-BBD7-CCE9431645EC}">
              <a14:shadowObscured xmlns:a14="http://schemas.microsoft.com/office/drawing/2010/main"/>
            </a:ext>
          </a:extLst>
        </p:spPr>
      </p:pic>
      <p:grpSp>
        <p:nvGrpSpPr>
          <p:cNvPr id="8" name="Group 7">
            <a:extLst>
              <a:ext uri="{FF2B5EF4-FFF2-40B4-BE49-F238E27FC236}">
                <a16:creationId xmlns:a16="http://schemas.microsoft.com/office/drawing/2014/main" id="{EAFADD5C-1255-9633-215A-3508C85FFC62}"/>
              </a:ext>
            </a:extLst>
          </p:cNvPr>
          <p:cNvGrpSpPr/>
          <p:nvPr/>
        </p:nvGrpSpPr>
        <p:grpSpPr>
          <a:xfrm>
            <a:off x="10815058" y="-132603"/>
            <a:ext cx="1376942" cy="1376942"/>
            <a:chOff x="10815058" y="-132603"/>
            <a:chExt cx="1376942" cy="1376942"/>
          </a:xfrm>
        </p:grpSpPr>
        <p:sp>
          <p:nvSpPr>
            <p:cNvPr id="9" name="Flowchart: Connector 8">
              <a:extLst>
                <a:ext uri="{FF2B5EF4-FFF2-40B4-BE49-F238E27FC236}">
                  <a16:creationId xmlns:a16="http://schemas.microsoft.com/office/drawing/2014/main" id="{7E6BB5D0-9B2A-242B-4907-0A790AF74994}"/>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CF131CA-8005-3379-5468-4FD605577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1" name="Picture 10">
            <a:extLst>
              <a:ext uri="{FF2B5EF4-FFF2-40B4-BE49-F238E27FC236}">
                <a16:creationId xmlns:a16="http://schemas.microsoft.com/office/drawing/2014/main" id="{C5E1E83E-9A95-47AE-4946-1EA6869570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1094712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3F2EDD-1560-B524-D9CE-6894A3F963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093" t="80062" r="52676" b="5434"/>
          <a:stretch/>
        </p:blipFill>
        <p:spPr bwMode="auto">
          <a:xfrm>
            <a:off x="4793238" y="4767499"/>
            <a:ext cx="6030595" cy="1743075"/>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F7DB875-3463-7820-F14D-5DD6A61CA624}"/>
              </a:ext>
            </a:extLst>
          </p:cNvPr>
          <p:cNvSpPr txBox="1"/>
          <p:nvPr/>
        </p:nvSpPr>
        <p:spPr>
          <a:xfrm>
            <a:off x="197964" y="1256058"/>
            <a:ext cx="4001385" cy="2400657"/>
          </a:xfrm>
          <a:prstGeom prst="rect">
            <a:avLst/>
          </a:prstGeom>
          <a:noFill/>
        </p:spPr>
        <p:txBody>
          <a:bodyPr wrap="square" rtlCol="0">
            <a:spAutoFit/>
          </a:bodyPr>
          <a:lstStyle/>
          <a:p>
            <a:r>
              <a:rPr lang="en-IN" sz="2400" b="1" dirty="0"/>
              <a:t>Plot for a selected parameter</a:t>
            </a:r>
          </a:p>
          <a:p>
            <a:endParaRPr lang="en-IN" dirty="0"/>
          </a:p>
          <a:p>
            <a:endParaRPr lang="en-IN" dirty="0"/>
          </a:p>
          <a:p>
            <a:endParaRPr lang="en-IN" dirty="0"/>
          </a:p>
          <a:p>
            <a:endParaRPr lang="en-IN" dirty="0"/>
          </a:p>
          <a:p>
            <a:endParaRPr lang="en-IN" dirty="0"/>
          </a:p>
          <a:p>
            <a:endParaRPr lang="en-IN" dirty="0"/>
          </a:p>
          <a:p>
            <a:r>
              <a:rPr lang="en-IN" dirty="0"/>
              <a:t>1. mass-dynamics</a:t>
            </a:r>
          </a:p>
        </p:txBody>
      </p:sp>
      <p:sp>
        <p:nvSpPr>
          <p:cNvPr id="7" name="TextBox 6">
            <a:extLst>
              <a:ext uri="{FF2B5EF4-FFF2-40B4-BE49-F238E27FC236}">
                <a16:creationId xmlns:a16="http://schemas.microsoft.com/office/drawing/2014/main" id="{7A11B68F-CC88-6AA2-A1FB-F0CF9C2F24B3}"/>
              </a:ext>
            </a:extLst>
          </p:cNvPr>
          <p:cNvSpPr txBox="1"/>
          <p:nvPr/>
        </p:nvSpPr>
        <p:spPr>
          <a:xfrm>
            <a:off x="329939" y="5381630"/>
            <a:ext cx="3648173" cy="923330"/>
          </a:xfrm>
          <a:prstGeom prst="rect">
            <a:avLst/>
          </a:prstGeom>
          <a:noFill/>
        </p:spPr>
        <p:txBody>
          <a:bodyPr wrap="square" rtlCol="0">
            <a:spAutoFit/>
          </a:bodyPr>
          <a:lstStyle/>
          <a:p>
            <a:pPr algn="just"/>
            <a:r>
              <a:rPr lang="en-IN" b="1" dirty="0"/>
              <a:t>Anomalies detected are identified and are updated in an interval of 5ms.</a:t>
            </a:r>
            <a:endParaRPr lang="en-IN" dirty="0"/>
          </a:p>
        </p:txBody>
      </p:sp>
      <p:pic>
        <p:nvPicPr>
          <p:cNvPr id="4" name="Picture 3">
            <a:extLst>
              <a:ext uri="{FF2B5EF4-FFF2-40B4-BE49-F238E27FC236}">
                <a16:creationId xmlns:a16="http://schemas.microsoft.com/office/drawing/2014/main" id="{08BA955B-9284-FFFF-BDE4-0E75091012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766" r="14328" b="19357"/>
          <a:stretch/>
        </p:blipFill>
        <p:spPr bwMode="auto">
          <a:xfrm>
            <a:off x="4199349" y="172481"/>
            <a:ext cx="6737023" cy="4567813"/>
          </a:xfrm>
          <a:prstGeom prst="rect">
            <a:avLst/>
          </a:prstGeom>
          <a:noFill/>
          <a:ln>
            <a:noFill/>
          </a:ln>
          <a:extLst>
            <a:ext uri="{53640926-AAD7-44D8-BBD7-CCE9431645EC}">
              <a14:shadowObscured xmlns:a14="http://schemas.microsoft.com/office/drawing/2010/main"/>
            </a:ext>
          </a:extLst>
        </p:spPr>
      </p:pic>
      <p:grpSp>
        <p:nvGrpSpPr>
          <p:cNvPr id="10" name="Group 9">
            <a:extLst>
              <a:ext uri="{FF2B5EF4-FFF2-40B4-BE49-F238E27FC236}">
                <a16:creationId xmlns:a16="http://schemas.microsoft.com/office/drawing/2014/main" id="{E6583590-2DE8-8C72-03AA-05D42109E33F}"/>
              </a:ext>
            </a:extLst>
          </p:cNvPr>
          <p:cNvGrpSpPr/>
          <p:nvPr/>
        </p:nvGrpSpPr>
        <p:grpSpPr>
          <a:xfrm>
            <a:off x="10936372" y="-132603"/>
            <a:ext cx="1255628" cy="1310954"/>
            <a:chOff x="10815058" y="-132603"/>
            <a:chExt cx="1376942" cy="1376942"/>
          </a:xfrm>
        </p:grpSpPr>
        <p:sp>
          <p:nvSpPr>
            <p:cNvPr id="11" name="Flowchart: Connector 10">
              <a:extLst>
                <a:ext uri="{FF2B5EF4-FFF2-40B4-BE49-F238E27FC236}">
                  <a16:creationId xmlns:a16="http://schemas.microsoft.com/office/drawing/2014/main" id="{0690029E-CD57-FD60-965C-0BE7754C721E}"/>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C7FBD9E3-5110-A4D1-5C27-1C9BCE3CA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3" name="Picture 12">
            <a:extLst>
              <a:ext uri="{FF2B5EF4-FFF2-40B4-BE49-F238E27FC236}">
                <a16:creationId xmlns:a16="http://schemas.microsoft.com/office/drawing/2014/main" id="{C66264B0-2E56-A437-1B10-994AC8048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76" y="101346"/>
            <a:ext cx="1050081" cy="1006842"/>
          </a:xfrm>
          <a:prstGeom prst="rect">
            <a:avLst/>
          </a:prstGeom>
        </p:spPr>
      </p:pic>
    </p:spTree>
    <p:extLst>
      <p:ext uri="{BB962C8B-B14F-4D97-AF65-F5344CB8AC3E}">
        <p14:creationId xmlns:p14="http://schemas.microsoft.com/office/powerpoint/2010/main" val="50619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A2ECB3-6C4E-E9C1-6126-F1F3E0B522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524" t="1160" r="18734" b="18198"/>
          <a:stretch/>
        </p:blipFill>
        <p:spPr bwMode="auto">
          <a:xfrm>
            <a:off x="1499499" y="352974"/>
            <a:ext cx="8775717" cy="5964538"/>
          </a:xfrm>
          <a:prstGeom prst="rect">
            <a:avLst/>
          </a:prstGeom>
          <a:noFill/>
          <a:ln>
            <a:noFill/>
          </a:ln>
          <a:extLst>
            <a:ext uri="{53640926-AAD7-44D8-BBD7-CCE9431645EC}">
              <a14:shadowObscured xmlns:a14="http://schemas.microsoft.com/office/drawing/2010/main"/>
            </a:ext>
          </a:extLst>
        </p:spPr>
      </p:pic>
      <p:grpSp>
        <p:nvGrpSpPr>
          <p:cNvPr id="7" name="Group 6">
            <a:extLst>
              <a:ext uri="{FF2B5EF4-FFF2-40B4-BE49-F238E27FC236}">
                <a16:creationId xmlns:a16="http://schemas.microsoft.com/office/drawing/2014/main" id="{BDBC83CD-2D86-6E0F-5FF5-8F9B7704F26C}"/>
              </a:ext>
            </a:extLst>
          </p:cNvPr>
          <p:cNvGrpSpPr/>
          <p:nvPr/>
        </p:nvGrpSpPr>
        <p:grpSpPr>
          <a:xfrm>
            <a:off x="10815058" y="-132603"/>
            <a:ext cx="1376942" cy="1376942"/>
            <a:chOff x="10815058" y="-132603"/>
            <a:chExt cx="1376942" cy="1376942"/>
          </a:xfrm>
        </p:grpSpPr>
        <p:sp>
          <p:nvSpPr>
            <p:cNvPr id="8" name="Flowchart: Connector 7">
              <a:extLst>
                <a:ext uri="{FF2B5EF4-FFF2-40B4-BE49-F238E27FC236}">
                  <a16:creationId xmlns:a16="http://schemas.microsoft.com/office/drawing/2014/main" id="{43C212E8-0CFE-E087-E287-1256EB6ABA06}"/>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83CEC6FF-95E4-0B44-F51D-FF6836D2E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0" name="Picture 9">
            <a:extLst>
              <a:ext uri="{FF2B5EF4-FFF2-40B4-BE49-F238E27FC236}">
                <a16:creationId xmlns:a16="http://schemas.microsoft.com/office/drawing/2014/main" id="{07747E1C-2084-1DD0-57B2-DA54C7BAE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1130052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2AEB3-ED4D-B29A-E18A-EF13364F557F}"/>
              </a:ext>
            </a:extLst>
          </p:cNvPr>
          <p:cNvPicPr>
            <a:picLocks noChangeAspect="1"/>
          </p:cNvPicPr>
          <p:nvPr/>
        </p:nvPicPr>
        <p:blipFill rotWithShape="1">
          <a:blip r:embed="rId2">
            <a:extLst>
              <a:ext uri="{28A0092B-C50C-407E-A947-70E740481C1C}">
                <a14:useLocalDpi xmlns:a14="http://schemas.microsoft.com/office/drawing/2010/main" val="0"/>
              </a:ext>
            </a:extLst>
          </a:blip>
          <a:srcRect l="12681" r="7371" b="5980"/>
          <a:stretch/>
        </p:blipFill>
        <p:spPr>
          <a:xfrm>
            <a:off x="1465868" y="433634"/>
            <a:ext cx="8842342" cy="5849286"/>
          </a:xfrm>
          <a:prstGeom prst="rect">
            <a:avLst/>
          </a:prstGeom>
        </p:spPr>
      </p:pic>
      <p:grpSp>
        <p:nvGrpSpPr>
          <p:cNvPr id="10" name="Group 9">
            <a:extLst>
              <a:ext uri="{FF2B5EF4-FFF2-40B4-BE49-F238E27FC236}">
                <a16:creationId xmlns:a16="http://schemas.microsoft.com/office/drawing/2014/main" id="{E8E6016A-6632-E0FB-ACB4-D9A8F201DFC0}"/>
              </a:ext>
            </a:extLst>
          </p:cNvPr>
          <p:cNvGrpSpPr/>
          <p:nvPr/>
        </p:nvGrpSpPr>
        <p:grpSpPr>
          <a:xfrm>
            <a:off x="10815058" y="-132603"/>
            <a:ext cx="1376942" cy="1376942"/>
            <a:chOff x="10815058" y="-132603"/>
            <a:chExt cx="1376942" cy="1376942"/>
          </a:xfrm>
        </p:grpSpPr>
        <p:sp>
          <p:nvSpPr>
            <p:cNvPr id="11" name="Flowchart: Connector 10">
              <a:extLst>
                <a:ext uri="{FF2B5EF4-FFF2-40B4-BE49-F238E27FC236}">
                  <a16:creationId xmlns:a16="http://schemas.microsoft.com/office/drawing/2014/main" id="{BA3006F1-95B1-6157-78AA-D5F3547A4FD6}"/>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9359DB44-BBFF-57DD-0F23-590362BD9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3" name="Picture 12">
            <a:extLst>
              <a:ext uri="{FF2B5EF4-FFF2-40B4-BE49-F238E27FC236}">
                <a16:creationId xmlns:a16="http://schemas.microsoft.com/office/drawing/2014/main" id="{17FE8AFE-1076-F167-E734-829AFDB99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37446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9711-7056-5A6E-F590-E66D9C5EB5F4}"/>
              </a:ext>
            </a:extLst>
          </p:cNvPr>
          <p:cNvSpPr>
            <a:spLocks noGrp="1"/>
          </p:cNvSpPr>
          <p:nvPr>
            <p:ph type="ctrTitle"/>
          </p:nvPr>
        </p:nvSpPr>
        <p:spPr/>
        <p:txBody>
          <a:bodyPr/>
          <a:lstStyle/>
          <a:p>
            <a:r>
              <a:rPr lang="en-IN" dirty="0"/>
              <a:t>Introduction </a:t>
            </a:r>
          </a:p>
        </p:txBody>
      </p:sp>
      <p:grpSp>
        <p:nvGrpSpPr>
          <p:cNvPr id="10" name="Group 9">
            <a:extLst>
              <a:ext uri="{FF2B5EF4-FFF2-40B4-BE49-F238E27FC236}">
                <a16:creationId xmlns:a16="http://schemas.microsoft.com/office/drawing/2014/main" id="{58BD7293-889C-9056-BBBC-25F33BAEEEBB}"/>
              </a:ext>
            </a:extLst>
          </p:cNvPr>
          <p:cNvGrpSpPr/>
          <p:nvPr/>
        </p:nvGrpSpPr>
        <p:grpSpPr>
          <a:xfrm>
            <a:off x="10815058" y="-132603"/>
            <a:ext cx="1376942" cy="1376942"/>
            <a:chOff x="10815058" y="-132603"/>
            <a:chExt cx="1376942" cy="1376942"/>
          </a:xfrm>
        </p:grpSpPr>
        <p:sp>
          <p:nvSpPr>
            <p:cNvPr id="11" name="Flowchart: Connector 10">
              <a:extLst>
                <a:ext uri="{FF2B5EF4-FFF2-40B4-BE49-F238E27FC236}">
                  <a16:creationId xmlns:a16="http://schemas.microsoft.com/office/drawing/2014/main" id="{1856DCDA-5A50-B9B0-0A10-C0DA704B0B0D}"/>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F65106FE-EAD9-7CFB-420E-9F4B28DE1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3" name="Picture 12">
            <a:extLst>
              <a:ext uri="{FF2B5EF4-FFF2-40B4-BE49-F238E27FC236}">
                <a16:creationId xmlns:a16="http://schemas.microsoft.com/office/drawing/2014/main" id="{6980B14C-82F7-ACA3-7434-6E45F9F95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01627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0C7E80-E029-40BC-536E-47D99163AC99}"/>
              </a:ext>
            </a:extLst>
          </p:cNvPr>
          <p:cNvPicPr>
            <a:picLocks noChangeAspect="1"/>
          </p:cNvPicPr>
          <p:nvPr/>
        </p:nvPicPr>
        <p:blipFill rotWithShape="1">
          <a:blip r:embed="rId2">
            <a:extLst>
              <a:ext uri="{28A0092B-C50C-407E-A947-70E740481C1C}">
                <a14:useLocalDpi xmlns:a14="http://schemas.microsoft.com/office/drawing/2010/main" val="0"/>
              </a:ext>
            </a:extLst>
          </a:blip>
          <a:srcRect l="16623" t="27903" r="16573" b="7767"/>
          <a:stretch/>
        </p:blipFill>
        <p:spPr>
          <a:xfrm>
            <a:off x="1809947" y="1046375"/>
            <a:ext cx="8144760" cy="4411746"/>
          </a:xfrm>
          <a:prstGeom prst="rect">
            <a:avLst/>
          </a:prstGeom>
        </p:spPr>
      </p:pic>
      <p:grpSp>
        <p:nvGrpSpPr>
          <p:cNvPr id="8" name="Group 7">
            <a:extLst>
              <a:ext uri="{FF2B5EF4-FFF2-40B4-BE49-F238E27FC236}">
                <a16:creationId xmlns:a16="http://schemas.microsoft.com/office/drawing/2014/main" id="{9ADE8EBC-9E45-912D-F939-06B62E1D212F}"/>
              </a:ext>
            </a:extLst>
          </p:cNvPr>
          <p:cNvGrpSpPr/>
          <p:nvPr/>
        </p:nvGrpSpPr>
        <p:grpSpPr>
          <a:xfrm>
            <a:off x="10815058" y="-132603"/>
            <a:ext cx="1376942" cy="1376942"/>
            <a:chOff x="10815058" y="-132603"/>
            <a:chExt cx="1376942" cy="1376942"/>
          </a:xfrm>
        </p:grpSpPr>
        <p:sp>
          <p:nvSpPr>
            <p:cNvPr id="9" name="Flowchart: Connector 8">
              <a:extLst>
                <a:ext uri="{FF2B5EF4-FFF2-40B4-BE49-F238E27FC236}">
                  <a16:creationId xmlns:a16="http://schemas.microsoft.com/office/drawing/2014/main" id="{A0E43133-8850-7468-FCD0-BB3E81EE8C95}"/>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F056FBA6-1380-FF06-42CB-528A5EB46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1" name="Picture 10">
            <a:extLst>
              <a:ext uri="{FF2B5EF4-FFF2-40B4-BE49-F238E27FC236}">
                <a16:creationId xmlns:a16="http://schemas.microsoft.com/office/drawing/2014/main" id="{BB036240-A0EB-B9D7-CEB1-C067A9487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22129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A2CE92-8A92-A938-B5BD-B503AFFE2E16}"/>
              </a:ext>
            </a:extLst>
          </p:cNvPr>
          <p:cNvPicPr>
            <a:picLocks noChangeAspect="1"/>
          </p:cNvPicPr>
          <p:nvPr/>
        </p:nvPicPr>
        <p:blipFill rotWithShape="1">
          <a:blip r:embed="rId2">
            <a:extLst>
              <a:ext uri="{28A0092B-C50C-407E-A947-70E740481C1C}">
                <a14:useLocalDpi xmlns:a14="http://schemas.microsoft.com/office/drawing/2010/main" val="0"/>
              </a:ext>
            </a:extLst>
          </a:blip>
          <a:srcRect l="13531" t="1512" r="7526" b="5842"/>
          <a:stretch/>
        </p:blipFill>
        <p:spPr>
          <a:xfrm>
            <a:off x="1649692" y="697111"/>
            <a:ext cx="8276733" cy="5463778"/>
          </a:xfrm>
          <a:prstGeom prst="rect">
            <a:avLst/>
          </a:prstGeom>
        </p:spPr>
      </p:pic>
      <p:grpSp>
        <p:nvGrpSpPr>
          <p:cNvPr id="8" name="Group 7">
            <a:extLst>
              <a:ext uri="{FF2B5EF4-FFF2-40B4-BE49-F238E27FC236}">
                <a16:creationId xmlns:a16="http://schemas.microsoft.com/office/drawing/2014/main" id="{3AD20721-36C2-BD8B-FB14-4A1BA2EDFEDC}"/>
              </a:ext>
            </a:extLst>
          </p:cNvPr>
          <p:cNvGrpSpPr/>
          <p:nvPr/>
        </p:nvGrpSpPr>
        <p:grpSpPr>
          <a:xfrm>
            <a:off x="10815058" y="-132603"/>
            <a:ext cx="1376942" cy="1376942"/>
            <a:chOff x="10815058" y="-132603"/>
            <a:chExt cx="1376942" cy="1376942"/>
          </a:xfrm>
        </p:grpSpPr>
        <p:sp>
          <p:nvSpPr>
            <p:cNvPr id="9" name="Flowchart: Connector 8">
              <a:extLst>
                <a:ext uri="{FF2B5EF4-FFF2-40B4-BE49-F238E27FC236}">
                  <a16:creationId xmlns:a16="http://schemas.microsoft.com/office/drawing/2014/main" id="{05200D28-88C9-ADA4-7FC5-4ACFE69D3458}"/>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C6626E9-3252-B3E5-FB5D-7EE13586B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1" name="Picture 10">
            <a:extLst>
              <a:ext uri="{FF2B5EF4-FFF2-40B4-BE49-F238E27FC236}">
                <a16:creationId xmlns:a16="http://schemas.microsoft.com/office/drawing/2014/main" id="{260B07CE-4F33-D347-325D-7E9A8AFCE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15399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0F9F-52A6-8268-F888-B6307DE0FC80}"/>
              </a:ext>
            </a:extLst>
          </p:cNvPr>
          <p:cNvSpPr>
            <a:spLocks noGrp="1"/>
          </p:cNvSpPr>
          <p:nvPr>
            <p:ph type="title"/>
          </p:nvPr>
        </p:nvSpPr>
        <p:spPr>
          <a:xfrm>
            <a:off x="4615700" y="2103437"/>
            <a:ext cx="2960600" cy="1325563"/>
          </a:xfrm>
        </p:spPr>
        <p:txBody>
          <a:bodyPr>
            <a:normAutofit/>
          </a:bodyPr>
          <a:lstStyle/>
          <a:p>
            <a:r>
              <a:rPr lang="en-IN" dirty="0"/>
              <a:t>THANK YOU</a:t>
            </a:r>
          </a:p>
        </p:txBody>
      </p:sp>
      <p:grpSp>
        <p:nvGrpSpPr>
          <p:cNvPr id="6" name="Group 5">
            <a:extLst>
              <a:ext uri="{FF2B5EF4-FFF2-40B4-BE49-F238E27FC236}">
                <a16:creationId xmlns:a16="http://schemas.microsoft.com/office/drawing/2014/main" id="{58ABD737-3DDB-EC17-2BEE-232835802826}"/>
              </a:ext>
            </a:extLst>
          </p:cNvPr>
          <p:cNvGrpSpPr/>
          <p:nvPr/>
        </p:nvGrpSpPr>
        <p:grpSpPr>
          <a:xfrm>
            <a:off x="10815058" y="-132603"/>
            <a:ext cx="1376942" cy="1376942"/>
            <a:chOff x="10815058" y="-132603"/>
            <a:chExt cx="1376942" cy="1376942"/>
          </a:xfrm>
        </p:grpSpPr>
        <p:sp>
          <p:nvSpPr>
            <p:cNvPr id="7" name="Flowchart: Connector 6">
              <a:extLst>
                <a:ext uri="{FF2B5EF4-FFF2-40B4-BE49-F238E27FC236}">
                  <a16:creationId xmlns:a16="http://schemas.microsoft.com/office/drawing/2014/main" id="{32EF32E2-E6C0-3CA0-01B3-F962104E172E}"/>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FB9B49-54D2-92CE-91A9-03C5A05B5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9" name="Picture 8">
            <a:extLst>
              <a:ext uri="{FF2B5EF4-FFF2-40B4-BE49-F238E27FC236}">
                <a16:creationId xmlns:a16="http://schemas.microsoft.com/office/drawing/2014/main" id="{9388174F-1E33-C1AC-ED63-AAA1F8700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94523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E8C0-AE1E-2B9F-6479-C9598A107515}"/>
              </a:ext>
            </a:extLst>
          </p:cNvPr>
          <p:cNvSpPr>
            <a:spLocks noGrp="1"/>
          </p:cNvSpPr>
          <p:nvPr>
            <p:ph type="title"/>
          </p:nvPr>
        </p:nvSpPr>
        <p:spPr>
          <a:xfrm>
            <a:off x="2487891" y="365126"/>
            <a:ext cx="7391400" cy="1030042"/>
          </a:xfrm>
        </p:spPr>
        <p:txBody>
          <a:bodyPr/>
          <a:lstStyle/>
          <a:p>
            <a:r>
              <a:rPr lang="en-IN" dirty="0"/>
              <a:t>What is Anomaly detection</a:t>
            </a:r>
          </a:p>
        </p:txBody>
      </p:sp>
      <p:sp>
        <p:nvSpPr>
          <p:cNvPr id="7" name="TextBox 6">
            <a:extLst>
              <a:ext uri="{FF2B5EF4-FFF2-40B4-BE49-F238E27FC236}">
                <a16:creationId xmlns:a16="http://schemas.microsoft.com/office/drawing/2014/main" id="{B65858EA-4193-14F5-5E54-4D29CDDFA652}"/>
              </a:ext>
            </a:extLst>
          </p:cNvPr>
          <p:cNvSpPr txBox="1"/>
          <p:nvPr/>
        </p:nvSpPr>
        <p:spPr>
          <a:xfrm>
            <a:off x="802849" y="2469823"/>
            <a:ext cx="10586301" cy="1631216"/>
          </a:xfrm>
          <a:prstGeom prst="rect">
            <a:avLst/>
          </a:prstGeom>
          <a:noFill/>
        </p:spPr>
        <p:txBody>
          <a:bodyPr wrap="square">
            <a:spAutoFit/>
          </a:bodyPr>
          <a:lstStyle/>
          <a:p>
            <a:pPr algn="just"/>
            <a:r>
              <a:rPr lang="en-US" sz="2500" dirty="0"/>
              <a:t>This presentation offers a comprehensive insight into anomaly detection, an indispensable tool in data analysis. From delineating anomalies to delineating the methodology, we navigate the intricacies of identifying and comprehending outliers in datasets.</a:t>
            </a:r>
            <a:endParaRPr lang="en-IN" sz="2500" dirty="0"/>
          </a:p>
        </p:txBody>
      </p:sp>
      <p:grpSp>
        <p:nvGrpSpPr>
          <p:cNvPr id="14" name="Group 13">
            <a:extLst>
              <a:ext uri="{FF2B5EF4-FFF2-40B4-BE49-F238E27FC236}">
                <a16:creationId xmlns:a16="http://schemas.microsoft.com/office/drawing/2014/main" id="{8E3969DC-6691-05D9-29D1-3C2F06B37CE8}"/>
              </a:ext>
            </a:extLst>
          </p:cNvPr>
          <p:cNvGrpSpPr/>
          <p:nvPr/>
        </p:nvGrpSpPr>
        <p:grpSpPr>
          <a:xfrm>
            <a:off x="10815058" y="-132603"/>
            <a:ext cx="1376942" cy="1376942"/>
            <a:chOff x="10815058" y="-132603"/>
            <a:chExt cx="1376942" cy="1376942"/>
          </a:xfrm>
        </p:grpSpPr>
        <p:sp>
          <p:nvSpPr>
            <p:cNvPr id="15" name="Flowchart: Connector 14">
              <a:extLst>
                <a:ext uri="{FF2B5EF4-FFF2-40B4-BE49-F238E27FC236}">
                  <a16:creationId xmlns:a16="http://schemas.microsoft.com/office/drawing/2014/main" id="{6683810B-284F-440D-170D-255BA273A7A3}"/>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48C43CDB-9072-7AC5-BE68-7E94D6806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7" name="Picture 16">
            <a:extLst>
              <a:ext uri="{FF2B5EF4-FFF2-40B4-BE49-F238E27FC236}">
                <a16:creationId xmlns:a16="http://schemas.microsoft.com/office/drawing/2014/main" id="{7910F821-9EE8-4D0A-F30D-8D0C48FEB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332335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8E13-126D-39EF-6DC8-C2C707279A93}"/>
              </a:ext>
            </a:extLst>
          </p:cNvPr>
          <p:cNvSpPr>
            <a:spLocks noGrp="1"/>
          </p:cNvSpPr>
          <p:nvPr>
            <p:ph type="title"/>
          </p:nvPr>
        </p:nvSpPr>
        <p:spPr/>
        <p:txBody>
          <a:bodyPr/>
          <a:lstStyle/>
          <a:p>
            <a:pPr algn="ctr"/>
            <a:r>
              <a:rPr lang="en-IN" dirty="0"/>
              <a:t>Point anomaly </a:t>
            </a:r>
          </a:p>
        </p:txBody>
      </p:sp>
      <p:sp>
        <p:nvSpPr>
          <p:cNvPr id="3" name="Content Placeholder 2">
            <a:extLst>
              <a:ext uri="{FF2B5EF4-FFF2-40B4-BE49-F238E27FC236}">
                <a16:creationId xmlns:a16="http://schemas.microsoft.com/office/drawing/2014/main" id="{984CEAF7-BAC1-D31E-1122-0707BC08A474}"/>
              </a:ext>
            </a:extLst>
          </p:cNvPr>
          <p:cNvSpPr>
            <a:spLocks noGrp="1"/>
          </p:cNvSpPr>
          <p:nvPr>
            <p:ph idx="1"/>
          </p:nvPr>
        </p:nvSpPr>
        <p:spPr>
          <a:xfrm>
            <a:off x="664591" y="1232554"/>
            <a:ext cx="10515599" cy="2196446"/>
          </a:xfrm>
        </p:spPr>
        <p:txBody>
          <a:bodyPr>
            <a:normAutofit/>
          </a:bodyPr>
          <a:lstStyle/>
          <a:p>
            <a:pPr marL="0" indent="0">
              <a:buNone/>
            </a:pPr>
            <a:endParaRPr lang="en-IN" dirty="0"/>
          </a:p>
          <a:p>
            <a:r>
              <a:rPr lang="en-IN" dirty="0"/>
              <a:t>Point anomalies are singular data instances significantly deviating from the dataset norm, often indicating errors or rare events. Detection relies on statistical methods like z-score and machine learning algorithms such as Isolation Forest. Example: A sudden, abnormal temperature spike in sensor data.</a:t>
            </a:r>
          </a:p>
        </p:txBody>
      </p:sp>
      <p:pic>
        <p:nvPicPr>
          <p:cNvPr id="1026" name="Picture 2" descr="The trend in point anomaly detection presented by [15] | Download  Scientific Diagram">
            <a:extLst>
              <a:ext uri="{FF2B5EF4-FFF2-40B4-BE49-F238E27FC236}">
                <a16:creationId xmlns:a16="http://schemas.microsoft.com/office/drawing/2014/main" id="{9B4D7D37-D2EF-3D80-2527-0D3F9925C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12" y="3773602"/>
            <a:ext cx="4371779" cy="27773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68A5702-34BE-81F8-16BF-E8C9A4971B55}"/>
              </a:ext>
            </a:extLst>
          </p:cNvPr>
          <p:cNvPicPr>
            <a:picLocks noChangeAspect="1"/>
          </p:cNvPicPr>
          <p:nvPr/>
        </p:nvPicPr>
        <p:blipFill rotWithShape="1">
          <a:blip r:embed="rId3">
            <a:extLst>
              <a:ext uri="{28A0092B-C50C-407E-A947-70E740481C1C}">
                <a14:useLocalDpi xmlns:a14="http://schemas.microsoft.com/office/drawing/2010/main" val="0"/>
              </a:ext>
            </a:extLst>
          </a:blip>
          <a:srcRect l="21572" r="12552" b="20825"/>
          <a:stretch/>
        </p:blipFill>
        <p:spPr>
          <a:xfrm>
            <a:off x="5954598" y="3259499"/>
            <a:ext cx="4829666" cy="3265126"/>
          </a:xfrm>
          <a:prstGeom prst="rect">
            <a:avLst/>
          </a:prstGeom>
        </p:spPr>
      </p:pic>
      <p:grpSp>
        <p:nvGrpSpPr>
          <p:cNvPr id="8" name="Group 7">
            <a:extLst>
              <a:ext uri="{FF2B5EF4-FFF2-40B4-BE49-F238E27FC236}">
                <a16:creationId xmlns:a16="http://schemas.microsoft.com/office/drawing/2014/main" id="{7AECD88F-93EC-64EE-8DDC-82633BC54FC8}"/>
              </a:ext>
            </a:extLst>
          </p:cNvPr>
          <p:cNvGrpSpPr/>
          <p:nvPr/>
        </p:nvGrpSpPr>
        <p:grpSpPr>
          <a:xfrm>
            <a:off x="10815058" y="-132603"/>
            <a:ext cx="1376942" cy="1376942"/>
            <a:chOff x="10815058" y="-132603"/>
            <a:chExt cx="1376942" cy="1376942"/>
          </a:xfrm>
        </p:grpSpPr>
        <p:sp>
          <p:nvSpPr>
            <p:cNvPr id="9" name="Flowchart: Connector 8">
              <a:extLst>
                <a:ext uri="{FF2B5EF4-FFF2-40B4-BE49-F238E27FC236}">
                  <a16:creationId xmlns:a16="http://schemas.microsoft.com/office/drawing/2014/main" id="{E2AA1B9E-06A2-4266-05A4-BBE325F51494}"/>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A07ACBB-6ADF-C023-4A1F-C825A9A69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1" name="Picture 10">
            <a:extLst>
              <a:ext uri="{FF2B5EF4-FFF2-40B4-BE49-F238E27FC236}">
                <a16:creationId xmlns:a16="http://schemas.microsoft.com/office/drawing/2014/main" id="{6EFBEA1D-2E9B-DE9C-449C-E51C52ABB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36875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04F9-1F70-CE68-4A5A-D82BC669B97F}"/>
              </a:ext>
            </a:extLst>
          </p:cNvPr>
          <p:cNvSpPr>
            <a:spLocks noGrp="1"/>
          </p:cNvSpPr>
          <p:nvPr>
            <p:ph type="title"/>
          </p:nvPr>
        </p:nvSpPr>
        <p:spPr/>
        <p:txBody>
          <a:bodyPr/>
          <a:lstStyle/>
          <a:p>
            <a:pPr algn="ctr"/>
            <a:r>
              <a:rPr lang="en-IN" dirty="0"/>
              <a:t>Contextual anomaly</a:t>
            </a:r>
          </a:p>
        </p:txBody>
      </p:sp>
      <p:pic>
        <p:nvPicPr>
          <p:cNvPr id="2050" name="Picture 2" descr="5: An example of a contextual anomaly (in red) | Download Scientific Diagram">
            <a:extLst>
              <a:ext uri="{FF2B5EF4-FFF2-40B4-BE49-F238E27FC236}">
                <a16:creationId xmlns:a16="http://schemas.microsoft.com/office/drawing/2014/main" id="{9824CE10-6AB1-0F73-F5F2-57D16C84C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2550" y="3135058"/>
            <a:ext cx="8096250" cy="33432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47EFC7-FF8E-F9D6-1E18-6D04BF27AE23}"/>
              </a:ext>
            </a:extLst>
          </p:cNvPr>
          <p:cNvSpPr txBox="1"/>
          <p:nvPr/>
        </p:nvSpPr>
        <p:spPr>
          <a:xfrm>
            <a:off x="838200" y="1461261"/>
            <a:ext cx="10515600" cy="1477328"/>
          </a:xfrm>
          <a:prstGeom prst="rect">
            <a:avLst/>
          </a:prstGeom>
          <a:noFill/>
        </p:spPr>
        <p:txBody>
          <a:bodyPr wrap="square">
            <a:spAutoFit/>
          </a:bodyPr>
          <a:lstStyle/>
          <a:p>
            <a:pPr algn="just"/>
            <a:r>
              <a:rPr lang="en-US" dirty="0"/>
              <a:t>Contextual anomalies occur when a data instance is anomalous only in a specific context or subset of the data. Unlike point anomalies, these deviations are not apparent when examining the entire dataset but become evident when considering contextual information. Detection of contextual anomalies requires understanding the relationships and dependencies within the data and identifying deviations from expected contextual patterns.</a:t>
            </a:r>
            <a:endParaRPr lang="en-IN" dirty="0"/>
          </a:p>
        </p:txBody>
      </p:sp>
      <p:grpSp>
        <p:nvGrpSpPr>
          <p:cNvPr id="12" name="Group 11">
            <a:extLst>
              <a:ext uri="{FF2B5EF4-FFF2-40B4-BE49-F238E27FC236}">
                <a16:creationId xmlns:a16="http://schemas.microsoft.com/office/drawing/2014/main" id="{BE76D08F-B75F-E30E-12B5-3FBF42ED7C1E}"/>
              </a:ext>
            </a:extLst>
          </p:cNvPr>
          <p:cNvGrpSpPr/>
          <p:nvPr/>
        </p:nvGrpSpPr>
        <p:grpSpPr>
          <a:xfrm>
            <a:off x="10815058" y="-132603"/>
            <a:ext cx="1376942" cy="1376942"/>
            <a:chOff x="10815058" y="-132603"/>
            <a:chExt cx="1376942" cy="1376942"/>
          </a:xfrm>
        </p:grpSpPr>
        <p:sp>
          <p:nvSpPr>
            <p:cNvPr id="13" name="Flowchart: Connector 12">
              <a:extLst>
                <a:ext uri="{FF2B5EF4-FFF2-40B4-BE49-F238E27FC236}">
                  <a16:creationId xmlns:a16="http://schemas.microsoft.com/office/drawing/2014/main" id="{84929EEA-C94F-2CC9-4E36-92B787346CFB}"/>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5C4BAF3A-E43D-2811-826F-1037A9D77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5" name="Picture 14">
            <a:extLst>
              <a:ext uri="{FF2B5EF4-FFF2-40B4-BE49-F238E27FC236}">
                <a16:creationId xmlns:a16="http://schemas.microsoft.com/office/drawing/2014/main" id="{D978E1D0-65AD-E0B8-7096-0DCFC3BC5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80881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0D6-11F8-C700-E4DB-81F41CAFE752}"/>
              </a:ext>
            </a:extLst>
          </p:cNvPr>
          <p:cNvSpPr>
            <a:spLocks noGrp="1"/>
          </p:cNvSpPr>
          <p:nvPr>
            <p:ph type="title"/>
          </p:nvPr>
        </p:nvSpPr>
        <p:spPr/>
        <p:txBody>
          <a:bodyPr/>
          <a:lstStyle/>
          <a:p>
            <a:pPr algn="ctr"/>
            <a:r>
              <a:rPr lang="en-IN" dirty="0"/>
              <a:t>Methodology</a:t>
            </a:r>
          </a:p>
        </p:txBody>
      </p:sp>
      <p:graphicFrame>
        <p:nvGraphicFramePr>
          <p:cNvPr id="8" name="Diagram 7">
            <a:extLst>
              <a:ext uri="{FF2B5EF4-FFF2-40B4-BE49-F238E27FC236}">
                <a16:creationId xmlns:a16="http://schemas.microsoft.com/office/drawing/2014/main" id="{CCDE0BB0-4AD6-4E29-6150-5EB1833724E9}"/>
              </a:ext>
            </a:extLst>
          </p:cNvPr>
          <p:cNvGraphicFramePr/>
          <p:nvPr>
            <p:extLst>
              <p:ext uri="{D42A27DB-BD31-4B8C-83A1-F6EECF244321}">
                <p14:modId xmlns:p14="http://schemas.microsoft.com/office/powerpoint/2010/main" val="1346245479"/>
              </p:ext>
            </p:extLst>
          </p:nvPr>
        </p:nvGraphicFramePr>
        <p:xfrm>
          <a:off x="260808" y="1191067"/>
          <a:ext cx="11670384" cy="480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11AD87E1-E005-45FA-466C-E4882F12C754}"/>
              </a:ext>
            </a:extLst>
          </p:cNvPr>
          <p:cNvGrpSpPr/>
          <p:nvPr/>
        </p:nvGrpSpPr>
        <p:grpSpPr>
          <a:xfrm>
            <a:off x="10815058" y="-132603"/>
            <a:ext cx="1376942" cy="1376942"/>
            <a:chOff x="10815058" y="-132603"/>
            <a:chExt cx="1376942" cy="1376942"/>
          </a:xfrm>
        </p:grpSpPr>
        <p:sp>
          <p:nvSpPr>
            <p:cNvPr id="12" name="Flowchart: Connector 11">
              <a:extLst>
                <a:ext uri="{FF2B5EF4-FFF2-40B4-BE49-F238E27FC236}">
                  <a16:creationId xmlns:a16="http://schemas.microsoft.com/office/drawing/2014/main" id="{A683A66B-03DA-6D69-8CEC-A9607107F024}"/>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254303A4-7382-407D-8D68-14121F3C59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4" name="Picture 13">
            <a:extLst>
              <a:ext uri="{FF2B5EF4-FFF2-40B4-BE49-F238E27FC236}">
                <a16:creationId xmlns:a16="http://schemas.microsoft.com/office/drawing/2014/main" id="{15127C00-7A0D-70B9-370F-E222EE8991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420346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7108-D2E5-B0D2-8FFC-BF0AE32D4190}"/>
              </a:ext>
            </a:extLst>
          </p:cNvPr>
          <p:cNvSpPr>
            <a:spLocks noGrp="1"/>
          </p:cNvSpPr>
          <p:nvPr>
            <p:ph type="title"/>
          </p:nvPr>
        </p:nvSpPr>
        <p:spPr>
          <a:xfrm>
            <a:off x="913793" y="120794"/>
            <a:ext cx="10353761" cy="1326321"/>
          </a:xfrm>
        </p:spPr>
        <p:txBody>
          <a:bodyPr/>
          <a:lstStyle/>
          <a:p>
            <a:pPr algn="ctr"/>
            <a:r>
              <a:rPr lang="en-IN" dirty="0"/>
              <a:t>Data extraction</a:t>
            </a:r>
          </a:p>
        </p:txBody>
      </p:sp>
      <p:sp>
        <p:nvSpPr>
          <p:cNvPr id="3" name="Content Placeholder 2">
            <a:extLst>
              <a:ext uri="{FF2B5EF4-FFF2-40B4-BE49-F238E27FC236}">
                <a16:creationId xmlns:a16="http://schemas.microsoft.com/office/drawing/2014/main" id="{E0B014B7-3305-84FA-6AF4-83C7E884C704}"/>
              </a:ext>
            </a:extLst>
          </p:cNvPr>
          <p:cNvSpPr>
            <a:spLocks noGrp="1"/>
          </p:cNvSpPr>
          <p:nvPr>
            <p:ph idx="1"/>
          </p:nvPr>
        </p:nvSpPr>
        <p:spPr>
          <a:xfrm>
            <a:off x="613397" y="1391057"/>
            <a:ext cx="10954551" cy="3842823"/>
          </a:xfrm>
        </p:spPr>
        <p:txBody>
          <a:bodyPr>
            <a:noAutofit/>
          </a:bodyPr>
          <a:lstStyle/>
          <a:p>
            <a:r>
              <a:rPr lang="en-US" sz="1400" dirty="0"/>
              <a:t>1. Identify Data Sources:</a:t>
            </a:r>
          </a:p>
          <a:p>
            <a:r>
              <a:rPr lang="en-US" sz="1400" dirty="0"/>
              <a:t>   - Determine sources such as databases, sensors, logs, or external APIs containing relevant information.</a:t>
            </a:r>
          </a:p>
          <a:p>
            <a:endParaRPr lang="en-US" sz="1400" dirty="0"/>
          </a:p>
          <a:p>
            <a:r>
              <a:rPr lang="en-US" sz="1400" dirty="0"/>
              <a:t>2. Data Retrieval:</a:t>
            </a:r>
          </a:p>
          <a:p>
            <a:r>
              <a:rPr lang="en-US" sz="1400" dirty="0"/>
              <a:t>   - Extract data from the identified sources while ensuring data integrity and security protocols.</a:t>
            </a:r>
          </a:p>
          <a:p>
            <a:endParaRPr lang="en-US" sz="1400" dirty="0"/>
          </a:p>
          <a:p>
            <a:r>
              <a:rPr lang="en-US" sz="1400" dirty="0"/>
              <a:t>3. Data Integration:</a:t>
            </a:r>
          </a:p>
          <a:p>
            <a:r>
              <a:rPr lang="en-US" sz="1400" dirty="0"/>
              <a:t>   - Combine data from multiple sources into a unified dataset, resolving any inconsistencies or discrepancies.</a:t>
            </a:r>
          </a:p>
          <a:p>
            <a:endParaRPr lang="en-US" sz="1400" dirty="0"/>
          </a:p>
          <a:p>
            <a:r>
              <a:rPr lang="en-US" sz="1400" dirty="0"/>
              <a:t>4. Data Transformation:</a:t>
            </a:r>
          </a:p>
          <a:p>
            <a:r>
              <a:rPr lang="en-US" sz="1400" dirty="0"/>
              <a:t>   - Convert the raw data into a structured format suitable for analysis, ensuring compatibility with subsequent processing steps.</a:t>
            </a:r>
          </a:p>
          <a:p>
            <a:endParaRPr lang="en-US" sz="1400" dirty="0"/>
          </a:p>
          <a:p>
            <a:r>
              <a:rPr lang="en-US" sz="1400" dirty="0"/>
              <a:t>5. Data Quality Check:</a:t>
            </a:r>
          </a:p>
          <a:p>
            <a:r>
              <a:rPr lang="en-US" sz="1400" dirty="0"/>
              <a:t>   - Perform preliminary checks to identify and address data quality issues such as missing values, duplicates, or outliers.</a:t>
            </a:r>
            <a:endParaRPr lang="en-IN" sz="1400" dirty="0"/>
          </a:p>
        </p:txBody>
      </p:sp>
      <p:grpSp>
        <p:nvGrpSpPr>
          <p:cNvPr id="6" name="Group 5">
            <a:extLst>
              <a:ext uri="{FF2B5EF4-FFF2-40B4-BE49-F238E27FC236}">
                <a16:creationId xmlns:a16="http://schemas.microsoft.com/office/drawing/2014/main" id="{CC5AE10C-7202-EA43-1A71-6A48B64D84F0}"/>
              </a:ext>
            </a:extLst>
          </p:cNvPr>
          <p:cNvGrpSpPr/>
          <p:nvPr/>
        </p:nvGrpSpPr>
        <p:grpSpPr>
          <a:xfrm>
            <a:off x="10815058" y="-132603"/>
            <a:ext cx="1376942" cy="1376942"/>
            <a:chOff x="10815058" y="-132603"/>
            <a:chExt cx="1376942" cy="1376942"/>
          </a:xfrm>
        </p:grpSpPr>
        <p:sp>
          <p:nvSpPr>
            <p:cNvPr id="7" name="Flowchart: Connector 6">
              <a:extLst>
                <a:ext uri="{FF2B5EF4-FFF2-40B4-BE49-F238E27FC236}">
                  <a16:creationId xmlns:a16="http://schemas.microsoft.com/office/drawing/2014/main" id="{9BDF1E2D-9A4D-47E9-0671-D3C2BFD2D1AA}"/>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AFE8D0E-374E-728A-41D2-83EB4E788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grpSp>
        <p:nvGrpSpPr>
          <p:cNvPr id="10" name="Group 9">
            <a:extLst>
              <a:ext uri="{FF2B5EF4-FFF2-40B4-BE49-F238E27FC236}">
                <a16:creationId xmlns:a16="http://schemas.microsoft.com/office/drawing/2014/main" id="{DF39053B-7A5D-5562-4103-6F0725AA5E55}"/>
              </a:ext>
            </a:extLst>
          </p:cNvPr>
          <p:cNvGrpSpPr/>
          <p:nvPr/>
        </p:nvGrpSpPr>
        <p:grpSpPr>
          <a:xfrm>
            <a:off x="10815058" y="-132603"/>
            <a:ext cx="1376942" cy="1376942"/>
            <a:chOff x="10815058" y="-132603"/>
            <a:chExt cx="1376942" cy="1376942"/>
          </a:xfrm>
        </p:grpSpPr>
        <p:sp>
          <p:nvSpPr>
            <p:cNvPr id="11" name="Flowchart: Connector 10">
              <a:extLst>
                <a:ext uri="{FF2B5EF4-FFF2-40B4-BE49-F238E27FC236}">
                  <a16:creationId xmlns:a16="http://schemas.microsoft.com/office/drawing/2014/main" id="{A401C4C9-03AB-E8A2-F3CD-F9E2CC0E9F3D}"/>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E023B8C5-443F-1D19-B114-B467577A5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3" name="Picture 12">
            <a:extLst>
              <a:ext uri="{FF2B5EF4-FFF2-40B4-BE49-F238E27FC236}">
                <a16:creationId xmlns:a16="http://schemas.microsoft.com/office/drawing/2014/main" id="{08CC1DA2-EDC7-E005-EEB2-1E567D13D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40293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191B-103D-50F5-7853-273BB4E1ED5F}"/>
              </a:ext>
            </a:extLst>
          </p:cNvPr>
          <p:cNvSpPr>
            <a:spLocks noGrp="1"/>
          </p:cNvSpPr>
          <p:nvPr>
            <p:ph type="title"/>
          </p:nvPr>
        </p:nvSpPr>
        <p:spPr>
          <a:xfrm>
            <a:off x="838200" y="-238191"/>
            <a:ext cx="10515600" cy="1325563"/>
          </a:xfrm>
        </p:spPr>
        <p:txBody>
          <a:bodyPr/>
          <a:lstStyle/>
          <a:p>
            <a:pPr algn="ctr"/>
            <a:r>
              <a:rPr lang="en-IN" dirty="0"/>
              <a:t>Data cleaning</a:t>
            </a:r>
          </a:p>
        </p:txBody>
      </p:sp>
      <p:sp>
        <p:nvSpPr>
          <p:cNvPr id="3" name="Content Placeholder 2">
            <a:extLst>
              <a:ext uri="{FF2B5EF4-FFF2-40B4-BE49-F238E27FC236}">
                <a16:creationId xmlns:a16="http://schemas.microsoft.com/office/drawing/2014/main" id="{A7BA1FD9-90BA-48CA-FBAD-025247F32AE7}"/>
              </a:ext>
            </a:extLst>
          </p:cNvPr>
          <p:cNvSpPr>
            <a:spLocks noGrp="1"/>
          </p:cNvSpPr>
          <p:nvPr>
            <p:ph idx="1"/>
          </p:nvPr>
        </p:nvSpPr>
        <p:spPr>
          <a:xfrm>
            <a:off x="383750" y="690133"/>
            <a:ext cx="10515600" cy="4351338"/>
          </a:xfrm>
        </p:spPr>
        <p:txBody>
          <a:bodyPr>
            <a:normAutofit fontScale="92500" lnSpcReduction="10000"/>
          </a:bodyPr>
          <a:lstStyle/>
          <a:p>
            <a:pPr marL="0" indent="0">
              <a:lnSpc>
                <a:spcPct val="120000"/>
              </a:lnSpc>
              <a:buNone/>
            </a:pPr>
            <a:endParaRPr lang="en-US" dirty="0"/>
          </a:p>
          <a:p>
            <a:pPr>
              <a:lnSpc>
                <a:spcPct val="120000"/>
              </a:lnSpc>
            </a:pPr>
            <a:r>
              <a:rPr lang="en-US" dirty="0"/>
              <a:t>Data cleaning is a critical preprocessing step aimed at ensuring the quality and reliability of the dataset for subsequent analysis. It involves handling missing values by employing techniques such as imputation or deletion without compromising data integrity. </a:t>
            </a:r>
          </a:p>
          <a:p>
            <a:pPr>
              <a:lnSpc>
                <a:spcPct val="120000"/>
              </a:lnSpc>
            </a:pPr>
            <a:r>
              <a:rPr lang="en-US" dirty="0"/>
              <a:t>Additionally, removing duplicate records eliminates redundancy, maintaining dataset consistency. Outliers, which can distort analysis results, are detected and treated using statistical methods or domain knowledge. Normalizing or standardizing numerical features ensures uniformity in scale, preventing bias in model training. </a:t>
            </a:r>
          </a:p>
          <a:p>
            <a:pPr>
              <a:lnSpc>
                <a:spcPct val="120000"/>
              </a:lnSpc>
            </a:pPr>
            <a:r>
              <a:rPr lang="en-US" dirty="0"/>
              <a:t>Categorical variables are encoded into numerical representations for compatibility with machine learning algorithms. Quality assurance measures are implemented to guarantee data cleanliness, consistency, and suitability for further analysis, laying the foundation for robust anomaly detection.</a:t>
            </a:r>
            <a:endParaRPr lang="en-IN" dirty="0"/>
          </a:p>
        </p:txBody>
      </p:sp>
      <p:sp>
        <p:nvSpPr>
          <p:cNvPr id="7" name="TextBox 6">
            <a:extLst>
              <a:ext uri="{FF2B5EF4-FFF2-40B4-BE49-F238E27FC236}">
                <a16:creationId xmlns:a16="http://schemas.microsoft.com/office/drawing/2014/main" id="{63D5C075-99F4-855A-74B8-3DF18D5A314C}"/>
              </a:ext>
            </a:extLst>
          </p:cNvPr>
          <p:cNvSpPr txBox="1"/>
          <p:nvPr/>
        </p:nvSpPr>
        <p:spPr>
          <a:xfrm>
            <a:off x="725864" y="4950305"/>
            <a:ext cx="4232635" cy="1754326"/>
          </a:xfrm>
          <a:prstGeom prst="rect">
            <a:avLst/>
          </a:prstGeom>
          <a:noFill/>
        </p:spPr>
        <p:txBody>
          <a:bodyPr wrap="square">
            <a:spAutoFit/>
          </a:bodyPr>
          <a:lstStyle/>
          <a:p>
            <a:r>
              <a:rPr lang="en-IN" dirty="0"/>
              <a:t>import pandas as pd</a:t>
            </a:r>
          </a:p>
          <a:p>
            <a:endParaRPr lang="en-IN" dirty="0"/>
          </a:p>
          <a:p>
            <a:r>
              <a:rPr lang="en-IN" dirty="0"/>
              <a:t>data = </a:t>
            </a:r>
            <a:r>
              <a:rPr lang="en-IN" dirty="0" err="1"/>
              <a:t>pd.read_csv</a:t>
            </a:r>
            <a:r>
              <a:rPr lang="en-IN" dirty="0"/>
              <a:t>("your_dataset.csv")</a:t>
            </a:r>
          </a:p>
          <a:p>
            <a:endParaRPr lang="en-IN" dirty="0"/>
          </a:p>
          <a:p>
            <a:r>
              <a:rPr lang="en-IN" dirty="0" err="1"/>
              <a:t>data.dropna</a:t>
            </a:r>
            <a:r>
              <a:rPr lang="en-IN" dirty="0"/>
              <a:t>(</a:t>
            </a:r>
            <a:r>
              <a:rPr lang="en-IN" dirty="0" err="1"/>
              <a:t>inplace</a:t>
            </a:r>
            <a:r>
              <a:rPr lang="en-IN" dirty="0"/>
              <a:t>=True)</a:t>
            </a:r>
          </a:p>
          <a:p>
            <a:endParaRPr lang="en-IN" dirty="0"/>
          </a:p>
        </p:txBody>
      </p:sp>
      <p:sp>
        <p:nvSpPr>
          <p:cNvPr id="9" name="TextBox 8">
            <a:extLst>
              <a:ext uri="{FF2B5EF4-FFF2-40B4-BE49-F238E27FC236}">
                <a16:creationId xmlns:a16="http://schemas.microsoft.com/office/drawing/2014/main" id="{C906BB33-A089-CE72-7016-9628DE02585E}"/>
              </a:ext>
            </a:extLst>
          </p:cNvPr>
          <p:cNvSpPr txBox="1"/>
          <p:nvPr/>
        </p:nvSpPr>
        <p:spPr>
          <a:xfrm>
            <a:off x="5371708" y="4950305"/>
            <a:ext cx="6094428" cy="1200329"/>
          </a:xfrm>
          <a:prstGeom prst="rect">
            <a:avLst/>
          </a:prstGeom>
          <a:noFill/>
        </p:spPr>
        <p:txBody>
          <a:bodyPr wrap="square">
            <a:spAutoFit/>
          </a:bodyPr>
          <a:lstStyle/>
          <a:p>
            <a:r>
              <a:rPr lang="en-IN" dirty="0" err="1"/>
              <a:t>data.drop_duplicates</a:t>
            </a:r>
            <a:r>
              <a:rPr lang="en-IN" dirty="0"/>
              <a:t>(</a:t>
            </a:r>
            <a:r>
              <a:rPr lang="en-IN" dirty="0" err="1"/>
              <a:t>inplace</a:t>
            </a:r>
            <a:r>
              <a:rPr lang="en-IN" dirty="0"/>
              <a:t>=True)</a:t>
            </a:r>
          </a:p>
          <a:p>
            <a:endParaRPr lang="en-IN" dirty="0"/>
          </a:p>
          <a:p>
            <a:r>
              <a:rPr lang="en-IN" dirty="0"/>
              <a:t># Save cleaned data to a new file or overwrite the original file</a:t>
            </a:r>
          </a:p>
          <a:p>
            <a:r>
              <a:rPr lang="en-IN" dirty="0" err="1"/>
              <a:t>data.to_csv</a:t>
            </a:r>
            <a:r>
              <a:rPr lang="en-IN" dirty="0"/>
              <a:t>("cleaned_dataset.csv", index=False)</a:t>
            </a:r>
          </a:p>
        </p:txBody>
      </p:sp>
      <p:grpSp>
        <p:nvGrpSpPr>
          <p:cNvPr id="12" name="Group 11">
            <a:extLst>
              <a:ext uri="{FF2B5EF4-FFF2-40B4-BE49-F238E27FC236}">
                <a16:creationId xmlns:a16="http://schemas.microsoft.com/office/drawing/2014/main" id="{264FB0E7-032E-62D8-52EA-F63C823D00C1}"/>
              </a:ext>
            </a:extLst>
          </p:cNvPr>
          <p:cNvGrpSpPr/>
          <p:nvPr/>
        </p:nvGrpSpPr>
        <p:grpSpPr>
          <a:xfrm>
            <a:off x="10815058" y="-132603"/>
            <a:ext cx="1376942" cy="1376942"/>
            <a:chOff x="10815058" y="-132603"/>
            <a:chExt cx="1376942" cy="1376942"/>
          </a:xfrm>
        </p:grpSpPr>
        <p:sp>
          <p:nvSpPr>
            <p:cNvPr id="13" name="Flowchart: Connector 12">
              <a:extLst>
                <a:ext uri="{FF2B5EF4-FFF2-40B4-BE49-F238E27FC236}">
                  <a16:creationId xmlns:a16="http://schemas.microsoft.com/office/drawing/2014/main" id="{567A15A7-E30A-BCE2-72D8-45A071076839}"/>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C16902FF-95DA-E860-7AB9-9AA8E65D2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5" name="Picture 14">
            <a:extLst>
              <a:ext uri="{FF2B5EF4-FFF2-40B4-BE49-F238E27FC236}">
                <a16:creationId xmlns:a16="http://schemas.microsoft.com/office/drawing/2014/main" id="{D60C5C16-FF21-7E77-51EB-CFE4E53F9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215178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5DF8-79DE-40F7-A23A-B489922E4D35}"/>
              </a:ext>
            </a:extLst>
          </p:cNvPr>
          <p:cNvSpPr>
            <a:spLocks noGrp="1"/>
          </p:cNvSpPr>
          <p:nvPr>
            <p:ph type="title"/>
          </p:nvPr>
        </p:nvSpPr>
        <p:spPr>
          <a:xfrm>
            <a:off x="838200" y="0"/>
            <a:ext cx="10515600" cy="1325563"/>
          </a:xfrm>
        </p:spPr>
        <p:txBody>
          <a:bodyPr/>
          <a:lstStyle/>
          <a:p>
            <a:pPr algn="ctr"/>
            <a:r>
              <a:rPr lang="en-IN" dirty="0"/>
              <a:t>Preprocessing data</a:t>
            </a:r>
          </a:p>
        </p:txBody>
      </p:sp>
      <p:graphicFrame>
        <p:nvGraphicFramePr>
          <p:cNvPr id="5" name="Diagram 4">
            <a:extLst>
              <a:ext uri="{FF2B5EF4-FFF2-40B4-BE49-F238E27FC236}">
                <a16:creationId xmlns:a16="http://schemas.microsoft.com/office/drawing/2014/main" id="{E51A19FC-DDC9-C53C-8E6B-0FFA7F9DF72D}"/>
              </a:ext>
            </a:extLst>
          </p:cNvPr>
          <p:cNvGraphicFramePr/>
          <p:nvPr>
            <p:extLst>
              <p:ext uri="{D42A27DB-BD31-4B8C-83A1-F6EECF244321}">
                <p14:modId xmlns:p14="http://schemas.microsoft.com/office/powerpoint/2010/main" val="3860556016"/>
              </p:ext>
            </p:extLst>
          </p:nvPr>
        </p:nvGraphicFramePr>
        <p:xfrm>
          <a:off x="632774" y="672209"/>
          <a:ext cx="11273280" cy="3622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AFA6195F-A5B0-F90A-0ED4-FCF37B356DD7}"/>
              </a:ext>
            </a:extLst>
          </p:cNvPr>
          <p:cNvSpPr txBox="1"/>
          <p:nvPr/>
        </p:nvSpPr>
        <p:spPr>
          <a:xfrm>
            <a:off x="275733" y="4687553"/>
            <a:ext cx="8038707" cy="1569660"/>
          </a:xfrm>
          <a:prstGeom prst="rect">
            <a:avLst/>
          </a:prstGeom>
          <a:noFill/>
        </p:spPr>
        <p:txBody>
          <a:bodyPr wrap="square">
            <a:spAutoFit/>
          </a:bodyPr>
          <a:lstStyle/>
          <a:p>
            <a:r>
              <a:rPr lang="en-IN" sz="1600" dirty="0"/>
              <a:t>data = </a:t>
            </a:r>
            <a:r>
              <a:rPr lang="en-IN" sz="1600" dirty="0" err="1"/>
              <a:t>pd.read_csv</a:t>
            </a:r>
            <a:r>
              <a:rPr lang="en-IN" sz="1600" dirty="0"/>
              <a:t>("your_dataset.csv")</a:t>
            </a:r>
          </a:p>
          <a:p>
            <a:endParaRPr lang="en-IN" sz="1600" dirty="0"/>
          </a:p>
          <a:p>
            <a:r>
              <a:rPr lang="en-IN" sz="1600" dirty="0" err="1"/>
              <a:t>scale_data</a:t>
            </a:r>
            <a:r>
              <a:rPr lang="en-IN" sz="1600" dirty="0"/>
              <a:t> = </a:t>
            </a:r>
            <a:r>
              <a:rPr lang="en-IN" sz="1600" dirty="0" err="1"/>
              <a:t>StandardScaler</a:t>
            </a:r>
            <a:r>
              <a:rPr lang="en-IN" sz="1600" dirty="0"/>
              <a:t>().</a:t>
            </a:r>
            <a:r>
              <a:rPr lang="en-IN" sz="1600" dirty="0" err="1"/>
              <a:t>fit_transform</a:t>
            </a:r>
            <a:r>
              <a:rPr lang="en-IN" sz="1600" dirty="0"/>
              <a:t>(data)</a:t>
            </a:r>
          </a:p>
          <a:p>
            <a:endParaRPr lang="en-IN" sz="1600" dirty="0"/>
          </a:p>
          <a:p>
            <a:r>
              <a:rPr lang="en-IN" sz="1600" dirty="0" err="1"/>
              <a:t>reduced_data</a:t>
            </a:r>
            <a:r>
              <a:rPr lang="en-IN" sz="1600" dirty="0"/>
              <a:t> = PCA(</a:t>
            </a:r>
            <a:r>
              <a:rPr lang="en-IN" sz="1600" dirty="0" err="1"/>
              <a:t>n_components</a:t>
            </a:r>
            <a:r>
              <a:rPr lang="en-IN" sz="1600" dirty="0"/>
              <a:t>=2).</a:t>
            </a:r>
            <a:r>
              <a:rPr lang="en-IN" sz="1600" dirty="0" err="1"/>
              <a:t>fit_transform</a:t>
            </a:r>
            <a:r>
              <a:rPr lang="en-IN" sz="1600" dirty="0"/>
              <a:t>(</a:t>
            </a:r>
            <a:r>
              <a:rPr lang="en-IN" sz="1600" dirty="0" err="1"/>
              <a:t>scale_data</a:t>
            </a:r>
            <a:r>
              <a:rPr lang="en-IN" sz="1600" dirty="0"/>
              <a:t>)</a:t>
            </a:r>
          </a:p>
          <a:p>
            <a:endParaRPr lang="en-IN" sz="1600" dirty="0"/>
          </a:p>
        </p:txBody>
      </p:sp>
      <p:sp>
        <p:nvSpPr>
          <p:cNvPr id="11" name="TextBox 10">
            <a:extLst>
              <a:ext uri="{FF2B5EF4-FFF2-40B4-BE49-F238E27FC236}">
                <a16:creationId xmlns:a16="http://schemas.microsoft.com/office/drawing/2014/main" id="{7C773F8F-5D25-6B33-07EE-1B3EB9192C00}"/>
              </a:ext>
            </a:extLst>
          </p:cNvPr>
          <p:cNvSpPr txBox="1"/>
          <p:nvPr/>
        </p:nvSpPr>
        <p:spPr>
          <a:xfrm>
            <a:off x="6629400" y="4549054"/>
            <a:ext cx="6094428" cy="1815882"/>
          </a:xfrm>
          <a:prstGeom prst="rect">
            <a:avLst/>
          </a:prstGeom>
          <a:noFill/>
        </p:spPr>
        <p:txBody>
          <a:bodyPr wrap="square">
            <a:spAutoFit/>
          </a:bodyPr>
          <a:lstStyle/>
          <a:p>
            <a:r>
              <a:rPr lang="en-IN" sz="1600" dirty="0"/>
              <a:t># Handling Imbalanced Data</a:t>
            </a:r>
          </a:p>
          <a:p>
            <a:r>
              <a:rPr lang="en-IN" sz="1600" dirty="0" err="1"/>
              <a:t>X_resampled</a:t>
            </a:r>
            <a:r>
              <a:rPr lang="en-IN" sz="1600" dirty="0"/>
              <a:t>, </a:t>
            </a:r>
            <a:r>
              <a:rPr lang="en-IN" sz="1600" dirty="0" err="1"/>
              <a:t>y_resampled</a:t>
            </a:r>
            <a:r>
              <a:rPr lang="en-IN" sz="1600" dirty="0"/>
              <a:t> = SMOTE().</a:t>
            </a:r>
            <a:r>
              <a:rPr lang="en-IN" sz="1600" dirty="0" err="1"/>
              <a:t>fit_resample</a:t>
            </a:r>
            <a:r>
              <a:rPr lang="en-IN" sz="1600" dirty="0"/>
              <a:t>(</a:t>
            </a:r>
            <a:r>
              <a:rPr lang="en-IN" sz="1600" dirty="0" err="1"/>
              <a:t>data.drop</a:t>
            </a:r>
            <a:r>
              <a:rPr lang="en-IN" sz="1600" dirty="0"/>
              <a:t>('</a:t>
            </a:r>
            <a:r>
              <a:rPr lang="en-IN" sz="1600" dirty="0" err="1"/>
              <a:t>target_column</a:t>
            </a:r>
            <a:r>
              <a:rPr lang="en-IN" sz="1600" dirty="0"/>
              <a:t>', axis=1)</a:t>
            </a:r>
          </a:p>
          <a:p>
            <a:endParaRPr lang="en-IN" sz="1600" dirty="0"/>
          </a:p>
          <a:p>
            <a:r>
              <a:rPr lang="en-IN" sz="1600" dirty="0"/>
              <a:t># Text Data Processing</a:t>
            </a:r>
          </a:p>
          <a:p>
            <a:r>
              <a:rPr lang="en-IN" sz="1600" dirty="0" err="1"/>
              <a:t>text_data_tfidf</a:t>
            </a:r>
            <a:r>
              <a:rPr lang="en-IN" sz="1600" dirty="0"/>
              <a:t> = </a:t>
            </a:r>
            <a:r>
              <a:rPr lang="en-IN" sz="1600" dirty="0" err="1"/>
              <a:t>TfidfVectorizer</a:t>
            </a:r>
            <a:r>
              <a:rPr lang="en-IN" sz="1600" dirty="0"/>
              <a:t>().</a:t>
            </a:r>
            <a:r>
              <a:rPr lang="en-IN" sz="1600" dirty="0" err="1"/>
              <a:t>fit_transform</a:t>
            </a:r>
            <a:r>
              <a:rPr lang="en-IN" sz="1600" dirty="0"/>
              <a:t>(data['</a:t>
            </a:r>
            <a:r>
              <a:rPr lang="en-IN" sz="1600" dirty="0" err="1"/>
              <a:t>text_column</a:t>
            </a:r>
            <a:r>
              <a:rPr lang="en-IN" sz="1600" dirty="0"/>
              <a:t>'])</a:t>
            </a:r>
          </a:p>
        </p:txBody>
      </p:sp>
      <p:grpSp>
        <p:nvGrpSpPr>
          <p:cNvPr id="14" name="Group 13">
            <a:extLst>
              <a:ext uri="{FF2B5EF4-FFF2-40B4-BE49-F238E27FC236}">
                <a16:creationId xmlns:a16="http://schemas.microsoft.com/office/drawing/2014/main" id="{0E2376EF-942F-467D-9A7A-DC7DA123030A}"/>
              </a:ext>
            </a:extLst>
          </p:cNvPr>
          <p:cNvGrpSpPr/>
          <p:nvPr/>
        </p:nvGrpSpPr>
        <p:grpSpPr>
          <a:xfrm>
            <a:off x="10815058" y="-132603"/>
            <a:ext cx="1376942" cy="1376942"/>
            <a:chOff x="10815058" y="-132603"/>
            <a:chExt cx="1376942" cy="1376942"/>
          </a:xfrm>
        </p:grpSpPr>
        <p:sp>
          <p:nvSpPr>
            <p:cNvPr id="15" name="Flowchart: Connector 14">
              <a:extLst>
                <a:ext uri="{FF2B5EF4-FFF2-40B4-BE49-F238E27FC236}">
                  <a16:creationId xmlns:a16="http://schemas.microsoft.com/office/drawing/2014/main" id="{5E6B0855-CD01-E5C4-60EB-E865D633AC4D}"/>
                </a:ext>
              </a:extLst>
            </p:cNvPr>
            <p:cNvSpPr/>
            <p:nvPr/>
          </p:nvSpPr>
          <p:spPr>
            <a:xfrm>
              <a:off x="11029361" y="358219"/>
              <a:ext cx="1049519" cy="414779"/>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D5BE3722-060D-A3AB-0B46-277DC34EF0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15058" y="-132603"/>
              <a:ext cx="1376942" cy="1376942"/>
            </a:xfrm>
            <a:prstGeom prst="rect">
              <a:avLst/>
            </a:prstGeom>
          </p:spPr>
        </p:pic>
      </p:grpSp>
      <p:pic>
        <p:nvPicPr>
          <p:cNvPr id="17" name="Picture 16">
            <a:extLst>
              <a:ext uri="{FF2B5EF4-FFF2-40B4-BE49-F238E27FC236}">
                <a16:creationId xmlns:a16="http://schemas.microsoft.com/office/drawing/2014/main" id="{5130C4A7-8E1C-E91A-BF03-CF0CB08EFF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120" y="101346"/>
            <a:ext cx="1102937" cy="1057522"/>
          </a:xfrm>
          <a:prstGeom prst="rect">
            <a:avLst/>
          </a:prstGeom>
        </p:spPr>
      </p:pic>
    </p:spTree>
    <p:extLst>
      <p:ext uri="{BB962C8B-B14F-4D97-AF65-F5344CB8AC3E}">
        <p14:creationId xmlns:p14="http://schemas.microsoft.com/office/powerpoint/2010/main" val="1297564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102</TotalTime>
  <Words>1436</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Rockwell</vt:lpstr>
      <vt:lpstr>Times New Roman</vt:lpstr>
      <vt:lpstr>Damask</vt:lpstr>
      <vt:lpstr>PowerPoint Presentation</vt:lpstr>
      <vt:lpstr>Introduction </vt:lpstr>
      <vt:lpstr>What is Anomaly detection</vt:lpstr>
      <vt:lpstr>Point anomaly </vt:lpstr>
      <vt:lpstr>Contextual anomaly</vt:lpstr>
      <vt:lpstr>Methodology</vt:lpstr>
      <vt:lpstr>Data extraction</vt:lpstr>
      <vt:lpstr>Data cleaning</vt:lpstr>
      <vt:lpstr>Preprocessing data</vt:lpstr>
      <vt:lpstr>Exploratory data analysis </vt:lpstr>
      <vt:lpstr>Model building</vt:lpstr>
      <vt:lpstr>Fitting the data to  the Selected Model</vt:lpstr>
      <vt:lpstr>Algorithms used</vt:lpstr>
      <vt:lpstr>Parameter dependency</vt:lpstr>
      <vt:lpstr>Fishbone structure for Root cause</vt:lpstr>
      <vt:lpstr>Output Snippets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Deepak Prasad</dc:creator>
  <cp:lastModifiedBy>Deepak Prasad</cp:lastModifiedBy>
  <cp:revision>34</cp:revision>
  <dcterms:created xsi:type="dcterms:W3CDTF">2024-04-28T19:52:27Z</dcterms:created>
  <dcterms:modified xsi:type="dcterms:W3CDTF">2024-04-28T21:34:58Z</dcterms:modified>
</cp:coreProperties>
</file>