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699750"/>
  <p:notesSz cx="77724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235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0085" y="2221483"/>
            <a:ext cx="1569719" cy="15328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75561" y="827277"/>
            <a:ext cx="4831080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4F81BB"/>
                </a:solidFill>
                <a:latin typeface="Times New Roman"/>
                <a:cs typeface="Times New Roman"/>
              </a:rPr>
              <a:t>Movie</a:t>
            </a:r>
            <a:r>
              <a:rPr sz="1700" b="1" spc="-20" dirty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4F81BB"/>
                </a:solidFill>
                <a:latin typeface="Times New Roman"/>
                <a:cs typeface="Times New Roman"/>
              </a:rPr>
              <a:t>recommendation</a:t>
            </a:r>
            <a:r>
              <a:rPr sz="1700" b="1" spc="-15" dirty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4F81BB"/>
                </a:solidFill>
                <a:latin typeface="Times New Roman"/>
                <a:cs typeface="Times New Roman"/>
              </a:rPr>
              <a:t>system</a:t>
            </a:r>
            <a:endParaRPr sz="170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  <a:spcBef>
                <a:spcPts val="1550"/>
              </a:spcBef>
            </a:pPr>
            <a:r>
              <a:rPr sz="1700" b="1" dirty="0">
                <a:solidFill>
                  <a:srgbClr val="928852"/>
                </a:solidFill>
                <a:latin typeface="Times New Roman"/>
                <a:cs typeface="Times New Roman"/>
              </a:rPr>
              <a:t>A</a:t>
            </a:r>
            <a:r>
              <a:rPr sz="1700" b="1" spc="-30" dirty="0">
                <a:solidFill>
                  <a:srgbClr val="928852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928852"/>
                </a:solidFill>
                <a:latin typeface="Times New Roman"/>
                <a:cs typeface="Times New Roman"/>
              </a:rPr>
              <a:t>Minor </a:t>
            </a:r>
            <a:r>
              <a:rPr sz="1700" b="1" dirty="0">
                <a:solidFill>
                  <a:srgbClr val="928852"/>
                </a:solidFill>
                <a:latin typeface="Times New Roman"/>
                <a:cs typeface="Times New Roman"/>
              </a:rPr>
              <a:t>Project</a:t>
            </a:r>
            <a:r>
              <a:rPr sz="1700" b="1" spc="-25" dirty="0">
                <a:solidFill>
                  <a:srgbClr val="928852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928852"/>
                </a:solidFill>
                <a:latin typeface="Times New Roman"/>
                <a:cs typeface="Times New Roman"/>
              </a:rPr>
              <a:t>Synopsis Submitted</a:t>
            </a:r>
            <a:r>
              <a:rPr sz="1700" b="1" spc="-45" dirty="0">
                <a:solidFill>
                  <a:srgbClr val="928852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928852"/>
                </a:solidFill>
                <a:latin typeface="Times New Roman"/>
                <a:cs typeface="Times New Roman"/>
              </a:rPr>
              <a:t>to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00" b="1" spc="-5" dirty="0">
                <a:solidFill>
                  <a:srgbClr val="928852"/>
                </a:solidFill>
                <a:latin typeface="Times New Roman"/>
                <a:cs typeface="Times New Roman"/>
              </a:rPr>
              <a:t>Rajiv</a:t>
            </a:r>
            <a:r>
              <a:rPr sz="1700" b="1" spc="-85" dirty="0">
                <a:solidFill>
                  <a:srgbClr val="928852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928852"/>
                </a:solidFill>
                <a:latin typeface="Times New Roman"/>
                <a:cs typeface="Times New Roman"/>
              </a:rPr>
              <a:t>Gandhi</a:t>
            </a:r>
            <a:r>
              <a:rPr sz="1700" b="1" spc="-45" dirty="0">
                <a:solidFill>
                  <a:srgbClr val="928852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928852"/>
                </a:solidFill>
                <a:latin typeface="Times New Roman"/>
                <a:cs typeface="Times New Roman"/>
              </a:rPr>
              <a:t>Proudyogiki</a:t>
            </a:r>
            <a:r>
              <a:rPr sz="1700" b="1" spc="-65" dirty="0">
                <a:solidFill>
                  <a:srgbClr val="928852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928852"/>
                </a:solidFill>
                <a:latin typeface="Times New Roman"/>
                <a:cs typeface="Times New Roman"/>
              </a:rPr>
              <a:t>Vishwavidyalaya,</a:t>
            </a:r>
            <a:r>
              <a:rPr sz="1700" b="1" spc="-65" dirty="0">
                <a:solidFill>
                  <a:srgbClr val="928852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928852"/>
                </a:solidFill>
                <a:latin typeface="Times New Roman"/>
                <a:cs typeface="Times New Roman"/>
              </a:rPr>
              <a:t>Bhopal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5601" y="3721734"/>
            <a:ext cx="4192270" cy="1274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BD504D"/>
                </a:solidFill>
                <a:latin typeface="Times New Roman"/>
                <a:cs typeface="Times New Roman"/>
              </a:rPr>
              <a:t>Towards</a:t>
            </a:r>
            <a:r>
              <a:rPr sz="1700" b="1" spc="-25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Partial</a:t>
            </a:r>
            <a:r>
              <a:rPr sz="1700" b="1" spc="-40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BD504D"/>
                </a:solidFill>
                <a:latin typeface="Times New Roman"/>
                <a:cs typeface="Times New Roman"/>
              </a:rPr>
              <a:t>Fulfillment</a:t>
            </a:r>
            <a:r>
              <a:rPr sz="1700" b="1" spc="-60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for</a:t>
            </a:r>
            <a:r>
              <a:rPr sz="1700" b="1" spc="-25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the</a:t>
            </a:r>
            <a:r>
              <a:rPr sz="1700" b="1" spc="-15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BD504D"/>
                </a:solidFill>
                <a:latin typeface="Times New Roman"/>
                <a:cs typeface="Times New Roman"/>
              </a:rPr>
              <a:t>Award</a:t>
            </a:r>
            <a:r>
              <a:rPr sz="1700" b="1" spc="-55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BD504D"/>
                </a:solidFill>
                <a:latin typeface="Times New Roman"/>
                <a:cs typeface="Times New Roman"/>
              </a:rPr>
              <a:t>of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396240" marR="401320" indent="605155">
              <a:lnSpc>
                <a:spcPts val="1930"/>
              </a:lnSpc>
            </a:pPr>
            <a:r>
              <a:rPr sz="1700" b="1" dirty="0">
                <a:solidFill>
                  <a:srgbClr val="365E90"/>
                </a:solidFill>
                <a:latin typeface="Times New Roman"/>
                <a:cs typeface="Times New Roman"/>
              </a:rPr>
              <a:t>Bachelor</a:t>
            </a:r>
            <a:r>
              <a:rPr sz="1700" b="1" spc="-5" dirty="0">
                <a:solidFill>
                  <a:srgbClr val="365E90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365E90"/>
                </a:solidFill>
                <a:latin typeface="Times New Roman"/>
                <a:cs typeface="Times New Roman"/>
              </a:rPr>
              <a:t>of</a:t>
            </a:r>
            <a:r>
              <a:rPr sz="1700" b="1" spc="30" dirty="0">
                <a:solidFill>
                  <a:srgbClr val="365E9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65E90"/>
                </a:solidFill>
                <a:latin typeface="Times New Roman"/>
                <a:cs typeface="Times New Roman"/>
              </a:rPr>
              <a:t>Technology </a:t>
            </a:r>
            <a:r>
              <a:rPr sz="1700" b="1" dirty="0">
                <a:solidFill>
                  <a:srgbClr val="365E90"/>
                </a:solidFill>
                <a:latin typeface="Times New Roman"/>
                <a:cs typeface="Times New Roman"/>
              </a:rPr>
              <a:t> (Computer</a:t>
            </a:r>
            <a:r>
              <a:rPr sz="1700" b="1" spc="-55" dirty="0">
                <a:solidFill>
                  <a:srgbClr val="365E9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65E90"/>
                </a:solidFill>
                <a:latin typeface="Times New Roman"/>
                <a:cs typeface="Times New Roman"/>
              </a:rPr>
              <a:t>Science</a:t>
            </a:r>
            <a:r>
              <a:rPr sz="1700" b="1" spc="-65" dirty="0">
                <a:solidFill>
                  <a:srgbClr val="365E9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65E90"/>
                </a:solidFill>
                <a:latin typeface="Times New Roman"/>
                <a:cs typeface="Times New Roman"/>
              </a:rPr>
              <a:t>and</a:t>
            </a:r>
            <a:r>
              <a:rPr sz="1700" b="1" spc="-100" dirty="0">
                <a:solidFill>
                  <a:srgbClr val="365E9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65E90"/>
                </a:solidFill>
                <a:latin typeface="Times New Roman"/>
                <a:cs typeface="Times New Roman"/>
              </a:rPr>
              <a:t>Engineering)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5456301"/>
            <a:ext cx="1798320" cy="4140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195"/>
              </a:spcBef>
            </a:pPr>
            <a:r>
              <a:rPr sz="1300" b="1" spc="-5" dirty="0">
                <a:solidFill>
                  <a:srgbClr val="923634"/>
                </a:solidFill>
                <a:latin typeface="Times New Roman"/>
                <a:cs typeface="Times New Roman"/>
              </a:rPr>
              <a:t>Under </a:t>
            </a:r>
            <a:r>
              <a:rPr sz="1300" b="1" dirty="0">
                <a:solidFill>
                  <a:srgbClr val="923634"/>
                </a:solidFill>
                <a:latin typeface="Times New Roman"/>
                <a:cs typeface="Times New Roman"/>
              </a:rPr>
              <a:t>the</a:t>
            </a:r>
            <a:r>
              <a:rPr sz="1300" b="1" spc="-20" dirty="0">
                <a:solidFill>
                  <a:srgbClr val="923634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923634"/>
                </a:solidFill>
                <a:latin typeface="Times New Roman"/>
                <a:cs typeface="Times New Roman"/>
              </a:rPr>
              <a:t>Supervision </a:t>
            </a:r>
            <a:r>
              <a:rPr sz="1300" b="1" spc="-5" dirty="0">
                <a:solidFill>
                  <a:srgbClr val="923634"/>
                </a:solidFill>
                <a:latin typeface="Times New Roman"/>
                <a:cs typeface="Times New Roman"/>
              </a:rPr>
              <a:t>of </a:t>
            </a:r>
            <a:r>
              <a:rPr sz="1300" b="1" spc="-310" dirty="0">
                <a:solidFill>
                  <a:srgbClr val="923634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213D5F"/>
                </a:solidFill>
                <a:latin typeface="Times New Roman"/>
                <a:cs typeface="Times New Roman"/>
              </a:rPr>
              <a:t>Prof.</a:t>
            </a:r>
            <a:r>
              <a:rPr sz="1300" b="1" spc="30" dirty="0">
                <a:solidFill>
                  <a:srgbClr val="213D5F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213D5F"/>
                </a:solidFill>
                <a:latin typeface="Times New Roman"/>
                <a:cs typeface="Times New Roman"/>
              </a:rPr>
              <a:t>Preeti</a:t>
            </a:r>
            <a:r>
              <a:rPr sz="1300" b="1" spc="-10" dirty="0">
                <a:solidFill>
                  <a:srgbClr val="213D5F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213D5F"/>
                </a:solidFill>
                <a:latin typeface="Times New Roman"/>
                <a:cs typeface="Times New Roman"/>
              </a:rPr>
              <a:t>shukla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975" y="5430392"/>
            <a:ext cx="2317750" cy="415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95"/>
              </a:spcBef>
            </a:pPr>
            <a:r>
              <a:rPr sz="1300" b="1" spc="-5" dirty="0">
                <a:solidFill>
                  <a:srgbClr val="923634"/>
                </a:solidFill>
                <a:latin typeface="Times New Roman"/>
                <a:cs typeface="Times New Roman"/>
              </a:rPr>
              <a:t>Submitted</a:t>
            </a:r>
            <a:r>
              <a:rPr sz="1300" b="1" spc="-15" dirty="0">
                <a:solidFill>
                  <a:srgbClr val="923634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923634"/>
                </a:solidFill>
                <a:latin typeface="Times New Roman"/>
                <a:cs typeface="Times New Roman"/>
              </a:rPr>
              <a:t>By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</a:pPr>
            <a:r>
              <a:rPr sz="1300" b="1" spc="-5" dirty="0">
                <a:solidFill>
                  <a:srgbClr val="213D5F"/>
                </a:solidFill>
                <a:latin typeface="Times New Roman"/>
                <a:cs typeface="Times New Roman"/>
              </a:rPr>
              <a:t>Deepak Patidar</a:t>
            </a:r>
            <a:r>
              <a:rPr sz="1300" b="1" spc="10" dirty="0">
                <a:solidFill>
                  <a:srgbClr val="213D5F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213D5F"/>
                </a:solidFill>
                <a:latin typeface="Times New Roman"/>
                <a:cs typeface="Times New Roman"/>
              </a:rPr>
              <a:t>(0827CS201063)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3494" y="8365997"/>
            <a:ext cx="4389755" cy="6934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1905" algn="ctr">
              <a:lnSpc>
                <a:spcPts val="1730"/>
              </a:lnSpc>
              <a:spcBef>
                <a:spcPts val="215"/>
              </a:spcBef>
            </a:pPr>
            <a:r>
              <a:rPr sz="15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Department </a:t>
            </a:r>
            <a:r>
              <a:rPr sz="1500" b="1" dirty="0">
                <a:solidFill>
                  <a:srgbClr val="BD504D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Computer Science </a:t>
            </a:r>
            <a:r>
              <a:rPr sz="1500" b="1" dirty="0">
                <a:solidFill>
                  <a:srgbClr val="BD504D"/>
                </a:solidFill>
                <a:latin typeface="Times New Roman"/>
                <a:cs typeface="Times New Roman"/>
              </a:rPr>
              <a:t>and </a:t>
            </a:r>
            <a:r>
              <a:rPr sz="15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Acropolis</a:t>
            </a:r>
            <a:r>
              <a:rPr sz="1500" b="1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Institute</a:t>
            </a:r>
            <a:r>
              <a:rPr sz="1500" b="1" dirty="0">
                <a:solidFill>
                  <a:srgbClr val="BD504D"/>
                </a:solidFill>
                <a:latin typeface="Times New Roman"/>
                <a:cs typeface="Times New Roman"/>
              </a:rPr>
              <a:t> of</a:t>
            </a:r>
            <a:r>
              <a:rPr sz="1500" b="1" spc="20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Technology</a:t>
            </a:r>
            <a:r>
              <a:rPr sz="1500" b="1" spc="5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BD504D"/>
                </a:solidFill>
                <a:latin typeface="Times New Roman"/>
                <a:cs typeface="Times New Roman"/>
              </a:rPr>
              <a:t>&amp;</a:t>
            </a:r>
            <a:r>
              <a:rPr sz="1500" b="1" spc="-20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BD504D"/>
                </a:solidFill>
                <a:latin typeface="Times New Roman"/>
                <a:cs typeface="Times New Roman"/>
              </a:rPr>
              <a:t>Research, Indore </a:t>
            </a:r>
            <a:r>
              <a:rPr sz="1500" b="1" spc="-360" dirty="0">
                <a:solidFill>
                  <a:srgbClr val="BD504D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365E90"/>
                </a:solidFill>
                <a:latin typeface="Times New Roman"/>
                <a:cs typeface="Times New Roman"/>
              </a:rPr>
              <a:t>Jan-June</a:t>
            </a:r>
            <a:r>
              <a:rPr sz="1500" b="1" spc="-45" dirty="0">
                <a:solidFill>
                  <a:srgbClr val="365E90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365E90"/>
                </a:solidFill>
                <a:latin typeface="Times New Roman"/>
                <a:cs typeface="Times New Roman"/>
              </a:rPr>
              <a:t>2023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8660" y="6714743"/>
            <a:ext cx="1472564" cy="1327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7053" y="436880"/>
            <a:ext cx="5162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7D7D7D"/>
                </a:solidFill>
                <a:latin typeface="Calibri"/>
                <a:cs typeface="Calibri"/>
              </a:rPr>
              <a:t>Synopsis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5189"/>
            <a:ext cx="9156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Abstract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05737"/>
            <a:ext cx="5740400" cy="695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040">
              <a:lnSpc>
                <a:spcPct val="109800"/>
              </a:lnSpc>
              <a:spcBef>
                <a:spcPts val="95"/>
              </a:spcBef>
            </a:pP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recommendation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system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plays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essential role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modern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era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and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by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many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prestigious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applications.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Movie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recommendation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systems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aim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at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helping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movie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enthusiasts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suggesting</a:t>
            </a:r>
            <a:r>
              <a:rPr sz="12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what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movie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watch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without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having to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go through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long 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process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choosing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large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movies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go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up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thousands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millions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that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time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consuming</a:t>
            </a:r>
            <a:r>
              <a:rPr sz="125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confusing. In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article,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our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aim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reduce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human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effort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suggesting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movies</a:t>
            </a:r>
            <a:r>
              <a:rPr sz="12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based</a:t>
            </a:r>
            <a:r>
              <a:rPr sz="12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user’s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interests.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handle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such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problems, we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introduced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model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combining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content-based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collaborative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approach.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give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progressively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explicit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outcomes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compared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different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systems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based</a:t>
            </a:r>
            <a:r>
              <a:rPr sz="12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 content-based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approach.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Content-based</a:t>
            </a:r>
            <a:r>
              <a:rPr sz="12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recommendation</a:t>
            </a:r>
            <a:r>
              <a:rPr sz="12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systems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12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constrained</a:t>
            </a:r>
            <a:r>
              <a:rPr sz="12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people,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these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systems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don’t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prescribe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things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out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box,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thus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limiting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your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choice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250" spc="-2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explore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more.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Hence, we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focused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5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system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resolves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sz="12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333333"/>
                </a:solidFill>
                <a:latin typeface="Calibri"/>
                <a:cs typeface="Calibri"/>
              </a:rPr>
              <a:t>issues.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12700" marR="885190">
              <a:lnSpc>
                <a:spcPct val="109200"/>
              </a:lnSpc>
            </a:pPr>
            <a:r>
              <a:rPr sz="1300" b="1" spc="-5" dirty="0">
                <a:latin typeface="Calibri"/>
                <a:cs typeface="Calibri"/>
              </a:rPr>
              <a:t>Keywords: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recommendation,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Rating, Genre,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Recommender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system,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Collaborative</a:t>
            </a:r>
            <a:r>
              <a:rPr sz="1250" dirty="0">
                <a:latin typeface="Calibri"/>
                <a:cs typeface="Calibri"/>
              </a:rPr>
              <a:t> filtering</a:t>
            </a:r>
            <a:r>
              <a:rPr sz="130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Introduction</a:t>
            </a:r>
            <a:r>
              <a:rPr sz="2000" b="1" spc="-3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of</a:t>
            </a:r>
            <a:r>
              <a:rPr sz="2000" b="1" spc="-3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70C4"/>
                </a:solidFill>
                <a:latin typeface="Calibri"/>
                <a:cs typeface="Calibri"/>
              </a:rPr>
              <a:t>the</a:t>
            </a:r>
            <a:r>
              <a:rPr sz="2000" b="1" spc="-3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  <a:p>
            <a:pPr marL="12700" marR="328295">
              <a:lnSpc>
                <a:spcPct val="109900"/>
              </a:lnSpc>
              <a:spcBef>
                <a:spcPts val="715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recommendation system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engine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filtering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 tries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predict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preferences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provide</a:t>
            </a:r>
            <a:r>
              <a:rPr sz="1400" spc="-5" dirty="0">
                <a:latin typeface="Calibri"/>
                <a:cs typeface="Calibri"/>
              </a:rPr>
              <a:t> suggests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preferences.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systems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have become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increasingly </a:t>
            </a:r>
            <a:r>
              <a:rPr sz="1400" spc="-5" dirty="0">
                <a:latin typeface="Calibri"/>
                <a:cs typeface="Calibri"/>
              </a:rPr>
              <a:t>popular nowadays and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widely used </a:t>
            </a:r>
            <a:r>
              <a:rPr sz="1400" dirty="0">
                <a:latin typeface="Calibri"/>
                <a:cs typeface="Calibri"/>
              </a:rPr>
              <a:t>today in areas </a:t>
            </a:r>
            <a:r>
              <a:rPr sz="1400" spc="-5" dirty="0">
                <a:latin typeface="Calibri"/>
                <a:cs typeface="Calibri"/>
              </a:rPr>
              <a:t>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movies,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music,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books,</a:t>
            </a:r>
            <a:r>
              <a:rPr sz="1400" dirty="0">
                <a:latin typeface="Calibri"/>
                <a:cs typeface="Calibri"/>
              </a:rPr>
              <a:t> videos, </a:t>
            </a:r>
            <a:r>
              <a:rPr sz="1400" spc="-5" dirty="0">
                <a:latin typeface="Calibri"/>
                <a:cs typeface="Calibri"/>
              </a:rPr>
              <a:t>clothing,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restaurants,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food,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other </a:t>
            </a:r>
            <a:r>
              <a:rPr sz="1400" dirty="0">
                <a:latin typeface="Calibri"/>
                <a:cs typeface="Calibri"/>
              </a:rPr>
              <a:t> utilities.</a:t>
            </a:r>
            <a:endParaRPr sz="1400">
              <a:latin typeface="Calibri"/>
              <a:cs typeface="Calibri"/>
            </a:endParaRPr>
          </a:p>
          <a:p>
            <a:pPr marL="12700" marR="166370">
              <a:lnSpc>
                <a:spcPct val="110000"/>
              </a:lnSpc>
              <a:spcBef>
                <a:spcPts val="780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large</a:t>
            </a:r>
            <a:r>
              <a:rPr sz="1400" spc="-5" dirty="0">
                <a:latin typeface="Calibri"/>
                <a:cs typeface="Calibri"/>
              </a:rPr>
              <a:t> number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companies</a:t>
            </a:r>
            <a:r>
              <a:rPr sz="1400" dirty="0">
                <a:latin typeface="Calibri"/>
                <a:cs typeface="Calibri"/>
              </a:rPr>
              <a:t> are</a:t>
            </a:r>
            <a:r>
              <a:rPr sz="1400" spc="-5" dirty="0">
                <a:latin typeface="Calibri"/>
                <a:cs typeface="Calibri"/>
              </a:rPr>
              <a:t> making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recommendation systems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increase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enrich a</a:t>
            </a:r>
            <a:r>
              <a:rPr sz="1400" spc="-5" dirty="0">
                <a:latin typeface="Calibri"/>
                <a:cs typeface="Calibri"/>
              </a:rPr>
              <a:t> user's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shopping experience.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Recommendation systems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have several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benefits,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most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important being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 satisfaction and revenue. </a:t>
            </a:r>
            <a:r>
              <a:rPr sz="1400" dirty="0">
                <a:latin typeface="Calibri"/>
                <a:cs typeface="Calibri"/>
              </a:rPr>
              <a:t>Movie </a:t>
            </a:r>
            <a:r>
              <a:rPr sz="1400" spc="-5" dirty="0">
                <a:latin typeface="Calibri"/>
                <a:cs typeface="Calibri"/>
              </a:rPr>
              <a:t>Recommendation system </a:t>
            </a:r>
            <a:r>
              <a:rPr sz="1400" dirty="0">
                <a:latin typeface="Calibri"/>
                <a:cs typeface="Calibri"/>
              </a:rPr>
              <a:t>is very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powerful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important system.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But,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associated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pure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collaborative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approach,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movie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systems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suffers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with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poor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quality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scalability issues.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992361"/>
            <a:ext cx="1229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470C4"/>
                </a:solidFill>
                <a:latin typeface="Calibri"/>
                <a:cs typeface="Calibri"/>
              </a:rPr>
              <a:t>Objectives</a:t>
            </a:r>
            <a:r>
              <a:rPr sz="2000" spc="-9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70C4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617" y="9498279"/>
            <a:ext cx="4138929" cy="8350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3365" indent="-229235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53365" algn="l"/>
                <a:tab pos="254000" algn="l"/>
              </a:tabLst>
            </a:pPr>
            <a:r>
              <a:rPr sz="1250" spc="-5" dirty="0">
                <a:latin typeface="Calibri"/>
                <a:cs typeface="Calibri"/>
              </a:rPr>
              <a:t>Improving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Accuracy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recommendation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system.</a:t>
            </a:r>
            <a:endParaRPr sz="1250">
              <a:latin typeface="Calibri"/>
              <a:cs typeface="Calibri"/>
            </a:endParaRPr>
          </a:p>
          <a:p>
            <a:pPr marL="265430" indent="-25336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65430" algn="l"/>
                <a:tab pos="266065" algn="l"/>
              </a:tabLst>
            </a:pPr>
            <a:r>
              <a:rPr sz="1250" spc="-5" dirty="0">
                <a:latin typeface="Calibri"/>
                <a:cs typeface="Calibri"/>
              </a:rPr>
              <a:t>Improve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-5" dirty="0">
                <a:latin typeface="Calibri"/>
                <a:cs typeface="Calibri"/>
              </a:rPr>
              <a:t> Quality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5" dirty="0">
                <a:latin typeface="Calibri"/>
                <a:cs typeface="Calibri"/>
              </a:rPr>
              <a:t>movie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Recommendation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system.</a:t>
            </a:r>
            <a:endParaRPr sz="1250">
              <a:latin typeface="Calibri"/>
              <a:cs typeface="Calibri"/>
            </a:endParaRPr>
          </a:p>
          <a:p>
            <a:pPr marL="265430" indent="-25336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65430" algn="l"/>
                <a:tab pos="266065" algn="l"/>
              </a:tabLst>
            </a:pPr>
            <a:r>
              <a:rPr sz="1250" spc="-5" dirty="0">
                <a:latin typeface="Calibri"/>
                <a:cs typeface="Calibri"/>
              </a:rPr>
              <a:t>Improving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Scalability.</a:t>
            </a:r>
            <a:endParaRPr sz="1250">
              <a:latin typeface="Calibri"/>
              <a:cs typeface="Calibri"/>
            </a:endParaRPr>
          </a:p>
          <a:p>
            <a:pPr marL="253365" indent="-22923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53365" algn="l"/>
                <a:tab pos="254000" algn="l"/>
              </a:tabLst>
            </a:pPr>
            <a:r>
              <a:rPr sz="1250" dirty="0">
                <a:latin typeface="Calibri"/>
                <a:cs typeface="Calibri"/>
              </a:rPr>
              <a:t>Enhancing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user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experience.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436880"/>
            <a:ext cx="5868035" cy="575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625" algn="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7D7D7D"/>
                </a:solidFill>
                <a:latin typeface="Calibri"/>
                <a:cs typeface="Calibri"/>
              </a:rPr>
              <a:t>Synopsis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676910" indent="-229235">
              <a:lnSpc>
                <a:spcPct val="100000"/>
              </a:lnSpc>
              <a:buFont typeface="Symbol"/>
              <a:buChar char=""/>
              <a:tabLst>
                <a:tab pos="676910" algn="l"/>
                <a:tab pos="677545" algn="l"/>
              </a:tabLst>
            </a:pPr>
            <a:r>
              <a:rPr sz="1250" spc="-5" dirty="0">
                <a:latin typeface="Calibri"/>
                <a:cs typeface="Calibri"/>
              </a:rPr>
              <a:t>Provide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5" dirty="0">
                <a:latin typeface="Calibri"/>
                <a:cs typeface="Calibri"/>
              </a:rPr>
              <a:t>reviews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public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on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whether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it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good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or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bad.</a:t>
            </a:r>
            <a:endParaRPr sz="1250">
              <a:latin typeface="Calibri"/>
              <a:cs typeface="Calibri"/>
            </a:endParaRPr>
          </a:p>
          <a:p>
            <a:pPr marL="676910" indent="-22923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676910" algn="l"/>
                <a:tab pos="677545" algn="l"/>
              </a:tabLst>
            </a:pPr>
            <a:r>
              <a:rPr sz="1250" spc="-5" dirty="0">
                <a:latin typeface="Calibri"/>
                <a:cs typeface="Calibri"/>
              </a:rPr>
              <a:t>Provide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information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about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cast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directors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movie.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F81BC"/>
                </a:solidFill>
                <a:latin typeface="Calibri"/>
                <a:cs typeface="Calibri"/>
              </a:rPr>
              <a:t>Methodology</a:t>
            </a:r>
            <a:r>
              <a:rPr sz="1100" spc="-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are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recommended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based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content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5" dirty="0">
                <a:latin typeface="Calibri"/>
                <a:cs typeface="Calibri"/>
              </a:rPr>
              <a:t>movie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you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entered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or selected.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main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parameters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that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are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considered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for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recommendations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are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genre,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director,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and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top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3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casts.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5" dirty="0">
                <a:latin typeface="Calibri"/>
                <a:cs typeface="Calibri"/>
              </a:rPr>
              <a:t>details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dirty="0">
                <a:latin typeface="Calibri"/>
                <a:cs typeface="Calibri"/>
              </a:rPr>
              <a:t> the movies,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such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as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title,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genre,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runtime,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rating,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poster,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casts,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etc., are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fetched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from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TMDB.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reviews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each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individual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given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by </a:t>
            </a:r>
            <a:r>
              <a:rPr sz="1250" dirty="0">
                <a:latin typeface="Calibri"/>
                <a:cs typeface="Calibri"/>
              </a:rPr>
              <a:t> 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users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are "web-scraped"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from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5" dirty="0">
                <a:latin typeface="Calibri"/>
                <a:cs typeface="Calibri"/>
              </a:rPr>
              <a:t>IMDB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website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with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5" dirty="0">
                <a:latin typeface="Calibri"/>
                <a:cs typeface="Calibri"/>
              </a:rPr>
              <a:t>help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beautifulsoup4,</a:t>
            </a:r>
            <a:r>
              <a:rPr sz="1250" dirty="0">
                <a:latin typeface="Calibri"/>
                <a:cs typeface="Calibri"/>
              </a:rPr>
              <a:t> and 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reviews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are subjected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to</a:t>
            </a:r>
            <a:r>
              <a:rPr sz="1250" dirty="0">
                <a:latin typeface="Calibri"/>
                <a:cs typeface="Calibri"/>
              </a:rPr>
              <a:t> sentiment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analysis,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where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model </a:t>
            </a:r>
            <a:r>
              <a:rPr sz="1250" spc="-5" dirty="0">
                <a:latin typeface="Calibri"/>
                <a:cs typeface="Calibri"/>
              </a:rPr>
              <a:t>predicts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whether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review is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positive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or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negative</a:t>
            </a:r>
            <a:r>
              <a:rPr sz="1100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512445" indent="-271780">
              <a:lnSpc>
                <a:spcPct val="100000"/>
              </a:lnSpc>
              <a:buAutoNum type="arabicPeriod"/>
              <a:tabLst>
                <a:tab pos="512445" algn="l"/>
                <a:tab pos="513080" algn="l"/>
              </a:tabLst>
            </a:pPr>
            <a:r>
              <a:rPr sz="1250" spc="-5" dirty="0">
                <a:latin typeface="Segoe UI"/>
                <a:cs typeface="Segoe UI"/>
              </a:rPr>
              <a:t>Collecting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the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data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sets: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Collecting</a:t>
            </a:r>
            <a:r>
              <a:rPr sz="1250" dirty="0">
                <a:latin typeface="Segoe UI"/>
                <a:cs typeface="Segoe UI"/>
              </a:rPr>
              <a:t> all</a:t>
            </a:r>
            <a:r>
              <a:rPr sz="1250" spc="-5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the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required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data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set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from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Kaggle</a:t>
            </a:r>
            <a:endParaRPr sz="1250">
              <a:latin typeface="Segoe UI"/>
              <a:cs typeface="Segoe UI"/>
            </a:endParaRPr>
          </a:p>
          <a:p>
            <a:pPr marL="469265" marR="107314" indent="-228600">
              <a:lnSpc>
                <a:spcPts val="1670"/>
              </a:lnSpc>
              <a:spcBef>
                <a:spcPts val="70"/>
              </a:spcBef>
              <a:buAutoNum type="arabicPeriod"/>
              <a:tabLst>
                <a:tab pos="512445" algn="l"/>
                <a:tab pos="513080" algn="l"/>
              </a:tabLst>
            </a:pPr>
            <a:r>
              <a:rPr sz="1250" spc="-5" dirty="0">
                <a:latin typeface="Segoe UI"/>
                <a:cs typeface="Segoe UI"/>
              </a:rPr>
              <a:t>Data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Analysis: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make</a:t>
            </a:r>
            <a:r>
              <a:rPr sz="1250" dirty="0">
                <a:latin typeface="Segoe UI"/>
                <a:cs typeface="Segoe UI"/>
              </a:rPr>
              <a:t> sure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that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that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collected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data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sets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are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correct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and 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analysing </a:t>
            </a:r>
            <a:r>
              <a:rPr sz="1250" dirty="0">
                <a:latin typeface="Segoe UI"/>
                <a:cs typeface="Segoe UI"/>
              </a:rPr>
              <a:t>the data </a:t>
            </a:r>
            <a:r>
              <a:rPr sz="1250" spc="-5" dirty="0">
                <a:latin typeface="Segoe UI"/>
                <a:cs typeface="Segoe UI"/>
              </a:rPr>
              <a:t>in </a:t>
            </a:r>
            <a:r>
              <a:rPr sz="1250" dirty="0">
                <a:latin typeface="Segoe UI"/>
                <a:cs typeface="Segoe UI"/>
              </a:rPr>
              <a:t>the </a:t>
            </a:r>
            <a:r>
              <a:rPr sz="1250" spc="-5" dirty="0">
                <a:latin typeface="Segoe UI"/>
                <a:cs typeface="Segoe UI"/>
              </a:rPr>
              <a:t>csv files. i.e. </a:t>
            </a:r>
            <a:r>
              <a:rPr sz="1250" dirty="0">
                <a:latin typeface="Segoe UI"/>
                <a:cs typeface="Segoe UI"/>
              </a:rPr>
              <a:t>checking whether all the column </a:t>
            </a:r>
            <a:r>
              <a:rPr sz="1250" spc="-5" dirty="0">
                <a:latin typeface="Segoe UI"/>
                <a:cs typeface="Segoe UI"/>
              </a:rPr>
              <a:t>Felds </a:t>
            </a:r>
            <a:r>
              <a:rPr sz="1250" spc="-33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are</a:t>
            </a:r>
            <a:r>
              <a:rPr sz="1250" spc="-2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present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in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the </a:t>
            </a:r>
            <a:r>
              <a:rPr sz="1250" dirty="0">
                <a:latin typeface="Segoe UI"/>
                <a:cs typeface="Segoe UI"/>
              </a:rPr>
              <a:t>data</a:t>
            </a:r>
            <a:r>
              <a:rPr sz="1250" spc="-5" dirty="0">
                <a:latin typeface="Segoe UI"/>
                <a:cs typeface="Segoe UI"/>
              </a:rPr>
              <a:t> sets.</a:t>
            </a:r>
            <a:endParaRPr sz="1250">
              <a:latin typeface="Segoe UI"/>
              <a:cs typeface="Segoe UI"/>
            </a:endParaRPr>
          </a:p>
          <a:p>
            <a:pPr marL="512445" indent="-271780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512445" algn="l"/>
                <a:tab pos="513080" algn="l"/>
              </a:tabLst>
            </a:pPr>
            <a:r>
              <a:rPr sz="1250" spc="-5" dirty="0">
                <a:latin typeface="Segoe UI"/>
                <a:cs typeface="Segoe UI"/>
              </a:rPr>
              <a:t>Algorithms: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in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our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project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we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have</a:t>
            </a:r>
            <a:r>
              <a:rPr sz="1250" dirty="0">
                <a:latin typeface="Segoe UI"/>
                <a:cs typeface="Segoe UI"/>
              </a:rPr>
              <a:t> only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two</a:t>
            </a:r>
            <a:r>
              <a:rPr sz="1250" spc="-5" dirty="0">
                <a:latin typeface="Segoe UI"/>
                <a:cs typeface="Segoe UI"/>
              </a:rPr>
              <a:t> algorithms</a:t>
            </a:r>
            <a:r>
              <a:rPr sz="1250" dirty="0">
                <a:latin typeface="Segoe UI"/>
                <a:cs typeface="Segoe UI"/>
              </a:rPr>
              <a:t> one </a:t>
            </a:r>
            <a:r>
              <a:rPr sz="1250" spc="-5" dirty="0">
                <a:latin typeface="Segoe UI"/>
                <a:cs typeface="Segoe UI"/>
              </a:rPr>
              <a:t>is cosine</a:t>
            </a:r>
            <a:endParaRPr sz="1250">
              <a:latin typeface="Segoe UI"/>
              <a:cs typeface="Segoe UI"/>
            </a:endParaRPr>
          </a:p>
          <a:p>
            <a:pPr marL="469265" marR="347345">
              <a:lnSpc>
                <a:spcPct val="110400"/>
              </a:lnSpc>
              <a:spcBef>
                <a:spcPts val="10"/>
              </a:spcBef>
            </a:pPr>
            <a:r>
              <a:rPr sz="1250" spc="-5" dirty="0">
                <a:latin typeface="Segoe UI"/>
                <a:cs typeface="Segoe UI"/>
              </a:rPr>
              <a:t>similarity</a:t>
            </a:r>
            <a:r>
              <a:rPr sz="1250" spc="-15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and</a:t>
            </a:r>
            <a:r>
              <a:rPr sz="1250" spc="-5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other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is</a:t>
            </a:r>
            <a:r>
              <a:rPr sz="1250" spc="20" dirty="0">
                <a:latin typeface="Segoe UI"/>
                <a:cs typeface="Segoe UI"/>
              </a:rPr>
              <a:t> </a:t>
            </a:r>
            <a:r>
              <a:rPr sz="1250" spc="-10" dirty="0">
                <a:latin typeface="Segoe UI"/>
                <a:cs typeface="Segoe UI"/>
              </a:rPr>
              <a:t>single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valued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decomposition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are</a:t>
            </a:r>
            <a:r>
              <a:rPr sz="1250" dirty="0">
                <a:latin typeface="Segoe UI"/>
                <a:cs typeface="Segoe UI"/>
              </a:rPr>
              <a:t> used </a:t>
            </a:r>
            <a:r>
              <a:rPr sz="1250" spc="-5" dirty="0">
                <a:latin typeface="Segoe UI"/>
                <a:cs typeface="Segoe UI"/>
              </a:rPr>
              <a:t>to build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the </a:t>
            </a:r>
            <a:r>
              <a:rPr sz="1250" spc="-33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machine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learning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recommendation model.</a:t>
            </a:r>
            <a:endParaRPr sz="1250">
              <a:latin typeface="Segoe UI"/>
              <a:cs typeface="Segoe UI"/>
            </a:endParaRPr>
          </a:p>
          <a:p>
            <a:pPr marL="469265" marR="181610" indent="-228600">
              <a:lnSpc>
                <a:spcPct val="110700"/>
              </a:lnSpc>
              <a:spcBef>
                <a:spcPts val="10"/>
              </a:spcBef>
              <a:buAutoNum type="arabicPeriod" startAt="4"/>
              <a:tabLst>
                <a:tab pos="512445" algn="l"/>
                <a:tab pos="513080" algn="l"/>
              </a:tabLst>
            </a:pPr>
            <a:r>
              <a:rPr sz="1250" spc="-5" dirty="0">
                <a:latin typeface="Segoe UI"/>
                <a:cs typeface="Segoe UI"/>
              </a:rPr>
              <a:t>Training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and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Testing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the model: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once </a:t>
            </a:r>
            <a:r>
              <a:rPr sz="1250" spc="-5" dirty="0">
                <a:latin typeface="Segoe UI"/>
                <a:cs typeface="Segoe UI"/>
              </a:rPr>
              <a:t>the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implementation of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algorithm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10" dirty="0">
                <a:latin typeface="Segoe UI"/>
                <a:cs typeface="Segoe UI"/>
              </a:rPr>
              <a:t>is </a:t>
            </a:r>
            <a:r>
              <a:rPr sz="1250" spc="-5" dirty="0">
                <a:latin typeface="Segoe UI"/>
                <a:cs typeface="Segoe UI"/>
              </a:rPr>
              <a:t> completed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.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we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have</a:t>
            </a:r>
            <a:r>
              <a:rPr sz="1250" dirty="0">
                <a:latin typeface="Segoe UI"/>
                <a:cs typeface="Segoe UI"/>
              </a:rPr>
              <a:t> to</a:t>
            </a:r>
            <a:r>
              <a:rPr sz="1250" spc="-5" dirty="0">
                <a:latin typeface="Segoe UI"/>
                <a:cs typeface="Segoe UI"/>
              </a:rPr>
              <a:t> train</a:t>
            </a:r>
            <a:r>
              <a:rPr sz="1250" dirty="0">
                <a:latin typeface="Segoe UI"/>
                <a:cs typeface="Segoe UI"/>
              </a:rPr>
              <a:t> the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model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to</a:t>
            </a:r>
            <a:r>
              <a:rPr sz="1250" dirty="0">
                <a:latin typeface="Segoe UI"/>
                <a:cs typeface="Segoe UI"/>
              </a:rPr>
              <a:t> get </a:t>
            </a:r>
            <a:r>
              <a:rPr sz="1250" spc="-5" dirty="0">
                <a:latin typeface="Segoe UI"/>
                <a:cs typeface="Segoe UI"/>
              </a:rPr>
              <a:t>the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result.</a:t>
            </a:r>
            <a:r>
              <a:rPr sz="1250" dirty="0">
                <a:latin typeface="Segoe UI"/>
                <a:cs typeface="Segoe UI"/>
              </a:rPr>
              <a:t> We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have </a:t>
            </a:r>
            <a:r>
              <a:rPr sz="1250" spc="-5" dirty="0">
                <a:latin typeface="Segoe UI"/>
                <a:cs typeface="Segoe UI"/>
              </a:rPr>
              <a:t>tested </a:t>
            </a:r>
            <a:r>
              <a:rPr sz="1250" dirty="0">
                <a:latin typeface="Segoe UI"/>
                <a:cs typeface="Segoe UI"/>
              </a:rPr>
              <a:t>it </a:t>
            </a:r>
            <a:r>
              <a:rPr sz="1250" spc="-33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several times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the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model</a:t>
            </a:r>
            <a:r>
              <a:rPr sz="1250" dirty="0">
                <a:latin typeface="Segoe UI"/>
                <a:cs typeface="Segoe UI"/>
              </a:rPr>
              <a:t> is</a:t>
            </a:r>
            <a:r>
              <a:rPr sz="1250" spc="-5" dirty="0">
                <a:latin typeface="Segoe UI"/>
                <a:cs typeface="Segoe UI"/>
              </a:rPr>
              <a:t> recommend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different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10" dirty="0">
                <a:latin typeface="Segoe UI"/>
                <a:cs typeface="Segoe UI"/>
              </a:rPr>
              <a:t>set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of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movies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to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different 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users.</a:t>
            </a:r>
            <a:endParaRPr sz="1250">
              <a:latin typeface="Segoe UI"/>
              <a:cs typeface="Segoe UI"/>
            </a:endParaRPr>
          </a:p>
          <a:p>
            <a:pPr marL="469265" marR="184785" indent="-228600">
              <a:lnSpc>
                <a:spcPct val="110400"/>
              </a:lnSpc>
              <a:spcBef>
                <a:spcPts val="10"/>
              </a:spcBef>
              <a:buAutoNum type="arabicPeriod" startAt="4"/>
              <a:tabLst>
                <a:tab pos="469900" algn="l"/>
              </a:tabLst>
            </a:pPr>
            <a:r>
              <a:rPr sz="1250" spc="-5" dirty="0">
                <a:latin typeface="Segoe UI"/>
                <a:cs typeface="Segoe UI"/>
              </a:rPr>
              <a:t>Improvements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in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the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project: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In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the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later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dirty="0">
                <a:latin typeface="Segoe UI"/>
                <a:cs typeface="Segoe UI"/>
              </a:rPr>
              <a:t>stage </a:t>
            </a:r>
            <a:r>
              <a:rPr sz="1250" spc="-5" dirty="0">
                <a:latin typeface="Segoe UI"/>
                <a:cs typeface="Segoe UI"/>
              </a:rPr>
              <a:t>we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can</a:t>
            </a:r>
            <a:r>
              <a:rPr sz="1250" spc="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implement different </a:t>
            </a:r>
            <a:r>
              <a:rPr sz="1250" spc="-32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algorithms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and</a:t>
            </a:r>
            <a:r>
              <a:rPr sz="125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methods</a:t>
            </a:r>
            <a:r>
              <a:rPr sz="1250" spc="-1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for</a:t>
            </a:r>
            <a:r>
              <a:rPr sz="1250" spc="5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better</a:t>
            </a:r>
            <a:r>
              <a:rPr sz="1250" spc="-10" dirty="0">
                <a:latin typeface="Segoe UI"/>
                <a:cs typeface="Segoe UI"/>
              </a:rPr>
              <a:t> </a:t>
            </a:r>
            <a:r>
              <a:rPr sz="1250" spc="-5" dirty="0">
                <a:latin typeface="Segoe UI"/>
                <a:cs typeface="Segoe UI"/>
              </a:rPr>
              <a:t>recommendation.</a:t>
            </a:r>
            <a:endParaRPr sz="12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7053" y="436880"/>
            <a:ext cx="5162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7D7D7D"/>
                </a:solidFill>
                <a:latin typeface="Calibri"/>
                <a:cs typeface="Calibri"/>
              </a:rPr>
              <a:t>Synopsis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69949"/>
            <a:ext cx="368998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64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AEEE"/>
                </a:solidFill>
                <a:latin typeface="Segoe UI"/>
                <a:cs typeface="Segoe UI"/>
              </a:rPr>
              <a:t>System</a:t>
            </a:r>
            <a:r>
              <a:rPr sz="2000" spc="-114" dirty="0">
                <a:solidFill>
                  <a:srgbClr val="00AEEE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AEEE"/>
                </a:solidFill>
                <a:latin typeface="Segoe UI"/>
                <a:cs typeface="Segoe UI"/>
              </a:rPr>
              <a:t>Design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70C4"/>
                </a:solidFill>
                <a:latin typeface="Times New Roman"/>
                <a:cs typeface="Times New Roman"/>
              </a:rPr>
              <a:t>Architecture: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996" y="7228182"/>
            <a:ext cx="5466080" cy="24752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solidFill>
                  <a:srgbClr val="4F81BC"/>
                </a:solidFill>
                <a:latin typeface="Calibri"/>
                <a:cs typeface="Calibri"/>
              </a:rPr>
              <a:t>SYSTEM</a:t>
            </a:r>
            <a:r>
              <a:rPr sz="2000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81BC"/>
                </a:solidFill>
                <a:latin typeface="Calibri"/>
                <a:cs typeface="Calibri"/>
              </a:rPr>
              <a:t>REQUIREMENTS</a:t>
            </a:r>
            <a:r>
              <a:rPr sz="20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81BC"/>
                </a:solidFill>
                <a:latin typeface="Calibri"/>
                <a:cs typeface="Calibri"/>
              </a:rPr>
              <a:t>SPECIFICATION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50" spc="-5" dirty="0">
                <a:latin typeface="Calibri"/>
                <a:cs typeface="Calibri"/>
              </a:rPr>
              <a:t>This</a:t>
            </a:r>
            <a:r>
              <a:rPr sz="1250" spc="30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involves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both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hardware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software requirements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needed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for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project.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1250" spc="-5" dirty="0">
                <a:latin typeface="Calibri"/>
                <a:cs typeface="Calibri"/>
              </a:rPr>
              <a:t>Hardware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Requirements:</a:t>
            </a:r>
            <a:endParaRPr sz="1250">
              <a:latin typeface="Calibri"/>
              <a:cs typeface="Calibri"/>
            </a:endParaRPr>
          </a:p>
          <a:p>
            <a:pPr marL="266700" indent="-10985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67335" algn="l"/>
              </a:tabLst>
            </a:pPr>
            <a:r>
              <a:rPr sz="1250" spc="-5" dirty="0">
                <a:latin typeface="Calibri"/>
                <a:cs typeface="Calibri"/>
              </a:rPr>
              <a:t>A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PC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with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Windows/Linux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OS</a:t>
            </a:r>
            <a:endParaRPr sz="1250">
              <a:latin typeface="Calibri"/>
              <a:cs typeface="Calibri"/>
            </a:endParaRPr>
          </a:p>
          <a:p>
            <a:pPr marL="302260" indent="-14478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302260" algn="l"/>
              </a:tabLst>
            </a:pPr>
            <a:r>
              <a:rPr sz="1250" spc="-5" dirty="0">
                <a:latin typeface="Calibri"/>
                <a:cs typeface="Calibri"/>
              </a:rPr>
              <a:t>Processor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with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1.7-2.4gHz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speed</a:t>
            </a:r>
            <a:endParaRPr sz="1250">
              <a:latin typeface="Calibri"/>
              <a:cs typeface="Calibri"/>
            </a:endParaRPr>
          </a:p>
          <a:p>
            <a:pPr marL="44450" marR="3735704" indent="112395">
              <a:lnSpc>
                <a:spcPct val="101600"/>
              </a:lnSpc>
              <a:spcBef>
                <a:spcPts val="70"/>
              </a:spcBef>
              <a:buFont typeface="Symbol"/>
              <a:buChar char=""/>
              <a:tabLst>
                <a:tab pos="302260" algn="l"/>
              </a:tabLst>
            </a:pPr>
            <a:r>
              <a:rPr sz="1250" spc="-5" dirty="0">
                <a:latin typeface="Calibri"/>
                <a:cs typeface="Calibri"/>
              </a:rPr>
              <a:t>Minimum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8gb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RAM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Software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Specification:</a:t>
            </a:r>
            <a:endParaRPr sz="1250">
              <a:latin typeface="Calibri"/>
              <a:cs typeface="Calibri"/>
            </a:endParaRPr>
          </a:p>
          <a:p>
            <a:pPr marL="338455" indent="-14541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39090" algn="l"/>
              </a:tabLst>
            </a:pPr>
            <a:r>
              <a:rPr sz="1250" spc="-5" dirty="0">
                <a:latin typeface="Calibri"/>
                <a:cs typeface="Calibri"/>
              </a:rPr>
              <a:t>Anaconda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distribution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package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(PyCharm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Editor)</a:t>
            </a:r>
            <a:endParaRPr sz="1250">
              <a:latin typeface="Calibri"/>
              <a:cs typeface="Calibri"/>
            </a:endParaRPr>
          </a:p>
          <a:p>
            <a:pPr marL="338455" indent="-145415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339090" algn="l"/>
              </a:tabLst>
            </a:pPr>
            <a:r>
              <a:rPr sz="1250" spc="-5" dirty="0">
                <a:latin typeface="Calibri"/>
                <a:cs typeface="Calibri"/>
              </a:rPr>
              <a:t>Python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libraries</a:t>
            </a:r>
            <a:endParaRPr sz="1250">
              <a:latin typeface="Calibri"/>
              <a:cs typeface="Calibri"/>
            </a:endParaRPr>
          </a:p>
          <a:p>
            <a:pPr marL="320040" indent="-127000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320675" algn="l"/>
              </a:tabLst>
            </a:pPr>
            <a:r>
              <a:rPr sz="1100" spc="-5" dirty="0">
                <a:latin typeface="Calibri"/>
                <a:cs typeface="Calibri"/>
              </a:rPr>
              <a:t>HTML/CSS/JS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frontend</a:t>
            </a:r>
            <a:endParaRPr sz="1100">
              <a:latin typeface="Calibri"/>
              <a:cs typeface="Calibri"/>
            </a:endParaRPr>
          </a:p>
          <a:p>
            <a:pPr marL="330835" indent="-128270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331470" algn="l"/>
              </a:tabLst>
            </a:pPr>
            <a:r>
              <a:rPr sz="1100" spc="-5" dirty="0">
                <a:latin typeface="Calibri"/>
                <a:cs typeface="Calibri"/>
              </a:rPr>
              <a:t>Flask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framework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506" y="2450252"/>
            <a:ext cx="5983258" cy="3651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7053" y="436880"/>
            <a:ext cx="5162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7D7D7D"/>
                </a:solidFill>
                <a:latin typeface="Calibri"/>
                <a:cs typeface="Calibri"/>
              </a:rPr>
              <a:t>Synopsis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837945"/>
            <a:ext cx="3026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Conclusion</a:t>
            </a:r>
            <a:r>
              <a:rPr sz="2000" b="1" spc="-3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future</a:t>
            </a:r>
            <a:r>
              <a:rPr sz="2000" b="1" spc="-3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470C4"/>
                </a:solidFill>
                <a:latin typeface="Calibri"/>
                <a:cs typeface="Calibri"/>
              </a:rPr>
              <a:t>Scope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996" y="1348485"/>
            <a:ext cx="5836920" cy="374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1675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95"/>
              </a:lnSpc>
            </a:pP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For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Recommendation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System,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the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Cosine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Similarity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algorithm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has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been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used</a:t>
            </a:r>
            <a:r>
              <a:rPr sz="1250" spc="5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endParaRPr sz="1250">
              <a:latin typeface="Calibri"/>
              <a:cs typeface="Calibri"/>
            </a:endParaRPr>
          </a:p>
          <a:p>
            <a:pPr marL="12700" marR="37465">
              <a:lnSpc>
                <a:spcPct val="101600"/>
              </a:lnSpc>
              <a:spcBef>
                <a:spcPts val="15"/>
              </a:spcBef>
            </a:pP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recommend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 best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movies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that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are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related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entered</a:t>
            </a:r>
            <a:r>
              <a:rPr sz="1250" spc="2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by 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user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based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on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 different factors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such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as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genre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movie, overview,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cast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as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well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as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the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ratings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given</a:t>
            </a:r>
            <a:r>
              <a:rPr sz="1250" spc="2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movie.</a:t>
            </a:r>
            <a:r>
              <a:rPr sz="1250" spc="2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Cosine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Similarity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has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given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fair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results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even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after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running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several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tests </a:t>
            </a:r>
            <a:r>
              <a:rPr sz="1250" spc="-26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on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it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and has been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quite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accurate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at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recommending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movies.</a:t>
            </a:r>
            <a:endParaRPr sz="1250">
              <a:latin typeface="Calibri"/>
              <a:cs typeface="Calibri"/>
            </a:endParaRPr>
          </a:p>
          <a:p>
            <a:pPr marL="12700" marR="5080">
              <a:lnSpc>
                <a:spcPct val="101600"/>
              </a:lnSpc>
            </a:pP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Although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system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is very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accurate,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it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does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have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some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limitations.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 One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which</a:t>
            </a:r>
            <a:r>
              <a:rPr sz="1250" spc="2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is,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if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the </a:t>
            </a:r>
            <a:r>
              <a:rPr sz="1250" spc="-26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entered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by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user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isn't present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in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the</a:t>
            </a:r>
            <a:r>
              <a:rPr sz="1250" spc="-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dataset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or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if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the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user does</a:t>
            </a:r>
            <a:r>
              <a:rPr sz="1250" spc="1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not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enter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endParaRPr sz="1250">
              <a:latin typeface="Calibri"/>
              <a:cs typeface="Calibri"/>
            </a:endParaRPr>
          </a:p>
          <a:p>
            <a:pPr marL="12700" marR="31750">
              <a:lnSpc>
                <a:spcPct val="101800"/>
              </a:lnSpc>
              <a:spcBef>
                <a:spcPts val="10"/>
              </a:spcBef>
            </a:pP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name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in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similar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manner</a:t>
            </a:r>
            <a:r>
              <a:rPr sz="1250" spc="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as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that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of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in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dataset,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then</a:t>
            </a:r>
            <a:r>
              <a:rPr sz="1250" spc="-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the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system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fails</a:t>
            </a:r>
            <a:r>
              <a:rPr sz="1250" spc="1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to </a:t>
            </a:r>
            <a:r>
              <a:rPr sz="1250" spc="-265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recommend</a:t>
            </a:r>
            <a:r>
              <a:rPr sz="125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2D2D2D"/>
                </a:solidFill>
                <a:latin typeface="Calibri"/>
                <a:cs typeface="Calibri"/>
              </a:rPr>
              <a:t>movies.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scope:</a:t>
            </a:r>
            <a:endParaRPr sz="1400">
              <a:latin typeface="Times New Roman"/>
              <a:cs typeface="Times New Roman"/>
            </a:endParaRPr>
          </a:p>
          <a:p>
            <a:pPr marL="12700" marR="137795">
              <a:lnSpc>
                <a:spcPts val="1520"/>
              </a:lnSpc>
              <a:spcBef>
                <a:spcPts val="30"/>
              </a:spcBef>
            </a:pPr>
            <a:r>
              <a:rPr sz="1250" spc="-5" dirty="0">
                <a:latin typeface="Calibri"/>
                <a:cs typeface="Calibri"/>
              </a:rPr>
              <a:t>In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proposed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approach,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It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has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considered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Genres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but,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in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future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can</a:t>
            </a:r>
            <a:r>
              <a:rPr sz="1250" dirty="0">
                <a:latin typeface="Calibri"/>
                <a:cs typeface="Calibri"/>
              </a:rPr>
              <a:t> also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consider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age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user as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according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age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movie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preferences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also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changes,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like for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example,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during our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childhood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like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animated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more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as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compared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other</a:t>
            </a:r>
            <a:endParaRPr sz="1250">
              <a:latin typeface="Calibri"/>
              <a:cs typeface="Calibri"/>
            </a:endParaRPr>
          </a:p>
          <a:p>
            <a:pPr marL="12700" marR="16510">
              <a:lnSpc>
                <a:spcPts val="1520"/>
              </a:lnSpc>
              <a:spcBef>
                <a:spcPts val="25"/>
              </a:spcBef>
            </a:pPr>
            <a:r>
              <a:rPr sz="1250" spc="-5" dirty="0">
                <a:latin typeface="Calibri"/>
                <a:cs typeface="Calibri"/>
              </a:rPr>
              <a:t>movies.</a:t>
            </a:r>
            <a:r>
              <a:rPr sz="1250" dirty="0">
                <a:latin typeface="Calibri"/>
                <a:cs typeface="Calibri"/>
              </a:rPr>
              <a:t> There </a:t>
            </a:r>
            <a:r>
              <a:rPr sz="1250" spc="-5" dirty="0">
                <a:latin typeface="Calibri"/>
                <a:cs typeface="Calibri"/>
              </a:rPr>
              <a:t>is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 need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work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on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memory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requirements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of</a:t>
            </a:r>
            <a:r>
              <a:rPr sz="1250" dirty="0">
                <a:latin typeface="Calibri"/>
                <a:cs typeface="Calibri"/>
              </a:rPr>
              <a:t> 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proposed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approach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in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5" dirty="0">
                <a:latin typeface="Calibri"/>
                <a:cs typeface="Calibri"/>
              </a:rPr>
              <a:t>future.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proposed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approach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has</a:t>
            </a:r>
            <a:r>
              <a:rPr sz="1250" dirty="0">
                <a:latin typeface="Calibri"/>
                <a:cs typeface="Calibri"/>
              </a:rPr>
              <a:t> been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implemented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here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on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different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movie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datasets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only.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It can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also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be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implemented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Film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Affinity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and </a:t>
            </a:r>
            <a:r>
              <a:rPr sz="1250" spc="-5" dirty="0">
                <a:latin typeface="Calibri"/>
                <a:cs typeface="Calibri"/>
              </a:rPr>
              <a:t>Netflix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datasets</a:t>
            </a:r>
            <a:r>
              <a:rPr sz="1250" dirty="0">
                <a:latin typeface="Calibri"/>
                <a:cs typeface="Calibri"/>
              </a:rPr>
              <a:t> and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the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performance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can be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computed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in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the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future.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5614796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470C4"/>
                </a:solidFill>
                <a:latin typeface="Calibri"/>
                <a:cs typeface="Calibri"/>
              </a:rPr>
              <a:t>Refere</a:t>
            </a:r>
            <a:r>
              <a:rPr sz="2000" spc="-15" dirty="0">
                <a:solidFill>
                  <a:srgbClr val="4470C4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470C4"/>
                </a:solidFill>
                <a:latin typeface="Calibri"/>
                <a:cs typeface="Calibri"/>
              </a:rPr>
              <a:t>ces: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5923254"/>
            <a:ext cx="4477385" cy="367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43204" indent="-228600">
              <a:lnSpc>
                <a:spcPct val="119700"/>
              </a:lnSpc>
              <a:spcBef>
                <a:spcPts val="100"/>
              </a:spcBef>
              <a:buClr>
                <a:srgbClr val="5246E3"/>
              </a:buClr>
              <a:buSzPct val="127272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dirty="0">
                <a:latin typeface="Segoe UI"/>
                <a:cs typeface="Segoe UI"/>
              </a:rPr>
              <a:t>Mohapatra, </a:t>
            </a:r>
            <a:r>
              <a:rPr sz="1100" spc="-10" dirty="0">
                <a:latin typeface="Segoe UI"/>
                <a:cs typeface="Segoe UI"/>
              </a:rPr>
              <a:t>H.,</a:t>
            </a:r>
            <a:r>
              <a:rPr sz="1100" dirty="0">
                <a:latin typeface="Segoe UI"/>
                <a:cs typeface="Segoe UI"/>
              </a:rPr>
              <a:t> Panda, </a:t>
            </a:r>
            <a:r>
              <a:rPr sz="1100" spc="-5" dirty="0">
                <a:latin typeface="Segoe UI"/>
                <a:cs typeface="Segoe UI"/>
              </a:rPr>
              <a:t>S.,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Rath,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A.,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Edalatpanah,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S., </a:t>
            </a:r>
            <a:r>
              <a:rPr sz="1100" dirty="0">
                <a:latin typeface="Segoe UI"/>
                <a:cs typeface="Segoe UI"/>
              </a:rPr>
              <a:t>&amp; Kumar, </a:t>
            </a:r>
            <a:r>
              <a:rPr sz="1100" spc="-5" dirty="0">
                <a:latin typeface="Segoe UI"/>
                <a:cs typeface="Segoe UI"/>
              </a:rPr>
              <a:t>R.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(2020).</a:t>
            </a:r>
            <a:r>
              <a:rPr sz="1100" dirty="0">
                <a:latin typeface="Segoe UI"/>
                <a:cs typeface="Segoe UI"/>
              </a:rPr>
              <a:t> A </a:t>
            </a:r>
            <a:r>
              <a:rPr sz="1100" spc="-5" dirty="0">
                <a:latin typeface="Segoe UI"/>
                <a:cs typeface="Segoe UI"/>
              </a:rPr>
              <a:t>tutorial</a:t>
            </a:r>
            <a:r>
              <a:rPr sz="1100" dirty="0">
                <a:latin typeface="Segoe UI"/>
                <a:cs typeface="Segoe UI"/>
              </a:rPr>
              <a:t> on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powershell pipeline</a:t>
            </a:r>
            <a:r>
              <a:rPr sz="1100" dirty="0">
                <a:latin typeface="Segoe UI"/>
                <a:cs typeface="Segoe UI"/>
              </a:rPr>
              <a:t> and </a:t>
            </a:r>
            <a:r>
              <a:rPr sz="1100" spc="-5" dirty="0">
                <a:latin typeface="Segoe UI"/>
                <a:cs typeface="Segoe UI"/>
              </a:rPr>
              <a:t>its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loopholes. </a:t>
            </a:r>
            <a:r>
              <a:rPr sz="1100" dirty="0">
                <a:latin typeface="Segoe UI"/>
                <a:cs typeface="Segoe UI"/>
              </a:rPr>
              <a:t> International</a:t>
            </a:r>
            <a:r>
              <a:rPr sz="1100" spc="-5" dirty="0">
                <a:latin typeface="Segoe UI"/>
                <a:cs typeface="Segoe UI"/>
              </a:rPr>
              <a:t> journal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of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emerging </a:t>
            </a:r>
            <a:r>
              <a:rPr sz="1100" dirty="0">
                <a:latin typeface="Segoe UI"/>
                <a:cs typeface="Segoe UI"/>
              </a:rPr>
              <a:t>trends </a:t>
            </a:r>
            <a:r>
              <a:rPr sz="1100" spc="-5" dirty="0">
                <a:latin typeface="Segoe UI"/>
                <a:cs typeface="Segoe UI"/>
              </a:rPr>
              <a:t>in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engineering</a:t>
            </a:r>
            <a:r>
              <a:rPr sz="1100" dirty="0">
                <a:latin typeface="Segoe UI"/>
                <a:cs typeface="Segoe UI"/>
              </a:rPr>
              <a:t> research,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8(4), 975-982</a:t>
            </a:r>
            <a:endParaRPr sz="1100">
              <a:latin typeface="Segoe UI"/>
              <a:cs typeface="Segoe UI"/>
            </a:endParaRPr>
          </a:p>
          <a:p>
            <a:pPr marL="241300" marR="561340" indent="-228600">
              <a:lnSpc>
                <a:spcPct val="119500"/>
              </a:lnSpc>
              <a:spcBef>
                <a:spcPts val="80"/>
              </a:spcBef>
              <a:buClr>
                <a:srgbClr val="5246E3"/>
              </a:buClr>
              <a:buSzPct val="127272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dirty="0">
                <a:latin typeface="Segoe UI"/>
                <a:cs typeface="Segoe UI"/>
              </a:rPr>
              <a:t>Kumar, </a:t>
            </a:r>
            <a:r>
              <a:rPr sz="1100" spc="-5" dirty="0">
                <a:latin typeface="Segoe UI"/>
                <a:cs typeface="Segoe UI"/>
              </a:rPr>
              <a:t>R.,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Edalatpanah,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S.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A.,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Jha,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S.,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&amp;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Singh,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R.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(2019).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 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Pythagorean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fuzzy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approach</a:t>
            </a:r>
            <a:r>
              <a:rPr sz="1100" dirty="0">
                <a:latin typeface="Segoe UI"/>
                <a:cs typeface="Segoe UI"/>
              </a:rPr>
              <a:t> to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the transportation</a:t>
            </a:r>
            <a:r>
              <a:rPr sz="1100" spc="-1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problem. </a:t>
            </a:r>
            <a:r>
              <a:rPr sz="1100" spc="-28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Complex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&amp; </a:t>
            </a:r>
            <a:r>
              <a:rPr sz="1100" spc="-5" dirty="0">
                <a:latin typeface="Segoe UI"/>
                <a:cs typeface="Segoe UI"/>
              </a:rPr>
              <a:t>intelligent systems, 5(2),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255-263.</a:t>
            </a:r>
            <a:endParaRPr sz="1100">
              <a:latin typeface="Segoe UI"/>
              <a:cs typeface="Segoe UI"/>
            </a:endParaRPr>
          </a:p>
          <a:p>
            <a:pPr marL="241300" marR="5080" indent="-228600">
              <a:lnSpc>
                <a:spcPct val="119700"/>
              </a:lnSpc>
              <a:spcBef>
                <a:spcPts val="80"/>
              </a:spcBef>
              <a:buClr>
                <a:srgbClr val="5246E3"/>
              </a:buClr>
              <a:buSzPct val="127272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dirty="0">
                <a:latin typeface="Segoe UI"/>
                <a:cs typeface="Segoe UI"/>
              </a:rPr>
              <a:t>Dong</a:t>
            </a:r>
            <a:r>
              <a:rPr sz="1100" spc="-5" dirty="0">
                <a:latin typeface="Segoe UI"/>
                <a:cs typeface="Segoe UI"/>
              </a:rPr>
              <a:t> F,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Luo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J, </a:t>
            </a:r>
            <a:r>
              <a:rPr sz="1100" spc="-5" dirty="0">
                <a:latin typeface="Segoe UI"/>
                <a:cs typeface="Segoe UI"/>
              </a:rPr>
              <a:t>Zhu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X,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Wang</a:t>
            </a:r>
            <a:r>
              <a:rPr sz="1100" dirty="0">
                <a:latin typeface="Segoe UI"/>
                <a:cs typeface="Segoe UI"/>
              </a:rPr>
              <a:t> Y, and</a:t>
            </a:r>
            <a:r>
              <a:rPr sz="1100" spc="-5" dirty="0">
                <a:latin typeface="Segoe UI"/>
                <a:cs typeface="Segoe UI"/>
              </a:rPr>
              <a:t> Shen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J. A </a:t>
            </a:r>
            <a:r>
              <a:rPr sz="1100" spc="-5" dirty="0">
                <a:latin typeface="Segoe UI"/>
                <a:cs typeface="Segoe UI"/>
              </a:rPr>
              <a:t>Personalized Hybrid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Recommendation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System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Oriented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to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E-Commerce</a:t>
            </a:r>
            <a:r>
              <a:rPr sz="1100" dirty="0">
                <a:latin typeface="Segoe UI"/>
                <a:cs typeface="Segoe UI"/>
              </a:rPr>
              <a:t> Mass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Data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in</a:t>
            </a:r>
            <a:r>
              <a:rPr sz="1100" dirty="0">
                <a:latin typeface="Segoe UI"/>
                <a:cs typeface="Segoe UI"/>
              </a:rPr>
              <a:t> the </a:t>
            </a:r>
            <a:r>
              <a:rPr sz="1100" spc="-28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Cloud.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IEEE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Transactions</a:t>
            </a:r>
            <a:r>
              <a:rPr sz="1100" spc="-1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on </a:t>
            </a:r>
            <a:r>
              <a:rPr sz="1100" spc="-5" dirty="0">
                <a:latin typeface="Segoe UI"/>
                <a:cs typeface="Segoe UI"/>
              </a:rPr>
              <a:t>Systems,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Man,</a:t>
            </a:r>
            <a:r>
              <a:rPr sz="1100" dirty="0">
                <a:latin typeface="Segoe UI"/>
                <a:cs typeface="Segoe UI"/>
              </a:rPr>
              <a:t> and</a:t>
            </a:r>
            <a:r>
              <a:rPr sz="1100" spc="-5" dirty="0">
                <a:latin typeface="Segoe UI"/>
                <a:cs typeface="Segoe UI"/>
              </a:rPr>
              <a:t> Cybernetics</a:t>
            </a:r>
            <a:r>
              <a:rPr sz="1100" dirty="0">
                <a:latin typeface="Segoe UI"/>
                <a:cs typeface="Segoe UI"/>
              </a:rPr>
              <a:t> , 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16(4):1020-1025, 2013.</a:t>
            </a:r>
            <a:endParaRPr sz="1100">
              <a:latin typeface="Segoe UI"/>
              <a:cs typeface="Segoe UI"/>
            </a:endParaRPr>
          </a:p>
          <a:p>
            <a:pPr marL="241300" marR="191135" indent="-228600">
              <a:lnSpc>
                <a:spcPct val="120000"/>
              </a:lnSpc>
              <a:spcBef>
                <a:spcPts val="60"/>
              </a:spcBef>
              <a:buClr>
                <a:srgbClr val="5246E3"/>
              </a:buClr>
              <a:buSzPct val="127272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dirty="0">
                <a:latin typeface="Segoe UI"/>
                <a:cs typeface="Segoe UI"/>
              </a:rPr>
              <a:t>Modi H Y and </a:t>
            </a:r>
            <a:r>
              <a:rPr sz="1100" spc="-5" dirty="0">
                <a:latin typeface="Segoe UI"/>
                <a:cs typeface="Segoe UI"/>
              </a:rPr>
              <a:t>Narvekar </a:t>
            </a:r>
            <a:r>
              <a:rPr sz="1100" dirty="0">
                <a:latin typeface="Segoe UI"/>
                <a:cs typeface="Segoe UI"/>
              </a:rPr>
              <a:t>M. </a:t>
            </a:r>
            <a:r>
              <a:rPr sz="1100" spc="-5" dirty="0">
                <a:latin typeface="Segoe UI"/>
                <a:cs typeface="Segoe UI"/>
              </a:rPr>
              <a:t>Enhancement </a:t>
            </a:r>
            <a:r>
              <a:rPr sz="1100" dirty="0">
                <a:latin typeface="Segoe UI"/>
                <a:cs typeface="Segoe UI"/>
              </a:rPr>
              <a:t>of </a:t>
            </a:r>
            <a:r>
              <a:rPr sz="1100" spc="-5" dirty="0">
                <a:latin typeface="Segoe UI"/>
                <a:cs typeface="Segoe UI"/>
              </a:rPr>
              <a:t>Online Web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Recommendation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System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using a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Hybrid </a:t>
            </a:r>
            <a:r>
              <a:rPr sz="1100" spc="-5" dirty="0">
                <a:latin typeface="Segoe UI"/>
                <a:cs typeface="Segoe UI"/>
              </a:rPr>
              <a:t>Clustering</a:t>
            </a:r>
            <a:r>
              <a:rPr sz="1100" dirty="0">
                <a:latin typeface="Segoe UI"/>
                <a:cs typeface="Segoe UI"/>
              </a:rPr>
              <a:t> and </a:t>
            </a:r>
            <a:r>
              <a:rPr sz="1100" spc="-5" dirty="0">
                <a:latin typeface="Segoe UI"/>
                <a:cs typeface="Segoe UI"/>
              </a:rPr>
              <a:t>Pattern </a:t>
            </a:r>
            <a:r>
              <a:rPr sz="1100" dirty="0">
                <a:latin typeface="Segoe UI"/>
                <a:cs typeface="Segoe UI"/>
              </a:rPr>
              <a:t> Matching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Approach. </a:t>
            </a:r>
            <a:r>
              <a:rPr sz="1100" spc="-10" dirty="0">
                <a:latin typeface="Segoe UI"/>
                <a:cs typeface="Segoe UI"/>
              </a:rPr>
              <a:t>IEEE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conference</a:t>
            </a:r>
            <a:r>
              <a:rPr sz="1100" spc="-5" dirty="0">
                <a:latin typeface="Segoe UI"/>
                <a:cs typeface="Segoe UI"/>
              </a:rPr>
              <a:t> Nascent Technologies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in </a:t>
            </a:r>
            <a:r>
              <a:rPr sz="1100" dirty="0">
                <a:latin typeface="Segoe UI"/>
                <a:cs typeface="Segoe UI"/>
              </a:rPr>
              <a:t>the </a:t>
            </a:r>
            <a:r>
              <a:rPr sz="1100" spc="-28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Engineering</a:t>
            </a:r>
            <a:r>
              <a:rPr sz="1100" spc="-1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Field,</a:t>
            </a:r>
            <a:r>
              <a:rPr sz="1100" dirty="0">
                <a:latin typeface="Segoe UI"/>
                <a:cs typeface="Segoe UI"/>
              </a:rPr>
              <a:t> pages</a:t>
            </a:r>
            <a:r>
              <a:rPr sz="1100" spc="-1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1-6, </a:t>
            </a:r>
            <a:r>
              <a:rPr sz="1100" spc="-5" dirty="0">
                <a:latin typeface="Segoe UI"/>
                <a:cs typeface="Segoe UI"/>
              </a:rPr>
              <a:t>2015.</a:t>
            </a:r>
            <a:endParaRPr sz="1100">
              <a:latin typeface="Segoe UI"/>
              <a:cs typeface="Segoe UI"/>
            </a:endParaRPr>
          </a:p>
          <a:p>
            <a:pPr marL="241300" marR="60325" indent="-228600">
              <a:lnSpc>
                <a:spcPct val="120100"/>
              </a:lnSpc>
              <a:spcBef>
                <a:spcPts val="60"/>
              </a:spcBef>
              <a:buClr>
                <a:srgbClr val="5246E3"/>
              </a:buClr>
              <a:buSzPct val="127272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spc="-5" dirty="0">
                <a:latin typeface="Segoe UI"/>
                <a:cs typeface="Segoe UI"/>
              </a:rPr>
              <a:t>Nalavade </a:t>
            </a:r>
            <a:r>
              <a:rPr sz="1100" dirty="0">
                <a:latin typeface="Segoe UI"/>
                <a:cs typeface="Segoe UI"/>
              </a:rPr>
              <a:t>K </a:t>
            </a:r>
            <a:r>
              <a:rPr sz="1100" spc="-5" dirty="0">
                <a:latin typeface="Segoe UI"/>
                <a:cs typeface="Segoe UI"/>
              </a:rPr>
              <a:t>and Meshram </a:t>
            </a:r>
            <a:r>
              <a:rPr sz="1100" dirty="0">
                <a:latin typeface="Segoe UI"/>
                <a:cs typeface="Segoe UI"/>
              </a:rPr>
              <a:t>B </a:t>
            </a:r>
            <a:r>
              <a:rPr sz="1100" spc="-5" dirty="0">
                <a:latin typeface="Segoe UI"/>
                <a:cs typeface="Segoe UI"/>
              </a:rPr>
              <a:t>B. Finding </a:t>
            </a:r>
            <a:r>
              <a:rPr sz="1100" dirty="0">
                <a:latin typeface="Segoe UI"/>
                <a:cs typeface="Segoe UI"/>
              </a:rPr>
              <a:t>Frequent </a:t>
            </a:r>
            <a:r>
              <a:rPr sz="1100" spc="-5" dirty="0">
                <a:latin typeface="Segoe UI"/>
                <a:cs typeface="Segoe UI"/>
              </a:rPr>
              <a:t>Itemsets </a:t>
            </a:r>
            <a:r>
              <a:rPr sz="1100" dirty="0">
                <a:latin typeface="Segoe UI"/>
                <a:cs typeface="Segoe UI"/>
              </a:rPr>
              <a:t>using 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Apriori</a:t>
            </a:r>
            <a:r>
              <a:rPr sz="1100" spc="-5" dirty="0">
                <a:latin typeface="Segoe UI"/>
                <a:cs typeface="Segoe UI"/>
              </a:rPr>
              <a:t> Algorihm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to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Detect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Intrusions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in</a:t>
            </a:r>
            <a:r>
              <a:rPr sz="1100" dirty="0">
                <a:latin typeface="Segoe UI"/>
                <a:cs typeface="Segoe UI"/>
              </a:rPr>
              <a:t> Large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Dataset.</a:t>
            </a:r>
            <a:r>
              <a:rPr sz="1100" spc="-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International </a:t>
            </a:r>
            <a:r>
              <a:rPr sz="1100" spc="-285" dirty="0">
                <a:latin typeface="Segoe UI"/>
                <a:cs typeface="Segoe UI"/>
              </a:rPr>
              <a:t> </a:t>
            </a:r>
            <a:r>
              <a:rPr sz="1100" dirty="0">
                <a:latin typeface="Segoe UI"/>
                <a:cs typeface="Segoe UI"/>
              </a:rPr>
              <a:t>Journal </a:t>
            </a:r>
            <a:r>
              <a:rPr sz="1100" spc="-10" dirty="0">
                <a:latin typeface="Segoe UI"/>
                <a:cs typeface="Segoe UI"/>
              </a:rPr>
              <a:t>of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Computer Applications,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2(6):68-84,</a:t>
            </a:r>
            <a:r>
              <a:rPr sz="1100" spc="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2014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1190</Words>
  <Application>Microsoft Office PowerPoint</Application>
  <PresentationFormat>Custom</PresentationFormat>
  <Paragraphs>74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 PC</cp:lastModifiedBy>
  <cp:revision>1</cp:revision>
  <dcterms:created xsi:type="dcterms:W3CDTF">2023-02-07T17:00:47Z</dcterms:created>
  <dcterms:modified xsi:type="dcterms:W3CDTF">2023-02-07T17:01:19Z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2023-02-07T00:00:00Z</vt:filetime>
  </property>
</Properties>
</file>