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98" r:id="rId3"/>
    <p:sldId id="290" r:id="rId4"/>
    <p:sldId id="283" r:id="rId5"/>
    <p:sldId id="286" r:id="rId6"/>
    <p:sldId id="287" r:id="rId7"/>
    <p:sldId id="295" r:id="rId8"/>
    <p:sldId id="284" r:id="rId9"/>
    <p:sldId id="280" r:id="rId10"/>
    <p:sldId id="289" r:id="rId11"/>
    <p:sldId id="282" r:id="rId12"/>
    <p:sldId id="276" r:id="rId13"/>
    <p:sldId id="281" r:id="rId14"/>
    <p:sldId id="268" r:id="rId15"/>
    <p:sldId id="285" r:id="rId16"/>
    <p:sldId id="297" r:id="rId17"/>
    <p:sldId id="300" r:id="rId18"/>
    <p:sldId id="303" r:id="rId19"/>
    <p:sldId id="266" r:id="rId20"/>
    <p:sldId id="269" r:id="rId21"/>
    <p:sldId id="302" r:id="rId22"/>
    <p:sldId id="294" r:id="rId23"/>
    <p:sldId id="292" r:id="rId24"/>
    <p:sldId id="291" r:id="rId25"/>
    <p:sldId id="305" r:id="rId26"/>
    <p:sldId id="304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80" autoAdjust="0"/>
  </p:normalViewPr>
  <p:slideViewPr>
    <p:cSldViewPr snapToGrid="0">
      <p:cViewPr varScale="1">
        <p:scale>
          <a:sx n="81" d="100"/>
          <a:sy n="81" d="100"/>
        </p:scale>
        <p:origin x="1212" y="8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Spatial Web Crawler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Catalog Service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Query Processing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467636" y="617350"/>
          <a:ext cx="1856482" cy="1622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Spatial Web Crawler</a:t>
          </a:r>
          <a:endParaRPr lang="en-US" sz="1300" kern="1200" dirty="0"/>
        </a:p>
      </dsp:txBody>
      <dsp:txXfrm>
        <a:off x="931757" y="860770"/>
        <a:ext cx="905035" cy="1135958"/>
      </dsp:txXfrm>
    </dsp:sp>
    <dsp:sp modelId="{47DA5750-48DC-4E4F-815D-0B05DBC30DAB}">
      <dsp:nvSpPr>
        <dsp:cNvPr id="0" name=""/>
        <dsp:cNvSpPr/>
      </dsp:nvSpPr>
      <dsp:spPr>
        <a:xfrm>
          <a:off x="3516" y="964629"/>
          <a:ext cx="928241" cy="928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1</a:t>
          </a:r>
          <a:endParaRPr lang="en-US" sz="4500" kern="1200" dirty="0"/>
        </a:p>
      </dsp:txBody>
      <dsp:txXfrm>
        <a:off x="139454" y="1100567"/>
        <a:ext cx="656365" cy="656365"/>
      </dsp:txXfrm>
    </dsp:sp>
    <dsp:sp modelId="{00D2DC2C-7CA2-4A4B-B66D-3DDCAB7DC8E9}">
      <dsp:nvSpPr>
        <dsp:cNvPr id="0" name=""/>
        <dsp:cNvSpPr/>
      </dsp:nvSpPr>
      <dsp:spPr>
        <a:xfrm>
          <a:off x="2904269" y="617350"/>
          <a:ext cx="1856482" cy="1622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Catalog Service</a:t>
          </a:r>
          <a:endParaRPr lang="en-US" sz="1300" kern="1200" dirty="0"/>
        </a:p>
      </dsp:txBody>
      <dsp:txXfrm>
        <a:off x="3368389" y="860770"/>
        <a:ext cx="905035" cy="1135958"/>
      </dsp:txXfrm>
    </dsp:sp>
    <dsp:sp modelId="{EE8733A1-7662-4D0A-B39E-2218596CC81C}">
      <dsp:nvSpPr>
        <dsp:cNvPr id="0" name=""/>
        <dsp:cNvSpPr/>
      </dsp:nvSpPr>
      <dsp:spPr>
        <a:xfrm>
          <a:off x="2440148" y="964629"/>
          <a:ext cx="928241" cy="928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2</a:t>
          </a:r>
          <a:endParaRPr lang="en-US" sz="4500" kern="1200" dirty="0"/>
        </a:p>
      </dsp:txBody>
      <dsp:txXfrm>
        <a:off x="2576086" y="1100567"/>
        <a:ext cx="656365" cy="656365"/>
      </dsp:txXfrm>
    </dsp:sp>
    <dsp:sp modelId="{4BF699B1-BE15-42D1-9784-AA33CF29870E}">
      <dsp:nvSpPr>
        <dsp:cNvPr id="0" name=""/>
        <dsp:cNvSpPr/>
      </dsp:nvSpPr>
      <dsp:spPr>
        <a:xfrm>
          <a:off x="5340901" y="617350"/>
          <a:ext cx="1856482" cy="1622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Query Processing</a:t>
          </a:r>
          <a:endParaRPr lang="en-US" sz="1300" kern="1200" dirty="0"/>
        </a:p>
      </dsp:txBody>
      <dsp:txXfrm>
        <a:off x="5805022" y="860770"/>
        <a:ext cx="905035" cy="1135958"/>
      </dsp:txXfrm>
    </dsp:sp>
    <dsp:sp modelId="{78E9A4E4-18A9-4B73-8007-A63A71C71937}">
      <dsp:nvSpPr>
        <dsp:cNvPr id="0" name=""/>
        <dsp:cNvSpPr/>
      </dsp:nvSpPr>
      <dsp:spPr>
        <a:xfrm>
          <a:off x="4876781" y="964629"/>
          <a:ext cx="928241" cy="928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3</a:t>
          </a:r>
          <a:endParaRPr lang="en-US" sz="4500" kern="1200" dirty="0"/>
        </a:p>
      </dsp:txBody>
      <dsp:txXfrm>
        <a:off x="5012719" y="1100567"/>
        <a:ext cx="656365" cy="65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//Cloud based approach provides higher availability, scalability, and better version control without needing to shutdown the system to implement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8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//Cloud based approach provides higher availability, scalability, and better version control without needing to shutdown the system to implement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51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//Cloud based approach provides higher availability, scalability, and better version control without needing to shutdown the system to implement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need</a:t>
            </a:r>
            <a:r>
              <a:rPr lang="en-US" baseline="0" dirty="0" smtClean="0"/>
              <a:t> to understand what is spatial data.</a:t>
            </a:r>
          </a:p>
          <a:p>
            <a:r>
              <a:rPr lang="en-US" baseline="0" dirty="0" smtClean="0"/>
              <a:t>Type of spatial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lets see why do we need spatial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how it can be useful to 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industrial and research based applications</a:t>
            </a:r>
            <a:r>
              <a:rPr lang="en-US" baseline="0" dirty="0" smtClean="0"/>
              <a:t> for spatial data.</a:t>
            </a:r>
          </a:p>
          <a:p>
            <a:r>
              <a:rPr lang="en-US" baseline="0" dirty="0" smtClean="0"/>
              <a:t>Some of them are mentioned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Why don’t we just search on Google</a:t>
            </a:r>
            <a:r>
              <a:rPr lang="en-US" baseline="0" dirty="0" smtClean="0"/>
              <a:t> or Bing that how much area is forest, 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much elevation of water has changed in </a:t>
            </a:r>
            <a:r>
              <a:rPr lang="en-US" baseline="0" dirty="0" err="1" smtClean="0"/>
              <a:t>medinipur</a:t>
            </a:r>
            <a:r>
              <a:rPr lang="en-US" baseline="0" dirty="0" smtClean="0"/>
              <a:t> area?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General search engines are not very accurate and efficient when it comes to spatial data.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reason behind this is..  Spatial data has complex data structure and operations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Second important reason is not all spatial data is </a:t>
            </a:r>
            <a:r>
              <a:rPr lang="en-US" baseline="0" dirty="0" err="1" smtClean="0"/>
              <a:t>publicaly</a:t>
            </a:r>
            <a:r>
              <a:rPr lang="en-US" baseline="0" dirty="0" smtClean="0"/>
              <a:t> avail.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Many of the </a:t>
            </a:r>
            <a:r>
              <a:rPr lang="en-US" baseline="0" dirty="0" err="1" smtClean="0"/>
              <a:t>gov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egencies</a:t>
            </a:r>
            <a:r>
              <a:rPr lang="en-US" baseline="0" dirty="0" smtClean="0"/>
              <a:t> hold licenses for spatial data. NASA and ISRO being one of them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Some large companies has openly available data like Google or </a:t>
            </a:r>
            <a:r>
              <a:rPr lang="en-US" baseline="0" dirty="0" err="1" smtClean="0"/>
              <a:t>mIcorsofy</a:t>
            </a:r>
            <a:r>
              <a:rPr lang="en-US" baseline="0" dirty="0" smtClean="0"/>
              <a:t>,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they are not free for business use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Data is unstructured and</a:t>
            </a:r>
            <a:r>
              <a:rPr lang="en-US" baseline="0" dirty="0" smtClean="0"/>
              <a:t> heterogeneous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Why it is not searchable via normal search engines.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Licensed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Gov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egencies</a:t>
            </a:r>
            <a:r>
              <a:rPr lang="en-US" baseline="0" dirty="0" smtClean="0"/>
              <a:t> like NASA , ISRO &amp; some organizations have ownership of the data, not available for everyone.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indexed/ranked for these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Fortunately there is a way,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egencies</a:t>
            </a:r>
            <a:r>
              <a:rPr lang="en-US" baseline="0" dirty="0" smtClean="0"/>
              <a:t> are ready to share the data with </a:t>
            </a:r>
            <a:r>
              <a:rPr lang="en-US" baseline="0" dirty="0" err="1" smtClean="0"/>
              <a:t>india</a:t>
            </a:r>
            <a:r>
              <a:rPr lang="en-US" baseline="0" dirty="0" smtClean="0"/>
              <a:t> based institutes and organizations</a:t>
            </a:r>
            <a:endParaRPr lang="en-US" dirty="0" smtClean="0"/>
          </a:p>
          <a:p>
            <a:r>
              <a:rPr lang="en-US" dirty="0" smtClean="0"/>
              <a:t>We want</a:t>
            </a:r>
            <a:r>
              <a:rPr lang="en-US" baseline="0" dirty="0" smtClean="0"/>
              <a:t> to build a foundation framework Geo-service portal.</a:t>
            </a:r>
          </a:p>
          <a:p>
            <a:r>
              <a:rPr lang="en-US" baseline="0" dirty="0" smtClean="0"/>
              <a:t>That is a OGC compliant standardized catalog service based on service oriented architecture.</a:t>
            </a:r>
          </a:p>
          <a:p>
            <a:r>
              <a:rPr lang="en-US" baseline="0" dirty="0" smtClean="0"/>
              <a:t>So that it can be used by various external applications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Geo-Service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1" y="5431536"/>
            <a:ext cx="3600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Under Guidance of</a:t>
            </a:r>
          </a:p>
          <a:p>
            <a:pPr algn="r"/>
            <a:r>
              <a:rPr lang="en-US" sz="1600" dirty="0" smtClean="0"/>
              <a:t>Prof. Soumya K. Ghosh</a:t>
            </a:r>
            <a:endParaRPr lang="en-US" sz="1600" dirty="0"/>
          </a:p>
        </p:txBody>
      </p:sp>
      <p:sp>
        <p:nvSpPr>
          <p:cNvPr id="9" name="Text Placeholder 2"/>
          <p:cNvSpPr>
            <a:spLocks noGrp="1"/>
          </p:cNvSpPr>
          <p:nvPr>
            <p:ph type="subTitle" idx="1"/>
          </p:nvPr>
        </p:nvSpPr>
        <p:spPr>
          <a:xfrm>
            <a:off x="970384" y="5432563"/>
            <a:ext cx="3601617" cy="557419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Submitted by</a:t>
            </a:r>
          </a:p>
          <a:p>
            <a:r>
              <a:rPr lang="en-US" sz="1600" dirty="0">
                <a:solidFill>
                  <a:schemeClr val="tx2"/>
                </a:solidFill>
              </a:rPr>
              <a:t>Deepak Punjabi - 15IT60R17</a:t>
            </a: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97" y="2686122"/>
            <a:ext cx="1348207" cy="1485756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970384" y="1937657"/>
            <a:ext cx="7484641" cy="368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6896" y="2190667"/>
            <a:ext cx="309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M.Tech. Thesis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Model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0384" y="5432563"/>
            <a:ext cx="7203233" cy="7663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Spatial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C</a:t>
            </a:r>
            <a:r>
              <a:rPr lang="en-US" dirty="0" smtClean="0"/>
              <a:t>rawler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Catalog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Query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 stage approach</a:t>
            </a:r>
            <a:endParaRPr lang="en-US" sz="3600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961645"/>
              </p:ext>
            </p:extLst>
          </p:nvPr>
        </p:nvGraphicFramePr>
        <p:xfrm>
          <a:off x="971550" y="2343150"/>
          <a:ext cx="72009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08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Spatial web crawler: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Build a spatial web crawler which crawlers through geo-servers which </a:t>
            </a:r>
            <a:r>
              <a:rPr lang="en-US" sz="2000" dirty="0" smtClean="0"/>
              <a:t>offers WFS </a:t>
            </a:r>
            <a:r>
              <a:rPr lang="en-US" sz="2000" dirty="0"/>
              <a:t>based OGC compliant services.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Build </a:t>
            </a:r>
            <a:r>
              <a:rPr lang="en-US" sz="2000" dirty="0"/>
              <a:t>a domain specific vocabulary(ontology) for this features which </a:t>
            </a:r>
            <a:r>
              <a:rPr lang="en-US" sz="2000" dirty="0" smtClean="0"/>
              <a:t>can be </a:t>
            </a:r>
            <a:r>
              <a:rPr lang="en-US" sz="2000" dirty="0"/>
              <a:t>helpful to compare found features with wanted features.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Perform </a:t>
            </a:r>
            <a:r>
              <a:rPr lang="en-US" sz="2000" dirty="0"/>
              <a:t>semantic matching of found features from crawled web-pages </a:t>
            </a:r>
            <a:r>
              <a:rPr lang="en-US" sz="2000" dirty="0" smtClean="0"/>
              <a:t>with given </a:t>
            </a:r>
            <a:r>
              <a:rPr lang="en-US" sz="2000" dirty="0"/>
              <a:t>ontology for filtering the correct features and storing them in </a:t>
            </a:r>
            <a:r>
              <a:rPr lang="en-US" sz="2000" dirty="0" smtClean="0"/>
              <a:t>the permanent </a:t>
            </a:r>
            <a:r>
              <a:rPr lang="en-US" sz="2000" dirty="0"/>
              <a:t>repository.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Perform </a:t>
            </a:r>
            <a:r>
              <a:rPr lang="en-US" sz="2000" dirty="0"/>
              <a:t>an evaluation of the given spatial web crawler using metrics </a:t>
            </a:r>
            <a:r>
              <a:rPr lang="en-US" sz="2000" dirty="0" smtClean="0"/>
              <a:t>and test </a:t>
            </a:r>
            <a:r>
              <a:rPr lang="en-US" sz="2000" dirty="0"/>
              <a:t>URL seed </a:t>
            </a:r>
            <a:r>
              <a:rPr lang="en-US" sz="2000" dirty="0" smtClean="0"/>
              <a:t>sets.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53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"/>
          <a:stretch/>
        </p:blipFill>
        <p:spPr>
          <a:xfrm>
            <a:off x="599090" y="1075045"/>
            <a:ext cx="8089055" cy="52146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8983" y="6289679"/>
            <a:ext cx="689162" cy="222436"/>
          </a:xfrm>
        </p:spPr>
        <p:txBody>
          <a:bodyPr/>
          <a:lstStyle/>
          <a:p>
            <a:fld id="{E31375A4-56A4-47D6-9801-1991572033F7}" type="slidenum">
              <a:rPr lang="en-US" sz="1200" smtClean="0"/>
              <a:pPr/>
              <a:t>13</a:t>
            </a:fld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9090" y="503854"/>
            <a:ext cx="7573360" cy="11423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Spatial web crawler: Architecture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670852" y="5897217"/>
            <a:ext cx="2014331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6825" y="6581001"/>
            <a:ext cx="291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 Light" panose="020F0302020204030204" pitchFamily="34" charset="0"/>
              </a:rPr>
              <a:t>source: Li, W., </a:t>
            </a:r>
            <a:r>
              <a:rPr lang="en-IN" sz="1000" i="1" dirty="0">
                <a:latin typeface="Calibri Light" panose="020F0302020204030204" pitchFamily="34" charset="0"/>
              </a:rPr>
              <a:t>et al</a:t>
            </a:r>
            <a:r>
              <a:rPr lang="en-IN" sz="1000" dirty="0" smtClean="0">
                <a:latin typeface="Calibri Light" panose="020F0302020204030204" pitchFamily="34" charset="0"/>
              </a:rPr>
              <a:t>. Computers </a:t>
            </a:r>
            <a:r>
              <a:rPr lang="en-IN" sz="1000" dirty="0">
                <a:latin typeface="Calibri Light" panose="020F0302020204030204" pitchFamily="34" charset="0"/>
              </a:rPr>
              <a:t>&amp; </a:t>
            </a:r>
            <a:r>
              <a:rPr lang="en-IN" sz="1000" dirty="0" smtClean="0">
                <a:latin typeface="Calibri Light" panose="020F0302020204030204" pitchFamily="34" charset="0"/>
              </a:rPr>
              <a:t>Geosciences,2011</a:t>
            </a:r>
            <a:r>
              <a:rPr lang="en-IN" sz="1200" dirty="0">
                <a:latin typeface="Calibri Light" panose="020F0302020204030204" pitchFamily="34" charset="0"/>
              </a:rPr>
              <a:t>.</a:t>
            </a:r>
            <a:endParaRPr lang="en-IN" sz="10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19269"/>
            <a:ext cx="8216348" cy="6461731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8983" y="6289679"/>
            <a:ext cx="689162" cy="222436"/>
          </a:xfrm>
        </p:spPr>
        <p:txBody>
          <a:bodyPr/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86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15</a:t>
            </a:fld>
            <a:endParaRPr lang="en-US" sz="1200" dirty="0"/>
          </a:p>
        </p:txBody>
      </p:sp>
      <p:sp>
        <p:nvSpPr>
          <p:cNvPr id="6" name="Cylinder 4"/>
          <p:cNvSpPr/>
          <p:nvPr/>
        </p:nvSpPr>
        <p:spPr>
          <a:xfrm>
            <a:off x="6765751" y="538094"/>
            <a:ext cx="914400" cy="7898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2</a:t>
            </a:r>
            <a:endParaRPr lang="en-US" dirty="0"/>
          </a:p>
        </p:txBody>
      </p:sp>
      <p:sp>
        <p:nvSpPr>
          <p:cNvPr id="7" name="Cylinder 5"/>
          <p:cNvSpPr/>
          <p:nvPr/>
        </p:nvSpPr>
        <p:spPr>
          <a:xfrm>
            <a:off x="7984148" y="538094"/>
            <a:ext cx="914400" cy="7898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6721" y="2514600"/>
            <a:ext cx="162226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Crawler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6" idx="3"/>
            <a:endCxn id="8" idx="0"/>
          </p:cNvCxnSpPr>
          <p:nvPr/>
        </p:nvCxnSpPr>
        <p:spPr>
          <a:xfrm flipH="1">
            <a:off x="7187852" y="1327916"/>
            <a:ext cx="35099" cy="1186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>
            <a:stCxn id="21" idx="3"/>
            <a:endCxn id="8" idx="0"/>
          </p:cNvCxnSpPr>
          <p:nvPr/>
        </p:nvCxnSpPr>
        <p:spPr>
          <a:xfrm>
            <a:off x="6004554" y="1327916"/>
            <a:ext cx="1183298" cy="1186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stCxn id="8" idx="0"/>
            <a:endCxn id="7" idx="3"/>
          </p:cNvCxnSpPr>
          <p:nvPr/>
        </p:nvCxnSpPr>
        <p:spPr>
          <a:xfrm flipV="1">
            <a:off x="7187852" y="1327916"/>
            <a:ext cx="1253496" cy="1186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6385078" y="4139028"/>
            <a:ext cx="1613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</a:t>
            </a:r>
            <a:r>
              <a:rPr lang="EN-US" dirty="0"/>
              <a:t>of XML files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>
            <a:off x="7187852" y="3429000"/>
            <a:ext cx="4178" cy="7100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endCxn id="12" idx="2"/>
          </p:cNvCxnSpPr>
          <p:nvPr/>
        </p:nvCxnSpPr>
        <p:spPr>
          <a:xfrm flipV="1">
            <a:off x="7187850" y="5053428"/>
            <a:ext cx="4180" cy="4322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1895720" y="3640983"/>
            <a:ext cx="1365272" cy="19104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Catalog</a:t>
            </a:r>
            <a:endParaRPr lang="en-US" b="1" dirty="0"/>
          </a:p>
          <a:p>
            <a:pPr algn="ctr"/>
            <a:r>
              <a:rPr lang="EN-US" b="1" dirty="0"/>
              <a:t>Server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1430865" y="3900366"/>
            <a:ext cx="464855" cy="6958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 flipV="1">
            <a:off x="1271839" y="4596227"/>
            <a:ext cx="623881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1430865" y="4596228"/>
            <a:ext cx="464855" cy="78967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Cylinder 3"/>
          <p:cNvSpPr/>
          <p:nvPr/>
        </p:nvSpPr>
        <p:spPr>
          <a:xfrm>
            <a:off x="5547354" y="538094"/>
            <a:ext cx="914400" cy="7898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76721" y="5510628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Addition</a:t>
            </a:r>
            <a:endParaRPr lang="en-US" dirty="0"/>
          </a:p>
        </p:txBody>
      </p:sp>
      <p:sp>
        <p:nvSpPr>
          <p:cNvPr id="44" name="Cylinder 15"/>
          <p:cNvSpPr/>
          <p:nvPr/>
        </p:nvSpPr>
        <p:spPr>
          <a:xfrm>
            <a:off x="4045894" y="3757335"/>
            <a:ext cx="1393262" cy="16777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2" idx="1"/>
            <a:endCxn id="44" idx="4"/>
          </p:cNvCxnSpPr>
          <p:nvPr/>
        </p:nvCxnSpPr>
        <p:spPr>
          <a:xfrm flipH="1">
            <a:off x="5439156" y="4596228"/>
            <a:ext cx="94592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44" idx="2"/>
            <a:endCxn id="16" idx="3"/>
          </p:cNvCxnSpPr>
          <p:nvPr/>
        </p:nvCxnSpPr>
        <p:spPr>
          <a:xfrm flipH="1">
            <a:off x="3260992" y="4596228"/>
            <a:ext cx="78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13996" y="3817368"/>
            <a:ext cx="1428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Interfaces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xternal</a:t>
            </a:r>
          </a:p>
          <a:p>
            <a:pPr algn="ctr"/>
            <a:r>
              <a:rPr lang="en-US" dirty="0" smtClean="0"/>
              <a:t>Applications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75703" y="27871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etup_db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39156" y="497831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oad_records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4" idx="2"/>
            <a:endCxn id="44" idx="1"/>
          </p:cNvCxnSpPr>
          <p:nvPr/>
        </p:nvCxnSpPr>
        <p:spPr>
          <a:xfrm>
            <a:off x="4742525" y="3156466"/>
            <a:ext cx="0" cy="60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98146" y="5480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25586" y="55716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WSGI server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253858" y="173659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GetCapabilities()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82148" y="359609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ervices.xml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1991944"/>
            <a:ext cx="3049711" cy="1229592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4" idx="3"/>
            <a:endCxn id="74" idx="0"/>
          </p:cNvCxnSpPr>
          <p:nvPr/>
        </p:nvCxnSpPr>
        <p:spPr>
          <a:xfrm>
            <a:off x="4021260" y="2606740"/>
            <a:ext cx="721265" cy="180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First extend the database for Geo-spatial operations and data structure support.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&lt; create extension postgis ; 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Setup tables and their schema. </a:t>
            </a:r>
            <a:r>
              <a:rPr lang="en-US" sz="2000" i="1" dirty="0" smtClean="0"/>
              <a:t>&lt; setup_db 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Services xml files are used to populate the database. Import data from xml files using </a:t>
            </a:r>
            <a:r>
              <a:rPr lang="en-US" sz="2000" i="1" dirty="0" smtClean="0"/>
              <a:t>&lt; load_records &gt;</a:t>
            </a:r>
            <a:r>
              <a:rPr lang="en-US" sz="2000" dirty="0" smtClean="0"/>
              <a:t> command.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16</a:t>
            </a:fld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27" y="3996250"/>
            <a:ext cx="4775945" cy="19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Database holds all metadata information about the data available from repositories.</a:t>
            </a:r>
          </a:p>
          <a:p>
            <a:r>
              <a:rPr lang="en-US" sz="2000" dirty="0" smtClean="0"/>
              <a:t>Type of queries</a:t>
            </a:r>
          </a:p>
          <a:p>
            <a:pPr lvl="1"/>
            <a:r>
              <a:rPr lang="en-US" sz="1850" dirty="0" smtClean="0"/>
              <a:t>Metadata Query</a:t>
            </a:r>
          </a:p>
          <a:p>
            <a:pPr lvl="1"/>
            <a:r>
              <a:rPr lang="en-US" sz="1850" dirty="0" smtClean="0"/>
              <a:t>Request for the data object</a:t>
            </a:r>
            <a:endParaRPr lang="en-US" sz="18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17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89364" y="4129951"/>
            <a:ext cx="1365272" cy="19104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Catalog</a:t>
            </a:r>
            <a:endParaRPr lang="en-US" b="1" dirty="0"/>
          </a:p>
          <a:p>
            <a:pPr algn="ctr"/>
            <a:r>
              <a:rPr lang="EN-US" b="1" dirty="0"/>
              <a:t>Server</a:t>
            </a:r>
            <a:endParaRPr lang="en-US" b="1" dirty="0"/>
          </a:p>
        </p:txBody>
      </p:sp>
      <p:sp>
        <p:nvSpPr>
          <p:cNvPr id="6" name="Cylinder 3"/>
          <p:cNvSpPr/>
          <p:nvPr/>
        </p:nvSpPr>
        <p:spPr>
          <a:xfrm>
            <a:off x="6804157" y="4952461"/>
            <a:ext cx="914400" cy="7898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3079" y="4403291"/>
            <a:ext cx="182305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599" y="4080126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1: GetLayerNames()</a:t>
            </a:r>
          </a:p>
          <a:p>
            <a:r>
              <a:rPr lang="en-US" sz="1600" dirty="0" smtClean="0"/>
              <a:t>Metadata Query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079533" y="4971318"/>
            <a:ext cx="179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8152" y="4673789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Response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79533" y="5377401"/>
            <a:ext cx="179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4598" y="5024746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2: GetMap()</a:t>
            </a:r>
          </a:p>
          <a:p>
            <a:r>
              <a:rPr lang="en-US" sz="1600" dirty="0" smtClean="0"/>
              <a:t>Data Query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9852" y="5609521"/>
            <a:ext cx="183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61249" y="5377401"/>
            <a:ext cx="153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00853" y="5024746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2D2E2D"/>
                </a:solidFill>
              </a:rPr>
              <a:t>GetMap()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261249" y="5609521"/>
            <a:ext cx="153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48496" y="560952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Map object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6311" y="5613246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Response image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07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 smtClean="0"/>
              <a:t>List of available Layers: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kgp:POPULATION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/>
              <a:t>block boundary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/>
              <a:t>block </a:t>
            </a:r>
            <a:r>
              <a:rPr lang="en-US" dirty="0" err="1"/>
              <a:t>hq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/>
              <a:t>district boundary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/>
              <a:t>drainage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 err="1"/>
              <a:t>grampanchayat</a:t>
            </a:r>
            <a:r>
              <a:rPr lang="en-US" dirty="0"/>
              <a:t> boundary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 err="1"/>
              <a:t>mouza</a:t>
            </a:r>
            <a:r>
              <a:rPr lang="en-US" dirty="0"/>
              <a:t> boundary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kgp:bnk</a:t>
            </a:r>
            <a:r>
              <a:rPr lang="en-US" dirty="0" smtClean="0"/>
              <a:t> </a:t>
            </a:r>
            <a:r>
              <a:rPr lang="en-US" dirty="0"/>
              <a:t>road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u="sng" dirty="0" smtClean="0"/>
              <a:t>List of available Operations</a:t>
            </a:r>
            <a:endParaRPr lang="en-US" sz="1800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GetCapabilities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GetMap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GetFeatureInfo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DescribeLayer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GetLegendGraphic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GetStyles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GetMap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1"/>
            <a:ext cx="2743200" cy="315399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GetMap returns a map image of the layer(s) in available formats.</a:t>
            </a:r>
          </a:p>
          <a:p>
            <a:endParaRPr lang="en-US" sz="1400" dirty="0"/>
          </a:p>
          <a:p>
            <a:r>
              <a:rPr lang="en-US" sz="1400" dirty="0" smtClean="0"/>
              <a:t>Options: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Layers=</a:t>
            </a:r>
            <a:r>
              <a:rPr lang="en-US" sz="1400" dirty="0" err="1" smtClean="0"/>
              <a:t>kgp:bnk_road</a:t>
            </a:r>
            <a:endParaRPr lang="en-US" sz="1400" dirty="0" smtClean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W</a:t>
            </a:r>
            <a:r>
              <a:rPr lang="en-US" sz="1400" dirty="0" smtClean="0"/>
              <a:t>idth=768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H</a:t>
            </a:r>
            <a:r>
              <a:rPr lang="en-US" sz="1400" dirty="0" smtClean="0"/>
              <a:t>eight=679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Format=image/</a:t>
            </a:r>
            <a:r>
              <a:rPr lang="en-US" sz="1400" dirty="0" err="1" smtClean="0"/>
              <a:t>png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pPr/>
              <a:t>19</a:t>
            </a:fld>
            <a:endParaRPr lang="en-US" sz="1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08" y="1706493"/>
            <a:ext cx="4662487" cy="41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86050"/>
            <a:ext cx="7200900" cy="380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Spatial data </a:t>
            </a:r>
          </a:p>
          <a:p>
            <a:pPr marL="0" indent="0" algn="ctr">
              <a:buNone/>
            </a:pP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is data containing Information about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the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locations and shapes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of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geographic features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and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the relationships between them,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usually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stored as coordinates and topology.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8983" y="6289679"/>
            <a:ext cx="689162" cy="222436"/>
          </a:xfrm>
        </p:spPr>
        <p:txBody>
          <a:bodyPr/>
          <a:lstStyle/>
          <a:p>
            <a:fld id="{E31375A4-56A4-47D6-9801-1991572033F7}" type="slidenum">
              <a:rPr lang="en-US" sz="1200" smtClean="0"/>
              <a:t>2</a:t>
            </a:fld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96" y="5465934"/>
            <a:ext cx="667407" cy="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DrawMap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1"/>
            <a:ext cx="2743200" cy="3382038"/>
          </a:xfrm>
        </p:spPr>
        <p:txBody>
          <a:bodyPr>
            <a:normAutofit lnSpcReduction="10000"/>
          </a:bodyPr>
          <a:lstStyle/>
          <a:p>
            <a:r>
              <a:rPr lang="en-US" sz="1400" dirty="0" err="1" smtClean="0"/>
              <a:t>DrawMap</a:t>
            </a:r>
            <a:r>
              <a:rPr lang="en-US" sz="1400" dirty="0" smtClean="0"/>
              <a:t> Overlays different map images on top of each other. </a:t>
            </a:r>
          </a:p>
          <a:p>
            <a:endParaRPr lang="en-US" sz="1400" dirty="0" smtClean="0"/>
          </a:p>
          <a:p>
            <a:r>
              <a:rPr lang="en-US" sz="1400" dirty="0" smtClean="0"/>
              <a:t>Useful to find affected area.</a:t>
            </a:r>
            <a:endParaRPr lang="en-US" sz="1400" dirty="0"/>
          </a:p>
          <a:p>
            <a:r>
              <a:rPr lang="en-US" sz="1400" dirty="0" smtClean="0"/>
              <a:t>Options: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Layers = { </a:t>
            </a:r>
            <a:br>
              <a:rPr lang="en-US" sz="1400" dirty="0" smtClean="0"/>
            </a:br>
            <a:r>
              <a:rPr lang="en-US" sz="1400" dirty="0" err="1" smtClean="0"/>
              <a:t>kgp:bnk_road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err="1" smtClean="0"/>
              <a:t>kgp:bnk_block_hq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err="1" smtClean="0"/>
              <a:t>kgp:bnk_block_boundary</a:t>
            </a:r>
            <a:r>
              <a:rPr lang="en-US" sz="1400" dirty="0" smtClean="0"/>
              <a:t> }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Width = 768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Height = 679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Format = image/</a:t>
            </a:r>
            <a:r>
              <a:rPr lang="en-US" sz="1400" dirty="0" err="1" smtClean="0"/>
              <a:t>png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pPr/>
              <a:t>20</a:t>
            </a:fld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9" y="1706626"/>
            <a:ext cx="4585043" cy="4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</a:t>
            </a:r>
            <a:br>
              <a:rPr lang="en-US" dirty="0" smtClean="0"/>
            </a:br>
            <a:r>
              <a:rPr lang="en-US" dirty="0" smtClean="0"/>
              <a:t>specific layer *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990"/>
            <a:ext cx="5448911" cy="49040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1"/>
            <a:ext cx="2743200" cy="2767613"/>
          </a:xfrm>
        </p:spPr>
        <p:txBody>
          <a:bodyPr>
            <a:normAutofit/>
          </a:bodyPr>
          <a:lstStyle/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Title </a:t>
            </a:r>
            <a:r>
              <a:rPr lang="en-US" sz="1400" dirty="0"/>
              <a:t>| POPULATION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Name </a:t>
            </a:r>
            <a:r>
              <a:rPr lang="en-US" sz="1400" dirty="0"/>
              <a:t>| </a:t>
            </a:r>
            <a:r>
              <a:rPr lang="en-US" sz="1400" dirty="0" err="1"/>
              <a:t>kgp:POPULATION</a:t>
            </a:r>
            <a:endParaRPr lang="en-US" sz="1400" dirty="0"/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/>
              <a:t>Is </a:t>
            </a:r>
            <a:r>
              <a:rPr lang="en-US" sz="1400" dirty="0" err="1"/>
              <a:t>Queryable</a:t>
            </a:r>
            <a:r>
              <a:rPr lang="en-US" sz="1400" dirty="0"/>
              <a:t> | 1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/>
              <a:t>Is Opaque | 0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/>
              <a:t>Bounding Box |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/>
              <a:t>minx | 68.52669525146484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 err="1"/>
              <a:t>miny</a:t>
            </a:r>
            <a:r>
              <a:rPr lang="en-US" sz="1400" dirty="0"/>
              <a:t> | 8.086045265197754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 err="1"/>
              <a:t>maxx</a:t>
            </a:r>
            <a:r>
              <a:rPr lang="en-US" sz="1400" dirty="0"/>
              <a:t> | 97.3387680053711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 err="1"/>
              <a:t>maxy</a:t>
            </a:r>
            <a:r>
              <a:rPr lang="en-US" sz="1400" dirty="0"/>
              <a:t> | 35.8697509765625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pPr/>
              <a:t>21</a:t>
            </a:fld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88768" y="6170064"/>
            <a:ext cx="368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This image shows population density in India, </a:t>
            </a:r>
          </a:p>
          <a:p>
            <a:r>
              <a:rPr lang="en-US" sz="1200" dirty="0" smtClean="0"/>
              <a:t>   without any information on boundaries.</a:t>
            </a:r>
          </a:p>
        </p:txBody>
      </p:sp>
    </p:spTree>
    <p:extLst>
      <p:ext uri="{BB962C8B-B14F-4D97-AF65-F5344CB8AC3E}">
        <p14:creationId xmlns:p14="http://schemas.microsoft.com/office/powerpoint/2010/main" val="1659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Geo-service portal acts as a underlying framework or foundation for various </a:t>
            </a:r>
            <a:r>
              <a:rPr lang="en-US" sz="2000" dirty="0" smtClean="0"/>
              <a:t>kind of </a:t>
            </a:r>
            <a:r>
              <a:rPr lang="en-US" sz="2000" dirty="0"/>
              <a:t>higher level use cases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Building an OGC compliant web service </a:t>
            </a:r>
            <a:r>
              <a:rPr lang="en-US" sz="2000" dirty="0" smtClean="0"/>
              <a:t>catalog can </a:t>
            </a:r>
            <a:r>
              <a:rPr lang="en-US" sz="2000" dirty="0"/>
              <a:t>also be beneficiary as already available software and services can use </a:t>
            </a:r>
            <a:r>
              <a:rPr lang="en-US" sz="2000" dirty="0" smtClean="0"/>
              <a:t>the registry </a:t>
            </a:r>
            <a:r>
              <a:rPr lang="en-US" sz="2000" dirty="0"/>
              <a:t>for various kinds of services with little to no modification of their </a:t>
            </a:r>
            <a:r>
              <a:rPr lang="en-US" sz="2000" dirty="0" smtClean="0"/>
              <a:t>original code-base.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22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61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Build a cloud based implementation for the spatial web crawler, catalog service and query processing.</a:t>
            </a:r>
          </a:p>
          <a:p>
            <a:pPr algn="just"/>
            <a:r>
              <a:rPr lang="en-US" sz="2000" dirty="0" smtClean="0"/>
              <a:t>Build interfaces and implementation for more complex queries.</a:t>
            </a:r>
          </a:p>
          <a:p>
            <a:pPr algn="just"/>
            <a:r>
              <a:rPr lang="en-US" sz="2000" dirty="0" smtClean="0"/>
              <a:t>Provide parallel query processing for same data occurring in multiple repositories.</a:t>
            </a:r>
          </a:p>
          <a:p>
            <a:pPr algn="just"/>
            <a:r>
              <a:rPr lang="en-US" sz="2000" dirty="0" smtClean="0"/>
              <a:t>Implement model for ranked retrieval.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23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49" y="1981202"/>
            <a:ext cx="7716595" cy="3809999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/>
              <a:t>Patil</a:t>
            </a:r>
            <a:r>
              <a:rPr lang="en-US" sz="1400" dirty="0"/>
              <a:t>, </a:t>
            </a:r>
            <a:r>
              <a:rPr lang="en-US" sz="1400" dirty="0" err="1"/>
              <a:t>Sonal</a:t>
            </a:r>
            <a:r>
              <a:rPr lang="en-US" sz="1400" dirty="0"/>
              <a:t>, </a:t>
            </a:r>
            <a:r>
              <a:rPr lang="en-US" sz="1400" dirty="0" err="1"/>
              <a:t>Shrutilipi</a:t>
            </a:r>
            <a:r>
              <a:rPr lang="en-US" sz="1400" dirty="0"/>
              <a:t> </a:t>
            </a:r>
            <a:r>
              <a:rPr lang="en-US" sz="1400" dirty="0" err="1"/>
              <a:t>Bhattacharjee</a:t>
            </a:r>
            <a:r>
              <a:rPr lang="en-US" sz="1400" dirty="0"/>
              <a:t>, and Soumya K. Ghosh. </a:t>
            </a:r>
            <a:r>
              <a:rPr lang="en-US" sz="1400" b="1" i="1" dirty="0"/>
              <a:t>A spatial web crawler for discovering geo-servers and semantic referencing with spatial features.</a:t>
            </a:r>
            <a:r>
              <a:rPr lang="en-US" sz="1400" dirty="0"/>
              <a:t> International Conference on Distributed Computing and Internet Technology. Springer International Publishing, 2014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/>
              <a:t>Li, </a:t>
            </a:r>
            <a:r>
              <a:rPr lang="en-US" sz="1400" dirty="0" err="1"/>
              <a:t>Wenwen</a:t>
            </a:r>
            <a:r>
              <a:rPr lang="en-US" sz="1400" dirty="0"/>
              <a:t>, </a:t>
            </a:r>
            <a:r>
              <a:rPr lang="en-US" sz="1400" dirty="0" err="1"/>
              <a:t>Chaowei</a:t>
            </a:r>
            <a:r>
              <a:rPr lang="en-US" sz="1400" dirty="0"/>
              <a:t> Yang, and </a:t>
            </a:r>
            <a:r>
              <a:rPr lang="en-US" sz="1400" dirty="0" err="1"/>
              <a:t>Chongjun</a:t>
            </a:r>
            <a:r>
              <a:rPr lang="en-US" sz="1400" dirty="0"/>
              <a:t> Yang. </a:t>
            </a:r>
            <a:r>
              <a:rPr lang="en-US" sz="1400" b="1" i="1" dirty="0"/>
              <a:t>An active crawler for discovering geospatial web services and their distribution </a:t>
            </a:r>
            <a:r>
              <a:rPr lang="en-US" sz="1400" b="1" i="1" dirty="0" smtClean="0"/>
              <a:t>pattern. A </a:t>
            </a:r>
            <a:r>
              <a:rPr lang="en-US" sz="1400" b="1" i="1" dirty="0"/>
              <a:t>case study of OGC Web Map Service.</a:t>
            </a:r>
            <a:r>
              <a:rPr lang="en-US" sz="1400" dirty="0"/>
              <a:t> International Journal of Geographical Information Science 24.8 (2010): 1127-1147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Najork</a:t>
            </a:r>
            <a:r>
              <a:rPr lang="en-US" sz="1400" dirty="0"/>
              <a:t>, Marc. </a:t>
            </a:r>
            <a:r>
              <a:rPr lang="en-US" sz="1400" b="1" i="1" dirty="0"/>
              <a:t>Web crawler architecture.</a:t>
            </a:r>
            <a:r>
              <a:rPr lang="en-US" sz="1400" dirty="0"/>
              <a:t> Encyclopedia of Database </a:t>
            </a:r>
            <a:r>
              <a:rPr lang="en-US" sz="1400" dirty="0" smtClean="0"/>
              <a:t>Systems. Springer </a:t>
            </a:r>
            <a:r>
              <a:rPr lang="en-US" sz="1400" dirty="0"/>
              <a:t>US, 2009. 3462-3465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 err="1"/>
              <a:t>Ahlers</a:t>
            </a:r>
            <a:r>
              <a:rPr lang="en-US" sz="1400" dirty="0"/>
              <a:t>, Dirk, and Susanne Boll. </a:t>
            </a:r>
            <a:r>
              <a:rPr lang="en-US" sz="1400" b="1" i="1" dirty="0"/>
              <a:t>Location-based Web search.</a:t>
            </a:r>
            <a:r>
              <a:rPr lang="en-US" sz="1400" dirty="0"/>
              <a:t> The </a:t>
            </a:r>
            <a:r>
              <a:rPr lang="en-US" sz="1400" dirty="0" smtClean="0"/>
              <a:t>Geospatial Web</a:t>
            </a:r>
            <a:r>
              <a:rPr lang="en-US" sz="1400" dirty="0"/>
              <a:t>. Springer London, 2009. 55-66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/>
              <a:t>Li, W., et al. </a:t>
            </a:r>
            <a:r>
              <a:rPr lang="en-US" sz="1400" b="1" i="1" dirty="0"/>
              <a:t>Semantic-based web service discovery and chaining for </a:t>
            </a:r>
            <a:r>
              <a:rPr lang="en-US" sz="1400" b="1" i="1" dirty="0" smtClean="0"/>
              <a:t>building an </a:t>
            </a:r>
            <a:r>
              <a:rPr lang="en-US" sz="1400" b="1" i="1" dirty="0"/>
              <a:t>Arctic spatial data infrastructure.</a:t>
            </a:r>
            <a:r>
              <a:rPr lang="en-US" sz="1400" dirty="0"/>
              <a:t> Computers &amp; Geosciences 37.11 (2011</a:t>
            </a:r>
            <a:r>
              <a:rPr lang="en-US" sz="1400" dirty="0" smtClean="0"/>
              <a:t>): 1752-1762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24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78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 (continue)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49" y="1981202"/>
            <a:ext cx="7716595" cy="3809999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Jiang, Jun, Chong-</a:t>
            </a:r>
            <a:r>
              <a:rPr lang="en-US" sz="1400" dirty="0" err="1"/>
              <a:t>jun</a:t>
            </a:r>
            <a:r>
              <a:rPr lang="en-US" sz="1400" dirty="0"/>
              <a:t> Yang, and Ying-</a:t>
            </a:r>
            <a:r>
              <a:rPr lang="en-US" sz="1400" dirty="0" err="1"/>
              <a:t>chao</a:t>
            </a:r>
            <a:r>
              <a:rPr lang="en-US" sz="1400" dirty="0"/>
              <a:t> Ren. </a:t>
            </a:r>
            <a:r>
              <a:rPr lang="en-US" sz="1400" b="1" i="1" dirty="0"/>
              <a:t>A Spatial </a:t>
            </a:r>
            <a:r>
              <a:rPr lang="en-US" sz="1400" b="1" i="1" dirty="0" smtClean="0"/>
              <a:t>Information Crawler </a:t>
            </a:r>
            <a:r>
              <a:rPr lang="en-US" sz="1400" b="1" i="1" dirty="0"/>
              <a:t>for </a:t>
            </a:r>
            <a:r>
              <a:rPr lang="en-US" sz="1400" b="1" i="1" dirty="0" err="1"/>
              <a:t>OpenGIS</a:t>
            </a:r>
            <a:r>
              <a:rPr lang="en-US" sz="1400" b="1" i="1" dirty="0"/>
              <a:t> </a:t>
            </a:r>
            <a:r>
              <a:rPr lang="en-US" sz="1400" b="1" i="1" dirty="0" smtClean="0"/>
              <a:t>WFS</a:t>
            </a:r>
            <a:r>
              <a:rPr lang="en-US" sz="1400" dirty="0" smtClean="0"/>
              <a:t>. Sixth </a:t>
            </a:r>
            <a:r>
              <a:rPr lang="en-US" sz="1400" dirty="0"/>
              <a:t>International Conference on </a:t>
            </a:r>
            <a:r>
              <a:rPr lang="en-US" sz="1400" dirty="0" smtClean="0"/>
              <a:t>Advanced Optical </a:t>
            </a:r>
            <a:r>
              <a:rPr lang="en-US" sz="1400" dirty="0"/>
              <a:t>Materials and Devices. International Society for Optics and Photonics, 2008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b="1" i="1" dirty="0"/>
              <a:t>http://geopython.github.io/pycsw-workshop</a:t>
            </a:r>
            <a:r>
              <a:rPr lang="en-US" sz="1400" b="1" i="1" dirty="0" smtClean="0"/>
              <a:t>/</a:t>
            </a:r>
          </a:p>
          <a:p>
            <a:pPr algn="just"/>
            <a:r>
              <a:rPr lang="en-US" sz="1400" b="1" i="1" dirty="0"/>
              <a:t>https://geopython.github.io/OWSLib/</a:t>
            </a:r>
            <a:endParaRPr lang="en-US" sz="1400" b="1" i="1" dirty="0" smtClean="0"/>
          </a:p>
          <a:p>
            <a:pPr algn="just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78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83475" y="6035499"/>
            <a:ext cx="688975" cy="222250"/>
          </a:xfrm>
        </p:spPr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91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Applications of spatial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roblems with currently available solution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1" y="5431536"/>
            <a:ext cx="3600449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Remote Sensing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Area affected by flood/disease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Spatio-Temporal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Spatial data mining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Telecom &amp; Network Services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Urban Planning and Hot spot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Navigation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And many more…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8983" y="6289679"/>
            <a:ext cx="689162" cy="222436"/>
          </a:xfrm>
        </p:spPr>
        <p:txBody>
          <a:bodyPr/>
          <a:lstStyle/>
          <a:p>
            <a:fld id="{E31375A4-56A4-47D6-9801-1991572033F7}" type="slidenum">
              <a:rPr lang="en-US" sz="1200" smtClean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22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Current 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General search engines are not good for searching spatial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Spatial data contains complex data types &amp; operations.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Not all spatial data is publicly available.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87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Proposed Solution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650974" y="2520108"/>
            <a:ext cx="1842051" cy="18177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Geo-Service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Portal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Foundation Framework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0392" y="1246255"/>
            <a:ext cx="141911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 1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434117" y="2420900"/>
            <a:ext cx="1425385" cy="20524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834" y="4715219"/>
            <a:ext cx="1436668" cy="1333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</a:p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140665" y="4773663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 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9" idx="3"/>
          </p:cNvCxnSpPr>
          <p:nvPr/>
        </p:nvCxnSpPr>
        <p:spPr>
          <a:xfrm flipH="1">
            <a:off x="7859502" y="5381739"/>
            <a:ext cx="2811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5" idx="3"/>
          </p:cNvCxnSpPr>
          <p:nvPr/>
        </p:nvCxnSpPr>
        <p:spPr>
          <a:xfrm flipH="1" flipV="1">
            <a:off x="5493025" y="3429000"/>
            <a:ext cx="941092" cy="1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5" idx="3"/>
          </p:cNvCxnSpPr>
          <p:nvPr/>
        </p:nvCxnSpPr>
        <p:spPr>
          <a:xfrm rot="10800000" flipV="1">
            <a:off x="5493026" y="1703454"/>
            <a:ext cx="947367" cy="17255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1"/>
            <a:endCxn id="5" idx="3"/>
          </p:cNvCxnSpPr>
          <p:nvPr/>
        </p:nvCxnSpPr>
        <p:spPr>
          <a:xfrm rot="10800000">
            <a:off x="5493026" y="3429000"/>
            <a:ext cx="929809" cy="19527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1"/>
          </p:cNvCxnSpPr>
          <p:nvPr/>
        </p:nvCxnSpPr>
        <p:spPr>
          <a:xfrm flipH="1" flipV="1">
            <a:off x="2549295" y="2755504"/>
            <a:ext cx="1101679" cy="673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1"/>
            <a:endCxn id="38" idx="3"/>
          </p:cNvCxnSpPr>
          <p:nvPr/>
        </p:nvCxnSpPr>
        <p:spPr>
          <a:xfrm flipH="1">
            <a:off x="2549294" y="3429000"/>
            <a:ext cx="1101680" cy="1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1"/>
          </p:cNvCxnSpPr>
          <p:nvPr/>
        </p:nvCxnSpPr>
        <p:spPr>
          <a:xfrm flipH="1">
            <a:off x="2549295" y="3429000"/>
            <a:ext cx="1101679" cy="632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831" y="2566226"/>
            <a:ext cx="156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Interfaces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Applications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2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Defining the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Defining the solution objectives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1" y="5431536"/>
            <a:ext cx="3600449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Build a catalog service for web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to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crawl, </a:t>
            </a: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store, maintain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, and publish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metadata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information about spatial data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and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it’s providers and to utilize this information </a:t>
            </a:r>
            <a:endParaRPr lang="en-US" sz="2400" i="1" kern="0" dirty="0" smtClean="0">
              <a:solidFill>
                <a:srgbClr val="000000"/>
              </a:solidFill>
              <a:latin typeface="Candara" panose="020E0502030303020204" pitchFamily="34" charset="0"/>
              <a:sym typeface="Lora"/>
              <a:rtl val="0"/>
            </a:endParaRPr>
          </a:p>
          <a:p>
            <a:pPr marL="0" indent="0" algn="ctr"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to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perform </a:t>
            </a:r>
            <a:r>
              <a:rPr lang="en-US" sz="2400" i="1" kern="0" dirty="0" smtClean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efficient </a:t>
            </a:r>
            <a:r>
              <a:rPr lang="en-US" sz="2400" i="1" kern="0" dirty="0">
                <a:solidFill>
                  <a:srgbClr val="000000"/>
                </a:solidFill>
                <a:latin typeface="Candara" panose="020E0502030303020204" pitchFamily="34" charset="0"/>
                <a:sym typeface="Lora"/>
                <a:rtl val="0"/>
              </a:rPr>
              <a:t>query orchestration.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8</a:t>
            </a:fld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96" y="5465934"/>
            <a:ext cx="667407" cy="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Build a topical crawler to crawl the web and store geo-spatial metadata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Build an OGC compliant catalog service to publish and search accumulated metadata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Build </a:t>
            </a:r>
            <a:r>
              <a:rPr lang="en-US" sz="2000" dirty="0"/>
              <a:t>Query orchestration service to perform real-time query with heterogeneous data sources and cost matrices associated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06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1310</Words>
  <Application>Microsoft Office PowerPoint</Application>
  <PresentationFormat>On-screen Show (4:3)</PresentationFormat>
  <Paragraphs>246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 Light</vt:lpstr>
      <vt:lpstr>Candara</vt:lpstr>
      <vt:lpstr>Lora</vt:lpstr>
      <vt:lpstr>Wingdings</vt:lpstr>
      <vt:lpstr>Diamond Grid 16x9</vt:lpstr>
      <vt:lpstr>Geo-Service Portal</vt:lpstr>
      <vt:lpstr>PowerPoint Presentation</vt:lpstr>
      <vt:lpstr>Motivation</vt:lpstr>
      <vt:lpstr>Use Cases</vt:lpstr>
      <vt:lpstr>Current Challenges</vt:lpstr>
      <vt:lpstr>Proposed Solution</vt:lpstr>
      <vt:lpstr>Problem Statement</vt:lpstr>
      <vt:lpstr>Aim</vt:lpstr>
      <vt:lpstr>Objectives</vt:lpstr>
      <vt:lpstr>Solution Model</vt:lpstr>
      <vt:lpstr>3 stage approach</vt:lpstr>
      <vt:lpstr>Spatial web crawler: Objectives</vt:lpstr>
      <vt:lpstr>PowerPoint Presentation</vt:lpstr>
      <vt:lpstr>PowerPoint Presentation</vt:lpstr>
      <vt:lpstr>Architecture</vt:lpstr>
      <vt:lpstr>Database Setup</vt:lpstr>
      <vt:lpstr>Query Processor</vt:lpstr>
      <vt:lpstr>Results</vt:lpstr>
      <vt:lpstr>GetMap</vt:lpstr>
      <vt:lpstr>DrawMap</vt:lpstr>
      <vt:lpstr>Information about specific layer *</vt:lpstr>
      <vt:lpstr>Conclusion</vt:lpstr>
      <vt:lpstr>Future Work</vt:lpstr>
      <vt:lpstr>References</vt:lpstr>
      <vt:lpstr>References (continue)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2016-11-14T01:02:03Z</dcterms:created>
  <dcterms:modified xsi:type="dcterms:W3CDTF">2016-11-17T10:06:58Z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