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93" r:id="rId3"/>
    <p:sldId id="295" r:id="rId4"/>
    <p:sldId id="291" r:id="rId5"/>
    <p:sldId id="285" r:id="rId6"/>
    <p:sldId id="296" r:id="rId7"/>
    <p:sldId id="286" r:id="rId8"/>
    <p:sldId id="287" r:id="rId9"/>
    <p:sldId id="289" r:id="rId10"/>
    <p:sldId id="292" r:id="rId11"/>
    <p:sldId id="306" r:id="rId12"/>
    <p:sldId id="299" r:id="rId13"/>
    <p:sldId id="297" r:id="rId14"/>
    <p:sldId id="305" r:id="rId15"/>
    <p:sldId id="283" r:id="rId16"/>
    <p:sldId id="279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Quattrocento Sans" panose="020B0604020202020204" charset="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ora" panose="020B060402020202020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06C8A-4718-46E7-9A49-2D7B086EA5EA}">
  <a:tblStyle styleId="{DED06C8A-4718-46E7-9A49-2D7B086EA5E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40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This is a note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0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2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9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3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65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2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9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7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97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83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9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9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Shape 54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Geo-Crawler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4994788" y="3699768"/>
            <a:ext cx="4011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lvl="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>
              <a:buClr>
                <a:srgbClr val="FFCD00"/>
              </a:buClr>
              <a:buSzPct val="100000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Under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Guidance of</a:t>
            </a:r>
          </a:p>
          <a:p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Professor </a:t>
            </a:r>
            <a:r>
              <a:rPr lang="en-I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Soumya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K. Ghosh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587" y="3699768"/>
            <a:ext cx="4522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342900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>
              <a:buClr>
                <a:srgbClr val="FFCD00"/>
              </a:buClr>
              <a:buSzPct val="100000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Prepared by</a:t>
            </a:r>
            <a:endParaRPr lang="en-IN" dirty="0" smtClean="0"/>
          </a:p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Deepak Punjabi (15IT60R17)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5" y="3419880"/>
            <a:ext cx="603992" cy="60399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 smtClean="0"/>
              <a:t>Crawler Architecture</a:t>
            </a:r>
            <a:endParaRPr lang="en" sz="2400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71716" y="1651075"/>
            <a:ext cx="2643533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1" dirty="0" smtClean="0"/>
              <a:t>Extraction module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Read URL from </a:t>
            </a:r>
            <a:r>
              <a:rPr lang="en" sz="1600" i="1" dirty="0" smtClean="0">
                <a:latin typeface="Calibri Light" panose="020F0302020204030204" pitchFamily="34" charset="0"/>
              </a:rPr>
              <a:t>URLQueue</a:t>
            </a:r>
            <a:endParaRPr lang="en" sz="1600" i="1" dirty="0" smtClean="0">
              <a:latin typeface="Calibri Light" panose="020F0302020204030204" pitchFamily="34" charset="0"/>
            </a:endParaRP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Extract hyperlinks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Remove duplicates</a:t>
            </a:r>
          </a:p>
          <a:p>
            <a:pPr marL="285750" indent="-285750" algn="just"/>
            <a:endParaRPr lang="en-I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ush to </a:t>
            </a:r>
            <a:r>
              <a:rPr lang="en" sz="1600" i="1" dirty="0" smtClean="0">
                <a:latin typeface="Calibri Light" panose="020F0302020204030204" pitchFamily="34" charset="0"/>
              </a:rPr>
              <a:t>URLQueue</a:t>
            </a:r>
            <a:endParaRPr lang="en" sz="1600" i="1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510117" y="1651075"/>
            <a:ext cx="2658794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1" dirty="0" smtClean="0"/>
              <a:t>WFS module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G</a:t>
            </a:r>
            <a:r>
              <a:rPr lang="en" sz="1600" dirty="0" smtClean="0">
                <a:latin typeface="Calibri Light" panose="020F0302020204030204" pitchFamily="34" charset="0"/>
              </a:rPr>
              <a:t>enerate GetCapabilities request by appending to URL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Check whether server is a </a:t>
            </a:r>
            <a:r>
              <a:rPr lang="en" sz="1600" i="1" dirty="0" smtClean="0">
                <a:latin typeface="Calibri Light" panose="020F0302020204030204" pitchFamily="34" charset="0"/>
              </a:rPr>
              <a:t>WFS</a:t>
            </a:r>
            <a:r>
              <a:rPr lang="en" sz="1600" dirty="0" smtClean="0">
                <a:latin typeface="Calibri Light" panose="020F0302020204030204" pitchFamily="34" charset="0"/>
              </a:rPr>
              <a:t> server via XML response</a:t>
            </a:r>
            <a:endParaRPr lang="en" sz="1600" dirty="0">
              <a:latin typeface="Calibri Light" panose="020F0302020204030204" pitchFamily="34" charset="0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88573" y="1358267"/>
            <a:ext cx="2668614" cy="34152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Analysis &amp;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Indexing module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/>
            <a:r>
              <a:rPr lang="en" sz="1600" dirty="0" smtClean="0">
                <a:latin typeface="Calibri Light" panose="020F0302020204030204" pitchFamily="34" charset="0"/>
              </a:rPr>
              <a:t>Extract </a:t>
            </a:r>
            <a:r>
              <a:rPr lang="en" sz="1600" i="1" dirty="0" smtClean="0">
                <a:latin typeface="Calibri Light" panose="020F0302020204030204" pitchFamily="34" charset="0"/>
              </a:rPr>
              <a:t>features</a:t>
            </a:r>
          </a:p>
          <a:p>
            <a:pPr marL="285750" indent="-285750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erform a semantic match</a:t>
            </a:r>
          </a:p>
          <a:p>
            <a:pPr marL="285750" indent="-285750"/>
            <a:endParaRPr lang="en-I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-IN" sz="1600" dirty="0" smtClean="0">
                <a:latin typeface="Calibri Light" panose="020F0302020204030204" pitchFamily="34" charset="0"/>
              </a:rPr>
              <a:t>C</a:t>
            </a:r>
            <a:r>
              <a:rPr lang="en" sz="1600" dirty="0" smtClean="0">
                <a:latin typeface="Calibri Light" panose="020F0302020204030204" pitchFamily="34" charset="0"/>
              </a:rPr>
              <a:t>ompare extracted features with </a:t>
            </a:r>
            <a:r>
              <a:rPr lang="en" sz="1600" i="1" dirty="0" smtClean="0">
                <a:latin typeface="Calibri Light" panose="020F0302020204030204" pitchFamily="34" charset="0"/>
              </a:rPr>
              <a:t>ontology</a:t>
            </a:r>
          </a:p>
          <a:p>
            <a:pPr marL="285750" indent="-285750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/>
            <a:r>
              <a:rPr lang="en" sz="1600" dirty="0" smtClean="0">
                <a:latin typeface="Calibri Light" panose="020F0302020204030204" pitchFamily="34" charset="0"/>
              </a:rPr>
              <a:t>Add geo-server to repository</a:t>
            </a:r>
            <a:endParaRPr lang="en" sz="1600" dirty="0"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5" y="91186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456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27819" y="176981"/>
            <a:ext cx="1278194" cy="5801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Seed URLs</a:t>
            </a:r>
            <a:endParaRPr lang="en-IN" dirty="0"/>
          </a:p>
        </p:txBody>
      </p:sp>
      <p:sp>
        <p:nvSpPr>
          <p:cNvPr id="3" name="Flowchart: Process 2"/>
          <p:cNvSpPr/>
          <p:nvPr/>
        </p:nvSpPr>
        <p:spPr>
          <a:xfrm>
            <a:off x="127819" y="1209368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err="1" smtClean="0"/>
              <a:t>URLQueue</a:t>
            </a:r>
            <a:endParaRPr lang="en-IN" i="1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766916" y="757084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127819" y="2276782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Filter</a:t>
            </a:r>
          </a:p>
          <a:p>
            <a:pPr algn="ctr"/>
            <a:r>
              <a:rPr lang="en-IN" dirty="0" smtClean="0"/>
              <a:t>Stage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2169" y="1833713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207339" y="2166167"/>
            <a:ext cx="1337188" cy="80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</a:t>
            </a:r>
          </a:p>
          <a:p>
            <a:pPr algn="ctr"/>
            <a:r>
              <a:rPr lang="en-IN" dirty="0" smtClean="0"/>
              <a:t>Source page</a:t>
            </a:r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2214713" y="672889"/>
            <a:ext cx="1337188" cy="80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duplicate URL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127819" y="3309786"/>
            <a:ext cx="1278194" cy="589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WMS</a:t>
            </a:r>
          </a:p>
          <a:p>
            <a:pPr algn="ctr"/>
            <a:r>
              <a:rPr lang="en-IN" dirty="0" smtClean="0"/>
              <a:t>Resolver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2207339" y="3604753"/>
            <a:ext cx="1675928" cy="8947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Geo</a:t>
            </a:r>
          </a:p>
          <a:p>
            <a:pPr algn="ctr"/>
            <a:r>
              <a:rPr lang="en-IN" dirty="0" smtClean="0"/>
              <a:t>Server?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4414684" y="176981"/>
            <a:ext cx="2025445" cy="668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</a:t>
            </a:r>
            <a:r>
              <a:rPr lang="en-IN" i="1" dirty="0" err="1" smtClean="0"/>
              <a:t>FeatureTypeList</a:t>
            </a:r>
            <a:endParaRPr lang="en-IN" i="1" dirty="0"/>
          </a:p>
        </p:txBody>
      </p:sp>
      <p:sp>
        <p:nvSpPr>
          <p:cNvPr id="13" name="Flowchart: Process 12"/>
          <p:cNvSpPr/>
          <p:nvPr/>
        </p:nvSpPr>
        <p:spPr>
          <a:xfrm>
            <a:off x="4414683" y="1499416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 </a:t>
            </a:r>
            <a:r>
              <a:rPr lang="en-IN" i="1" dirty="0" err="1" smtClean="0"/>
              <a:t>FeatureTypeList</a:t>
            </a:r>
            <a:endParaRPr lang="en-IN" i="1" dirty="0" smtClean="0"/>
          </a:p>
          <a:p>
            <a:pPr algn="ctr"/>
            <a:r>
              <a:rPr lang="en-IN" dirty="0" smtClean="0"/>
              <a:t>Check &lt;Name&gt;, &lt;Title&gt;, &lt;Keyword&gt;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414682" y="2939839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err="1" smtClean="0"/>
              <a:t>DescribeFeatureType</a:t>
            </a:r>
            <a:endParaRPr lang="en-IN" i="1" dirty="0" smtClean="0"/>
          </a:p>
        </p:txBody>
      </p:sp>
      <p:sp>
        <p:nvSpPr>
          <p:cNvPr id="15" name="Flowchart: Process 14"/>
          <p:cNvSpPr/>
          <p:nvPr/>
        </p:nvSpPr>
        <p:spPr>
          <a:xfrm>
            <a:off x="6789169" y="1525609"/>
            <a:ext cx="2025445" cy="7865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 semantic match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280783" y="67901"/>
            <a:ext cx="1042219" cy="114146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Ontology</a:t>
            </a:r>
            <a:endParaRPr lang="en-IN" dirty="0"/>
          </a:p>
        </p:txBody>
      </p:sp>
      <p:sp>
        <p:nvSpPr>
          <p:cNvPr id="17" name="Flowchart: Decision 16"/>
          <p:cNvSpPr/>
          <p:nvPr/>
        </p:nvSpPr>
        <p:spPr>
          <a:xfrm>
            <a:off x="7071844" y="2818318"/>
            <a:ext cx="1460094" cy="89473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 found?</a:t>
            </a:r>
            <a:endParaRPr lang="en-IN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7280783" y="3975920"/>
            <a:ext cx="1042219" cy="114146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52169" y="80122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</a:t>
            </a:r>
            <a:r>
              <a:rPr lang="en-IN" sz="1000" dirty="0" smtClean="0"/>
              <a:t>nitialize</a:t>
            </a:r>
            <a:endParaRPr lang="en-IN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2169" y="2880845"/>
            <a:ext cx="0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1406013" y="2569598"/>
            <a:ext cx="801326" cy="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9" idx="2"/>
          </p:cNvCxnSpPr>
          <p:nvPr/>
        </p:nvCxnSpPr>
        <p:spPr>
          <a:xfrm flipV="1">
            <a:off x="2875933" y="1479751"/>
            <a:ext cx="7374" cy="68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2" idx="1"/>
          </p:cNvCxnSpPr>
          <p:nvPr/>
        </p:nvCxnSpPr>
        <p:spPr>
          <a:xfrm flipV="1">
            <a:off x="3883267" y="511278"/>
            <a:ext cx="531417" cy="354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11" idx="1"/>
          </p:cNvCxnSpPr>
          <p:nvPr/>
        </p:nvCxnSpPr>
        <p:spPr>
          <a:xfrm rot="16200000" flipH="1">
            <a:off x="1410927" y="3255709"/>
            <a:ext cx="152400" cy="1440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3" idx="3"/>
          </p:cNvCxnSpPr>
          <p:nvPr/>
        </p:nvCxnSpPr>
        <p:spPr>
          <a:xfrm rot="10800000" flipV="1">
            <a:off x="1406013" y="1076320"/>
            <a:ext cx="808700" cy="428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 flipH="1">
            <a:off x="5427406" y="845574"/>
            <a:ext cx="1" cy="65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 flipH="1">
            <a:off x="5427405" y="2285997"/>
            <a:ext cx="1" cy="65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5" idx="0"/>
          </p:cNvCxnSpPr>
          <p:nvPr/>
        </p:nvCxnSpPr>
        <p:spPr>
          <a:xfrm flipH="1">
            <a:off x="7801892" y="1209368"/>
            <a:ext cx="1" cy="316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2"/>
            <a:endCxn id="17" idx="0"/>
          </p:cNvCxnSpPr>
          <p:nvPr/>
        </p:nvCxnSpPr>
        <p:spPr>
          <a:xfrm rot="5400000">
            <a:off x="7548828" y="2565254"/>
            <a:ext cx="5061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4" idx="3"/>
            <a:endCxn id="15" idx="1"/>
          </p:cNvCxnSpPr>
          <p:nvPr/>
        </p:nvCxnSpPr>
        <p:spPr>
          <a:xfrm flipV="1">
            <a:off x="6440127" y="1918900"/>
            <a:ext cx="349042" cy="1414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1"/>
          </p:cNvCxnSpPr>
          <p:nvPr/>
        </p:nvCxnSpPr>
        <p:spPr>
          <a:xfrm rot="16200000" flipH="1">
            <a:off x="7670459" y="3844486"/>
            <a:ext cx="26286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1100" y="1878161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Extract URLs</a:t>
            </a:r>
            <a:endParaRPr lang="en-IN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4768" y="22715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Parser</a:t>
            </a:r>
            <a:endParaRPr lang="en-IN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819311" y="163194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Extract</a:t>
            </a:r>
          </a:p>
          <a:p>
            <a:r>
              <a:rPr lang="en-IN" sz="1000" dirty="0" smtClean="0"/>
              <a:t>Hyperlinks</a:t>
            </a:r>
            <a:endParaRPr lang="en-IN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474427" y="807875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/>
              <a:t>E</a:t>
            </a:r>
            <a:r>
              <a:rPr lang="en-IN" sz="1000" dirty="0" err="1" smtClean="0"/>
              <a:t>nqueue</a:t>
            </a:r>
            <a:endParaRPr lang="en-IN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66915" y="2927962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Remove checked</a:t>
            </a:r>
            <a:endParaRPr lang="en-IN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52169" y="4091864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 smtClean="0"/>
              <a:t>GetCapabilities</a:t>
            </a:r>
            <a:r>
              <a:rPr lang="en-IN" sz="1000" dirty="0" smtClean="0"/>
              <a:t>()</a:t>
            </a:r>
            <a:endParaRPr lang="en-IN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5809" y="2377756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27404" y="99980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List of features</a:t>
            </a:r>
            <a:endParaRPr lang="en-IN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388200" y="2421185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For all feature</a:t>
            </a:r>
            <a:endParaRPr lang="en-IN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5839" y="24533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Feature</a:t>
            </a:r>
          </a:p>
          <a:p>
            <a:r>
              <a:rPr lang="en-IN" sz="1000" dirty="0" smtClean="0"/>
              <a:t>definition</a:t>
            </a:r>
            <a:endParaRPr lang="en-IN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8233396" y="3352171"/>
            <a:ext cx="869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Add to persistence</a:t>
            </a:r>
          </a:p>
          <a:p>
            <a:r>
              <a:rPr lang="en-IN" sz="1000" dirty="0" smtClean="0"/>
              <a:t>storage</a:t>
            </a:r>
            <a:endParaRPr lang="en-IN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7822383" y="23980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Found in ontology</a:t>
            </a:r>
            <a:endParaRPr lang="en-IN" sz="1000" dirty="0"/>
          </a:p>
        </p:txBody>
      </p:sp>
      <p:sp>
        <p:nvSpPr>
          <p:cNvPr id="100" name="Rectangle 99"/>
          <p:cNvSpPr/>
          <p:nvPr/>
        </p:nvSpPr>
        <p:spPr>
          <a:xfrm>
            <a:off x="59701" y="56021"/>
            <a:ext cx="3883267" cy="31062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59701" y="3265686"/>
            <a:ext cx="4170386" cy="12809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4314883" y="16746"/>
            <a:ext cx="4703661" cy="38829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2167245" y="17698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Extraction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51746" y="329846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WFS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14883" y="3961195"/>
            <a:ext cx="238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Analysis &amp; Indexing Module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54359" y="475122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Crawler Architecture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05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701"/>
          <a:stretch/>
        </p:blipFill>
        <p:spPr>
          <a:xfrm>
            <a:off x="1741506" y="2"/>
            <a:ext cx="5660987" cy="49259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6825" y="4928056"/>
            <a:ext cx="291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libri Light" panose="020F0302020204030204" pitchFamily="34" charset="0"/>
              </a:rPr>
              <a:t>source: Li, W., </a:t>
            </a:r>
            <a:r>
              <a:rPr lang="en-IN" sz="1000" i="1" dirty="0">
                <a:latin typeface="Calibri Light" panose="020F0302020204030204" pitchFamily="34" charset="0"/>
              </a:rPr>
              <a:t>et al</a:t>
            </a:r>
            <a:r>
              <a:rPr lang="en-IN" sz="1000" dirty="0" smtClean="0">
                <a:latin typeface="Calibri Light" panose="020F0302020204030204" pitchFamily="34" charset="0"/>
              </a:rPr>
              <a:t>. Computers </a:t>
            </a:r>
            <a:r>
              <a:rPr lang="en-IN" sz="1000" dirty="0">
                <a:latin typeface="Calibri Light" panose="020F0302020204030204" pitchFamily="34" charset="0"/>
              </a:rPr>
              <a:t>&amp; </a:t>
            </a:r>
            <a:r>
              <a:rPr lang="en-IN" sz="1000" dirty="0" smtClean="0">
                <a:latin typeface="Calibri Light" panose="020F0302020204030204" pitchFamily="34" charset="0"/>
              </a:rPr>
              <a:t>Geosciences,2011</a:t>
            </a:r>
            <a:r>
              <a:rPr lang="en-IN" sz="1200" dirty="0">
                <a:latin typeface="Calibri Light" panose="020F0302020204030204" pitchFamily="34" charset="0"/>
              </a:rPr>
              <a:t>.</a:t>
            </a:r>
            <a:endParaRPr lang="en-IN" sz="1000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4061" y="431636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dirty="0" smtClean="0">
                <a:latin typeface="Quattrocento Sans" panose="020B0604020202020204" charset="0"/>
              </a:rPr>
              <a:t>Example</a:t>
            </a:r>
          </a:p>
          <a:p>
            <a:pPr algn="ctr"/>
            <a:r>
              <a:rPr lang="en-IN" sz="1800" dirty="0" smtClean="0">
                <a:latin typeface="Quattrocento Sans" panose="020B0604020202020204" charset="0"/>
              </a:rPr>
              <a:t>Query</a:t>
            </a:r>
            <a:endParaRPr lang="en-IN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848048"/>
            <a:ext cx="5668479" cy="51022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Advantages of Spatial web crawler 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</a:rPr>
              <a:t>A</a:t>
            </a:r>
            <a:r>
              <a:rPr lang="en-IN" sz="1600" dirty="0" smtClean="0">
                <a:latin typeface="Calibri" panose="020F0502020204030204" pitchFamily="34" charset="0"/>
              </a:rPr>
              <a:t>llows </a:t>
            </a:r>
            <a:r>
              <a:rPr lang="en-IN" sz="1600" dirty="0">
                <a:latin typeface="Calibri" panose="020F0502020204030204" pitchFamily="34" charset="0"/>
              </a:rPr>
              <a:t>searching of pages that are currently not searchable </a:t>
            </a:r>
            <a:r>
              <a:rPr lang="en-IN" sz="1600" dirty="0" smtClean="0">
                <a:latin typeface="Calibri" panose="020F0502020204030204" pitchFamily="34" charset="0"/>
              </a:rPr>
              <a:t>from the </a:t>
            </a:r>
            <a:r>
              <a:rPr lang="en-IN" sz="1600" dirty="0">
                <a:latin typeface="Calibri" panose="020F0502020204030204" pitchFamily="34" charset="0"/>
              </a:rPr>
              <a:t>general search engines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Provides </a:t>
            </a:r>
            <a:r>
              <a:rPr lang="en-IN" sz="1600" dirty="0">
                <a:latin typeface="Calibri" panose="020F0502020204030204" pitchFamily="34" charset="0"/>
              </a:rPr>
              <a:t>a more up-to-date search</a:t>
            </a: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</a:rPr>
              <a:t>P</a:t>
            </a:r>
            <a:r>
              <a:rPr lang="en-IN" sz="1600" dirty="0" smtClean="0">
                <a:latin typeface="Calibri" panose="020F0502020204030204" pitchFamily="34" charset="0"/>
              </a:rPr>
              <a:t>rovides improved accuracy </a:t>
            </a:r>
            <a:r>
              <a:rPr lang="en-IN" sz="1600" dirty="0">
                <a:latin typeface="Calibri" panose="020F0502020204030204" pitchFamily="34" charset="0"/>
              </a:rPr>
              <a:t>and extra features not possible with general search engines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www.prwd.co.uk/wp-content/uploads/2013/09/PRWD_Services_Icons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4" y="738887"/>
            <a:ext cx="851486" cy="7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70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5598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Future work &amp; Extensions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2000" dirty="0" smtClean="0">
                <a:latin typeface="Calibri Light" panose="020F0302020204030204" pitchFamily="34" charset="0"/>
              </a:rPr>
              <a:t>Priority based crawling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sz="2000" dirty="0" smtClean="0">
                <a:latin typeface="Calibri Light" panose="020F0302020204030204" pitchFamily="34" charset="0"/>
              </a:rPr>
              <a:t> 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Parallelization</a:t>
            </a:r>
            <a:r>
              <a:rPr lang="en" sz="2000" dirty="0" smtClean="0">
                <a:latin typeface="Calibri Light" panose="020F0302020204030204" pitchFamily="34" charset="0"/>
              </a:rPr>
              <a:t> 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2000" dirty="0">
              <a:latin typeface="Calibri Light" panose="020F0302020204030204" pitchFamily="34" charset="0"/>
            </a:endParaRP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Cloud based crawler implementation</a:t>
            </a: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2000" dirty="0">
              <a:latin typeface="Calibri Light" panose="020F0302020204030204" pitchFamily="34" charset="0"/>
            </a:endParaRPr>
          </a:p>
          <a:p>
            <a:pPr marL="571500" lvl="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Calibri Light" panose="020F0302020204030204" pitchFamily="34" charset="0"/>
              </a:rPr>
              <a:t>Spatial search engine</a:t>
            </a:r>
            <a:r>
              <a:rPr lang="en-IN" sz="2000" dirty="0">
                <a:latin typeface="Calibri Light" panose="020F0302020204030204" pitchFamily="34" charset="0"/>
              </a:rPr>
              <a:t> </a:t>
            </a:r>
            <a:r>
              <a:rPr lang="en-IN" sz="2000" dirty="0" smtClean="0">
                <a:latin typeface="Calibri Light" panose="020F0302020204030204" pitchFamily="34" charset="0"/>
              </a:rPr>
              <a:t>&amp; ranking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906626" y="1009918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7725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412021" y="972784"/>
            <a:ext cx="2908799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1376649"/>
            <a:ext cx="7728156" cy="354608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sz="1100" dirty="0" err="1">
                <a:latin typeface="Lora" panose="020B0604020202020204" charset="0"/>
              </a:rPr>
              <a:t>Patil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Sonal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Shrutilipi</a:t>
            </a:r>
            <a:r>
              <a:rPr lang="en-US" sz="1100" dirty="0">
                <a:latin typeface="Lora" panose="020B0604020202020204" charset="0"/>
              </a:rPr>
              <a:t> </a:t>
            </a:r>
            <a:r>
              <a:rPr lang="en-US" sz="1100" dirty="0" err="1">
                <a:latin typeface="Lora" panose="020B0604020202020204" charset="0"/>
              </a:rPr>
              <a:t>Bhattacharjee</a:t>
            </a:r>
            <a:r>
              <a:rPr lang="en-US" sz="1100" dirty="0">
                <a:latin typeface="Lora" panose="020B0604020202020204" charset="0"/>
              </a:rPr>
              <a:t>, and </a:t>
            </a:r>
            <a:r>
              <a:rPr lang="en-US" sz="1100" dirty="0" err="1">
                <a:latin typeface="Lora" panose="020B0604020202020204" charset="0"/>
              </a:rPr>
              <a:t>Soumya</a:t>
            </a:r>
            <a:r>
              <a:rPr lang="en-US" sz="1100" dirty="0">
                <a:latin typeface="Lora" panose="020B0604020202020204" charset="0"/>
              </a:rPr>
              <a:t> K. Ghosh. "</a:t>
            </a:r>
            <a:r>
              <a:rPr lang="en-US" sz="1100" b="1" dirty="0">
                <a:latin typeface="Lora" panose="020B0604020202020204" charset="0"/>
              </a:rPr>
              <a:t>A spatial web crawler for discovering geo-servers and semantic referencing with spatial features.</a:t>
            </a:r>
            <a:r>
              <a:rPr lang="en-US" sz="1100" dirty="0">
                <a:latin typeface="Lora" panose="020B0604020202020204" charset="0"/>
              </a:rPr>
              <a:t>" Distributed Computing and Internet Technology. Springer International Publishing, 2014. 68-78</a:t>
            </a:r>
            <a:r>
              <a:rPr lang="en-US" sz="1100" dirty="0" smtClean="0">
                <a:latin typeface="Lora" panose="020B0604020202020204" charset="0"/>
              </a:rPr>
              <a:t>.</a:t>
            </a:r>
            <a:endParaRPr lang="en-US" sz="1100" dirty="0">
              <a:latin typeface="Lora" panose="020B060402020202020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sz="1100" dirty="0">
                <a:latin typeface="Lora" panose="020B0604020202020204" charset="0"/>
              </a:rPr>
              <a:t>Li, </a:t>
            </a:r>
            <a:r>
              <a:rPr lang="en-US" sz="1100" dirty="0" err="1">
                <a:latin typeface="Lora" panose="020B0604020202020204" charset="0"/>
              </a:rPr>
              <a:t>Wenwen</a:t>
            </a:r>
            <a:r>
              <a:rPr lang="en-US" sz="1100" dirty="0">
                <a:latin typeface="Lora" panose="020B0604020202020204" charset="0"/>
              </a:rPr>
              <a:t>, </a:t>
            </a:r>
            <a:r>
              <a:rPr lang="en-US" sz="1100" dirty="0" err="1">
                <a:latin typeface="Lora" panose="020B0604020202020204" charset="0"/>
              </a:rPr>
              <a:t>Chaowei</a:t>
            </a:r>
            <a:r>
              <a:rPr lang="en-US" sz="1100" dirty="0">
                <a:latin typeface="Lora" panose="020B0604020202020204" charset="0"/>
              </a:rPr>
              <a:t> Yang, and </a:t>
            </a:r>
            <a:r>
              <a:rPr lang="en-US" sz="1100" dirty="0" err="1">
                <a:latin typeface="Lora" panose="020B0604020202020204" charset="0"/>
              </a:rPr>
              <a:t>Chongjun</a:t>
            </a:r>
            <a:r>
              <a:rPr lang="en-US" sz="1100" dirty="0">
                <a:latin typeface="Lora" panose="020B0604020202020204" charset="0"/>
              </a:rPr>
              <a:t> Yang. "</a:t>
            </a:r>
            <a:r>
              <a:rPr lang="en-US" sz="1100" b="1" dirty="0">
                <a:latin typeface="Lora" panose="020B0604020202020204" charset="0"/>
              </a:rPr>
              <a:t>An active crawler for discovering geospatial web services and their distribution pattern–a case study of OGC web map service.</a:t>
            </a:r>
            <a:r>
              <a:rPr lang="en-US" sz="1100" dirty="0">
                <a:latin typeface="Lora" panose="020B0604020202020204" charset="0"/>
              </a:rPr>
              <a:t>" International Journal of Geographical Information Science 24.8 (2010): 1127-1147</a:t>
            </a:r>
            <a:r>
              <a:rPr lang="en-US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>
                <a:latin typeface="Lora" panose="020B0604020202020204" charset="0"/>
              </a:rPr>
              <a:t>Jiang</a:t>
            </a:r>
            <a:r>
              <a:rPr lang="en-US" sz="1100" dirty="0">
                <a:latin typeface="Lora" panose="020B0604020202020204" charset="0"/>
              </a:rPr>
              <a:t>, Jun, Chong-</a:t>
            </a:r>
            <a:r>
              <a:rPr lang="en-US" sz="1100" dirty="0" err="1">
                <a:latin typeface="Lora" panose="020B0604020202020204" charset="0"/>
              </a:rPr>
              <a:t>jun</a:t>
            </a:r>
            <a:r>
              <a:rPr lang="en-US" sz="1100" dirty="0">
                <a:latin typeface="Lora" panose="020B0604020202020204" charset="0"/>
              </a:rPr>
              <a:t> Yang, and Ying-</a:t>
            </a:r>
            <a:r>
              <a:rPr lang="en-US" sz="1100" dirty="0" err="1">
                <a:latin typeface="Lora" panose="020B0604020202020204" charset="0"/>
              </a:rPr>
              <a:t>chao</a:t>
            </a:r>
            <a:r>
              <a:rPr lang="en-US" sz="1100" dirty="0">
                <a:latin typeface="Lora" panose="020B0604020202020204" charset="0"/>
              </a:rPr>
              <a:t> Ren. "</a:t>
            </a:r>
            <a:r>
              <a:rPr lang="en-US" sz="1100" b="1" dirty="0">
                <a:latin typeface="Lora" panose="020B0604020202020204" charset="0"/>
              </a:rPr>
              <a:t>A spatial information crawler for </a:t>
            </a:r>
            <a:r>
              <a:rPr lang="en-US" sz="1100" b="1" dirty="0" err="1">
                <a:latin typeface="Lora" panose="020B0604020202020204" charset="0"/>
              </a:rPr>
              <a:t>opengis</a:t>
            </a:r>
            <a:r>
              <a:rPr lang="en-US" sz="1100" b="1" dirty="0">
                <a:latin typeface="Lora" panose="020B0604020202020204" charset="0"/>
              </a:rPr>
              <a:t> </a:t>
            </a:r>
            <a:r>
              <a:rPr lang="en-US" sz="1100" b="1" dirty="0" err="1">
                <a:latin typeface="Lora" panose="020B0604020202020204" charset="0"/>
              </a:rPr>
              <a:t>wfs</a:t>
            </a:r>
            <a:r>
              <a:rPr lang="en-US" sz="1100" b="1" dirty="0">
                <a:latin typeface="Lora" panose="020B0604020202020204" charset="0"/>
              </a:rPr>
              <a:t>.</a:t>
            </a:r>
            <a:r>
              <a:rPr lang="en-US" sz="1100" dirty="0">
                <a:latin typeface="Lora" panose="020B0604020202020204" charset="0"/>
              </a:rPr>
              <a:t>" Sixth International Conference on Advanced Optical Materials and Devices. International Society for Optics and Photonics, 2008</a:t>
            </a:r>
            <a:r>
              <a:rPr lang="en-US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100" dirty="0" smtClean="0">
                <a:latin typeface="Lora" panose="020B0604020202020204" charset="0"/>
              </a:rPr>
              <a:t>Marc </a:t>
            </a:r>
            <a:r>
              <a:rPr lang="en-US" sz="1100" dirty="0" err="1" smtClean="0">
                <a:latin typeface="Lora" panose="020B0604020202020204" charset="0"/>
              </a:rPr>
              <a:t>Najork</a:t>
            </a:r>
            <a:r>
              <a:rPr lang="en-US" sz="1100" dirty="0" smtClean="0">
                <a:latin typeface="Lora" panose="020B0604020202020204" charset="0"/>
              </a:rPr>
              <a:t>. “</a:t>
            </a:r>
            <a:r>
              <a:rPr lang="en-US" sz="1100" b="1" dirty="0" smtClean="0">
                <a:latin typeface="Lora" panose="020B0604020202020204" charset="0"/>
              </a:rPr>
              <a:t>Web crawler architecture.</a:t>
            </a:r>
            <a:r>
              <a:rPr lang="en-US" sz="1100" dirty="0" smtClean="0">
                <a:latin typeface="Lora" panose="020B0604020202020204" charset="0"/>
              </a:rPr>
              <a:t>”  Microsoft Research.</a:t>
            </a:r>
          </a:p>
          <a:p>
            <a:pPr marL="285750" indent="-285750">
              <a:buFont typeface="+mj-lt"/>
              <a:buAutoNum type="romanUcPeriod"/>
            </a:pPr>
            <a:r>
              <a:rPr lang="en-IN" sz="1100" dirty="0" err="1">
                <a:latin typeface="Lora" panose="020B0604020202020204" charset="0"/>
              </a:rPr>
              <a:t>Ahlers</a:t>
            </a:r>
            <a:r>
              <a:rPr lang="en-IN" sz="1100" dirty="0">
                <a:latin typeface="Lora" panose="020B0604020202020204" charset="0"/>
              </a:rPr>
              <a:t>, Dirk, and Susanne Boll. "</a:t>
            </a:r>
            <a:r>
              <a:rPr lang="en-IN" sz="1100" b="1" dirty="0">
                <a:latin typeface="Lora" panose="020B0604020202020204" charset="0"/>
              </a:rPr>
              <a:t>Location-based Web search</a:t>
            </a:r>
            <a:r>
              <a:rPr lang="en-IN" sz="1100" dirty="0">
                <a:latin typeface="Lora" panose="020B0604020202020204" charset="0"/>
              </a:rPr>
              <a:t>." The Geospatial Web. Springer London, 2009. 55-66</a:t>
            </a:r>
            <a:r>
              <a:rPr lang="en-IN" sz="1100" dirty="0" smtClean="0">
                <a:latin typeface="Lora" panose="020B0604020202020204" charset="0"/>
              </a:rPr>
              <a:t>.</a:t>
            </a:r>
          </a:p>
          <a:p>
            <a:pPr marL="285750" indent="-285750">
              <a:buFont typeface="+mj-lt"/>
              <a:buAutoNum type="romanUcPeriod"/>
            </a:pPr>
            <a:r>
              <a:rPr lang="en-IN" sz="1100" dirty="0">
                <a:latin typeface="Lora" panose="020B0604020202020204" charset="0"/>
              </a:rPr>
              <a:t>Li, W., et al. "</a:t>
            </a:r>
            <a:r>
              <a:rPr lang="en-IN" sz="1100" b="1" dirty="0">
                <a:latin typeface="Lora" panose="020B0604020202020204" charset="0"/>
              </a:rPr>
              <a:t>Semantic-based web service discovery and chaining for building an Arctic spatial data infrastructure.</a:t>
            </a:r>
            <a:r>
              <a:rPr lang="en-IN" sz="1100" dirty="0">
                <a:latin typeface="Lora" panose="020B0604020202020204" charset="0"/>
              </a:rPr>
              <a:t>" Computers &amp; Geosciences 37.11 (2011): 1752-1762</a:t>
            </a:r>
            <a:r>
              <a:rPr lang="en-IN" sz="1100" dirty="0" smtClean="0">
                <a:latin typeface="Lora" panose="020B0604020202020204" charset="0"/>
              </a:rPr>
              <a:t>.</a:t>
            </a:r>
            <a:endParaRPr lang="en-IN" sz="1100" dirty="0">
              <a:latin typeface="Lora" panose="020B0604020202020204" charset="0"/>
            </a:endParaRPr>
          </a:p>
          <a:p>
            <a:pPr marL="285750" indent="-285750">
              <a:buFont typeface="+mj-lt"/>
              <a:buAutoNum type="romanUcPeriod"/>
            </a:pPr>
            <a:endParaRPr lang="en-US" sz="1100" dirty="0">
              <a:latin typeface="Lor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3" y="878161"/>
            <a:ext cx="459289" cy="4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ubTitle" idx="1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32" name="Shape 332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5" name="Shape 335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7" name="Shape 3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IN" dirty="0" smtClean="0"/>
              <a:t>Spatial data </a:t>
            </a:r>
          </a:p>
          <a:p>
            <a:pPr>
              <a:buNone/>
            </a:pPr>
            <a:r>
              <a:rPr lang="en-IN" dirty="0" smtClean="0"/>
              <a:t>is data containing Information </a:t>
            </a:r>
            <a:r>
              <a:rPr lang="en-IN" dirty="0"/>
              <a:t>about the locations and shapes of geographic features and the relationships between them, usually stored as coordinates and topology.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3480611" y="4866971"/>
            <a:ext cx="220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</a:t>
            </a:r>
            <a:r>
              <a:rPr lang="en-IN" sz="1200" dirty="0">
                <a:latin typeface="Calibri Light" panose="020F0302020204030204" pitchFamily="34" charset="0"/>
              </a:rPr>
              <a:t>http://support.esri.com/</a:t>
            </a:r>
          </a:p>
        </p:txBody>
      </p:sp>
    </p:spTree>
    <p:extLst>
      <p:ext uri="{BB962C8B-B14F-4D97-AF65-F5344CB8AC3E}">
        <p14:creationId xmlns:p14="http://schemas.microsoft.com/office/powerpoint/2010/main" val="2031758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4" y="511277"/>
            <a:ext cx="8386916" cy="39034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8763" y="4866971"/>
            <a:ext cx="19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</a:t>
            </a:r>
            <a:r>
              <a:rPr lang="en-IN" sz="1200" dirty="0">
                <a:latin typeface="Calibri Light" panose="020F0302020204030204" pitchFamily="34" charset="0"/>
              </a:rPr>
              <a:t>msdn.microsoft.com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2968" y="448693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Quattrocento Sans" panose="020B0604020202020204" charset="0"/>
              </a:rPr>
              <a:t>Spatial Object Types</a:t>
            </a:r>
            <a:endParaRPr lang="en-IN" sz="2000" b="1" dirty="0">
              <a:latin typeface="Quattrocento Sans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084" y="2281084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943895" y="24580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4658" y="2256502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736258" y="2231923"/>
            <a:ext cx="422788" cy="4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477730" y="2374715"/>
            <a:ext cx="186813" cy="15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834581" y="2300748"/>
            <a:ext cx="206477" cy="2521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/>
              <a:t>OGC Web Services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052052" y="1651075"/>
            <a:ext cx="2663197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000" b="1" dirty="0" smtClean="0"/>
              <a:t>WMS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eliver map images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M</a:t>
            </a:r>
            <a:r>
              <a:rPr lang="en" sz="1600" dirty="0" smtClean="0">
                <a:latin typeface="Calibri Light" panose="020F0302020204030204" pitchFamily="34" charset="0"/>
              </a:rPr>
              <a:t>etadata about available layers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GetCapabilities, GetMap, DescribeLayer</a:t>
            </a:r>
            <a:endParaRPr lang="en" sz="1600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000" b="1" dirty="0" smtClean="0"/>
              <a:t>WFS</a:t>
            </a:r>
          </a:p>
          <a:p>
            <a:pPr rtl="0">
              <a:spcBef>
                <a:spcPts val="0"/>
              </a:spcBef>
              <a:buNone/>
            </a:pPr>
            <a:endParaRPr lang="e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irect access to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GML/SOAP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Q</a:t>
            </a:r>
            <a:r>
              <a:rPr lang="en" sz="1600" dirty="0" smtClean="0">
                <a:latin typeface="Calibri Light" panose="020F0302020204030204" pitchFamily="34" charset="0"/>
              </a:rPr>
              <a:t>uery/get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A</a:t>
            </a:r>
            <a:r>
              <a:rPr lang="en" sz="1600" dirty="0" smtClean="0">
                <a:latin typeface="Calibri Light" panose="020F0302020204030204" pitchFamily="34" charset="0"/>
              </a:rPr>
              <a:t>dd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D</a:t>
            </a:r>
            <a:r>
              <a:rPr lang="en" sz="1600" dirty="0" smtClean="0">
                <a:latin typeface="Calibri Light" panose="020F0302020204030204" pitchFamily="34" charset="0"/>
              </a:rPr>
              <a:t>elete 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U</a:t>
            </a:r>
            <a:r>
              <a:rPr lang="en" sz="1600" dirty="0" smtClean="0">
                <a:latin typeface="Calibri Light" panose="020F0302020204030204" pitchFamily="34" charset="0"/>
              </a:rPr>
              <a:t>pdate feature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 dirty="0" smtClean="0"/>
              <a:t>WCS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M</a:t>
            </a:r>
            <a:r>
              <a:rPr lang="en" sz="1600" dirty="0" smtClean="0">
                <a:latin typeface="Calibri Light" panose="020F0302020204030204" pitchFamily="34" charset="0"/>
              </a:rPr>
              <a:t>ulti-dimensional coverage of data</a:t>
            </a:r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Calibri Light" panose="020F0302020204030204" pitchFamily="34" charset="0"/>
              </a:rPr>
              <a:t>Provides sptio-temporal information</a:t>
            </a:r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 Light" panose="020F0302020204030204" pitchFamily="34" charset="0"/>
              </a:rPr>
              <a:t>P</a:t>
            </a:r>
            <a:r>
              <a:rPr lang="en" sz="1600" dirty="0" smtClean="0">
                <a:latin typeface="Calibri Light" panose="020F0302020204030204" pitchFamily="34" charset="0"/>
              </a:rPr>
              <a:t>rovides rich semantics than WMS and WFS</a:t>
            </a:r>
            <a:endParaRPr lang="en" sz="1600" dirty="0"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1" y="558564"/>
            <a:ext cx="887115" cy="8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4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IN" sz="9600" i="1" dirty="0" smtClean="0">
                <a:latin typeface="Lora"/>
                <a:sym typeface="Lora"/>
              </a:rPr>
              <a:t>3 </a:t>
            </a:r>
            <a:br>
              <a:rPr lang="en-IN" sz="9600" i="1" dirty="0" smtClean="0">
                <a:latin typeface="Lora"/>
                <a:sym typeface="Lora"/>
              </a:rPr>
            </a:br>
            <a:r>
              <a:rPr lang="en-IN" sz="9600" i="1" dirty="0" smtClean="0">
                <a:latin typeface="Lora"/>
                <a:sym typeface="Lora"/>
              </a:rPr>
              <a:t>terabytes</a:t>
            </a:r>
            <a:r>
              <a:rPr lang="en" sz="9600" dirty="0" smtClean="0"/>
              <a:t> </a:t>
            </a:r>
            <a:endParaRPr lang="en" sz="96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4294967295"/>
          </p:nvPr>
        </p:nvSpPr>
        <p:spPr>
          <a:xfrm>
            <a:off x="790245" y="3627669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FFCD00"/>
              </a:buClr>
              <a:buSzPct val="100000"/>
              <a:buNone/>
            </a:pPr>
            <a:r>
              <a:rPr lang="en-IN" sz="2400" i="1" dirty="0" smtClean="0">
                <a:latin typeface="Lora"/>
                <a:sym typeface="Lora"/>
              </a:rPr>
              <a:t>on </a:t>
            </a:r>
            <a:r>
              <a:rPr lang="en-IN" sz="2400" i="1" dirty="0">
                <a:latin typeface="Lora"/>
                <a:sym typeface="Lora"/>
              </a:rPr>
              <a:t>daily </a:t>
            </a:r>
            <a:r>
              <a:rPr lang="en-IN" sz="2400" i="1" dirty="0" smtClean="0">
                <a:latin typeface="Lora"/>
                <a:sym typeface="Lora"/>
              </a:rPr>
              <a:t>basis</a:t>
            </a:r>
            <a:endParaRPr lang="en" sz="2400" i="1" dirty="0">
              <a:latin typeface="Lora"/>
              <a:sym typeface="Lora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25" name="Shape 2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90989" y="4897279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: </a:t>
            </a:r>
            <a:r>
              <a:rPr lang="en-IN" sz="1000" dirty="0"/>
              <a:t>[</a:t>
            </a:r>
            <a:r>
              <a:rPr lang="en-IN" sz="1000" dirty="0" smtClean="0"/>
              <a:t>NASA:2007]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02772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4282" y="1618700"/>
            <a:ext cx="3547718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Catalog Approach</a:t>
            </a:r>
            <a:endParaRPr lang="en" b="1" dirty="0"/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Registry n</a:t>
            </a:r>
            <a:r>
              <a:rPr lang="en" sz="1600" dirty="0" smtClean="0">
                <a:latin typeface="Calibri Light" panose="020F0302020204030204" pitchFamily="34" charset="0"/>
              </a:rPr>
              <a:t>ot up to date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Incorrect classification of services</a:t>
            </a:r>
          </a:p>
          <a:p>
            <a:pPr marL="285750" indent="-285750" algn="just"/>
            <a:endParaRPr lang="en" sz="1600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" sz="1600" dirty="0" smtClean="0">
                <a:latin typeface="Calibri Light" panose="020F0302020204030204" pitchFamily="34" charset="0"/>
              </a:rPr>
              <a:t>Not all service providers registers, all kind of services</a:t>
            </a:r>
          </a:p>
          <a:p>
            <a:pPr marL="285750" indent="-285750" algn="just"/>
            <a:endParaRPr lang="en" sz="1600" i="1" dirty="0">
              <a:latin typeface="Calibri Light" panose="020F0302020204030204" pitchFamily="34" charset="0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291963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How to search spatial data ?</a:t>
            </a:r>
            <a:endParaRPr lang="en" sz="24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572001" y="1618700"/>
            <a:ext cx="4100052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Utilize popular search engines</a:t>
            </a:r>
            <a:endParaRPr lang="en" b="1" dirty="0"/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285750" indent="-285750" algn="just"/>
            <a:r>
              <a:rPr lang="en-IN" dirty="0" smtClean="0">
                <a:latin typeface="Calibri Light" panose="020F0302020204030204" pitchFamily="34" charset="0"/>
              </a:rPr>
              <a:t>Google, Yahoo, Bing etc.</a:t>
            </a:r>
          </a:p>
          <a:p>
            <a:pPr marL="285750" indent="-285750" algn="just"/>
            <a:endParaRPr lang="en-IN" dirty="0" smtClean="0">
              <a:latin typeface="Calibri Light" panose="020F0302020204030204" pitchFamily="34" charset="0"/>
            </a:endParaRPr>
          </a:p>
          <a:p>
            <a:pPr marL="285750" indent="-285750" algn="just"/>
            <a:r>
              <a:rPr lang="en-IN" dirty="0" smtClean="0">
                <a:latin typeface="Calibri Light" panose="020F0302020204030204" pitchFamily="34" charset="0"/>
              </a:rPr>
              <a:t>Uses page rank, instead of quality of service (QoS)</a:t>
            </a:r>
            <a:endParaRPr lang="en" dirty="0">
              <a:latin typeface="Calibri Light" panose="020F0302020204030204" pitchFamily="34" charset="0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2" name="Shape 1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548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What is a </a:t>
            </a:r>
            <a:r>
              <a:rPr lang="en" sz="2400" i="1" dirty="0" smtClean="0"/>
              <a:t>Crawler</a:t>
            </a:r>
            <a:r>
              <a:rPr lang="en" sz="2400" dirty="0" smtClean="0"/>
              <a:t> ?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07458" y="1508627"/>
            <a:ext cx="4886637" cy="10631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that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systematically browses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</a:p>
          <a:p>
            <a:pPr marL="228600" lvl="0" algn="ctr">
              <a:spcBef>
                <a:spcPts val="0"/>
              </a:spcBef>
              <a:buNone/>
            </a:pPr>
            <a:r>
              <a:rPr lang="en-IN" sz="1600" b="1" i="1" dirty="0" smtClean="0">
                <a:latin typeface="Calibri" panose="020F0502020204030204" pitchFamily="34" charset="0"/>
                <a:cs typeface="Arial" panose="020B0604020202020204" pitchFamily="34" charset="0"/>
              </a:rPr>
              <a:t>World Wide </a:t>
            </a:r>
            <a:r>
              <a:rPr lang="en-IN" sz="1600" b="1" i="1" dirty="0">
                <a:latin typeface="Calibri" panose="020F0502020204030204" pitchFamily="34" charset="0"/>
                <a:cs typeface="Arial" panose="020B0604020202020204" pitchFamily="34" charset="0"/>
              </a:rPr>
              <a:t>Web </a:t>
            </a:r>
            <a:endParaRPr lang="en-IN" sz="1600" b="1" i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algn="ctr">
              <a:spcBef>
                <a:spcPts val="0"/>
              </a:spcBef>
              <a:buNone/>
            </a:pP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to create </a:t>
            </a:r>
            <a:r>
              <a:rPr lang="en-IN" sz="1600" dirty="0">
                <a:latin typeface="Calibri" panose="020F0502020204030204" pitchFamily="34" charset="0"/>
                <a:cs typeface="Arial" panose="020B0604020202020204" pitchFamily="34" charset="0"/>
              </a:rPr>
              <a:t>an index of data</a:t>
            </a:r>
            <a:r>
              <a:rPr lang="en-IN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" sz="1600" dirty="0" smtClean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228600" lvl="0" algn="ctr">
              <a:spcBef>
                <a:spcPts val="0"/>
              </a:spcBef>
              <a:buNone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-IN" sz="1600" dirty="0" smtClean="0">
                <a:latin typeface="Calibri" panose="020F0502020204030204" pitchFamily="34" charset="0"/>
              </a:rPr>
              <a:t>E</a:t>
            </a:r>
            <a:r>
              <a:rPr lang="en" sz="1600" dirty="0" smtClean="0">
                <a:latin typeface="Calibri" panose="020F0502020204030204" pitchFamily="34" charset="0"/>
              </a:rPr>
              <a:t>.g. bingbot, polybot, googlebot</a:t>
            </a:r>
            <a:endParaRPr lang="en" sz="1600" dirty="0">
              <a:latin typeface="Calibri" panose="020F0502020204030204" pitchFamily="34" charset="0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00086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38"/>
          <p:cNvSpPr txBox="1">
            <a:spLocks/>
          </p:cNvSpPr>
          <p:nvPr/>
        </p:nvSpPr>
        <p:spPr>
          <a:xfrm>
            <a:off x="5259649" y="2941131"/>
            <a:ext cx="2259404" cy="162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 smtClean="0"/>
              <a:t>Types of Crawler</a:t>
            </a: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Universal crawler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Focused crawler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Topical crawler</a:t>
            </a:r>
            <a:endParaRPr lang="en" sz="1600" dirty="0" smtClean="0">
              <a:latin typeface="Calibri Light" panose="020F0302020204030204" pitchFamily="34" charset="0"/>
            </a:endParaRPr>
          </a:p>
        </p:txBody>
      </p:sp>
      <p:sp>
        <p:nvSpPr>
          <p:cNvPr id="10" name="Shape 138"/>
          <p:cNvSpPr txBox="1">
            <a:spLocks/>
          </p:cNvSpPr>
          <p:nvPr/>
        </p:nvSpPr>
        <p:spPr>
          <a:xfrm>
            <a:off x="1907458" y="2941131"/>
            <a:ext cx="1843209" cy="1699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 baseline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sz="1800" b="1" dirty="0" smtClean="0"/>
              <a:t>Challenges</a:t>
            </a:r>
            <a:endParaRPr lang="en" dirty="0" smtClean="0"/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Scale of the web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Refresh rate</a:t>
            </a:r>
          </a:p>
          <a:p>
            <a:pPr marL="285750" indent="-285750" algn="just"/>
            <a:r>
              <a:rPr lang="en-IN" sz="1600" dirty="0" smtClean="0">
                <a:latin typeface="Calibri Light" panose="020F0302020204030204" pitchFamily="34" charset="0"/>
              </a:rPr>
              <a:t>heterogeneity</a:t>
            </a:r>
            <a:endParaRPr lang="en" sz="16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How it works ?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50045" y="1616470"/>
            <a:ext cx="8007141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</a:t>
            </a:r>
            <a:r>
              <a:rPr lang="en" dirty="0" smtClean="0"/>
              <a:t>re</a:t>
            </a:r>
            <a:endParaRPr lang="en" dirty="0"/>
          </a:p>
        </p:txBody>
      </p:sp>
      <p:grpSp>
        <p:nvGrpSpPr>
          <p:cNvPr id="109" name="Shape 10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1711583"/>
            <a:ext cx="4140275" cy="2624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8" b="-1877"/>
          <a:stretch/>
        </p:blipFill>
        <p:spPr>
          <a:xfrm>
            <a:off x="4425410" y="1616470"/>
            <a:ext cx="4708758" cy="2896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014" y="4866971"/>
            <a:ext cx="347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alibri Light" panose="020F0302020204030204" pitchFamily="34" charset="0"/>
              </a:rPr>
              <a:t>Source: nazou.fiit.stuba.sk/home</a:t>
            </a:r>
            <a:r>
              <a:rPr lang="en-IN" sz="1200" dirty="0">
                <a:latin typeface="Calibri Light" panose="020F0302020204030204" pitchFamily="34" charset="0"/>
              </a:rPr>
              <a:t>/?page=webcrawler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860971" y="4336026"/>
            <a:ext cx="195943" cy="8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49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0392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IN" sz="2400" dirty="0"/>
              <a:t>Spatial Web Crawler: Objectives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dirty="0">
                <a:latin typeface="Calibri" panose="020F0502020204030204" pitchFamily="34" charset="0"/>
              </a:rPr>
              <a:t>Building a spatial web crawler</a:t>
            </a:r>
            <a:r>
              <a:rPr lang="en-IN" sz="1600" dirty="0">
                <a:latin typeface="Calibri" panose="020F0502020204030204" pitchFamily="34" charset="0"/>
              </a:rPr>
              <a:t> using </a:t>
            </a:r>
            <a:r>
              <a:rPr lang="en-IN" sz="1600" i="1" dirty="0">
                <a:latin typeface="Calibri" panose="020F0502020204030204" pitchFamily="34" charset="0"/>
              </a:rPr>
              <a:t>WFS</a:t>
            </a:r>
            <a:r>
              <a:rPr lang="en-IN" sz="1600" dirty="0">
                <a:latin typeface="Calibri" panose="020F0502020204030204" pitchFamily="34" charset="0"/>
              </a:rPr>
              <a:t> based on </a:t>
            </a:r>
            <a:r>
              <a:rPr lang="en-IN" sz="1600" i="1" dirty="0">
                <a:latin typeface="Calibri" panose="020F0502020204030204" pitchFamily="34" charset="0"/>
              </a:rPr>
              <a:t>OGC</a:t>
            </a:r>
            <a:r>
              <a:rPr lang="en-IN" sz="1600" dirty="0">
                <a:latin typeface="Calibri" panose="020F0502020204030204" pitchFamily="34" charset="0"/>
              </a:rPr>
              <a:t> standard</a:t>
            </a:r>
            <a:r>
              <a:rPr lang="en-IN" sz="1600" dirty="0" smtClean="0">
                <a:latin typeface="Calibri" panose="020F0502020204030204" pitchFamily="34" charset="0"/>
              </a:rPr>
              <a:t>.</a:t>
            </a:r>
            <a:endParaRPr lang="en" sz="1600" dirty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Building </a:t>
            </a:r>
            <a:r>
              <a:rPr lang="en-IN" sz="1600" dirty="0">
                <a:latin typeface="Calibri" panose="020F0502020204030204" pitchFamily="34" charset="0"/>
              </a:rPr>
              <a:t>a </a:t>
            </a:r>
            <a:r>
              <a:rPr lang="en-IN" sz="1600" b="1" i="1" dirty="0">
                <a:latin typeface="Calibri" panose="020F0502020204030204" pitchFamily="34" charset="0"/>
              </a:rPr>
              <a:t>domain</a:t>
            </a:r>
            <a:r>
              <a:rPr lang="en-IN" sz="1600" b="1" dirty="0">
                <a:latin typeface="Calibri" panose="020F0502020204030204" pitchFamily="34" charset="0"/>
              </a:rPr>
              <a:t> </a:t>
            </a:r>
            <a:r>
              <a:rPr lang="en-IN" sz="1600" b="1" i="1" dirty="0">
                <a:latin typeface="Calibri" panose="020F0502020204030204" pitchFamily="34" charset="0"/>
              </a:rPr>
              <a:t>ontology</a:t>
            </a:r>
            <a:r>
              <a:rPr lang="en-IN" sz="1600" dirty="0">
                <a:latin typeface="Calibri" panose="020F0502020204030204" pitchFamily="34" charset="0"/>
              </a:rPr>
              <a:t> with spatial </a:t>
            </a:r>
            <a:r>
              <a:rPr lang="en-IN" sz="1600" i="1" dirty="0">
                <a:latin typeface="Calibri" panose="020F0502020204030204" pitchFamily="34" charset="0"/>
              </a:rPr>
              <a:t>feature type</a:t>
            </a:r>
            <a:r>
              <a:rPr lang="en-IN" sz="1600" dirty="0">
                <a:latin typeface="Calibri" panose="020F0502020204030204" pitchFamily="34" charset="0"/>
              </a:rPr>
              <a:t>.</a:t>
            </a:r>
            <a:r>
              <a:rPr lang="en" sz="1600" dirty="0" smtClean="0">
                <a:latin typeface="Calibri" panose="020F0502020204030204" pitchFamily="34" charset="0"/>
              </a:rPr>
              <a:t> 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dirty="0" smtClean="0">
                <a:latin typeface="Calibri" panose="020F0502020204030204" pitchFamily="34" charset="0"/>
              </a:rPr>
              <a:t>Semantic </a:t>
            </a:r>
            <a:r>
              <a:rPr lang="en-IN" sz="1600" b="1" dirty="0">
                <a:latin typeface="Calibri" panose="020F0502020204030204" pitchFamily="34" charset="0"/>
              </a:rPr>
              <a:t>matching</a:t>
            </a:r>
            <a:r>
              <a:rPr lang="en-IN" sz="1600" dirty="0">
                <a:latin typeface="Calibri" panose="020F0502020204030204" pitchFamily="34" charset="0"/>
              </a:rPr>
              <a:t> using </a:t>
            </a:r>
            <a:r>
              <a:rPr lang="en-IN" sz="1600" i="1" dirty="0">
                <a:latin typeface="Calibri" panose="020F0502020204030204" pitchFamily="34" charset="0"/>
              </a:rPr>
              <a:t>ontology</a:t>
            </a:r>
            <a:r>
              <a:rPr lang="en-IN" sz="1600" dirty="0">
                <a:latin typeface="Calibri" panose="020F0502020204030204" pitchFamily="34" charset="0"/>
              </a:rPr>
              <a:t> and indexing of geo-servers with </a:t>
            </a:r>
            <a:r>
              <a:rPr lang="en-IN" sz="1600" dirty="0" smtClean="0">
                <a:latin typeface="Calibri" panose="020F0502020204030204" pitchFamily="34" charset="0"/>
              </a:rPr>
              <a:t>offered </a:t>
            </a:r>
            <a:r>
              <a:rPr lang="en-IN" sz="1600" i="1" dirty="0" smtClean="0">
                <a:latin typeface="Calibri" panose="020F0502020204030204" pitchFamily="34" charset="0"/>
              </a:rPr>
              <a:t>feature </a:t>
            </a:r>
            <a:r>
              <a:rPr lang="en-IN" sz="1600" i="1" dirty="0">
                <a:latin typeface="Calibri" panose="020F0502020204030204" pitchFamily="34" charset="0"/>
              </a:rPr>
              <a:t>type </a:t>
            </a:r>
            <a:r>
              <a:rPr lang="en-IN" sz="1600" dirty="0">
                <a:latin typeface="Calibri" panose="020F0502020204030204" pitchFamily="34" charset="0"/>
              </a:rPr>
              <a:t>reference</a:t>
            </a:r>
            <a:r>
              <a:rPr lang="en-IN" sz="1600" dirty="0" smtClean="0">
                <a:latin typeface="Calibri" panose="020F0502020204030204" pitchFamily="34" charset="0"/>
              </a:rPr>
              <a:t>.</a:t>
            </a: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600" dirty="0" smtClean="0">
              <a:latin typeface="Calibri" panose="020F0502020204030204" pitchFamily="34" charset="0"/>
            </a:endParaRPr>
          </a:p>
          <a:p>
            <a:pPr marL="571500" lvl="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Calibri" panose="020F0502020204030204" pitchFamily="34" charset="0"/>
              </a:rPr>
              <a:t>Performing </a:t>
            </a:r>
            <a:r>
              <a:rPr lang="en-IN" sz="1600" dirty="0">
                <a:latin typeface="Calibri" panose="020F0502020204030204" pitchFamily="34" charset="0"/>
              </a:rPr>
              <a:t>experiment with test seed </a:t>
            </a:r>
            <a:r>
              <a:rPr lang="en-IN" sz="1600" i="1" dirty="0">
                <a:latin typeface="Calibri" panose="020F0502020204030204" pitchFamily="34" charset="0"/>
              </a:rPr>
              <a:t>URLs</a:t>
            </a:r>
            <a:r>
              <a:rPr lang="en-IN" sz="1600" dirty="0">
                <a:latin typeface="Calibri" panose="020F0502020204030204" pitchFamily="34" charset="0"/>
              </a:rPr>
              <a:t> and </a:t>
            </a:r>
            <a:r>
              <a:rPr lang="en-IN" sz="1600" b="1" dirty="0" smtClean="0">
                <a:latin typeface="Calibri" panose="020F0502020204030204" pitchFamily="34" charset="0"/>
              </a:rPr>
              <a:t>analysing </a:t>
            </a:r>
            <a:r>
              <a:rPr lang="en-IN" sz="1600" b="1" dirty="0">
                <a:latin typeface="Calibri" panose="020F0502020204030204" pitchFamily="34" charset="0"/>
              </a:rPr>
              <a:t>the </a:t>
            </a:r>
            <a:r>
              <a:rPr lang="en-IN" sz="1600" b="1" dirty="0" smtClean="0">
                <a:latin typeface="Calibri" panose="020F0502020204030204" pitchFamily="34" charset="0"/>
              </a:rPr>
              <a:t>performance</a:t>
            </a:r>
            <a:r>
              <a:rPr lang="en-IN" sz="1600" dirty="0" smtClean="0">
                <a:latin typeface="Calibri" panose="020F0502020204030204" pitchFamily="34" charset="0"/>
              </a:rPr>
              <a:t> of </a:t>
            </a:r>
            <a:r>
              <a:rPr lang="en-IN" sz="1600" dirty="0">
                <a:latin typeface="Calibri" panose="020F0502020204030204" pitchFamily="34" charset="0"/>
              </a:rPr>
              <a:t>the crawler in terms of accurate semantic annotations.</a:t>
            </a:r>
            <a:endParaRPr lang="en" sz="16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" y="848048"/>
            <a:ext cx="584838" cy="5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5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689</Words>
  <Application>Microsoft Office PowerPoint</Application>
  <PresentationFormat>On-screen Show (16:9)</PresentationFormat>
  <Paragraphs>169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Light</vt:lpstr>
      <vt:lpstr>Quattrocento Sans</vt:lpstr>
      <vt:lpstr>Calibri</vt:lpstr>
      <vt:lpstr>Lora</vt:lpstr>
      <vt:lpstr>Wingdings</vt:lpstr>
      <vt:lpstr>Segoe UI</vt:lpstr>
      <vt:lpstr>Arial</vt:lpstr>
      <vt:lpstr>Viola template</vt:lpstr>
      <vt:lpstr>Geo-Crawler</vt:lpstr>
      <vt:lpstr>PowerPoint Presentation</vt:lpstr>
      <vt:lpstr>PowerPoint Presentation</vt:lpstr>
      <vt:lpstr>OGC Web Services</vt:lpstr>
      <vt:lpstr>3  terabytes </vt:lpstr>
      <vt:lpstr>How to search spatial data ?</vt:lpstr>
      <vt:lpstr>What is a Crawler ?</vt:lpstr>
      <vt:lpstr>How it works ?</vt:lpstr>
      <vt:lpstr>Spatial Web Crawler: Objectives</vt:lpstr>
      <vt:lpstr>Crawler Architecture</vt:lpstr>
      <vt:lpstr>PowerPoint Presentation</vt:lpstr>
      <vt:lpstr>PowerPoint Presentation</vt:lpstr>
      <vt:lpstr>Advantages of Spatial web crawler </vt:lpstr>
      <vt:lpstr>Future work &amp; Extensions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Deepak Punjabi</dc:creator>
  <cp:lastModifiedBy>Deepak Punjabi</cp:lastModifiedBy>
  <cp:revision>76</cp:revision>
  <dcterms:modified xsi:type="dcterms:W3CDTF">2016-03-30T08:56:24Z</dcterms:modified>
</cp:coreProperties>
</file>