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93" r:id="rId3"/>
    <p:sldId id="289" r:id="rId4"/>
    <p:sldId id="307" r:id="rId5"/>
    <p:sldId id="306" r:id="rId6"/>
    <p:sldId id="300" r:id="rId7"/>
    <p:sldId id="308" r:id="rId8"/>
    <p:sldId id="309" r:id="rId9"/>
    <p:sldId id="283" r:id="rId10"/>
    <p:sldId id="279" r:id="rId11"/>
  </p:sldIdLst>
  <p:sldSz cx="6858000" cy="5143500"/>
  <p:notesSz cx="6858000" cy="9144000"/>
  <p:embeddedFontLst>
    <p:embeddedFont>
      <p:font typeface="Calibri Light" panose="020F0302020204030204" pitchFamily="34" charset="0"/>
      <p:regular r:id="rId13"/>
      <p: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ora" panose="020B0604020202020204" charset="0"/>
      <p:regular r:id="rId19"/>
      <p:bold r:id="rId20"/>
      <p:italic r:id="rId21"/>
      <p:boldItalic r:id="rId22"/>
    </p:embeddedFont>
    <p:embeddedFont>
      <p:font typeface="Segoe UI" panose="020B0502040204020203" pitchFamily="34" charset="0"/>
      <p:regular r:id="rId23"/>
      <p:bold r:id="rId24"/>
      <p:italic r:id="rId25"/>
      <p:boldItalic r:id="rId26"/>
    </p:embeddedFont>
    <p:embeddedFont>
      <p:font typeface="Quattrocento Sans" panose="020B0604020202020204" charset="0"/>
      <p:bold r:id="rId27"/>
      <p:italic r:id="rId28"/>
      <p:boldItalic r:id="rId29"/>
    </p:embeddedFont>
    <p:embeddedFont>
      <p:font typeface="Microsoft New Tai Lue" panose="020B0502040204020203" pitchFamily="34" charset="0"/>
      <p:regular r:id="rId30"/>
      <p:bold r:id="rId31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D06C8A-4718-46E7-9A49-2D7B086EA5EA}">
  <a:tblStyle styleId="{DED06C8A-4718-46E7-9A49-2D7B086EA5E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242" y="78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14078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mtClean="0"/>
              <a:t>This is a note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204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654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99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250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859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285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811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031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747473" y="2003889"/>
            <a:ext cx="3392774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700"/>
            </a:lvl1pPr>
            <a:lvl2pPr>
              <a:spcBef>
                <a:spcPts val="0"/>
              </a:spcBef>
              <a:buSzPct val="100000"/>
              <a:defRPr sz="2700"/>
            </a:lvl2pPr>
            <a:lvl3pPr>
              <a:spcBef>
                <a:spcPts val="0"/>
              </a:spcBef>
              <a:buSzPct val="100000"/>
              <a:defRPr sz="2700"/>
            </a:lvl3pPr>
            <a:lvl4pPr>
              <a:spcBef>
                <a:spcPts val="0"/>
              </a:spcBef>
              <a:buSzPct val="100000"/>
              <a:defRPr sz="2700"/>
            </a:lvl4pPr>
            <a:lvl5pPr>
              <a:spcBef>
                <a:spcPts val="0"/>
              </a:spcBef>
              <a:buSzPct val="100000"/>
              <a:defRPr sz="2700"/>
            </a:lvl5pPr>
            <a:lvl6pPr>
              <a:spcBef>
                <a:spcPts val="0"/>
              </a:spcBef>
              <a:buSzPct val="100000"/>
              <a:defRPr sz="2700"/>
            </a:lvl6pPr>
            <a:lvl7pPr>
              <a:spcBef>
                <a:spcPts val="0"/>
              </a:spcBef>
              <a:buSzPct val="100000"/>
              <a:defRPr sz="2700"/>
            </a:lvl7pPr>
            <a:lvl8pPr>
              <a:spcBef>
                <a:spcPts val="0"/>
              </a:spcBef>
              <a:buSzPct val="100000"/>
              <a:defRPr sz="2700"/>
            </a:lvl8pPr>
            <a:lvl9pPr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-4518" y="3676511"/>
            <a:ext cx="68714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10"/>
          <p:cNvSpPr/>
          <p:nvPr/>
        </p:nvSpPr>
        <p:spPr>
          <a:xfrm>
            <a:off x="838463" y="3393001"/>
            <a:ext cx="42524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0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578788" y="2238001"/>
            <a:ext cx="3700350" cy="819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buFont typeface="Lora"/>
              <a:defRPr sz="1800" i="1">
                <a:latin typeface="Lora"/>
                <a:ea typeface="Lora"/>
                <a:cs typeface="Lora"/>
                <a:sym typeface="Lora"/>
              </a:defRPr>
            </a:lvl1pPr>
            <a:lvl2pPr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algn="ctr" rtl="0">
              <a:spcBef>
                <a:spcPts val="0"/>
              </a:spcBef>
              <a:buSzPct val="100000"/>
              <a:buFont typeface="Lora"/>
              <a:defRPr sz="1800" i="1">
                <a:latin typeface="Lora"/>
                <a:ea typeface="Lora"/>
                <a:cs typeface="Lora"/>
                <a:sym typeface="Lora"/>
              </a:defRPr>
            </a:lvl4pPr>
            <a:lvl5pPr algn="ctr" rtl="0">
              <a:spcBef>
                <a:spcPts val="0"/>
              </a:spcBef>
              <a:buSzPct val="100000"/>
              <a:buFont typeface="Lora"/>
              <a:defRPr sz="1800" i="1">
                <a:latin typeface="Lora"/>
                <a:ea typeface="Lora"/>
                <a:cs typeface="Lora"/>
                <a:sym typeface="Lora"/>
              </a:defRPr>
            </a:lvl5pPr>
            <a:lvl6pPr algn="ctr" rtl="0">
              <a:spcBef>
                <a:spcPts val="0"/>
              </a:spcBef>
              <a:buSzPct val="100000"/>
              <a:buFont typeface="Lora"/>
              <a:defRPr sz="1800" i="1">
                <a:latin typeface="Lora"/>
                <a:ea typeface="Lora"/>
                <a:cs typeface="Lora"/>
                <a:sym typeface="Lora"/>
              </a:defRPr>
            </a:lvl6pPr>
            <a:lvl7pPr algn="ctr" rtl="0">
              <a:spcBef>
                <a:spcPts val="0"/>
              </a:spcBef>
              <a:buSzPct val="100000"/>
              <a:buFont typeface="Lora"/>
              <a:defRPr sz="1800" i="1">
                <a:latin typeface="Lora"/>
                <a:ea typeface="Lora"/>
                <a:cs typeface="Lora"/>
                <a:sym typeface="Lora"/>
              </a:defRPr>
            </a:lvl7pPr>
            <a:lvl8pPr algn="ctr" rtl="0">
              <a:spcBef>
                <a:spcPts val="0"/>
              </a:spcBef>
              <a:buSzPct val="100000"/>
              <a:buFont typeface="Lora"/>
              <a:defRPr sz="1800" i="1">
                <a:latin typeface="Lora"/>
                <a:ea typeface="Lora"/>
                <a:cs typeface="Lora"/>
                <a:sym typeface="Lora"/>
              </a:defRPr>
            </a:lvl8pPr>
            <a:lvl9pPr algn="ctr">
              <a:spcBef>
                <a:spcPts val="0"/>
              </a:spcBef>
              <a:buSzPct val="100000"/>
              <a:buFont typeface="Lora"/>
              <a:defRPr sz="18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3438056" y="3676501"/>
            <a:ext cx="0" cy="148049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" name="Shape 20"/>
          <p:cNvSpPr/>
          <p:nvPr/>
        </p:nvSpPr>
        <p:spPr>
          <a:xfrm>
            <a:off x="3216376" y="3393001"/>
            <a:ext cx="42524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21" name="Shape 21"/>
          <p:cNvSpPr txBox="1"/>
          <p:nvPr/>
        </p:nvSpPr>
        <p:spPr>
          <a:xfrm>
            <a:off x="2695050" y="3412651"/>
            <a:ext cx="1467900" cy="65369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700" b="1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0" y="1131725"/>
            <a:ext cx="10318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613107" y="928767"/>
            <a:ext cx="304424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035938" y="922669"/>
            <a:ext cx="29087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SzPct val="100000"/>
              <a:buFont typeface="Lora"/>
              <a:buNone/>
              <a:defRPr sz="1500" b="1">
                <a:latin typeface="Lora"/>
                <a:ea typeface="Lora"/>
                <a:cs typeface="Lora"/>
                <a:sym typeface="Lora"/>
              </a:defRPr>
            </a:lvl1pPr>
            <a:lvl2pPr rtl="0">
              <a:spcBef>
                <a:spcPts val="0"/>
              </a:spcBef>
              <a:buSzPct val="100000"/>
              <a:buFont typeface="Lora"/>
              <a:buNone/>
              <a:defRPr sz="1500" b="1">
                <a:latin typeface="Lora"/>
                <a:ea typeface="Lora"/>
                <a:cs typeface="Lora"/>
                <a:sym typeface="Lora"/>
              </a:defRPr>
            </a:lvl2pPr>
            <a:lvl3pPr rtl="0">
              <a:spcBef>
                <a:spcPts val="0"/>
              </a:spcBef>
              <a:buSzPct val="100000"/>
              <a:buFont typeface="Lora"/>
              <a:buNone/>
              <a:defRPr sz="1500" b="1">
                <a:latin typeface="Lora"/>
                <a:ea typeface="Lora"/>
                <a:cs typeface="Lora"/>
                <a:sym typeface="Lora"/>
              </a:defRPr>
            </a:lvl3pPr>
            <a:lvl4pPr rtl="0">
              <a:spcBef>
                <a:spcPts val="0"/>
              </a:spcBef>
              <a:buSzPct val="100000"/>
              <a:buFont typeface="Lora"/>
              <a:buNone/>
              <a:defRPr sz="1500" b="1">
                <a:latin typeface="Lora"/>
                <a:ea typeface="Lora"/>
                <a:cs typeface="Lora"/>
                <a:sym typeface="Lora"/>
              </a:defRPr>
            </a:lvl4pPr>
            <a:lvl5pPr rtl="0">
              <a:spcBef>
                <a:spcPts val="0"/>
              </a:spcBef>
              <a:buSzPct val="100000"/>
              <a:buFont typeface="Lora"/>
              <a:buNone/>
              <a:defRPr sz="1500" b="1">
                <a:latin typeface="Lora"/>
                <a:ea typeface="Lora"/>
                <a:cs typeface="Lora"/>
                <a:sym typeface="Lora"/>
              </a:defRPr>
            </a:lvl5pPr>
            <a:lvl6pPr rtl="0">
              <a:spcBef>
                <a:spcPts val="0"/>
              </a:spcBef>
              <a:buSzPct val="100000"/>
              <a:buFont typeface="Lora"/>
              <a:buNone/>
              <a:defRPr sz="1500" b="1">
                <a:latin typeface="Lora"/>
                <a:ea typeface="Lora"/>
                <a:cs typeface="Lora"/>
                <a:sym typeface="Lora"/>
              </a:defRPr>
            </a:lvl6pPr>
            <a:lvl7pPr rtl="0">
              <a:spcBef>
                <a:spcPts val="0"/>
              </a:spcBef>
              <a:buSzPct val="100000"/>
              <a:buFont typeface="Lora"/>
              <a:buNone/>
              <a:defRPr sz="1500" b="1">
                <a:latin typeface="Lora"/>
                <a:ea typeface="Lora"/>
                <a:cs typeface="Lora"/>
                <a:sym typeface="Lora"/>
              </a:defRPr>
            </a:lvl7pPr>
            <a:lvl8pPr rtl="0">
              <a:spcBef>
                <a:spcPts val="0"/>
              </a:spcBef>
              <a:buSzPct val="100000"/>
              <a:buFont typeface="Lora"/>
              <a:buNone/>
              <a:defRPr sz="1500" b="1">
                <a:latin typeface="Lora"/>
                <a:ea typeface="Lora"/>
                <a:cs typeface="Lora"/>
                <a:sym typeface="Lora"/>
              </a:defRPr>
            </a:lvl8pPr>
            <a:lvl9pPr rtl="0">
              <a:spcBef>
                <a:spcPts val="0"/>
              </a:spcBef>
              <a:buSzPct val="100000"/>
              <a:buFont typeface="Lora"/>
              <a:buNone/>
              <a:defRPr sz="15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035938" y="1616470"/>
            <a:ext cx="5107275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45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5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5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rtl="0">
              <a:spcBef>
                <a:spcPts val="270"/>
              </a:spcBef>
              <a:buClr>
                <a:srgbClr val="FFCD00"/>
              </a:buClr>
              <a:buSzPct val="100000"/>
              <a:buFont typeface="Quattrocento Sans"/>
              <a:defRPr sz="135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rtl="0">
              <a:spcBef>
                <a:spcPts val="270"/>
              </a:spcBef>
              <a:buClr>
                <a:srgbClr val="FFCD00"/>
              </a:buClr>
              <a:buSzPct val="100000"/>
              <a:buFont typeface="Quattrocento Sans"/>
              <a:defRPr sz="135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rtl="0">
              <a:spcBef>
                <a:spcPts val="270"/>
              </a:spcBef>
              <a:buClr>
                <a:srgbClr val="FFCD00"/>
              </a:buClr>
              <a:buSzPct val="100000"/>
              <a:buFont typeface="Quattrocento Sans"/>
              <a:defRPr sz="135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rtl="0">
              <a:spcBef>
                <a:spcPts val="270"/>
              </a:spcBef>
              <a:buClr>
                <a:srgbClr val="FFCD00"/>
              </a:buClr>
              <a:buSzPct val="100000"/>
              <a:buFont typeface="Quattrocento Sans"/>
              <a:defRPr sz="135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rtl="0">
              <a:spcBef>
                <a:spcPts val="270"/>
              </a:spcBef>
              <a:buClr>
                <a:srgbClr val="FFCD00"/>
              </a:buClr>
              <a:buSzPct val="100000"/>
              <a:buFont typeface="Quattrocento Sans"/>
              <a:defRPr sz="135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rtl="0">
              <a:spcBef>
                <a:spcPts val="270"/>
              </a:spcBef>
              <a:buClr>
                <a:srgbClr val="FFCD00"/>
              </a:buClr>
              <a:buSzPct val="100000"/>
              <a:buFont typeface="Quattrocento Sans"/>
              <a:defRPr sz="135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3949238" y="1131725"/>
            <a:ext cx="2908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035938" y="922669"/>
            <a:ext cx="29087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035938" y="1651075"/>
            <a:ext cx="17504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350"/>
            </a:lvl1pPr>
            <a:lvl2pPr rtl="0">
              <a:spcBef>
                <a:spcPts val="0"/>
              </a:spcBef>
              <a:buSzPct val="100000"/>
              <a:defRPr sz="1350"/>
            </a:lvl2pPr>
            <a:lvl3pPr rtl="0">
              <a:spcBef>
                <a:spcPts val="0"/>
              </a:spcBef>
              <a:buSzPct val="100000"/>
              <a:defRPr sz="135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2876184" y="1651075"/>
            <a:ext cx="17504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350"/>
            </a:lvl1pPr>
            <a:lvl2pPr rtl="0">
              <a:spcBef>
                <a:spcPts val="0"/>
              </a:spcBef>
              <a:buSzPct val="100000"/>
              <a:defRPr sz="1350"/>
            </a:lvl2pPr>
            <a:lvl3pPr rtl="0">
              <a:spcBef>
                <a:spcPts val="0"/>
              </a:spcBef>
              <a:buSzPct val="100000"/>
              <a:defRPr sz="135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716430" y="1651075"/>
            <a:ext cx="17504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350"/>
            </a:lvl1pPr>
            <a:lvl2pPr rtl="0">
              <a:spcBef>
                <a:spcPts val="0"/>
              </a:spcBef>
              <a:buSzPct val="100000"/>
              <a:defRPr sz="1350"/>
            </a:lvl2pPr>
            <a:lvl3pPr rtl="0">
              <a:spcBef>
                <a:spcPts val="0"/>
              </a:spcBef>
              <a:buSzPct val="100000"/>
              <a:defRPr sz="135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0" y="1131725"/>
            <a:ext cx="10318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/>
          <p:nvPr/>
        </p:nvSpPr>
        <p:spPr>
          <a:xfrm>
            <a:off x="613107" y="928767"/>
            <a:ext cx="304424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50"/>
          </a:p>
        </p:txBody>
      </p:sp>
      <p:cxnSp>
        <p:nvCxnSpPr>
          <p:cNvPr id="42" name="Shape 42"/>
          <p:cNvCxnSpPr/>
          <p:nvPr/>
        </p:nvCxnSpPr>
        <p:spPr>
          <a:xfrm>
            <a:off x="3949238" y="1131725"/>
            <a:ext cx="2908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1035938" y="1616470"/>
            <a:ext cx="5107275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5938" y="937117"/>
            <a:ext cx="5107275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7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727587" y="1052052"/>
            <a:ext cx="5860025" cy="1963651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sz="3200" dirty="0" smtClean="0"/>
              <a:t>Cloud based implementation: G</a:t>
            </a:r>
            <a:r>
              <a:rPr lang="en" sz="3200" dirty="0" smtClean="0"/>
              <a:t>eo-Crawler</a:t>
            </a:r>
            <a:endParaRPr lang="e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746091" y="3417764"/>
            <a:ext cx="30086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257175">
              <a:buClr>
                <a:srgbClr val="FFCD00"/>
              </a:buClr>
              <a:buSzPct val="100000"/>
              <a:buFont typeface="Wingdings" panose="05000000000000000000" pitchFamily="2" charset="2"/>
              <a:buChar char="q"/>
            </a:pPr>
            <a:endParaRPr lang="en-IN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28625" indent="-257175">
              <a:buClr>
                <a:srgbClr val="FFCD00"/>
              </a:buClr>
              <a:buSzPct val="100000"/>
              <a:buFont typeface="Wingdings" panose="05000000000000000000" pitchFamily="2" charset="2"/>
              <a:buChar char="q"/>
            </a:pPr>
            <a:endParaRPr lang="en-IN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>
              <a:buClr>
                <a:srgbClr val="FFCD00"/>
              </a:buClr>
              <a:buSzPct val="100000"/>
            </a:pPr>
            <a:r>
              <a:rPr lang="en-IN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	Under </a:t>
            </a:r>
            <a:r>
              <a:rPr lang="en-IN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Guidance of</a:t>
            </a:r>
          </a:p>
          <a:p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	Professor </a:t>
            </a:r>
            <a:r>
              <a:rPr lang="en-IN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Soumya</a:t>
            </a:r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K. Ghosh</a:t>
            </a:r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5691" y="3417764"/>
            <a:ext cx="339212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257175">
              <a:buClr>
                <a:srgbClr val="FFCD00"/>
              </a:buClr>
              <a:buSzPct val="100000"/>
              <a:buFont typeface="Wingdings" panose="05000000000000000000" pitchFamily="2" charset="2"/>
              <a:buChar char="q"/>
            </a:pPr>
            <a:endParaRPr lang="en-IN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28625" indent="-257175">
              <a:buClr>
                <a:srgbClr val="FFCD00"/>
              </a:buClr>
              <a:buSzPct val="100000"/>
              <a:buFont typeface="Wingdings" panose="05000000000000000000" pitchFamily="2" charset="2"/>
              <a:buChar char="q"/>
            </a:pPr>
            <a:endParaRPr lang="en-IN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>
              <a:buClr>
                <a:srgbClr val="FFCD00"/>
              </a:buClr>
              <a:buSzPct val="100000"/>
            </a:pPr>
            <a:r>
              <a:rPr lang="en-IN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IN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Prepared by</a:t>
            </a:r>
            <a:endParaRPr lang="en-IN" sz="1200" dirty="0"/>
          </a:p>
          <a:p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Deepak Punjabi (</a:t>
            </a:r>
            <a:r>
              <a:rPr lang="en-IN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15IT60R17</a:t>
            </a:r>
            <a:r>
              <a:rPr lang="en-IN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IN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Bhumi </a:t>
            </a:r>
            <a:r>
              <a:rPr lang="en-IN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Faldu</a:t>
            </a:r>
            <a:r>
              <a:rPr lang="en-IN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IN" sz="12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15IT60R18</a:t>
            </a:r>
            <a:r>
              <a:rPr lang="en-IN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IN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Mayank</a:t>
            </a:r>
            <a:r>
              <a:rPr lang="en-IN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Gautam</a:t>
            </a:r>
            <a:r>
              <a:rPr lang="en-IN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IN" sz="12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15IT60D04</a:t>
            </a:r>
            <a:r>
              <a:rPr lang="en-IN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90" y="3502816"/>
            <a:ext cx="452994" cy="45299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subTitle" idx="1"/>
          </p:nvPr>
        </p:nvSpPr>
        <p:spPr>
          <a:xfrm>
            <a:off x="1778626" y="2213269"/>
            <a:ext cx="3766049" cy="58859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2700" b="1" i="1" dirty="0">
                <a:latin typeface="Lora"/>
                <a:ea typeface="Lora"/>
                <a:cs typeface="Lora"/>
                <a:sym typeface="Lora"/>
              </a:rPr>
              <a:t>Any questions ?</a:t>
            </a:r>
          </a:p>
          <a:p>
            <a:endParaRPr sz="1350" dirty="0">
              <a:solidFill>
                <a:schemeClr val="dk1"/>
              </a:solidFill>
            </a:endParaRPr>
          </a:p>
        </p:txBody>
      </p:sp>
      <p:cxnSp>
        <p:nvCxnSpPr>
          <p:cNvPr id="332" name="Shape 332"/>
          <p:cNvCxnSpPr/>
          <p:nvPr/>
        </p:nvCxnSpPr>
        <p:spPr>
          <a:xfrm>
            <a:off x="4838" y="1714500"/>
            <a:ext cx="179797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3" name="Shape 333"/>
          <p:cNvSpPr txBox="1">
            <a:spLocks noGrp="1"/>
          </p:cNvSpPr>
          <p:nvPr>
            <p:ph type="ctrTitle"/>
          </p:nvPr>
        </p:nvSpPr>
        <p:spPr>
          <a:xfrm>
            <a:off x="1778719" y="1255351"/>
            <a:ext cx="3681000" cy="86984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" sz="4500"/>
              <a:t>Thanks!</a:t>
            </a:r>
          </a:p>
        </p:txBody>
      </p:sp>
      <p:cxnSp>
        <p:nvCxnSpPr>
          <p:cNvPr id="334" name="Shape 334"/>
          <p:cNvCxnSpPr/>
          <p:nvPr/>
        </p:nvCxnSpPr>
        <p:spPr>
          <a:xfrm>
            <a:off x="4192350" y="1714500"/>
            <a:ext cx="266557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5" name="Shape 335"/>
          <p:cNvSpPr/>
          <p:nvPr/>
        </p:nvSpPr>
        <p:spPr>
          <a:xfrm>
            <a:off x="623944" y="1287319"/>
            <a:ext cx="854325" cy="854325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336" name="Shape 336"/>
          <p:cNvGrpSpPr/>
          <p:nvPr/>
        </p:nvGrpSpPr>
        <p:grpSpPr>
          <a:xfrm>
            <a:off x="861666" y="1536007"/>
            <a:ext cx="379292" cy="356825"/>
            <a:chOff x="5972700" y="2330200"/>
            <a:chExt cx="411625" cy="387275"/>
          </a:xfrm>
        </p:grpSpPr>
        <p:sp>
          <p:nvSpPr>
            <p:cNvPr id="337" name="Shape 33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813619" y="757083"/>
            <a:ext cx="5230761" cy="2576051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pPr>
              <a:buNone/>
            </a:pPr>
            <a:r>
              <a:rPr lang="en-IN" sz="2000" dirty="0" smtClean="0"/>
              <a:t>Building a cloud based implementation</a:t>
            </a:r>
          </a:p>
          <a:p>
            <a:pPr>
              <a:buNone/>
            </a:pPr>
            <a:r>
              <a:rPr lang="en-IN" sz="2000" dirty="0" smtClean="0"/>
              <a:t>for a </a:t>
            </a:r>
          </a:p>
          <a:p>
            <a:pPr>
              <a:buNone/>
            </a:pPr>
            <a:r>
              <a:rPr lang="en-IN" sz="2000" dirty="0" smtClean="0"/>
              <a:t>spatial web crawler </a:t>
            </a:r>
          </a:p>
          <a:p>
            <a:pPr>
              <a:buNone/>
            </a:pPr>
            <a:r>
              <a:rPr lang="en-IN" sz="2000" dirty="0" smtClean="0"/>
              <a:t>that crawls through the web to </a:t>
            </a:r>
          </a:p>
          <a:p>
            <a:pPr>
              <a:buNone/>
            </a:pPr>
            <a:r>
              <a:rPr lang="en-IN" sz="2000" dirty="0" smtClean="0"/>
              <a:t>find and store </a:t>
            </a:r>
          </a:p>
          <a:p>
            <a:pPr>
              <a:buNone/>
            </a:pPr>
            <a:r>
              <a:rPr lang="en-IN" sz="2000" dirty="0" smtClean="0"/>
              <a:t>web feature services</a:t>
            </a:r>
          </a:p>
          <a:p>
            <a:pPr>
              <a:buNone/>
            </a:pPr>
            <a:r>
              <a:rPr lang="en-IN" sz="2000" dirty="0" smtClean="0"/>
              <a:t> classify and index them for efficient retrieval.</a:t>
            </a:r>
            <a:endParaRPr lang="en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564132" y="4729316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Problem Definition</a:t>
            </a:r>
            <a:endParaRPr lang="en-IN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7584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203086" y="951478"/>
            <a:ext cx="3779411" cy="326699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-IN" sz="2800" dirty="0" smtClean="0"/>
              <a:t>Objectives</a:t>
            </a:r>
            <a:endParaRPr lang="en" sz="2800"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035938" y="1406013"/>
            <a:ext cx="5246875" cy="2783427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428625" indent="-257175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IN" sz="1200" b="1" dirty="0" smtClean="0">
              <a:latin typeface="Calibri" panose="020F0502020204030204" pitchFamily="34" charset="0"/>
            </a:endParaRPr>
          </a:p>
          <a:p>
            <a:pPr marL="428625" indent="-257175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400" dirty="0" smtClean="0">
                <a:latin typeface="Calibri" panose="020F0502020204030204" pitchFamily="34" charset="0"/>
              </a:rPr>
              <a:t>Implementing a </a:t>
            </a:r>
            <a:r>
              <a:rPr lang="en-IN" sz="1400" b="1" dirty="0" smtClean="0">
                <a:latin typeface="Calibri" panose="020F0502020204030204" pitchFamily="34" charset="0"/>
              </a:rPr>
              <a:t>cloud based architecture</a:t>
            </a:r>
            <a:r>
              <a:rPr lang="en-IN" sz="1400" dirty="0" smtClean="0">
                <a:latin typeface="Calibri" panose="020F0502020204030204" pitchFamily="34" charset="0"/>
              </a:rPr>
              <a:t> to build and efficient web crawler.</a:t>
            </a:r>
          </a:p>
          <a:p>
            <a:pPr marL="428625" indent="-257175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IN" sz="1400" b="1" dirty="0">
              <a:latin typeface="Calibri" panose="020F0502020204030204" pitchFamily="34" charset="0"/>
            </a:endParaRPr>
          </a:p>
          <a:p>
            <a:pPr marL="428625" indent="-257175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400" b="1" dirty="0" smtClean="0">
                <a:latin typeface="Calibri" panose="020F0502020204030204" pitchFamily="34" charset="0"/>
              </a:rPr>
              <a:t>Building </a:t>
            </a:r>
            <a:r>
              <a:rPr lang="en-IN" sz="1400" b="1" dirty="0">
                <a:latin typeface="Calibri" panose="020F0502020204030204" pitchFamily="34" charset="0"/>
              </a:rPr>
              <a:t>a spatial web crawler</a:t>
            </a:r>
            <a:r>
              <a:rPr lang="en-IN" sz="1400" dirty="0">
                <a:latin typeface="Calibri" panose="020F0502020204030204" pitchFamily="34" charset="0"/>
              </a:rPr>
              <a:t> using </a:t>
            </a:r>
            <a:r>
              <a:rPr lang="en-IN" sz="1400" i="1" dirty="0">
                <a:latin typeface="Calibri" panose="020F0502020204030204" pitchFamily="34" charset="0"/>
              </a:rPr>
              <a:t>WFS</a:t>
            </a:r>
            <a:r>
              <a:rPr lang="en-IN" sz="1400" dirty="0">
                <a:latin typeface="Calibri" panose="020F0502020204030204" pitchFamily="34" charset="0"/>
              </a:rPr>
              <a:t> based on </a:t>
            </a:r>
            <a:r>
              <a:rPr lang="en-IN" sz="1400" i="1" dirty="0">
                <a:latin typeface="Calibri" panose="020F0502020204030204" pitchFamily="34" charset="0"/>
              </a:rPr>
              <a:t>OGC</a:t>
            </a:r>
            <a:r>
              <a:rPr lang="en-IN" sz="1400" dirty="0">
                <a:latin typeface="Calibri" panose="020F0502020204030204" pitchFamily="34" charset="0"/>
              </a:rPr>
              <a:t> standard</a:t>
            </a:r>
            <a:r>
              <a:rPr lang="en-IN" sz="1400" dirty="0">
                <a:latin typeface="Calibri" panose="020F0502020204030204" pitchFamily="34" charset="0"/>
              </a:rPr>
              <a:t>.</a:t>
            </a:r>
            <a:endParaRPr lang="en" sz="1400" dirty="0">
              <a:latin typeface="Calibri" panose="020F0502020204030204" pitchFamily="34" charset="0"/>
            </a:endParaRPr>
          </a:p>
          <a:p>
            <a:pPr marL="428625" indent="-257175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IN" sz="1400" dirty="0">
              <a:latin typeface="Calibri" panose="020F0502020204030204" pitchFamily="34" charset="0"/>
            </a:endParaRPr>
          </a:p>
          <a:p>
            <a:pPr marL="428625" indent="-257175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400" dirty="0">
                <a:latin typeface="Calibri" panose="020F0502020204030204" pitchFamily="34" charset="0"/>
              </a:rPr>
              <a:t>Building </a:t>
            </a:r>
            <a:r>
              <a:rPr lang="en-IN" sz="1400" dirty="0">
                <a:latin typeface="Calibri" panose="020F0502020204030204" pitchFamily="34" charset="0"/>
              </a:rPr>
              <a:t>a </a:t>
            </a:r>
            <a:r>
              <a:rPr lang="en-IN" sz="1400" b="1" i="1" dirty="0">
                <a:latin typeface="Calibri" panose="020F0502020204030204" pitchFamily="34" charset="0"/>
              </a:rPr>
              <a:t>domain</a:t>
            </a:r>
            <a:r>
              <a:rPr lang="en-IN" sz="1400" b="1" dirty="0">
                <a:latin typeface="Calibri" panose="020F0502020204030204" pitchFamily="34" charset="0"/>
              </a:rPr>
              <a:t> </a:t>
            </a:r>
            <a:r>
              <a:rPr lang="en-IN" sz="1400" b="1" i="1" dirty="0">
                <a:latin typeface="Calibri" panose="020F0502020204030204" pitchFamily="34" charset="0"/>
              </a:rPr>
              <a:t>ontology</a:t>
            </a:r>
            <a:r>
              <a:rPr lang="en-IN" sz="1400" dirty="0">
                <a:latin typeface="Calibri" panose="020F0502020204030204" pitchFamily="34" charset="0"/>
              </a:rPr>
              <a:t> with spatial </a:t>
            </a:r>
            <a:r>
              <a:rPr lang="en-IN" sz="1400" i="1" dirty="0">
                <a:latin typeface="Calibri" panose="020F0502020204030204" pitchFamily="34" charset="0"/>
              </a:rPr>
              <a:t>feature type</a:t>
            </a:r>
            <a:r>
              <a:rPr lang="en-IN" sz="1400" dirty="0">
                <a:latin typeface="Calibri" panose="020F0502020204030204" pitchFamily="34" charset="0"/>
              </a:rPr>
              <a:t>.</a:t>
            </a:r>
            <a:r>
              <a:rPr lang="en" sz="1400" dirty="0">
                <a:latin typeface="Calibri" panose="020F0502020204030204" pitchFamily="34" charset="0"/>
              </a:rPr>
              <a:t> </a:t>
            </a:r>
          </a:p>
          <a:p>
            <a:pPr marL="428625" indent="-257175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IN" sz="1400" dirty="0">
              <a:latin typeface="Calibri" panose="020F0502020204030204" pitchFamily="34" charset="0"/>
            </a:endParaRPr>
          </a:p>
          <a:p>
            <a:pPr marL="428625" indent="-257175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400" b="1" dirty="0">
                <a:latin typeface="Calibri" panose="020F0502020204030204" pitchFamily="34" charset="0"/>
              </a:rPr>
              <a:t>Semantic </a:t>
            </a:r>
            <a:r>
              <a:rPr lang="en-IN" sz="1400" b="1" dirty="0">
                <a:latin typeface="Calibri" panose="020F0502020204030204" pitchFamily="34" charset="0"/>
              </a:rPr>
              <a:t>matching</a:t>
            </a:r>
            <a:r>
              <a:rPr lang="en-IN" sz="1400" dirty="0">
                <a:latin typeface="Calibri" panose="020F0502020204030204" pitchFamily="34" charset="0"/>
              </a:rPr>
              <a:t> using </a:t>
            </a:r>
            <a:r>
              <a:rPr lang="en-IN" sz="1400" i="1" dirty="0">
                <a:latin typeface="Calibri" panose="020F0502020204030204" pitchFamily="34" charset="0"/>
              </a:rPr>
              <a:t>ontology</a:t>
            </a:r>
            <a:r>
              <a:rPr lang="en-IN" sz="1400" dirty="0">
                <a:latin typeface="Calibri" panose="020F0502020204030204" pitchFamily="34" charset="0"/>
              </a:rPr>
              <a:t> and indexing of geo-servers with </a:t>
            </a:r>
            <a:r>
              <a:rPr lang="en-IN" sz="1400" dirty="0">
                <a:latin typeface="Calibri" panose="020F0502020204030204" pitchFamily="34" charset="0"/>
              </a:rPr>
              <a:t>offered </a:t>
            </a:r>
            <a:r>
              <a:rPr lang="en-IN" sz="1400" i="1" dirty="0">
                <a:latin typeface="Calibri" panose="020F0502020204030204" pitchFamily="34" charset="0"/>
              </a:rPr>
              <a:t>feature </a:t>
            </a:r>
            <a:r>
              <a:rPr lang="en-IN" sz="1400" i="1" dirty="0">
                <a:latin typeface="Calibri" panose="020F0502020204030204" pitchFamily="34" charset="0"/>
              </a:rPr>
              <a:t>type </a:t>
            </a:r>
            <a:r>
              <a:rPr lang="en-IN" sz="1400" dirty="0">
                <a:latin typeface="Calibri" panose="020F0502020204030204" pitchFamily="34" charset="0"/>
              </a:rPr>
              <a:t>reference</a:t>
            </a:r>
            <a:r>
              <a:rPr lang="en-IN" sz="1400" dirty="0">
                <a:latin typeface="Calibri" panose="020F0502020204030204" pitchFamily="34" charset="0"/>
              </a:rPr>
              <a:t>.</a:t>
            </a:r>
          </a:p>
          <a:p>
            <a:pPr marL="428625" indent="-257175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IN" sz="1400" dirty="0">
              <a:latin typeface="Calibri" panose="020F0502020204030204" pitchFamily="34" charset="0"/>
            </a:endParaRPr>
          </a:p>
          <a:p>
            <a:pPr marL="428625" indent="-257175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1400" dirty="0">
                <a:latin typeface="Calibri" panose="020F0502020204030204" pitchFamily="34" charset="0"/>
              </a:rPr>
              <a:t>Performing </a:t>
            </a:r>
            <a:r>
              <a:rPr lang="en-IN" sz="1400" dirty="0">
                <a:latin typeface="Calibri" panose="020F0502020204030204" pitchFamily="34" charset="0"/>
              </a:rPr>
              <a:t>experiment with test seed </a:t>
            </a:r>
            <a:r>
              <a:rPr lang="en-IN" sz="1400" i="1" dirty="0">
                <a:latin typeface="Calibri" panose="020F0502020204030204" pitchFamily="34" charset="0"/>
              </a:rPr>
              <a:t>URLs</a:t>
            </a:r>
            <a:r>
              <a:rPr lang="en-IN" sz="1400" dirty="0">
                <a:latin typeface="Calibri" panose="020F0502020204030204" pitchFamily="34" charset="0"/>
              </a:rPr>
              <a:t> and </a:t>
            </a:r>
            <a:r>
              <a:rPr lang="en-IN" sz="1400" b="1" dirty="0">
                <a:latin typeface="Calibri" panose="020F0502020204030204" pitchFamily="34" charset="0"/>
              </a:rPr>
              <a:t>analysing </a:t>
            </a:r>
            <a:r>
              <a:rPr lang="en-IN" sz="1400" b="1" dirty="0">
                <a:latin typeface="Calibri" panose="020F0502020204030204" pitchFamily="34" charset="0"/>
              </a:rPr>
              <a:t>the </a:t>
            </a:r>
            <a:r>
              <a:rPr lang="en-IN" sz="1400" b="1" dirty="0">
                <a:latin typeface="Calibri" panose="020F0502020204030204" pitchFamily="34" charset="0"/>
              </a:rPr>
              <a:t>performance</a:t>
            </a:r>
            <a:r>
              <a:rPr lang="en-IN" sz="1400" dirty="0">
                <a:latin typeface="Calibri" panose="020F0502020204030204" pitchFamily="34" charset="0"/>
              </a:rPr>
              <a:t> of </a:t>
            </a:r>
            <a:r>
              <a:rPr lang="en-IN" sz="1400" dirty="0">
                <a:latin typeface="Calibri" panose="020F0502020204030204" pitchFamily="34" charset="0"/>
              </a:rPr>
              <a:t>the crawler in terms of accurate semantic annotations.</a:t>
            </a:r>
            <a:endParaRPr lang="en" sz="1400" dirty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0" y="865239"/>
            <a:ext cx="543232" cy="55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253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031270" y="883179"/>
            <a:ext cx="3968681" cy="326699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" sz="2800" dirty="0" smtClean="0"/>
              <a:t>Solution Methodology</a:t>
            </a:r>
            <a:endParaRPr lang="en" sz="2800" dirty="0"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89039" y="1881244"/>
            <a:ext cx="2819400" cy="234179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>
              <a:buNone/>
            </a:pPr>
            <a:r>
              <a:rPr lang="en" sz="1500" b="1" dirty="0" smtClean="0"/>
              <a:t>Master-Worker Approch</a:t>
            </a:r>
            <a:endParaRPr lang="en" sz="1500" b="1" dirty="0"/>
          </a:p>
          <a:p>
            <a:pPr>
              <a:buNone/>
            </a:pPr>
            <a:endParaRPr lang="en" b="1" dirty="0"/>
          </a:p>
          <a:p>
            <a:pPr marL="214313" indent="-214313" algn="just">
              <a:buFont typeface="Wingdings" panose="05000000000000000000" pitchFamily="2" charset="2"/>
              <a:buChar char="q"/>
            </a:pPr>
            <a:r>
              <a:rPr lang="en-IN" sz="1400" dirty="0" smtClean="0">
                <a:latin typeface="Calibri Light" panose="020F0302020204030204" pitchFamily="34" charset="0"/>
              </a:rPr>
              <a:t>One master, multiple worker</a:t>
            </a:r>
          </a:p>
          <a:p>
            <a:pPr marL="214313" indent="-214313" algn="just">
              <a:buFont typeface="Wingdings" panose="05000000000000000000" pitchFamily="2" charset="2"/>
              <a:buChar char="q"/>
            </a:pPr>
            <a:r>
              <a:rPr lang="en-IN" sz="1400" dirty="0" smtClean="0">
                <a:latin typeface="Calibri Light" panose="020F0302020204030204" pitchFamily="34" charset="0"/>
              </a:rPr>
              <a:t>Master manages workers</a:t>
            </a:r>
          </a:p>
          <a:p>
            <a:pPr marL="214313" indent="-214313" algn="just">
              <a:buFont typeface="Wingdings" panose="05000000000000000000" pitchFamily="2" charset="2"/>
              <a:buChar char="q"/>
            </a:pPr>
            <a:r>
              <a:rPr lang="en-IN" sz="1400" dirty="0" smtClean="0">
                <a:latin typeface="Calibri Light" panose="020F0302020204030204" pitchFamily="34" charset="0"/>
              </a:rPr>
              <a:t>Task is divided into multiple smaller tasks by master</a:t>
            </a:r>
          </a:p>
          <a:p>
            <a:pPr marL="214313" indent="-214313" algn="just">
              <a:buFont typeface="Wingdings" panose="05000000000000000000" pitchFamily="2" charset="2"/>
              <a:buChar char="q"/>
            </a:pPr>
            <a:r>
              <a:rPr lang="en-IN" sz="1400" dirty="0" smtClean="0">
                <a:latin typeface="Calibri Light" panose="020F0302020204030204" pitchFamily="34" charset="0"/>
              </a:rPr>
              <a:t>Master assigns task to worker and keep track of the work state</a:t>
            </a:r>
          </a:p>
          <a:p>
            <a:pPr marL="214313" indent="-214313" algn="just">
              <a:buFont typeface="Wingdings" panose="05000000000000000000" pitchFamily="2" charset="2"/>
              <a:buChar char="q"/>
            </a:pPr>
            <a:r>
              <a:rPr lang="en-IN" sz="1400" dirty="0" smtClean="0">
                <a:latin typeface="Calibri Light" panose="020F0302020204030204" pitchFamily="34" charset="0"/>
              </a:rPr>
              <a:t>All workers run this task parallel</a:t>
            </a:r>
          </a:p>
          <a:p>
            <a:pPr marL="214313" indent="-214313" algn="just">
              <a:buFont typeface="Wingdings" panose="05000000000000000000" pitchFamily="2" charset="2"/>
              <a:buChar char="q"/>
            </a:pPr>
            <a:r>
              <a:rPr lang="en-IN" sz="1400" dirty="0" smtClean="0">
                <a:latin typeface="Calibri Light" panose="020F0302020204030204" pitchFamily="34" charset="0"/>
              </a:rPr>
              <a:t>Master does the synchronization between the workers</a:t>
            </a:r>
            <a:endParaRPr lang="en" sz="1400" dirty="0">
              <a:latin typeface="Calibri Light" panose="020F0302020204030204" pitchFamily="34" charset="0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body" idx="2"/>
          </p:nvPr>
        </p:nvSpPr>
        <p:spPr>
          <a:xfrm>
            <a:off x="3736258" y="1881244"/>
            <a:ext cx="2910348" cy="234179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>
              <a:buNone/>
            </a:pPr>
            <a:r>
              <a:rPr lang="en" sz="1500" b="1" dirty="0" smtClean="0"/>
              <a:t>Map-Reduce Approach</a:t>
            </a:r>
            <a:endParaRPr lang="en" sz="1500" b="1" dirty="0"/>
          </a:p>
          <a:p>
            <a:pPr>
              <a:buNone/>
            </a:pPr>
            <a:endParaRPr lang="en" b="1" dirty="0"/>
          </a:p>
          <a:p>
            <a:pPr marL="214313" indent="-214313" algn="just">
              <a:buFont typeface="Wingdings" panose="05000000000000000000" pitchFamily="2" charset="2"/>
              <a:buChar char="q"/>
            </a:pPr>
            <a:r>
              <a:rPr lang="en-IN" sz="1400" dirty="0" smtClean="0">
                <a:latin typeface="Calibri Light" panose="020F0302020204030204" pitchFamily="34" charset="0"/>
              </a:rPr>
              <a:t>Framework includes two types of nodes, mapper nodes and reducer nodes</a:t>
            </a:r>
          </a:p>
          <a:p>
            <a:pPr marL="214313" indent="-214313" algn="just">
              <a:buFont typeface="Wingdings" panose="05000000000000000000" pitchFamily="2" charset="2"/>
              <a:buChar char="q"/>
            </a:pPr>
            <a:r>
              <a:rPr lang="en-IN" sz="1400" dirty="0" smtClean="0">
                <a:latin typeface="Calibri Light" panose="020F0302020204030204" pitchFamily="34" charset="0"/>
              </a:rPr>
              <a:t>Mapper node crawls through URLs to fetch and filter URLs and store them into list </a:t>
            </a:r>
          </a:p>
          <a:p>
            <a:pPr marL="214313" indent="-214313" algn="just">
              <a:buFont typeface="Wingdings" panose="05000000000000000000" pitchFamily="2" charset="2"/>
              <a:buChar char="q"/>
            </a:pPr>
            <a:r>
              <a:rPr lang="en-IN" sz="1400" dirty="0" smtClean="0">
                <a:latin typeface="Calibri Light" panose="020F0302020204030204" pitchFamily="34" charset="0"/>
              </a:rPr>
              <a:t>Reducer node checks if the URL belong to a geo-server</a:t>
            </a:r>
          </a:p>
          <a:p>
            <a:pPr marL="214313" indent="-214313" algn="just">
              <a:buFont typeface="Wingdings" panose="05000000000000000000" pitchFamily="2" charset="2"/>
              <a:buChar char="q"/>
            </a:pPr>
            <a:r>
              <a:rPr lang="en-IN" sz="1400" dirty="0" smtClean="0">
                <a:latin typeface="Calibri Light" panose="020F0302020204030204" pitchFamily="34" charset="0"/>
              </a:rPr>
              <a:t>If yes, then it extracts the feature metadata from the server and stores it into the repository</a:t>
            </a:r>
            <a:endParaRPr lang="en" sz="1400" dirty="0">
              <a:latin typeface="Calibri Light" panose="020F03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46" y="777783"/>
            <a:ext cx="537492" cy="53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291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95864" y="775674"/>
            <a:ext cx="958646" cy="4350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Seed URLs</a:t>
            </a:r>
            <a:endParaRPr lang="en-IN" sz="1050" dirty="0"/>
          </a:p>
        </p:txBody>
      </p:sp>
      <p:sp>
        <p:nvSpPr>
          <p:cNvPr id="3" name="Flowchart: Process 2"/>
          <p:cNvSpPr/>
          <p:nvPr/>
        </p:nvSpPr>
        <p:spPr>
          <a:xfrm>
            <a:off x="95864" y="1549964"/>
            <a:ext cx="958646" cy="44245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i="1" dirty="0" err="1"/>
              <a:t>URLQueue</a:t>
            </a:r>
            <a:endParaRPr lang="en-IN" sz="1050" i="1" dirty="0"/>
          </a:p>
        </p:txBody>
      </p:sp>
      <p:cxnSp>
        <p:nvCxnSpPr>
          <p:cNvPr id="5" name="Straight Arrow Connector 4"/>
          <p:cNvCxnSpPr>
            <a:stCxn id="2" idx="2"/>
            <a:endCxn id="3" idx="0"/>
          </p:cNvCxnSpPr>
          <p:nvPr/>
        </p:nvCxnSpPr>
        <p:spPr>
          <a:xfrm>
            <a:off x="575187" y="1210751"/>
            <a:ext cx="0" cy="33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/>
          <p:cNvSpPr/>
          <p:nvPr/>
        </p:nvSpPr>
        <p:spPr>
          <a:xfrm>
            <a:off x="95864" y="2350525"/>
            <a:ext cx="958646" cy="44245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Filter</a:t>
            </a:r>
          </a:p>
          <a:p>
            <a:pPr algn="ctr"/>
            <a:r>
              <a:rPr lang="en-IN" sz="1050" dirty="0"/>
              <a:t>Stage</a:t>
            </a:r>
            <a:endParaRPr lang="en-IN" sz="105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64127" y="2018222"/>
            <a:ext cx="0" cy="33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1655504" y="2267563"/>
            <a:ext cx="1002891" cy="60514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Parse</a:t>
            </a:r>
          </a:p>
          <a:p>
            <a:pPr algn="ctr"/>
            <a:r>
              <a:rPr lang="en-IN" sz="1050" dirty="0"/>
              <a:t>Source page</a:t>
            </a:r>
            <a:endParaRPr lang="en-IN" sz="1050" dirty="0"/>
          </a:p>
        </p:txBody>
      </p:sp>
      <p:sp>
        <p:nvSpPr>
          <p:cNvPr id="9" name="Flowchart: Process 8"/>
          <p:cNvSpPr/>
          <p:nvPr/>
        </p:nvSpPr>
        <p:spPr>
          <a:xfrm>
            <a:off x="1661035" y="1147604"/>
            <a:ext cx="1002891" cy="60514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Remove duplicate URL</a:t>
            </a:r>
            <a:endParaRPr lang="en-IN" sz="1050" dirty="0"/>
          </a:p>
        </p:txBody>
      </p:sp>
      <p:sp>
        <p:nvSpPr>
          <p:cNvPr id="10" name="Flowchart: Process 9"/>
          <p:cNvSpPr/>
          <p:nvPr/>
        </p:nvSpPr>
        <p:spPr>
          <a:xfrm>
            <a:off x="95864" y="3125278"/>
            <a:ext cx="958646" cy="44245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WMS</a:t>
            </a:r>
          </a:p>
          <a:p>
            <a:pPr algn="ctr"/>
            <a:r>
              <a:rPr lang="en-IN" sz="1050" dirty="0"/>
              <a:t>Resolver</a:t>
            </a:r>
          </a:p>
        </p:txBody>
      </p:sp>
      <p:sp>
        <p:nvSpPr>
          <p:cNvPr id="11" name="Flowchart: Decision 10"/>
          <p:cNvSpPr/>
          <p:nvPr/>
        </p:nvSpPr>
        <p:spPr>
          <a:xfrm>
            <a:off x="1655504" y="3346502"/>
            <a:ext cx="1256946" cy="67105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Geo</a:t>
            </a:r>
          </a:p>
          <a:p>
            <a:pPr algn="ctr"/>
            <a:r>
              <a:rPr lang="en-IN" sz="1050" dirty="0"/>
              <a:t>Server?</a:t>
            </a:r>
            <a:endParaRPr lang="en-IN" sz="1050" dirty="0"/>
          </a:p>
        </p:txBody>
      </p:sp>
      <p:sp>
        <p:nvSpPr>
          <p:cNvPr id="12" name="Flowchart: Process 11"/>
          <p:cNvSpPr/>
          <p:nvPr/>
        </p:nvSpPr>
        <p:spPr>
          <a:xfrm>
            <a:off x="3311013" y="775674"/>
            <a:ext cx="1519084" cy="5014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Get </a:t>
            </a:r>
            <a:r>
              <a:rPr lang="en-IN" sz="1050" i="1" dirty="0" err="1"/>
              <a:t>FeatureTypeList</a:t>
            </a:r>
            <a:endParaRPr lang="en-IN" sz="1050" i="1" dirty="0"/>
          </a:p>
        </p:txBody>
      </p:sp>
      <p:sp>
        <p:nvSpPr>
          <p:cNvPr id="13" name="Flowchart: Process 12"/>
          <p:cNvSpPr/>
          <p:nvPr/>
        </p:nvSpPr>
        <p:spPr>
          <a:xfrm>
            <a:off x="3311013" y="1767500"/>
            <a:ext cx="1519084" cy="5899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Parse </a:t>
            </a:r>
            <a:r>
              <a:rPr lang="en-IN" sz="1050" i="1" dirty="0" err="1"/>
              <a:t>FeatureTypeList</a:t>
            </a:r>
            <a:endParaRPr lang="en-IN" sz="1050" i="1" dirty="0"/>
          </a:p>
          <a:p>
            <a:pPr algn="ctr"/>
            <a:r>
              <a:rPr lang="en-IN" sz="1050" dirty="0"/>
              <a:t>Check &lt;Name&gt;, &lt;Title&gt;, &lt;Keyword&gt;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3311012" y="2847817"/>
            <a:ext cx="1519084" cy="5899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i="1" dirty="0" err="1"/>
              <a:t>DescribeFeatureType</a:t>
            </a:r>
            <a:endParaRPr lang="en-IN" sz="1050" i="1" dirty="0"/>
          </a:p>
        </p:txBody>
      </p:sp>
      <p:sp>
        <p:nvSpPr>
          <p:cNvPr id="15" name="Flowchart: Process 14"/>
          <p:cNvSpPr/>
          <p:nvPr/>
        </p:nvSpPr>
        <p:spPr>
          <a:xfrm>
            <a:off x="5091877" y="1787145"/>
            <a:ext cx="1519084" cy="5899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Perform semantic match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5460588" y="693864"/>
            <a:ext cx="781664" cy="8561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Ontology</a:t>
            </a:r>
            <a:endParaRPr lang="en-IN" sz="1050" dirty="0"/>
          </a:p>
        </p:txBody>
      </p:sp>
      <p:sp>
        <p:nvSpPr>
          <p:cNvPr id="17" name="Flowchart: Decision 16"/>
          <p:cNvSpPr/>
          <p:nvPr/>
        </p:nvSpPr>
        <p:spPr>
          <a:xfrm>
            <a:off x="5303883" y="2756676"/>
            <a:ext cx="1095071" cy="67105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Match found?</a:t>
            </a:r>
            <a:endParaRPr lang="en-IN" sz="1050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5460588" y="3624878"/>
            <a:ext cx="781664" cy="8561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Repository</a:t>
            </a:r>
            <a:endParaRPr lang="en-IN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564127" y="1243854"/>
            <a:ext cx="5293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" dirty="0"/>
              <a:t>I</a:t>
            </a:r>
            <a:r>
              <a:rPr lang="en-IN" sz="750" dirty="0"/>
              <a:t>nitialize</a:t>
            </a:r>
            <a:endParaRPr lang="en-IN" sz="75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64127" y="2803571"/>
            <a:ext cx="0" cy="33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8" idx="1"/>
          </p:cNvCxnSpPr>
          <p:nvPr/>
        </p:nvCxnSpPr>
        <p:spPr>
          <a:xfrm flipV="1">
            <a:off x="1054510" y="2570136"/>
            <a:ext cx="600995" cy="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0"/>
            <a:endCxn id="9" idx="2"/>
          </p:cNvCxnSpPr>
          <p:nvPr/>
        </p:nvCxnSpPr>
        <p:spPr>
          <a:xfrm flipV="1">
            <a:off x="2156950" y="1752751"/>
            <a:ext cx="5531" cy="51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1" idx="3"/>
            <a:endCxn id="12" idx="1"/>
          </p:cNvCxnSpPr>
          <p:nvPr/>
        </p:nvCxnSpPr>
        <p:spPr>
          <a:xfrm flipV="1">
            <a:off x="2912451" y="1026397"/>
            <a:ext cx="398563" cy="26556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0" idx="2"/>
            <a:endCxn id="11" idx="1"/>
          </p:cNvCxnSpPr>
          <p:nvPr/>
        </p:nvCxnSpPr>
        <p:spPr>
          <a:xfrm rot="16200000" flipH="1">
            <a:off x="1058195" y="3084720"/>
            <a:ext cx="114300" cy="1080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9" idx="1"/>
            <a:endCxn id="3" idx="3"/>
          </p:cNvCxnSpPr>
          <p:nvPr/>
        </p:nvCxnSpPr>
        <p:spPr>
          <a:xfrm rot="10800000" flipV="1">
            <a:off x="1054510" y="1450178"/>
            <a:ext cx="606525" cy="3210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2"/>
            <a:endCxn id="13" idx="0"/>
          </p:cNvCxnSpPr>
          <p:nvPr/>
        </p:nvCxnSpPr>
        <p:spPr>
          <a:xfrm flipH="1">
            <a:off x="4070555" y="1277118"/>
            <a:ext cx="1" cy="490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14" idx="0"/>
          </p:cNvCxnSpPr>
          <p:nvPr/>
        </p:nvCxnSpPr>
        <p:spPr>
          <a:xfrm flipH="1">
            <a:off x="4070554" y="2357435"/>
            <a:ext cx="1" cy="490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3"/>
            <a:endCxn id="15" idx="0"/>
          </p:cNvCxnSpPr>
          <p:nvPr/>
        </p:nvCxnSpPr>
        <p:spPr>
          <a:xfrm flipH="1">
            <a:off x="5851419" y="1549964"/>
            <a:ext cx="1" cy="237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5" idx="2"/>
            <a:endCxn id="17" idx="0"/>
          </p:cNvCxnSpPr>
          <p:nvPr/>
        </p:nvCxnSpPr>
        <p:spPr>
          <a:xfrm rot="5400000">
            <a:off x="5661621" y="2566878"/>
            <a:ext cx="37959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14" idx="3"/>
            <a:endCxn id="15" idx="1"/>
          </p:cNvCxnSpPr>
          <p:nvPr/>
        </p:nvCxnSpPr>
        <p:spPr>
          <a:xfrm flipV="1">
            <a:off x="4830095" y="2082112"/>
            <a:ext cx="261782" cy="10606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17" idx="2"/>
            <a:endCxn id="18" idx="1"/>
          </p:cNvCxnSpPr>
          <p:nvPr/>
        </p:nvCxnSpPr>
        <p:spPr>
          <a:xfrm rot="16200000" flipH="1">
            <a:off x="5752844" y="3526302"/>
            <a:ext cx="197150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55825" y="2051559"/>
            <a:ext cx="75052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" dirty="0"/>
              <a:t>Extract URLs</a:t>
            </a:r>
            <a:endParaRPr lang="en-IN" sz="750" dirty="0"/>
          </a:p>
        </p:txBody>
      </p:sp>
      <p:sp>
        <p:nvSpPr>
          <p:cNvPr id="80" name="TextBox 79"/>
          <p:cNvSpPr txBox="1"/>
          <p:nvPr/>
        </p:nvSpPr>
        <p:spPr>
          <a:xfrm>
            <a:off x="1136076" y="2346602"/>
            <a:ext cx="46679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" dirty="0"/>
              <a:t>Parser</a:t>
            </a:r>
            <a:endParaRPr lang="en-IN" sz="750" dirty="0"/>
          </a:p>
        </p:txBody>
      </p:sp>
      <p:sp>
        <p:nvSpPr>
          <p:cNvPr id="85" name="TextBox 84"/>
          <p:cNvSpPr txBox="1"/>
          <p:nvPr/>
        </p:nvSpPr>
        <p:spPr>
          <a:xfrm>
            <a:off x="2114484" y="1866893"/>
            <a:ext cx="6303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" dirty="0"/>
              <a:t>Extract</a:t>
            </a:r>
          </a:p>
          <a:p>
            <a:r>
              <a:rPr lang="en-IN" sz="750" dirty="0"/>
              <a:t>Hyperlinks</a:t>
            </a:r>
            <a:endParaRPr lang="en-IN" sz="750" dirty="0"/>
          </a:p>
        </p:txBody>
      </p:sp>
      <p:sp>
        <p:nvSpPr>
          <p:cNvPr id="86" name="TextBox 85"/>
          <p:cNvSpPr txBox="1"/>
          <p:nvPr/>
        </p:nvSpPr>
        <p:spPr>
          <a:xfrm>
            <a:off x="1105821" y="1248844"/>
            <a:ext cx="56618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" dirty="0" err="1"/>
              <a:t>E</a:t>
            </a:r>
            <a:r>
              <a:rPr lang="en-IN" sz="750" dirty="0" err="1"/>
              <a:t>nqueue</a:t>
            </a:r>
            <a:endParaRPr lang="en-IN" sz="750" dirty="0"/>
          </a:p>
        </p:txBody>
      </p:sp>
      <p:sp>
        <p:nvSpPr>
          <p:cNvPr id="87" name="TextBox 86"/>
          <p:cNvSpPr txBox="1"/>
          <p:nvPr/>
        </p:nvSpPr>
        <p:spPr>
          <a:xfrm>
            <a:off x="575187" y="2838909"/>
            <a:ext cx="92365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" dirty="0"/>
              <a:t>Remove checked</a:t>
            </a:r>
            <a:endParaRPr lang="en-IN" sz="750" dirty="0"/>
          </a:p>
        </p:txBody>
      </p:sp>
      <p:sp>
        <p:nvSpPr>
          <p:cNvPr id="88" name="TextBox 87"/>
          <p:cNvSpPr txBox="1"/>
          <p:nvPr/>
        </p:nvSpPr>
        <p:spPr>
          <a:xfrm>
            <a:off x="564127" y="3711836"/>
            <a:ext cx="89639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" dirty="0" err="1"/>
              <a:t>GetCapabilities</a:t>
            </a:r>
            <a:r>
              <a:rPr lang="en-IN" sz="750" dirty="0"/>
              <a:t>()</a:t>
            </a:r>
            <a:endParaRPr lang="en-IN" sz="750" dirty="0"/>
          </a:p>
        </p:txBody>
      </p:sp>
      <p:sp>
        <p:nvSpPr>
          <p:cNvPr id="91" name="TextBox 90"/>
          <p:cNvSpPr txBox="1"/>
          <p:nvPr/>
        </p:nvSpPr>
        <p:spPr>
          <a:xfrm>
            <a:off x="2869357" y="2426255"/>
            <a:ext cx="34977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" dirty="0"/>
              <a:t>Yes</a:t>
            </a:r>
            <a:endParaRPr lang="en-IN" sz="750" dirty="0"/>
          </a:p>
        </p:txBody>
      </p:sp>
      <p:sp>
        <p:nvSpPr>
          <p:cNvPr id="92" name="TextBox 91"/>
          <p:cNvSpPr txBox="1"/>
          <p:nvPr/>
        </p:nvSpPr>
        <p:spPr>
          <a:xfrm>
            <a:off x="4070554" y="1392795"/>
            <a:ext cx="81464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" dirty="0"/>
              <a:t>List of features</a:t>
            </a:r>
            <a:endParaRPr lang="en-IN" sz="750" dirty="0"/>
          </a:p>
        </p:txBody>
      </p:sp>
      <p:sp>
        <p:nvSpPr>
          <p:cNvPr id="93" name="TextBox 92"/>
          <p:cNvSpPr txBox="1"/>
          <p:nvPr/>
        </p:nvSpPr>
        <p:spPr>
          <a:xfrm>
            <a:off x="4041151" y="2458827"/>
            <a:ext cx="77617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" dirty="0"/>
              <a:t>For all feature</a:t>
            </a:r>
            <a:endParaRPr lang="en-IN" sz="750" dirty="0"/>
          </a:p>
        </p:txBody>
      </p:sp>
      <p:sp>
        <p:nvSpPr>
          <p:cNvPr id="94" name="TextBox 93"/>
          <p:cNvSpPr txBox="1"/>
          <p:nvPr/>
        </p:nvSpPr>
        <p:spPr>
          <a:xfrm>
            <a:off x="4916880" y="2482934"/>
            <a:ext cx="5661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" dirty="0"/>
              <a:t>Feature</a:t>
            </a:r>
          </a:p>
          <a:p>
            <a:r>
              <a:rPr lang="en-IN" sz="750" dirty="0"/>
              <a:t>definition</a:t>
            </a:r>
            <a:endParaRPr lang="en-IN" sz="750" dirty="0"/>
          </a:p>
        </p:txBody>
      </p:sp>
      <p:sp>
        <p:nvSpPr>
          <p:cNvPr id="95" name="TextBox 94"/>
          <p:cNvSpPr txBox="1"/>
          <p:nvPr/>
        </p:nvSpPr>
        <p:spPr>
          <a:xfrm>
            <a:off x="6175047" y="3157066"/>
            <a:ext cx="652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50" dirty="0"/>
              <a:t>Add to persistence</a:t>
            </a:r>
          </a:p>
          <a:p>
            <a:r>
              <a:rPr lang="en-IN" sz="750" dirty="0"/>
              <a:t>storage</a:t>
            </a:r>
            <a:endParaRPr lang="en-IN" sz="750" dirty="0"/>
          </a:p>
        </p:txBody>
      </p:sp>
      <p:sp>
        <p:nvSpPr>
          <p:cNvPr id="96" name="TextBox 95"/>
          <p:cNvSpPr txBox="1"/>
          <p:nvPr/>
        </p:nvSpPr>
        <p:spPr>
          <a:xfrm>
            <a:off x="5866788" y="2441469"/>
            <a:ext cx="94448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" dirty="0"/>
              <a:t>Found in ontology</a:t>
            </a:r>
            <a:endParaRPr lang="en-IN" sz="750" dirty="0"/>
          </a:p>
        </p:txBody>
      </p:sp>
      <p:sp>
        <p:nvSpPr>
          <p:cNvPr id="100" name="Rectangle 99"/>
          <p:cNvSpPr/>
          <p:nvPr/>
        </p:nvSpPr>
        <p:spPr>
          <a:xfrm>
            <a:off x="44776" y="684953"/>
            <a:ext cx="2912450" cy="23297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01" name="Rectangle 100"/>
          <p:cNvSpPr/>
          <p:nvPr/>
        </p:nvSpPr>
        <p:spPr>
          <a:xfrm>
            <a:off x="44776" y="3092203"/>
            <a:ext cx="3127790" cy="9607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02" name="Rectangle 101"/>
          <p:cNvSpPr/>
          <p:nvPr/>
        </p:nvSpPr>
        <p:spPr>
          <a:xfrm>
            <a:off x="3236163" y="655497"/>
            <a:ext cx="3527746" cy="291223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03" name="TextBox 102"/>
          <p:cNvSpPr txBox="1"/>
          <p:nvPr/>
        </p:nvSpPr>
        <p:spPr>
          <a:xfrm>
            <a:off x="1625434" y="775673"/>
            <a:ext cx="12650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solidFill>
                  <a:schemeClr val="accent2">
                    <a:lumMod val="75000"/>
                  </a:schemeClr>
                </a:solidFill>
              </a:rPr>
              <a:t>Extraction Module</a:t>
            </a:r>
            <a:endParaRPr lang="en-IN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63810" y="3116785"/>
            <a:ext cx="963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solidFill>
                  <a:schemeClr val="accent2">
                    <a:lumMod val="75000"/>
                  </a:schemeClr>
                </a:solidFill>
              </a:rPr>
              <a:t>WFS Module</a:t>
            </a:r>
            <a:endParaRPr lang="en-IN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36162" y="3613834"/>
            <a:ext cx="18437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solidFill>
                  <a:schemeClr val="accent2">
                    <a:lumMod val="75000"/>
                  </a:schemeClr>
                </a:solidFill>
              </a:rPr>
              <a:t>Analysis &amp; Indexing Module</a:t>
            </a:r>
            <a:endParaRPr lang="en-IN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58395" y="4667874"/>
            <a:ext cx="2085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Spatial Crawler </a:t>
            </a:r>
            <a:r>
              <a:rPr lang="en-IN" sz="1200" dirty="0"/>
              <a:t>Architecture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77055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035938" y="960865"/>
            <a:ext cx="3772036" cy="326699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" sz="2800" dirty="0" smtClean="0"/>
              <a:t>Result Metric</a:t>
            </a:r>
            <a:endParaRPr lang="en" sz="2800"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035938" y="1855290"/>
            <a:ext cx="5107275" cy="23341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428625" indent="-257175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dirty="0"/>
              <a:t>Here </a:t>
            </a:r>
            <a:endParaRPr lang="en" dirty="0" smtClean="0"/>
          </a:p>
          <a:p>
            <a:pPr marL="171450">
              <a:spcBef>
                <a:spcPts val="0"/>
              </a:spcBef>
              <a:buNone/>
            </a:pPr>
            <a:r>
              <a:rPr lang="en" dirty="0" smtClean="0"/>
              <a:t> </a:t>
            </a:r>
          </a:p>
          <a:p>
            <a:pPr marL="428625" indent="-257175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dirty="0" smtClean="0"/>
              <a:t>text</a:t>
            </a:r>
            <a:endParaRPr lang="en" dirty="0"/>
          </a:p>
          <a:p>
            <a:pPr marL="171450">
              <a:spcBef>
                <a:spcPts val="0"/>
              </a:spcBef>
              <a:buNone/>
            </a:pPr>
            <a:r>
              <a:rPr lang="en" dirty="0" smtClean="0"/>
              <a:t> </a:t>
            </a:r>
          </a:p>
          <a:p>
            <a:pPr marL="428625" indent="-257175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dirty="0" smtClean="0"/>
              <a:t>R</a:t>
            </a:r>
            <a:r>
              <a:rPr lang="en" dirty="0" smtClean="0"/>
              <a:t>e</a:t>
            </a:r>
          </a:p>
          <a:p>
            <a:pPr marL="428625" indent="-257175">
              <a:spcBef>
                <a:spcPts val="0"/>
              </a:spcBef>
              <a:buFont typeface="Wingdings" panose="05000000000000000000" pitchFamily="2" charset="2"/>
              <a:buChar char="q"/>
            </a:pPr>
            <a:endParaRPr dirty="0"/>
          </a:p>
          <a:p>
            <a:pPr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r>
              <a:rPr lang="en" dirty="0" smtClean="0"/>
              <a:t>Final score is calculated by taking average over all </a:t>
            </a:r>
            <a:r>
              <a:rPr lang="en" i="1" dirty="0" smtClean="0"/>
              <a:t>feature types</a:t>
            </a:r>
            <a:r>
              <a:rPr lang="en" dirty="0" smtClean="0"/>
              <a:t>.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09" name="Shape 109"/>
          <p:cNvGrpSpPr/>
          <p:nvPr/>
        </p:nvGrpSpPr>
        <p:grpSpPr>
          <a:xfrm>
            <a:off x="677512" y="1043956"/>
            <a:ext cx="160968" cy="160968"/>
            <a:chOff x="2594050" y="1631825"/>
            <a:chExt cx="439625" cy="439625"/>
          </a:xfrm>
        </p:grpSpPr>
        <p:sp>
          <p:nvSpPr>
            <p:cNvPr id="110" name="Shape 11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910" y="2938785"/>
            <a:ext cx="1986240" cy="4501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910" y="1817607"/>
            <a:ext cx="4165388" cy="4501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911" y="2364553"/>
            <a:ext cx="4486901" cy="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8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938" y="834179"/>
            <a:ext cx="4656939" cy="435599"/>
          </a:xfrm>
        </p:spPr>
        <p:txBody>
          <a:bodyPr/>
          <a:lstStyle/>
          <a:p>
            <a:r>
              <a:rPr lang="en-IN" sz="2800" dirty="0" smtClean="0"/>
              <a:t>Performance based on LCS threshold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5"/>
          <a:stretch/>
        </p:blipFill>
        <p:spPr>
          <a:xfrm>
            <a:off x="957279" y="1455174"/>
            <a:ext cx="5107275" cy="34644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7088" y="4866501"/>
            <a:ext cx="2207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latin typeface="Calibri" panose="020F0502020204030204" pitchFamily="34" charset="0"/>
              </a:rPr>
              <a:t>source: </a:t>
            </a:r>
            <a:r>
              <a:rPr lang="en-IN" sz="1200" dirty="0" err="1" smtClean="0">
                <a:latin typeface="Calibri" panose="020F0502020204030204" pitchFamily="34" charset="0"/>
              </a:rPr>
              <a:t>patil</a:t>
            </a:r>
            <a:r>
              <a:rPr lang="en-IN" sz="1200" dirty="0" smtClean="0">
                <a:latin typeface="Calibri" panose="020F0502020204030204" pitchFamily="34" charset="0"/>
              </a:rPr>
              <a:t> et al,</a:t>
            </a:r>
            <a:r>
              <a:rPr lang="en-US" altLang="en-US" sz="1200" dirty="0">
                <a:latin typeface="Calibri" panose="020F0502020204030204" pitchFamily="34" charset="0"/>
              </a:rPr>
              <a:t> s</a:t>
            </a:r>
            <a:r>
              <a:rPr lang="en-US" altLang="en-US" sz="1200" dirty="0" smtClean="0">
                <a:latin typeface="Calibri" panose="020F0502020204030204" pitchFamily="34" charset="0"/>
              </a:rPr>
              <a:t>pringer 2014</a:t>
            </a:r>
            <a:endParaRPr lang="en-IN" sz="1200" dirty="0">
              <a:latin typeface="Calibri" panose="020F050202020403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136267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17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035938" y="951033"/>
            <a:ext cx="3339417" cy="326699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" sz="2400" dirty="0" smtClean="0"/>
              <a:t>Conclusive Thoughts</a:t>
            </a:r>
            <a:endParaRPr lang="en" sz="2400" dirty="0"/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035938" y="1872169"/>
            <a:ext cx="1750499" cy="9085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171450" indent="-171450" algn="just"/>
            <a:r>
              <a:rPr lang="en" sz="1200" b="1" dirty="0" smtClean="0"/>
              <a:t>In the recent era, need of storing and retrieving sptial data and feature is a necessity</a:t>
            </a:r>
            <a:endParaRPr lang="en" sz="1200" dirty="0"/>
          </a:p>
        </p:txBody>
      </p:sp>
      <p:sp>
        <p:nvSpPr>
          <p:cNvPr id="267" name="Shape 267"/>
          <p:cNvSpPr txBox="1">
            <a:spLocks noGrp="1"/>
          </p:cNvSpPr>
          <p:nvPr>
            <p:ph type="body" idx="2"/>
          </p:nvPr>
        </p:nvSpPr>
        <p:spPr>
          <a:xfrm>
            <a:off x="2876186" y="1872169"/>
            <a:ext cx="1750499" cy="9085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171450" indent="-171450" algn="just"/>
            <a:r>
              <a:rPr lang="en" sz="1200" dirty="0" smtClean="0"/>
              <a:t>To retrieve sptial data, it is necessary to understand it’s feature and operations</a:t>
            </a:r>
            <a:endParaRPr lang="en" sz="1200" dirty="0"/>
          </a:p>
        </p:txBody>
      </p:sp>
      <p:sp>
        <p:nvSpPr>
          <p:cNvPr id="268" name="Shape 268"/>
          <p:cNvSpPr txBox="1">
            <a:spLocks noGrp="1"/>
          </p:cNvSpPr>
          <p:nvPr>
            <p:ph type="body" idx="3"/>
          </p:nvPr>
        </p:nvSpPr>
        <p:spPr>
          <a:xfrm>
            <a:off x="4716434" y="1872169"/>
            <a:ext cx="1750499" cy="9085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171450" indent="-171450" algn="just"/>
            <a:r>
              <a:rPr lang="en-IN" sz="1200" dirty="0" smtClean="0"/>
              <a:t>To cater the need of spatial data, crawler based approach is implemented</a:t>
            </a:r>
            <a:endParaRPr sz="1200" dirty="0"/>
          </a:p>
        </p:txBody>
      </p:sp>
      <p:sp>
        <p:nvSpPr>
          <p:cNvPr id="269" name="Shape 269"/>
          <p:cNvSpPr txBox="1">
            <a:spLocks noGrp="1"/>
          </p:cNvSpPr>
          <p:nvPr>
            <p:ph type="body" idx="4294967295"/>
          </p:nvPr>
        </p:nvSpPr>
        <p:spPr>
          <a:xfrm>
            <a:off x="1035938" y="3070856"/>
            <a:ext cx="1750499" cy="9085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171450" indent="-171450" algn="just">
              <a:spcBef>
                <a:spcPts val="0"/>
              </a:spcBef>
            </a:pPr>
            <a:r>
              <a:rPr lang="en" sz="1200" dirty="0" smtClean="0"/>
              <a:t>Cloud based approch can be followed for the implementation using both master slave and map reduce approach.</a:t>
            </a:r>
            <a:endParaRPr lang="en" sz="1200" dirty="0"/>
          </a:p>
        </p:txBody>
      </p:sp>
      <p:sp>
        <p:nvSpPr>
          <p:cNvPr id="270" name="Shape 270"/>
          <p:cNvSpPr txBox="1">
            <a:spLocks noGrp="1"/>
          </p:cNvSpPr>
          <p:nvPr>
            <p:ph type="body" idx="4294967295"/>
          </p:nvPr>
        </p:nvSpPr>
        <p:spPr>
          <a:xfrm>
            <a:off x="2876186" y="3070856"/>
            <a:ext cx="1840248" cy="9085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171450" lvl="0" indent="-171450" algn="just">
              <a:spcBef>
                <a:spcPts val="0"/>
              </a:spcBef>
            </a:pPr>
            <a:r>
              <a:rPr lang="en" sz="1200" dirty="0" smtClean="0"/>
              <a:t>Massive parallelization can be applied to cater the peformance need for the crawler.</a:t>
            </a:r>
            <a:endParaRPr lang="en" sz="1200" dirty="0"/>
          </a:p>
        </p:txBody>
      </p:sp>
      <p:sp>
        <p:nvSpPr>
          <p:cNvPr id="271" name="Shape 271"/>
          <p:cNvSpPr txBox="1">
            <a:spLocks noGrp="1"/>
          </p:cNvSpPr>
          <p:nvPr>
            <p:ph type="body" idx="4294967295"/>
          </p:nvPr>
        </p:nvSpPr>
        <p:spPr>
          <a:xfrm>
            <a:off x="4716434" y="3070856"/>
            <a:ext cx="1871179" cy="9085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171450" lvl="0" indent="-171450" algn="just">
              <a:spcBef>
                <a:spcPts val="0"/>
              </a:spcBef>
            </a:pPr>
            <a:r>
              <a:rPr lang="en" sz="1200" dirty="0"/>
              <a:t>Cloud based </a:t>
            </a:r>
            <a:r>
              <a:rPr lang="en" sz="1200" dirty="0" smtClean="0"/>
              <a:t>approach </a:t>
            </a:r>
            <a:r>
              <a:rPr lang="en" sz="1200" dirty="0"/>
              <a:t>provides cost effective and scalable </a:t>
            </a:r>
            <a:r>
              <a:rPr lang="en" sz="1200" dirty="0" smtClean="0"/>
              <a:t>archi-tecture. It satisfies the economy of scale.</a:t>
            </a:r>
            <a:endParaRPr lang="en" sz="1200" dirty="0"/>
          </a:p>
        </p:txBody>
      </p:sp>
      <p:grpSp>
        <p:nvGrpSpPr>
          <p:cNvPr id="272" name="Shape 272"/>
          <p:cNvGrpSpPr/>
          <p:nvPr/>
        </p:nvGrpSpPr>
        <p:grpSpPr>
          <a:xfrm>
            <a:off x="677512" y="1034124"/>
            <a:ext cx="160968" cy="160968"/>
            <a:chOff x="2594050" y="1631825"/>
            <a:chExt cx="439625" cy="439625"/>
          </a:xfrm>
        </p:grpSpPr>
        <p:sp>
          <p:nvSpPr>
            <p:cNvPr id="273" name="Shape 27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</p:spTree>
    <p:extLst>
      <p:ext uri="{BB962C8B-B14F-4D97-AF65-F5344CB8AC3E}">
        <p14:creationId xmlns:p14="http://schemas.microsoft.com/office/powerpoint/2010/main" val="100980136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049184" y="997320"/>
            <a:ext cx="2181599" cy="245024"/>
          </a:xfrm>
          <a:prstGeom prst="rect">
            <a:avLst/>
          </a:prstGeom>
        </p:spPr>
        <p:txBody>
          <a:bodyPr lIns="51427" tIns="51427" rIns="51427" bIns="51427" anchor="ctr" anchorCtr="0">
            <a:noAutofit/>
          </a:bodyPr>
          <a:lstStyle/>
          <a:p>
            <a:r>
              <a:rPr lang="en" sz="2800" dirty="0" smtClean="0"/>
              <a:t>References</a:t>
            </a:r>
            <a:endParaRPr lang="en" sz="2800" dirty="0"/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588483" y="1449281"/>
            <a:ext cx="5796117" cy="3299699"/>
          </a:xfrm>
          <a:prstGeom prst="rect">
            <a:avLst/>
          </a:prstGeom>
        </p:spPr>
        <p:txBody>
          <a:bodyPr lIns="51427" tIns="51427" rIns="51427" bIns="51427" anchor="t" anchorCtr="0">
            <a:noAutofit/>
          </a:bodyPr>
          <a:lstStyle/>
          <a:p>
            <a:pPr marL="214313" indent="-214313">
              <a:buFont typeface="+mj-lt"/>
              <a:buAutoNum type="romanUcPeriod"/>
            </a:pPr>
            <a:r>
              <a:rPr lang="en-US" sz="1000" dirty="0" err="1">
                <a:latin typeface="Lora" panose="020B0604020202020204" charset="0"/>
              </a:rPr>
              <a:t>Patil</a:t>
            </a:r>
            <a:r>
              <a:rPr lang="en-US" sz="1000" dirty="0">
                <a:latin typeface="Lora" panose="020B0604020202020204" charset="0"/>
              </a:rPr>
              <a:t>, </a:t>
            </a:r>
            <a:r>
              <a:rPr lang="en-US" sz="1000" dirty="0" err="1">
                <a:latin typeface="Lora" panose="020B0604020202020204" charset="0"/>
              </a:rPr>
              <a:t>Sonal</a:t>
            </a:r>
            <a:r>
              <a:rPr lang="en-US" sz="1000" dirty="0">
                <a:latin typeface="Lora" panose="020B0604020202020204" charset="0"/>
              </a:rPr>
              <a:t>, </a:t>
            </a:r>
            <a:r>
              <a:rPr lang="en-US" sz="1000" dirty="0" err="1">
                <a:latin typeface="Lora" panose="020B0604020202020204" charset="0"/>
              </a:rPr>
              <a:t>Shrutilipi</a:t>
            </a:r>
            <a:r>
              <a:rPr lang="en-US" sz="1000" dirty="0">
                <a:latin typeface="Lora" panose="020B0604020202020204" charset="0"/>
              </a:rPr>
              <a:t> </a:t>
            </a:r>
            <a:r>
              <a:rPr lang="en-US" sz="1000" dirty="0" err="1">
                <a:latin typeface="Lora" panose="020B0604020202020204" charset="0"/>
              </a:rPr>
              <a:t>Bhattacharjee</a:t>
            </a:r>
            <a:r>
              <a:rPr lang="en-US" sz="1000" dirty="0">
                <a:latin typeface="Lora" panose="020B0604020202020204" charset="0"/>
              </a:rPr>
              <a:t>, and </a:t>
            </a:r>
            <a:r>
              <a:rPr lang="en-US" sz="1000" dirty="0" err="1">
                <a:latin typeface="Lora" panose="020B0604020202020204" charset="0"/>
              </a:rPr>
              <a:t>Soumya</a:t>
            </a:r>
            <a:r>
              <a:rPr lang="en-US" sz="1000" dirty="0">
                <a:latin typeface="Lora" panose="020B0604020202020204" charset="0"/>
              </a:rPr>
              <a:t> K. Ghosh. "</a:t>
            </a:r>
            <a:r>
              <a:rPr lang="en-US" sz="1000" b="1" dirty="0">
                <a:latin typeface="Lora" panose="020B0604020202020204" charset="0"/>
              </a:rPr>
              <a:t>A spatial web crawler for discovering geo-servers and semantic referencing with spatial features.</a:t>
            </a:r>
            <a:r>
              <a:rPr lang="en-US" sz="1000" dirty="0">
                <a:latin typeface="Lora" panose="020B0604020202020204" charset="0"/>
              </a:rPr>
              <a:t>" Distributed Computing and Internet Technology. Springer International Publishing, 2014. 68-78</a:t>
            </a:r>
            <a:r>
              <a:rPr lang="en-US" sz="1000" dirty="0">
                <a:latin typeface="Lora" panose="020B0604020202020204" charset="0"/>
              </a:rPr>
              <a:t>.</a:t>
            </a:r>
            <a:endParaRPr lang="en-US" sz="1000" dirty="0">
              <a:latin typeface="Lora" panose="020B0604020202020204" charset="0"/>
            </a:endParaRPr>
          </a:p>
          <a:p>
            <a:pPr marL="214313" indent="-214313">
              <a:buFont typeface="+mj-lt"/>
              <a:buAutoNum type="romanUcPeriod"/>
            </a:pPr>
            <a:r>
              <a:rPr lang="en-US" sz="1000" dirty="0">
                <a:latin typeface="Lora" panose="020B0604020202020204" charset="0"/>
              </a:rPr>
              <a:t>Li, </a:t>
            </a:r>
            <a:r>
              <a:rPr lang="en-US" sz="1000" dirty="0" err="1">
                <a:latin typeface="Lora" panose="020B0604020202020204" charset="0"/>
              </a:rPr>
              <a:t>Wenwen</a:t>
            </a:r>
            <a:r>
              <a:rPr lang="en-US" sz="1000" dirty="0">
                <a:latin typeface="Lora" panose="020B0604020202020204" charset="0"/>
              </a:rPr>
              <a:t>, </a:t>
            </a:r>
            <a:r>
              <a:rPr lang="en-US" sz="1000" dirty="0" err="1">
                <a:latin typeface="Lora" panose="020B0604020202020204" charset="0"/>
              </a:rPr>
              <a:t>Chaowei</a:t>
            </a:r>
            <a:r>
              <a:rPr lang="en-US" sz="1000" dirty="0">
                <a:latin typeface="Lora" panose="020B0604020202020204" charset="0"/>
              </a:rPr>
              <a:t> Yang, and </a:t>
            </a:r>
            <a:r>
              <a:rPr lang="en-US" sz="1000" dirty="0" err="1">
                <a:latin typeface="Lora" panose="020B0604020202020204" charset="0"/>
              </a:rPr>
              <a:t>Chongjun</a:t>
            </a:r>
            <a:r>
              <a:rPr lang="en-US" sz="1000" dirty="0">
                <a:latin typeface="Lora" panose="020B0604020202020204" charset="0"/>
              </a:rPr>
              <a:t> Yang. "</a:t>
            </a:r>
            <a:r>
              <a:rPr lang="en-US" sz="1000" b="1" dirty="0">
                <a:latin typeface="Lora" panose="020B0604020202020204" charset="0"/>
              </a:rPr>
              <a:t>An active crawler for discovering geospatial web services and their distribution pattern–a case study of OGC web map service.</a:t>
            </a:r>
            <a:r>
              <a:rPr lang="en-US" sz="1000" dirty="0">
                <a:latin typeface="Lora" panose="020B0604020202020204" charset="0"/>
              </a:rPr>
              <a:t>" International Journal of Geographical Information Science 24.8 (2010): 1127-1147</a:t>
            </a:r>
            <a:r>
              <a:rPr lang="en-US" sz="1000" dirty="0">
                <a:latin typeface="Lora" panose="020B0604020202020204" charset="0"/>
              </a:rPr>
              <a:t>.</a:t>
            </a:r>
          </a:p>
          <a:p>
            <a:pPr marL="214313" indent="-214313">
              <a:buFont typeface="+mj-lt"/>
              <a:buAutoNum type="romanUcPeriod"/>
            </a:pPr>
            <a:r>
              <a:rPr lang="en-US" sz="1000" dirty="0">
                <a:latin typeface="Lora" panose="020B0604020202020204" charset="0"/>
              </a:rPr>
              <a:t>Jiang</a:t>
            </a:r>
            <a:r>
              <a:rPr lang="en-US" sz="1000" dirty="0">
                <a:latin typeface="Lora" panose="020B0604020202020204" charset="0"/>
              </a:rPr>
              <a:t>, Jun, Chong-</a:t>
            </a:r>
            <a:r>
              <a:rPr lang="en-US" sz="1000" dirty="0" err="1">
                <a:latin typeface="Lora" panose="020B0604020202020204" charset="0"/>
              </a:rPr>
              <a:t>jun</a:t>
            </a:r>
            <a:r>
              <a:rPr lang="en-US" sz="1000" dirty="0">
                <a:latin typeface="Lora" panose="020B0604020202020204" charset="0"/>
              </a:rPr>
              <a:t> Yang, and Ying-</a:t>
            </a:r>
            <a:r>
              <a:rPr lang="en-US" sz="1000" dirty="0" err="1">
                <a:latin typeface="Lora" panose="020B0604020202020204" charset="0"/>
              </a:rPr>
              <a:t>chao</a:t>
            </a:r>
            <a:r>
              <a:rPr lang="en-US" sz="1000" dirty="0">
                <a:latin typeface="Lora" panose="020B0604020202020204" charset="0"/>
              </a:rPr>
              <a:t> Ren. "</a:t>
            </a:r>
            <a:r>
              <a:rPr lang="en-US" sz="1000" b="1" dirty="0">
                <a:latin typeface="Lora" panose="020B0604020202020204" charset="0"/>
              </a:rPr>
              <a:t>A spatial information crawler for </a:t>
            </a:r>
            <a:r>
              <a:rPr lang="en-US" sz="1000" b="1" dirty="0" err="1">
                <a:latin typeface="Lora" panose="020B0604020202020204" charset="0"/>
              </a:rPr>
              <a:t>opengis</a:t>
            </a:r>
            <a:r>
              <a:rPr lang="en-US" sz="1000" b="1" dirty="0">
                <a:latin typeface="Lora" panose="020B0604020202020204" charset="0"/>
              </a:rPr>
              <a:t> </a:t>
            </a:r>
            <a:r>
              <a:rPr lang="en-US" sz="1000" b="1" dirty="0" err="1">
                <a:latin typeface="Lora" panose="020B0604020202020204" charset="0"/>
              </a:rPr>
              <a:t>wfs</a:t>
            </a:r>
            <a:r>
              <a:rPr lang="en-US" sz="1000" b="1" dirty="0">
                <a:latin typeface="Lora" panose="020B0604020202020204" charset="0"/>
              </a:rPr>
              <a:t>.</a:t>
            </a:r>
            <a:r>
              <a:rPr lang="en-US" sz="1000" dirty="0">
                <a:latin typeface="Lora" panose="020B0604020202020204" charset="0"/>
              </a:rPr>
              <a:t>" Sixth International Conference on Advanced Optical Materials and Devices. International Society for Optics and Photonics, 2008</a:t>
            </a:r>
            <a:r>
              <a:rPr lang="en-US" sz="1000" dirty="0">
                <a:latin typeface="Lora" panose="020B0604020202020204" charset="0"/>
              </a:rPr>
              <a:t>.</a:t>
            </a:r>
          </a:p>
          <a:p>
            <a:pPr marL="214313" indent="-214313">
              <a:buFont typeface="+mj-lt"/>
              <a:buAutoNum type="romanUcPeriod"/>
            </a:pPr>
            <a:r>
              <a:rPr lang="en-US" sz="1000" dirty="0">
                <a:latin typeface="Lora" panose="020B0604020202020204" charset="0"/>
              </a:rPr>
              <a:t>Marc </a:t>
            </a:r>
            <a:r>
              <a:rPr lang="en-US" sz="1000" dirty="0" err="1">
                <a:latin typeface="Lora" panose="020B0604020202020204" charset="0"/>
              </a:rPr>
              <a:t>Najork</a:t>
            </a:r>
            <a:r>
              <a:rPr lang="en-US" sz="1000" dirty="0">
                <a:latin typeface="Lora" panose="020B0604020202020204" charset="0"/>
              </a:rPr>
              <a:t>. “</a:t>
            </a:r>
            <a:r>
              <a:rPr lang="en-US" sz="1000" b="1" dirty="0">
                <a:latin typeface="Lora" panose="020B0604020202020204" charset="0"/>
              </a:rPr>
              <a:t>Web crawler architecture.</a:t>
            </a:r>
            <a:r>
              <a:rPr lang="en-US" sz="1000" dirty="0">
                <a:latin typeface="Lora" panose="020B0604020202020204" charset="0"/>
              </a:rPr>
              <a:t>”  Microsoft Research.</a:t>
            </a:r>
          </a:p>
          <a:p>
            <a:pPr marL="214313" indent="-214313">
              <a:buFont typeface="+mj-lt"/>
              <a:buAutoNum type="romanUcPeriod"/>
            </a:pPr>
            <a:r>
              <a:rPr lang="en-IN" sz="1000" dirty="0" err="1">
                <a:latin typeface="Lora" panose="020B0604020202020204" charset="0"/>
              </a:rPr>
              <a:t>Ahlers</a:t>
            </a:r>
            <a:r>
              <a:rPr lang="en-IN" sz="1000" dirty="0">
                <a:latin typeface="Lora" panose="020B0604020202020204" charset="0"/>
              </a:rPr>
              <a:t>, Dirk, and Susanne Boll. "</a:t>
            </a:r>
            <a:r>
              <a:rPr lang="en-IN" sz="1000" b="1" dirty="0">
                <a:latin typeface="Lora" panose="020B0604020202020204" charset="0"/>
              </a:rPr>
              <a:t>Location-based Web search</a:t>
            </a:r>
            <a:r>
              <a:rPr lang="en-IN" sz="1000" dirty="0">
                <a:latin typeface="Lora" panose="020B0604020202020204" charset="0"/>
              </a:rPr>
              <a:t>." The Geospatial Web. Springer London, 2009. 55-66</a:t>
            </a:r>
            <a:r>
              <a:rPr lang="en-IN" sz="1000" dirty="0">
                <a:latin typeface="Lora" panose="020B0604020202020204" charset="0"/>
              </a:rPr>
              <a:t>.</a:t>
            </a:r>
          </a:p>
          <a:p>
            <a:pPr marL="214313" indent="-214313">
              <a:buFont typeface="+mj-lt"/>
              <a:buAutoNum type="romanUcPeriod"/>
            </a:pPr>
            <a:r>
              <a:rPr lang="en-IN" sz="1000" dirty="0">
                <a:latin typeface="Lora" panose="020B0604020202020204" charset="0"/>
              </a:rPr>
              <a:t>Li, W., et al. </a:t>
            </a:r>
            <a:r>
              <a:rPr lang="en-IN" sz="1000" dirty="0">
                <a:latin typeface="Lora" panose="020B0604020202020204" charset="0"/>
              </a:rPr>
              <a:t>"</a:t>
            </a:r>
            <a:r>
              <a:rPr lang="en-IN" sz="1000" b="1" dirty="0">
                <a:latin typeface="Lora" panose="020B0604020202020204" charset="0"/>
              </a:rPr>
              <a:t>Semantic-based web service discovery and chaining for building an Arctic spatial data infrastructure.</a:t>
            </a:r>
            <a:r>
              <a:rPr lang="en-IN" sz="1000" dirty="0">
                <a:latin typeface="Lora" panose="020B0604020202020204" charset="0"/>
              </a:rPr>
              <a:t>" Computers &amp; Geosciences 37.11 (2011): 1752-1762</a:t>
            </a:r>
            <a:r>
              <a:rPr lang="en-IN" sz="1000" dirty="0" smtClean="0">
                <a:latin typeface="Lora" panose="020B0604020202020204" charset="0"/>
              </a:rPr>
              <a:t>.</a:t>
            </a:r>
          </a:p>
          <a:p>
            <a:pPr marL="214313" indent="-214313">
              <a:buFont typeface="+mj-lt"/>
              <a:buAutoNum type="romanUcPeriod"/>
            </a:pPr>
            <a:r>
              <a:rPr lang="en-IN" sz="1000" dirty="0" err="1">
                <a:latin typeface="Lora" panose="020B0604020202020204" charset="0"/>
              </a:rPr>
              <a:t>Suakanto</a:t>
            </a:r>
            <a:r>
              <a:rPr lang="en-IN" sz="1000" dirty="0">
                <a:latin typeface="Lora" panose="020B0604020202020204" charset="0"/>
              </a:rPr>
              <a:t>, </a:t>
            </a:r>
            <a:r>
              <a:rPr lang="en-IN" sz="1000" dirty="0" err="1">
                <a:latin typeface="Lora" panose="020B0604020202020204" charset="0"/>
              </a:rPr>
              <a:t>Sinung</a:t>
            </a:r>
            <a:r>
              <a:rPr lang="en-IN" sz="1000" dirty="0">
                <a:latin typeface="Lora" panose="020B0604020202020204" charset="0"/>
              </a:rPr>
              <a:t>, et al. "</a:t>
            </a:r>
            <a:r>
              <a:rPr lang="en-IN" sz="1000" b="1" dirty="0">
                <a:latin typeface="Lora" panose="020B0604020202020204" charset="0"/>
              </a:rPr>
              <a:t>Building crawler engine on cloud computing infrastructure.</a:t>
            </a:r>
            <a:r>
              <a:rPr lang="en-IN" sz="1000" dirty="0">
                <a:latin typeface="Lora" panose="020B0604020202020204" charset="0"/>
              </a:rPr>
              <a:t>" Cloud computing and social networking (ICCCSN), 2012 international conference on. IEEE, 2012.</a:t>
            </a:r>
            <a:endParaRPr lang="en-IN" sz="1000" dirty="0" smtClean="0">
              <a:latin typeface="Lora" panose="020B0604020202020204" charset="0"/>
            </a:endParaRPr>
          </a:p>
          <a:p>
            <a:pPr marL="214313" indent="-214313">
              <a:buFont typeface="+mj-lt"/>
              <a:buAutoNum type="romanUcPeriod"/>
            </a:pPr>
            <a:r>
              <a:rPr lang="en-IN" sz="1000" dirty="0" err="1">
                <a:latin typeface="Lora" panose="020B0604020202020204" charset="0"/>
              </a:rPr>
              <a:t>Bahrami</a:t>
            </a:r>
            <a:r>
              <a:rPr lang="en-IN" sz="1000" dirty="0">
                <a:latin typeface="Lora" panose="020B0604020202020204" charset="0"/>
              </a:rPr>
              <a:t>, Mehdi, </a:t>
            </a:r>
            <a:r>
              <a:rPr lang="en-IN" sz="1000" dirty="0" err="1">
                <a:latin typeface="Lora" panose="020B0604020202020204" charset="0"/>
              </a:rPr>
              <a:t>Mukesh</a:t>
            </a:r>
            <a:r>
              <a:rPr lang="en-IN" sz="1000" dirty="0">
                <a:latin typeface="Lora" panose="020B0604020202020204" charset="0"/>
              </a:rPr>
              <a:t> </a:t>
            </a:r>
            <a:r>
              <a:rPr lang="en-IN" sz="1000" dirty="0" err="1">
                <a:latin typeface="Lora" panose="020B0604020202020204" charset="0"/>
              </a:rPr>
              <a:t>Singhal</a:t>
            </a:r>
            <a:r>
              <a:rPr lang="en-IN" sz="1000" dirty="0">
                <a:latin typeface="Lora" panose="020B0604020202020204" charset="0"/>
              </a:rPr>
              <a:t>, and </a:t>
            </a:r>
            <a:r>
              <a:rPr lang="en-IN" sz="1000" dirty="0" err="1">
                <a:latin typeface="Lora" panose="020B0604020202020204" charset="0"/>
              </a:rPr>
              <a:t>Zixuan</a:t>
            </a:r>
            <a:r>
              <a:rPr lang="en-IN" sz="1000" dirty="0">
                <a:latin typeface="Lora" panose="020B0604020202020204" charset="0"/>
              </a:rPr>
              <a:t> Zhuang. "</a:t>
            </a:r>
            <a:r>
              <a:rPr lang="en-IN" sz="1000" b="1" dirty="0">
                <a:latin typeface="Lora" panose="020B0604020202020204" charset="0"/>
              </a:rPr>
              <a:t>A cloud-based web crawler architecture.</a:t>
            </a:r>
            <a:r>
              <a:rPr lang="en-IN" sz="1000" dirty="0">
                <a:latin typeface="Lora" panose="020B0604020202020204" charset="0"/>
              </a:rPr>
              <a:t>" Intelligence in Next Generation Networks (ICIN), 2015 18th International Conference on. IEEE, 2015.</a:t>
            </a:r>
            <a:endParaRPr lang="en-IN" sz="1000" dirty="0">
              <a:latin typeface="Lora" panose="020B0604020202020204" charset="0"/>
            </a:endParaRPr>
          </a:p>
          <a:p>
            <a:pPr marL="214313" indent="-214313">
              <a:buFont typeface="+mj-lt"/>
              <a:buAutoNum type="romanUcPeriod"/>
            </a:pPr>
            <a:endParaRPr lang="en-US" sz="825" dirty="0">
              <a:latin typeface="Lora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83" y="947599"/>
            <a:ext cx="344467" cy="34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89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685</Words>
  <Application>Microsoft Office PowerPoint</Application>
  <PresentationFormat>Custom</PresentationFormat>
  <Paragraphs>116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 Light</vt:lpstr>
      <vt:lpstr>Calibri</vt:lpstr>
      <vt:lpstr>Lora</vt:lpstr>
      <vt:lpstr>Wingdings</vt:lpstr>
      <vt:lpstr>Segoe UI</vt:lpstr>
      <vt:lpstr>Quattrocento Sans</vt:lpstr>
      <vt:lpstr>Microsoft New Tai Lue</vt:lpstr>
      <vt:lpstr>Arial</vt:lpstr>
      <vt:lpstr>Viola template</vt:lpstr>
      <vt:lpstr>Cloud based implementation: Geo-Crawler</vt:lpstr>
      <vt:lpstr>PowerPoint Presentation</vt:lpstr>
      <vt:lpstr>Objectives</vt:lpstr>
      <vt:lpstr>Solution Methodology</vt:lpstr>
      <vt:lpstr>PowerPoint Presentation</vt:lpstr>
      <vt:lpstr>Result Metric</vt:lpstr>
      <vt:lpstr>Performance based on LCS threshold</vt:lpstr>
      <vt:lpstr>Conclusive Thoughts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Deepak Punjabi</dc:creator>
  <cp:lastModifiedBy>Deepak Punjabi</cp:lastModifiedBy>
  <cp:revision>84</cp:revision>
  <dcterms:modified xsi:type="dcterms:W3CDTF">2016-04-11T21:02:37Z</dcterms:modified>
</cp:coreProperties>
</file>