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sldIdLst>
    <p:sldId id="257" r:id="rId2"/>
    <p:sldId id="262" r:id="rId3"/>
    <p:sldId id="269" r:id="rId4"/>
    <p:sldId id="281" r:id="rId5"/>
    <p:sldId id="267" r:id="rId6"/>
    <p:sldId id="263" r:id="rId7"/>
    <p:sldId id="280" r:id="rId8"/>
    <p:sldId id="279" r:id="rId9"/>
    <p:sldId id="278" r:id="rId10"/>
    <p:sldId id="271" r:id="rId11"/>
    <p:sldId id="283" r:id="rId12"/>
    <p:sldId id="282" r:id="rId13"/>
    <p:sldId id="285" r:id="rId14"/>
    <p:sldId id="286" r:id="rId15"/>
    <p:sldId id="276" r:id="rId16"/>
    <p:sldId id="258" r:id="rId17"/>
    <p:sldId id="277" r:id="rId18"/>
    <p:sldId id="275" r:id="rId19"/>
    <p:sldId id="259" r:id="rId20"/>
    <p:sldId id="287" r:id="rId21"/>
    <p:sldId id="288" r:id="rId22"/>
    <p:sldId id="289" r:id="rId23"/>
    <p:sldId id="290" r:id="rId24"/>
    <p:sldId id="260" r:id="rId25"/>
    <p:sldId id="265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06" autoAdjust="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877F8-E323-4A34-B6E8-25418578D82A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2F2B-014F-4270-82BB-C2073355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2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31E5AF2F-23D4-4D7B-B5D5-D09F062B9EAD}" type="datetime1">
              <a:rPr lang="en-US" smtClean="0"/>
              <a:t>5/4/2016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1484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A1F-23C3-4B74-AB43-87B9AA0C657D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6076-1B6D-45A4-8A80-D51EADE13FD3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21663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8267-CF79-47D5-BA9C-596EF0DAED41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690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55FE5C-B3CB-4961-AB93-0716970A905F}" type="datetime1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363560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FAB-53D4-467C-BB81-F30A5333F0A5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026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86D2-B909-45BF-8041-C228A0CA58D7}" type="datetime1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2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5D92-A120-481E-B5F3-638E63318D69}" type="datetime1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5600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74E-F5F0-4F1E-9278-1BAF59C134E9}" type="datetime1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5325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4771-3ED3-44BA-B3C7-7EF9BB971264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57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BF0D-2D1B-4688-B9D9-F05A23B8E5ED}" type="datetime1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22235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5AEBC0-BFDC-481D-B64E-8A90DB641C99}" type="datetime1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A026BF-93BF-40F8-A8EA-9692547CC34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1017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495599" y="3501008"/>
            <a:ext cx="7318101" cy="990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Rumor Detection in Online Social Networks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Presented by</a:t>
            </a:r>
            <a:br>
              <a:rPr lang="en-US" sz="2700" dirty="0"/>
            </a:br>
            <a:r>
              <a:rPr lang="en-US" sz="2700" dirty="0"/>
              <a:t>Kale Ashish Anil</a:t>
            </a:r>
            <a:br>
              <a:rPr lang="en-US" sz="2700" dirty="0"/>
            </a:br>
            <a:r>
              <a:rPr lang="en-US" sz="2700" dirty="0"/>
              <a:t>14IT60R03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Under the Guidance of </a:t>
            </a:r>
            <a:br>
              <a:rPr lang="en-US" sz="2700" dirty="0"/>
            </a:br>
            <a:r>
              <a:rPr lang="en-US" sz="2700" dirty="0"/>
              <a:t>Dr. Shamik Sural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6691" y="5510487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Dept. of Computer Science </a:t>
            </a:r>
            <a:r>
              <a:rPr lang="en-US" sz="2400">
                <a:solidFill>
                  <a:schemeClr val="tx2"/>
                </a:solidFill>
                <a:latin typeface="+mj-lt"/>
                <a:cs typeface="Times New Roman" pitchFamily="18" charset="0"/>
              </a:rPr>
              <a:t>and Engineering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457200" indent="-457200" algn="ctr"/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Indian Institute of Technology, Kharagpur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5" y="4398765"/>
            <a:ext cx="1065987" cy="1204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Tweet Clustering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4722" y="2627768"/>
            <a:ext cx="18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Tweets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93" y="4088824"/>
            <a:ext cx="1786582" cy="2128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63" y="1583331"/>
            <a:ext cx="1620823" cy="13907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6087" y="5883230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Components =&gt; Candidate rumor cluster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9263" y="3022396"/>
            <a:ext cx="251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Node=Tweet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2715" y="1580752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2129" y="1702552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2129" y="1832235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2129" y="1969801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2715" y="2263051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2715" y="2116426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9698" y="4254699"/>
            <a:ext cx="1158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Word1</a:t>
            </a:r>
          </a:p>
          <a:p>
            <a:r>
              <a:rPr lang="en-US" dirty="0"/>
              <a:t>Word2</a:t>
            </a:r>
          </a:p>
          <a:p>
            <a:r>
              <a:rPr lang="en-US" dirty="0"/>
              <a:t>Word3</a:t>
            </a:r>
          </a:p>
          <a:p>
            <a:r>
              <a:rPr lang="en-US" dirty="0"/>
              <a:t>Word4</a:t>
            </a:r>
          </a:p>
          <a:p>
            <a:r>
              <a:rPr lang="en-US" dirty="0"/>
              <a:t>Word5</a:t>
            </a:r>
          </a:p>
          <a:p>
            <a:r>
              <a:rPr lang="en-US" dirty="0"/>
              <a:t>…</a:t>
            </a:r>
          </a:p>
        </p:txBody>
      </p:sp>
      <p:sp>
        <p:nvSpPr>
          <p:cNvPr id="20" name="Right Arrow 19"/>
          <p:cNvSpPr/>
          <p:nvPr/>
        </p:nvSpPr>
        <p:spPr>
          <a:xfrm rot="2081609">
            <a:off x="1886570" y="3625006"/>
            <a:ext cx="905468" cy="274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7236" y="4263581"/>
            <a:ext cx="184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Noun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Verb</a:t>
            </a:r>
          </a:p>
          <a:p>
            <a:r>
              <a:rPr lang="en-US" dirty="0"/>
              <a:t>Verb</a:t>
            </a:r>
          </a:p>
          <a:p>
            <a:r>
              <a:rPr lang="en-US" dirty="0"/>
              <a:t>Common Noun</a:t>
            </a:r>
          </a:p>
          <a:p>
            <a:r>
              <a:rPr lang="en-US" dirty="0"/>
              <a:t>Hashtag</a:t>
            </a:r>
          </a:p>
        </p:txBody>
      </p:sp>
      <p:sp>
        <p:nvSpPr>
          <p:cNvPr id="22" name="Right Arrow 21"/>
          <p:cNvSpPr/>
          <p:nvPr/>
        </p:nvSpPr>
        <p:spPr>
          <a:xfrm rot="19365856">
            <a:off x="4518963" y="3664665"/>
            <a:ext cx="929792" cy="24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24488" y="4450865"/>
            <a:ext cx="742748" cy="44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35164" y="5177742"/>
            <a:ext cx="771998" cy="65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135163" y="4521948"/>
            <a:ext cx="732073" cy="42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68238" y="4754601"/>
            <a:ext cx="878851" cy="7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24488" y="5292413"/>
            <a:ext cx="822601" cy="32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 rot="2081609">
            <a:off x="7225963" y="3665367"/>
            <a:ext cx="905468" cy="274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26700" y="6026568"/>
            <a:ext cx="251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tagging </a:t>
            </a:r>
          </a:p>
        </p:txBody>
      </p:sp>
      <p:sp>
        <p:nvSpPr>
          <p:cNvPr id="26" name="Right Arrow 25"/>
          <p:cNvSpPr/>
          <p:nvPr/>
        </p:nvSpPr>
        <p:spPr>
          <a:xfrm rot="19365856">
            <a:off x="9246991" y="3632122"/>
            <a:ext cx="929792" cy="24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57373" y="1428310"/>
            <a:ext cx="15032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1</a:t>
            </a:r>
          </a:p>
          <a:p>
            <a:r>
              <a:rPr lang="en-US" sz="1400" dirty="0"/>
              <a:t>-----------------</a:t>
            </a:r>
          </a:p>
          <a:p>
            <a:r>
              <a:rPr lang="en-US" sz="1400" dirty="0"/>
              <a:t>Proper Noun 1</a:t>
            </a:r>
          </a:p>
          <a:p>
            <a:r>
              <a:rPr lang="en-US" sz="1400" dirty="0"/>
              <a:t>Proper Noun 2</a:t>
            </a:r>
          </a:p>
          <a:p>
            <a:r>
              <a:rPr lang="en-US" sz="1400" dirty="0"/>
              <a:t>URL 1</a:t>
            </a:r>
          </a:p>
          <a:p>
            <a:endParaRPr lang="en-US" sz="1400" dirty="0"/>
          </a:p>
          <a:p>
            <a:r>
              <a:rPr lang="en-US" sz="1400" dirty="0"/>
              <a:t>Cluster 2</a:t>
            </a:r>
          </a:p>
          <a:p>
            <a:r>
              <a:rPr lang="en-US" sz="1400" dirty="0"/>
              <a:t>----------------</a:t>
            </a:r>
          </a:p>
          <a:p>
            <a:r>
              <a:rPr lang="en-US" sz="1400" dirty="0"/>
              <a:t>Proper Noun 3</a:t>
            </a:r>
          </a:p>
          <a:p>
            <a:r>
              <a:rPr lang="en-US" sz="1400" dirty="0"/>
              <a:t>Proper Noun 4</a:t>
            </a:r>
          </a:p>
          <a:p>
            <a:r>
              <a:rPr lang="en-US" sz="1400" dirty="0"/>
              <a:t>URL 2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156449" y="1061640"/>
            <a:ext cx="176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Features</a:t>
            </a:r>
          </a:p>
        </p:txBody>
      </p:sp>
    </p:spTree>
    <p:extLst>
      <p:ext uri="{BB962C8B-B14F-4D97-AF65-F5344CB8AC3E}">
        <p14:creationId xmlns:p14="http://schemas.microsoft.com/office/powerpoint/2010/main" val="5324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Similarity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529143" y="1842052"/>
            <a:ext cx="22440" cy="390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90451" y="1808921"/>
            <a:ext cx="0" cy="394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9" y="2487488"/>
            <a:ext cx="3320144" cy="5329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9119" y="1873108"/>
            <a:ext cx="18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Noun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369" y="1873108"/>
            <a:ext cx="22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Noun + URL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3417" y="1873108"/>
            <a:ext cx="18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Jaccard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1851" y="4253948"/>
            <a:ext cx="207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3312" y="4519846"/>
            <a:ext cx="0" cy="11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832291" y="3938486"/>
            <a:ext cx="3946932" cy="2103631"/>
            <a:chOff x="3832291" y="3938486"/>
            <a:chExt cx="3946932" cy="210363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642451" y="4307819"/>
              <a:ext cx="207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90465" y="4499108"/>
              <a:ext cx="0" cy="115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15925" y="4123152"/>
              <a:ext cx="96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Obama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2291" y="4069282"/>
              <a:ext cx="96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Sachin</a:t>
              </a:r>
              <a:r>
                <a:rPr lang="en-US" dirty="0"/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12553" y="5672785"/>
              <a:ext cx="96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Obama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9722" y="3938486"/>
              <a:ext cx="96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128931" y="4838836"/>
            <a:ext cx="96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987185" y="4341018"/>
            <a:ext cx="1667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024381" y="4553046"/>
            <a:ext cx="0" cy="11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4109" y="3846153"/>
            <a:ext cx="134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Obama</a:t>
            </a:r>
            <a:br>
              <a:rPr lang="en-US" dirty="0"/>
            </a:br>
            <a:r>
              <a:rPr lang="en-US" dirty="0"/>
              <a:t>http://t.co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77025" y="4102482"/>
            <a:ext cx="96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Obama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24456" y="3971686"/>
            <a:ext cx="96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96094" y="5712541"/>
            <a:ext cx="134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Obama</a:t>
            </a:r>
            <a:br>
              <a:rPr lang="en-US" dirty="0"/>
            </a:br>
            <a:r>
              <a:rPr lang="en-US" dirty="0"/>
              <a:t>http://t.co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24381" y="5068956"/>
            <a:ext cx="96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5910" y="4096651"/>
            <a:ext cx="40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29835" y="4035371"/>
            <a:ext cx="40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06290" y="5787928"/>
            <a:ext cx="28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90119" y="3884616"/>
            <a:ext cx="10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en-US" dirty="0" err="1"/>
              <a:t>a,b</a:t>
            </a:r>
            <a:r>
              <a:rPr lang="en-US" dirty="0"/>
              <a:t>)&gt;0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97967" y="4987026"/>
            <a:ext cx="104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en-US" dirty="0" err="1"/>
              <a:t>b,c</a:t>
            </a:r>
            <a:r>
              <a:rPr lang="en-US" dirty="0"/>
              <a:t>)=0 </a:t>
            </a:r>
          </a:p>
        </p:txBody>
      </p:sp>
      <p:sp>
        <p:nvSpPr>
          <p:cNvPr id="61" name="Multiply 60"/>
          <p:cNvSpPr/>
          <p:nvPr/>
        </p:nvSpPr>
        <p:spPr>
          <a:xfrm>
            <a:off x="5373836" y="4150657"/>
            <a:ext cx="463826" cy="4298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2773033" y="4950632"/>
            <a:ext cx="463826" cy="4298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Similarity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3" y="2244588"/>
            <a:ext cx="5181471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9" y="2244587"/>
            <a:ext cx="5255961" cy="316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8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8206" y="5510934"/>
            <a:ext cx="9311426" cy="741367"/>
            <a:chOff x="1596751" y="5318145"/>
            <a:chExt cx="9311426" cy="741367"/>
          </a:xfrm>
        </p:grpSpPr>
        <p:sp>
          <p:nvSpPr>
            <p:cNvPr id="11" name="TextBox 10"/>
            <p:cNvSpPr txBox="1"/>
            <p:nvPr/>
          </p:nvSpPr>
          <p:spPr>
            <a:xfrm>
              <a:off x="2214937" y="5318145"/>
              <a:ext cx="869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 </a:t>
              </a:r>
              <a:r>
                <a:rPr lang="en-US" dirty="0" err="1"/>
                <a:t>Noun+URL</a:t>
              </a:r>
              <a:r>
                <a:rPr lang="en-US" dirty="0"/>
                <a:t> Tweet similarity measure gives overall good performance 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751" y="5393341"/>
              <a:ext cx="489397" cy="2189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937" y="5690180"/>
              <a:ext cx="869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cluster size does not increase for Jaccard as word diversity increases 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596751" y="5765375"/>
              <a:ext cx="489397" cy="2189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44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Non-Signal Tweet Clustering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283" y="3628244"/>
            <a:ext cx="22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Non-Signal Tweets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5442" y="2662578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4856" y="2784378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4856" y="2914061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4856" y="3051627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5442" y="3344877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442" y="3198252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446471" y="2984976"/>
            <a:ext cx="977597" cy="2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33311" y="4435189"/>
            <a:ext cx="251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tagging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6748" y="2467714"/>
            <a:ext cx="1158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Word1</a:t>
            </a:r>
          </a:p>
          <a:p>
            <a:r>
              <a:rPr lang="en-US" dirty="0"/>
              <a:t>Word2</a:t>
            </a:r>
          </a:p>
          <a:p>
            <a:r>
              <a:rPr lang="en-US" dirty="0"/>
              <a:t>Word3</a:t>
            </a:r>
          </a:p>
          <a:p>
            <a:r>
              <a:rPr lang="en-US" dirty="0"/>
              <a:t>Word4</a:t>
            </a:r>
          </a:p>
          <a:p>
            <a:r>
              <a:rPr lang="en-US" dirty="0"/>
              <a:t>Word5</a:t>
            </a:r>
          </a:p>
          <a:p>
            <a:r>
              <a:rPr lang="en-US" dirty="0"/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4286" y="2476596"/>
            <a:ext cx="1623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Noun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Verb</a:t>
            </a:r>
          </a:p>
          <a:p>
            <a:r>
              <a:rPr lang="en-US" dirty="0"/>
              <a:t>Adjective</a:t>
            </a:r>
          </a:p>
          <a:p>
            <a:r>
              <a:rPr lang="en-US" dirty="0"/>
              <a:t>Adverb</a:t>
            </a:r>
          </a:p>
          <a:p>
            <a:r>
              <a:rPr lang="en-US" dirty="0"/>
              <a:t>Hashtag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311538" y="2663880"/>
            <a:ext cx="742748" cy="44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22214" y="3390757"/>
            <a:ext cx="771998" cy="65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322213" y="2734963"/>
            <a:ext cx="732073" cy="42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5288" y="2967616"/>
            <a:ext cx="878851" cy="7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11538" y="3505428"/>
            <a:ext cx="822601" cy="32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03" y="1739105"/>
            <a:ext cx="9144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3" y="2984976"/>
            <a:ext cx="12573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103" y="4503482"/>
            <a:ext cx="952500" cy="962025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8130290" y="3364442"/>
            <a:ext cx="977597" cy="2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9458810">
            <a:off x="7870566" y="2566731"/>
            <a:ext cx="977597" cy="2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110162">
            <a:off x="7942590" y="4370773"/>
            <a:ext cx="977597" cy="2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3260" y="1793635"/>
            <a:ext cx="16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Job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53260" y="3303308"/>
            <a:ext cx="165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Job 2</a:t>
            </a:r>
          </a:p>
          <a:p>
            <a:r>
              <a:rPr lang="en-US" dirty="0"/>
              <a:t>         .</a:t>
            </a:r>
          </a:p>
          <a:p>
            <a:r>
              <a:rPr lang="en-US" dirty="0"/>
              <a:t>         .</a:t>
            </a:r>
          </a:p>
          <a:p>
            <a:r>
              <a:rPr lang="en-US" dirty="0"/>
              <a:t>         .	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53260" y="4640154"/>
            <a:ext cx="16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Job n</a:t>
            </a:r>
          </a:p>
        </p:txBody>
      </p:sp>
    </p:spTree>
    <p:extLst>
      <p:ext uri="{BB962C8B-B14F-4D97-AF65-F5344CB8AC3E}">
        <p14:creationId xmlns:p14="http://schemas.microsoft.com/office/powerpoint/2010/main" val="377118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66" y="1736035"/>
            <a:ext cx="6427305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4" y="1428180"/>
            <a:ext cx="1321029" cy="157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33" y="3284345"/>
            <a:ext cx="1321029" cy="157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65945"/>
            <a:ext cx="1321029" cy="15736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315842" y="2772876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15842" y="3170394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15842" y="3269845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25014" y="2982193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15842" y="3070943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15842" y="2882742"/>
            <a:ext cx="2853558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 descr="Image result for dendrogram"/>
          <p:cNvSpPr>
            <a:spLocks noChangeAspect="1" noChangeArrowheads="1"/>
          </p:cNvSpPr>
          <p:nvPr/>
        </p:nvSpPr>
        <p:spPr bwMode="auto">
          <a:xfrm>
            <a:off x="9422247" y="2707415"/>
            <a:ext cx="1717977" cy="17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statistics4u.com/fundstat_eng/img/hl_dendr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535" y="2135891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046777" y="3480858"/>
            <a:ext cx="929792" cy="24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666387" y="3346380"/>
            <a:ext cx="929792" cy="24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39239" y="3427506"/>
            <a:ext cx="2730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-Remove punctuation </a:t>
            </a:r>
          </a:p>
          <a:p>
            <a:r>
              <a:rPr lang="en-US" dirty="0"/>
              <a:t>-Remove extra white space </a:t>
            </a:r>
          </a:p>
          <a:p>
            <a:r>
              <a:rPr lang="en-US" dirty="0"/>
              <a:t>-Convert to lowercase</a:t>
            </a:r>
          </a:p>
          <a:p>
            <a:r>
              <a:rPr lang="en-US" dirty="0"/>
              <a:t>-Remove stop-words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" y="1152659"/>
            <a:ext cx="93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30629" y="2947855"/>
            <a:ext cx="93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2545" y="4583436"/>
            <a:ext cx="93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 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48943" y="4952768"/>
            <a:ext cx="2252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-Word level Jaccard </a:t>
            </a:r>
          </a:p>
        </p:txBody>
      </p:sp>
    </p:spTree>
    <p:extLst>
      <p:ext uri="{BB962C8B-B14F-4D97-AF65-F5344CB8AC3E}">
        <p14:creationId xmlns:p14="http://schemas.microsoft.com/office/powerpoint/2010/main" val="357971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Clusters(Contd..)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9168" y="5478197"/>
            <a:ext cx="86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Sparsity of words creates small clusters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321318" y="5548093"/>
            <a:ext cx="489397" cy="21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322260" y="5922725"/>
            <a:ext cx="489397" cy="21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06" y="1254814"/>
            <a:ext cx="5097103" cy="3925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9160" y="5847529"/>
            <a:ext cx="86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merge clusters using some other measure as well – POS tags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2" y="1296577"/>
            <a:ext cx="4837426" cy="37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9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Clusters(Contd</a:t>
            </a:r>
            <a:r>
              <a:rPr lang="en-US" dirty="0"/>
              <a:t>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56" y="1205728"/>
            <a:ext cx="3385096" cy="3348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35" y="5006156"/>
            <a:ext cx="564308" cy="523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00" y="5000135"/>
            <a:ext cx="570803" cy="529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77" y="5761730"/>
            <a:ext cx="664246" cy="615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620089" y="5529317"/>
            <a:ext cx="132301" cy="23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52231" y="5545703"/>
            <a:ext cx="123390" cy="19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83" y="4898613"/>
            <a:ext cx="564308" cy="5231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8" y="4892592"/>
            <a:ext cx="570803" cy="5291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25" y="5654187"/>
            <a:ext cx="664246" cy="61581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6806237" y="5421774"/>
            <a:ext cx="132301" cy="23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38379" y="5438160"/>
            <a:ext cx="123390" cy="19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0977" y="4554554"/>
            <a:ext cx="0" cy="3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75621" y="4554554"/>
            <a:ext cx="0" cy="3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47125" y="4483446"/>
            <a:ext cx="0" cy="3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61769" y="4483446"/>
            <a:ext cx="0" cy="33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2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Analysis – Non-Rumor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5" y="1337207"/>
            <a:ext cx="3106115" cy="2392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70" y="1337207"/>
            <a:ext cx="3234740" cy="242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5" y="3620013"/>
            <a:ext cx="3269549" cy="2518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70" y="3729460"/>
            <a:ext cx="3341307" cy="25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Analysis – Rumor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77" y="1203511"/>
            <a:ext cx="3349874" cy="2579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40" y="1203511"/>
            <a:ext cx="3385687" cy="2607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4" y="3669433"/>
            <a:ext cx="3410140" cy="2626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40" y="3737369"/>
            <a:ext cx="3233722" cy="24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Twitter Terminology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Overall System Architecture 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Filtering</a:t>
            </a:r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Tweet Clustering</a:t>
            </a:r>
          </a:p>
          <a:p>
            <a:r>
              <a:rPr lang="en-US" dirty="0"/>
              <a:t>Analysis – </a:t>
            </a:r>
            <a:r>
              <a:rPr lang="en-US" dirty="0" err="1"/>
              <a:t>Temporal,Burst,Data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 Analysis – Non-Rumor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821628"/>
            <a:ext cx="4467639" cy="3440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69" y="1831835"/>
            <a:ext cx="4454387" cy="34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5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 Analysis – Rumor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722782"/>
            <a:ext cx="4854080" cy="373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2" y="1846079"/>
            <a:ext cx="4865205" cy="34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Non-Rumor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12" y="1230902"/>
            <a:ext cx="6540775" cy="5037545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3458464" y="2252870"/>
            <a:ext cx="2571275" cy="19083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/>
              <a:t>– Rumor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26" y="1245704"/>
            <a:ext cx="6635691" cy="5110646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3101010" y="2186609"/>
            <a:ext cx="2478156" cy="4505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101010" y="3114261"/>
            <a:ext cx="821633" cy="50358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Linking to semantic web</a:t>
            </a:r>
          </a:p>
          <a:p>
            <a:r>
              <a:rPr lang="en-US" dirty="0"/>
              <a:t>Design of classifier using temporal as well as non-temporal properties</a:t>
            </a:r>
          </a:p>
          <a:p>
            <a:r>
              <a:rPr lang="en-US" dirty="0"/>
              <a:t>Extend system to other media platforms (social and traditional)</a:t>
            </a:r>
          </a:p>
          <a:p>
            <a:r>
              <a:rPr lang="en-US" dirty="0"/>
              <a:t>Predict the impact of rumors</a:t>
            </a:r>
          </a:p>
          <a:p>
            <a:r>
              <a:rPr lang="en-US" dirty="0"/>
              <a:t>Strategies for dampening the effects of rumors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1116169" y="2664585"/>
            <a:ext cx="9144000" cy="533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[1] </a:t>
            </a:r>
            <a:r>
              <a:rPr lang="en-US" sz="1400" dirty="0" err="1"/>
              <a:t>Vahed</a:t>
            </a:r>
            <a:r>
              <a:rPr lang="en-US" sz="1400" dirty="0"/>
              <a:t> </a:t>
            </a:r>
            <a:r>
              <a:rPr lang="en-US" sz="1400" dirty="0" err="1"/>
              <a:t>Qazvinian</a:t>
            </a:r>
            <a:r>
              <a:rPr lang="en-US" sz="1400" dirty="0"/>
              <a:t>, Emily </a:t>
            </a:r>
            <a:r>
              <a:rPr lang="en-US" sz="1400" dirty="0" err="1"/>
              <a:t>Rosengren</a:t>
            </a:r>
            <a:r>
              <a:rPr lang="en-US" sz="1400" dirty="0"/>
              <a:t>, </a:t>
            </a:r>
            <a:r>
              <a:rPr lang="en-US" sz="1400" dirty="0" err="1"/>
              <a:t>Dragomir</a:t>
            </a:r>
            <a:r>
              <a:rPr lang="en-US" sz="1400" dirty="0"/>
              <a:t> R </a:t>
            </a:r>
            <a:r>
              <a:rPr lang="en-US" sz="1400" dirty="0" err="1"/>
              <a:t>Radev</a:t>
            </a:r>
            <a:r>
              <a:rPr lang="en-US" sz="1400" dirty="0"/>
              <a:t>, and </a:t>
            </a:r>
            <a:r>
              <a:rPr lang="en-US" sz="1400" dirty="0" err="1"/>
              <a:t>Qiaozhu</a:t>
            </a:r>
            <a:r>
              <a:rPr lang="en-US" sz="1400" dirty="0"/>
              <a:t> Mei. Rumor has it: Identifying misinformation in microblogs. In Proceedings of the Conference on Empirical Methods in Natural Language Processing, pages 1589–1599. Association for Computational Linguistics, 2011.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US" sz="1400" dirty="0" err="1"/>
              <a:t>Zhe</a:t>
            </a:r>
            <a:r>
              <a:rPr lang="en-US" sz="1400" dirty="0"/>
              <a:t> Zhao, Paul Resnick, and </a:t>
            </a:r>
            <a:r>
              <a:rPr lang="en-US" sz="1400" dirty="0" err="1"/>
              <a:t>Qiaozhu</a:t>
            </a:r>
            <a:r>
              <a:rPr lang="en-US" sz="1400" dirty="0"/>
              <a:t> Mei. Enquiring minds: Early detection of rumors in social media from enquiry posts. In Proceedings of the 24th International Conference on World Wide </a:t>
            </a:r>
            <a:r>
              <a:rPr lang="en-US" sz="1400" dirty="0" err="1"/>
              <a:t>Web,pages</a:t>
            </a:r>
            <a:r>
              <a:rPr lang="en-US" sz="1400" dirty="0"/>
              <a:t> 1395–1405. International World Wide Web Conferences Steering Committee, 2015.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 Kevin </a:t>
            </a:r>
            <a:r>
              <a:rPr lang="en-US" sz="1400" dirty="0" err="1"/>
              <a:t>Gimpel</a:t>
            </a:r>
            <a:r>
              <a:rPr lang="en-US" sz="1400" dirty="0"/>
              <a:t>, Nathan Schneider, Brendan O’Connor, </a:t>
            </a:r>
            <a:r>
              <a:rPr lang="en-US" sz="1400" dirty="0" err="1"/>
              <a:t>Dipanjan</a:t>
            </a:r>
            <a:r>
              <a:rPr lang="en-US" sz="1400" dirty="0"/>
              <a:t> Das, Daniel Mills, Jacob </a:t>
            </a:r>
            <a:r>
              <a:rPr lang="en-US" sz="1400" dirty="0" err="1"/>
              <a:t>Eisenstein,Michael</a:t>
            </a:r>
            <a:r>
              <a:rPr lang="en-US" sz="1400" dirty="0"/>
              <a:t> </a:t>
            </a:r>
            <a:r>
              <a:rPr lang="en-US" sz="1400" dirty="0" err="1"/>
              <a:t>Heilman</a:t>
            </a:r>
            <a:r>
              <a:rPr lang="en-US" sz="1400" dirty="0"/>
              <a:t>, Dani </a:t>
            </a:r>
            <a:r>
              <a:rPr lang="en-US" sz="1400" dirty="0" err="1"/>
              <a:t>Yogatama</a:t>
            </a:r>
            <a:r>
              <a:rPr lang="en-US" sz="1400" dirty="0"/>
              <a:t>, Jeffrey </a:t>
            </a:r>
            <a:r>
              <a:rPr lang="en-US" sz="1400" dirty="0" err="1"/>
              <a:t>Flanigan</a:t>
            </a:r>
            <a:r>
              <a:rPr lang="en-US" sz="1400" dirty="0"/>
              <a:t>, and Noah A Smith. Part-of-speech tagging for twitter: Annotation, features, and experiments. In Proceedings of the 49th Annual Meeting of the Association for Computational Linguistics: Human Language Technologies: short papers-Volume 2,pages 42–47. Association for Computational Linguistics, 2011.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[4] Tom White. Hadoop: The definitive guide. " O’Reilly Media, Inc.", 2012.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social networks allows rapid propagation of information</a:t>
            </a:r>
          </a:p>
          <a:p>
            <a:r>
              <a:rPr lang="en-US" dirty="0"/>
              <a:t>No one to verify the authenticity of the information provided</a:t>
            </a:r>
          </a:p>
          <a:p>
            <a:r>
              <a:rPr lang="en-US" dirty="0"/>
              <a:t>May lead to spread of rumors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Rumor </a:t>
            </a:r>
          </a:p>
          <a:p>
            <a:pPr lvl="1"/>
            <a:r>
              <a:rPr lang="en-US" dirty="0"/>
              <a:t>Controversial</a:t>
            </a:r>
          </a:p>
          <a:p>
            <a:pPr lvl="1"/>
            <a:r>
              <a:rPr lang="en-US" dirty="0"/>
              <a:t>Fact-checkable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potential rumors in Twitter data</a:t>
            </a:r>
          </a:p>
          <a:p>
            <a:r>
              <a:rPr lang="en-US" dirty="0"/>
              <a:t>Extract features relevant to rumor</a:t>
            </a:r>
          </a:p>
          <a:p>
            <a:pPr marL="27432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2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is a social communication tool where people broadcast short messages</a:t>
            </a:r>
          </a:p>
          <a:p>
            <a:endParaRPr lang="en-US" dirty="0"/>
          </a:p>
          <a:p>
            <a:r>
              <a:rPr lang="en-US" dirty="0"/>
              <a:t>Tweet </a:t>
            </a:r>
          </a:p>
          <a:p>
            <a:pPr lvl="1"/>
            <a:r>
              <a:rPr lang="en-US" dirty="0"/>
              <a:t>Each message written on Twitter is called a tweet, limited to 140 characters in length</a:t>
            </a:r>
          </a:p>
          <a:p>
            <a:r>
              <a:rPr lang="en-US" dirty="0"/>
              <a:t>Follower </a:t>
            </a:r>
          </a:p>
          <a:p>
            <a:pPr lvl="1"/>
            <a:r>
              <a:rPr lang="en-US" dirty="0"/>
              <a:t>Follow another user to see his or her updates on your Twitter home page</a:t>
            </a:r>
          </a:p>
          <a:p>
            <a:r>
              <a:rPr lang="en-US" dirty="0"/>
              <a:t>User Mention </a:t>
            </a:r>
          </a:p>
          <a:p>
            <a:pPr lvl="1"/>
            <a:r>
              <a:rPr lang="en-US" dirty="0"/>
              <a:t>Twitter allows user to mention other user in a tweet using @ symbol</a:t>
            </a:r>
          </a:p>
          <a:p>
            <a:r>
              <a:rPr lang="en-US" dirty="0"/>
              <a:t>Hashtag </a:t>
            </a:r>
          </a:p>
          <a:p>
            <a:pPr lvl="1"/>
            <a:r>
              <a:rPr lang="en-US" dirty="0"/>
              <a:t>Using # symbol a user can enrich the subject being discussed in the tweet</a:t>
            </a:r>
          </a:p>
        </p:txBody>
      </p:sp>
    </p:spTree>
    <p:extLst>
      <p:ext uri="{BB962C8B-B14F-4D97-AF65-F5344CB8AC3E}">
        <p14:creationId xmlns:p14="http://schemas.microsoft.com/office/powerpoint/2010/main" val="230194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Qazvinian,Rosengren,Radev,Mei</a:t>
            </a:r>
            <a:r>
              <a:rPr lang="en-US" dirty="0"/>
              <a:t>[1],2011 </a:t>
            </a:r>
          </a:p>
          <a:p>
            <a:pPr lvl="1"/>
            <a:r>
              <a:rPr lang="en-US" dirty="0"/>
              <a:t>Annotate a set of tweets</a:t>
            </a:r>
          </a:p>
          <a:p>
            <a:pPr lvl="1"/>
            <a:r>
              <a:rPr lang="en-US" dirty="0"/>
              <a:t>Uses network, content and Twitter features</a:t>
            </a:r>
          </a:p>
          <a:p>
            <a:pPr lvl="1"/>
            <a:r>
              <a:rPr lang="en-US" dirty="0"/>
              <a:t>Predict whether a new tweet contains a known rumor or not</a:t>
            </a:r>
          </a:p>
          <a:p>
            <a:pPr lvl="1"/>
            <a:r>
              <a:rPr lang="en-US" dirty="0"/>
              <a:t>The work is mainly targeted to retrieve a set of related rumors </a:t>
            </a:r>
          </a:p>
          <a:p>
            <a:pPr lvl="1"/>
            <a:r>
              <a:rPr lang="en-US" dirty="0"/>
              <a:t>Does not detect new types of rumors</a:t>
            </a:r>
          </a:p>
          <a:p>
            <a:endParaRPr lang="en-US" dirty="0"/>
          </a:p>
          <a:p>
            <a:r>
              <a:rPr lang="en-US" dirty="0" err="1"/>
              <a:t>Zhao,Resnick,Mei</a:t>
            </a:r>
            <a:r>
              <a:rPr lang="en-US" dirty="0"/>
              <a:t>[2],2015</a:t>
            </a:r>
          </a:p>
          <a:p>
            <a:pPr lvl="1"/>
            <a:r>
              <a:rPr lang="en-US" dirty="0"/>
              <a:t>Partition tweets in 2 sets</a:t>
            </a:r>
          </a:p>
          <a:p>
            <a:pPr lvl="2"/>
            <a:r>
              <a:rPr lang="en-US" dirty="0"/>
              <a:t>Signal - Contains enquiry patterns </a:t>
            </a:r>
            <a:r>
              <a:rPr lang="en-US" dirty="0" err="1"/>
              <a:t>eg</a:t>
            </a:r>
            <a:r>
              <a:rPr lang="en-US" dirty="0"/>
              <a:t>. Really?, Is it true?, what?, rumor, debunk  </a:t>
            </a:r>
          </a:p>
          <a:p>
            <a:pPr lvl="2"/>
            <a:r>
              <a:rPr lang="en-US" dirty="0"/>
              <a:t>Non-signal - Rest of the tweets</a:t>
            </a:r>
          </a:p>
          <a:p>
            <a:pPr lvl="1"/>
            <a:r>
              <a:rPr lang="en-US" dirty="0"/>
              <a:t>Form rumor cluster using Jaccard similarity between signal tweets</a:t>
            </a:r>
          </a:p>
        </p:txBody>
      </p:sp>
    </p:spTree>
    <p:extLst>
      <p:ext uri="{BB962C8B-B14F-4D97-AF65-F5344CB8AC3E}">
        <p14:creationId xmlns:p14="http://schemas.microsoft.com/office/powerpoint/2010/main" val="1959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8849" y="2930538"/>
            <a:ext cx="11394299" cy="1031743"/>
            <a:chOff x="398849" y="2930538"/>
            <a:chExt cx="11394299" cy="1031743"/>
          </a:xfrm>
        </p:grpSpPr>
        <p:sp>
          <p:nvSpPr>
            <p:cNvPr id="12" name="Freeform 11"/>
            <p:cNvSpPr/>
            <p:nvPr/>
          </p:nvSpPr>
          <p:spPr>
            <a:xfrm>
              <a:off x="398849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Data Collection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59379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75888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Data Filtering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36418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52927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POS Tagging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513457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29966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Signal Tweet Clustering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990496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307005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Non Signal Tweet Clustering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467535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784044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Combine clusters 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944574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261082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Extract Cluster Features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421613" y="3315586"/>
              <a:ext cx="223665" cy="261646"/>
            </a:xfrm>
            <a:custGeom>
              <a:avLst/>
              <a:gdLst>
                <a:gd name="connsiteX0" fmla="*/ 0 w 223665"/>
                <a:gd name="connsiteY0" fmla="*/ 52329 h 261646"/>
                <a:gd name="connsiteX1" fmla="*/ 111833 w 223665"/>
                <a:gd name="connsiteY1" fmla="*/ 52329 h 261646"/>
                <a:gd name="connsiteX2" fmla="*/ 111833 w 223665"/>
                <a:gd name="connsiteY2" fmla="*/ 0 h 261646"/>
                <a:gd name="connsiteX3" fmla="*/ 223665 w 223665"/>
                <a:gd name="connsiteY3" fmla="*/ 130823 h 261646"/>
                <a:gd name="connsiteX4" fmla="*/ 111833 w 223665"/>
                <a:gd name="connsiteY4" fmla="*/ 261646 h 261646"/>
                <a:gd name="connsiteX5" fmla="*/ 111833 w 223665"/>
                <a:gd name="connsiteY5" fmla="*/ 209317 h 261646"/>
                <a:gd name="connsiteX6" fmla="*/ 0 w 223665"/>
                <a:gd name="connsiteY6" fmla="*/ 209317 h 261646"/>
                <a:gd name="connsiteX7" fmla="*/ 0 w 223665"/>
                <a:gd name="connsiteY7" fmla="*/ 52329 h 26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665" h="261646">
                  <a:moveTo>
                    <a:pt x="0" y="52329"/>
                  </a:moveTo>
                  <a:lnTo>
                    <a:pt x="111833" y="52329"/>
                  </a:lnTo>
                  <a:lnTo>
                    <a:pt x="111833" y="0"/>
                  </a:lnTo>
                  <a:lnTo>
                    <a:pt x="223665" y="130823"/>
                  </a:lnTo>
                  <a:lnTo>
                    <a:pt x="111833" y="261646"/>
                  </a:lnTo>
                  <a:lnTo>
                    <a:pt x="111833" y="209317"/>
                  </a:lnTo>
                  <a:lnTo>
                    <a:pt x="0" y="209317"/>
                  </a:lnTo>
                  <a:lnTo>
                    <a:pt x="0" y="5232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52329" rIns="67099" bIns="5232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0738121" y="2930538"/>
              <a:ext cx="1055027" cy="1031743"/>
            </a:xfrm>
            <a:custGeom>
              <a:avLst/>
              <a:gdLst>
                <a:gd name="connsiteX0" fmla="*/ 0 w 1055027"/>
                <a:gd name="connsiteY0" fmla="*/ 103174 h 1031743"/>
                <a:gd name="connsiteX1" fmla="*/ 103174 w 1055027"/>
                <a:gd name="connsiteY1" fmla="*/ 0 h 1031743"/>
                <a:gd name="connsiteX2" fmla="*/ 951853 w 1055027"/>
                <a:gd name="connsiteY2" fmla="*/ 0 h 1031743"/>
                <a:gd name="connsiteX3" fmla="*/ 1055027 w 1055027"/>
                <a:gd name="connsiteY3" fmla="*/ 103174 h 1031743"/>
                <a:gd name="connsiteX4" fmla="*/ 1055027 w 1055027"/>
                <a:gd name="connsiteY4" fmla="*/ 928569 h 1031743"/>
                <a:gd name="connsiteX5" fmla="*/ 951853 w 1055027"/>
                <a:gd name="connsiteY5" fmla="*/ 1031743 h 1031743"/>
                <a:gd name="connsiteX6" fmla="*/ 103174 w 1055027"/>
                <a:gd name="connsiteY6" fmla="*/ 1031743 h 1031743"/>
                <a:gd name="connsiteX7" fmla="*/ 0 w 1055027"/>
                <a:gd name="connsiteY7" fmla="*/ 928569 h 1031743"/>
                <a:gd name="connsiteX8" fmla="*/ 0 w 1055027"/>
                <a:gd name="connsiteY8" fmla="*/ 103174 h 103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5027" h="1031743">
                  <a:moveTo>
                    <a:pt x="0" y="103174"/>
                  </a:moveTo>
                  <a:cubicBezTo>
                    <a:pt x="0" y="46193"/>
                    <a:pt x="46193" y="0"/>
                    <a:pt x="103174" y="0"/>
                  </a:cubicBezTo>
                  <a:lnTo>
                    <a:pt x="951853" y="0"/>
                  </a:lnTo>
                  <a:cubicBezTo>
                    <a:pt x="1008834" y="0"/>
                    <a:pt x="1055027" y="46193"/>
                    <a:pt x="1055027" y="103174"/>
                  </a:cubicBezTo>
                  <a:lnTo>
                    <a:pt x="1055027" y="928569"/>
                  </a:lnTo>
                  <a:cubicBezTo>
                    <a:pt x="1055027" y="985550"/>
                    <a:pt x="1008834" y="1031743"/>
                    <a:pt x="951853" y="1031743"/>
                  </a:cubicBezTo>
                  <a:lnTo>
                    <a:pt x="103174" y="1031743"/>
                  </a:lnTo>
                  <a:cubicBezTo>
                    <a:pt x="46193" y="1031743"/>
                    <a:pt x="0" y="985550"/>
                    <a:pt x="0" y="928569"/>
                  </a:cubicBezTo>
                  <a:lnTo>
                    <a:pt x="0" y="1031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1179" tIns="91179" rIns="91179" bIns="911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Classify Tweet Clusters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611" y="5470556"/>
            <a:ext cx="143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Tweets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308" y="5451982"/>
            <a:ext cx="195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Signal Tweets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46" y="4793447"/>
            <a:ext cx="914400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01" y="1345403"/>
            <a:ext cx="914400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4169" y="4746139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13968" y="5063845"/>
            <a:ext cx="210638" cy="45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4824" y="5064290"/>
            <a:ext cx="276139" cy="45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5400000">
            <a:off x="1996706" y="4296744"/>
            <a:ext cx="672240" cy="15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4773" y="1823796"/>
            <a:ext cx="1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-&gt; Tag</a:t>
            </a:r>
          </a:p>
        </p:txBody>
      </p:sp>
      <p:sp>
        <p:nvSpPr>
          <p:cNvPr id="19" name="Right Arrow 18"/>
          <p:cNvSpPr/>
          <p:nvPr/>
        </p:nvSpPr>
        <p:spPr>
          <a:xfrm rot="16200000">
            <a:off x="3536844" y="2376331"/>
            <a:ext cx="672240" cy="15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5003126" y="4296744"/>
            <a:ext cx="672240" cy="15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6592942" y="2392610"/>
            <a:ext cx="672240" cy="15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19" y="4150797"/>
            <a:ext cx="564308" cy="5231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84" y="4144776"/>
            <a:ext cx="570803" cy="5291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61" y="4906371"/>
            <a:ext cx="664246" cy="615811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7993173" y="4673958"/>
            <a:ext cx="132301" cy="23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525315" y="4690344"/>
            <a:ext cx="123390" cy="19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76" y="1615883"/>
            <a:ext cx="5856354" cy="3597475"/>
          </a:xfrm>
        </p:spPr>
      </p:pic>
      <p:sp>
        <p:nvSpPr>
          <p:cNvPr id="6" name="TextBox 5"/>
          <p:cNvSpPr txBox="1"/>
          <p:nvPr/>
        </p:nvSpPr>
        <p:spPr>
          <a:xfrm>
            <a:off x="4543960" y="5532210"/>
            <a:ext cx="746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 million tweets on average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614168" y="5593865"/>
            <a:ext cx="929792" cy="246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Signal/Enquiry tweets – set of tweets enquiring about the fact</a:t>
            </a:r>
          </a:p>
          <a:p>
            <a:pPr lvl="1"/>
            <a:r>
              <a:rPr lang="en-US" dirty="0"/>
              <a:t>is it true?</a:t>
            </a:r>
          </a:p>
          <a:p>
            <a:pPr lvl="1"/>
            <a:r>
              <a:rPr lang="en-US" dirty="0"/>
              <a:t>what??</a:t>
            </a:r>
          </a:p>
          <a:p>
            <a:pPr lvl="1"/>
            <a:r>
              <a:rPr lang="en-US" dirty="0"/>
              <a:t>really!</a:t>
            </a:r>
          </a:p>
          <a:p>
            <a:pPr lvl="1"/>
            <a:r>
              <a:rPr lang="en-US" dirty="0"/>
              <a:t>debunk</a:t>
            </a:r>
          </a:p>
          <a:p>
            <a:pPr lvl="1"/>
            <a:r>
              <a:rPr lang="en-US" dirty="0"/>
              <a:t>It is not true</a:t>
            </a:r>
          </a:p>
          <a:p>
            <a:pPr lvl="1"/>
            <a:endParaRPr lang="en-US" dirty="0"/>
          </a:p>
          <a:p>
            <a:r>
              <a:rPr lang="en-US" dirty="0"/>
              <a:t>Non-signal tweets – Other tweets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23" y="3394710"/>
            <a:ext cx="4591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Part-of-Speech Tagging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26BF-93BF-40F8-A8EA-9692547CC345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RT @</a:t>
            </a:r>
            <a:r>
              <a:rPr lang="en-US" dirty="0" err="1"/>
              <a:t>brownjenjen</a:t>
            </a:r>
            <a:r>
              <a:rPr lang="en-US" dirty="0"/>
              <a:t> : Ben Affleck denies affair rumors #rumor http://t.co/qwrfe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8139"/>
              </p:ext>
            </p:extLst>
          </p:nvPr>
        </p:nvGraphicFramePr>
        <p:xfrm>
          <a:off x="1766957" y="199187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9749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097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Part-of-Speech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7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Re-tweet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1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brownjenjen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User-mention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8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Discourse marker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4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Affleck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2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Noun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7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rumors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Noun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4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#rumor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http://t.co/qwrfe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0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5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D849EA7-1023-45D0-844A-CC3C4559E20A}" vid="{B618F7C5-135E-485B-A300-353CEF1CA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1584</TotalTime>
  <Words>834</Words>
  <Application>Microsoft Office PowerPoint</Application>
  <PresentationFormat>Widescreen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Bookman Old Style</vt:lpstr>
      <vt:lpstr>Calibri</vt:lpstr>
      <vt:lpstr>Gill Sans MT</vt:lpstr>
      <vt:lpstr>Times New Roman</vt:lpstr>
      <vt:lpstr>Wingdings</vt:lpstr>
      <vt:lpstr>Wingdings 3</vt:lpstr>
      <vt:lpstr>Theme1</vt:lpstr>
      <vt:lpstr>           Rumor Detection in Online Social Networks  Presented by Kale Ashish Anil 14IT60R03  Under the Guidance of  Dr. Shamik Sural </vt:lpstr>
      <vt:lpstr>Contents</vt:lpstr>
      <vt:lpstr>Introduction</vt:lpstr>
      <vt:lpstr>Twitter Terminology</vt:lpstr>
      <vt:lpstr>Related Work</vt:lpstr>
      <vt:lpstr>Overall System Architecture </vt:lpstr>
      <vt:lpstr>Data Collection</vt:lpstr>
      <vt:lpstr>Data Filtering</vt:lpstr>
      <vt:lpstr>Part-of-Speech Tagging</vt:lpstr>
      <vt:lpstr>Signal Tweet Clustering</vt:lpstr>
      <vt:lpstr>Tweet Similarity</vt:lpstr>
      <vt:lpstr>Tweet Similarity Performance</vt:lpstr>
      <vt:lpstr>Non-Signal Tweet Clustering</vt:lpstr>
      <vt:lpstr>Clustering Time</vt:lpstr>
      <vt:lpstr>Combining Clusters</vt:lpstr>
      <vt:lpstr>Combining Clusters(Contd..)</vt:lpstr>
      <vt:lpstr>Combining Clusters(Contd..)</vt:lpstr>
      <vt:lpstr>Temporal Analysis – Non-Rumor</vt:lpstr>
      <vt:lpstr>Temporal Analysis – Rumor</vt:lpstr>
      <vt:lpstr>Burst Analysis – Non-Rumor</vt:lpstr>
      <vt:lpstr>Burst Analysis – Rumor</vt:lpstr>
      <vt:lpstr>Data Analysis – Non-Rumor</vt:lpstr>
      <vt:lpstr>Data Analysis – Rumor</vt:lpstr>
      <vt:lpstr>Future Work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Rumor Detection from Online Social Networks  Presented by Ashish Kale  Under the Guidance of  Dr. Shamik Sural</dc:title>
  <dc:creator>Ashish</dc:creator>
  <cp:lastModifiedBy>Ashish Kale</cp:lastModifiedBy>
  <cp:revision>150</cp:revision>
  <dcterms:created xsi:type="dcterms:W3CDTF">2015-09-19T05:39:01Z</dcterms:created>
  <dcterms:modified xsi:type="dcterms:W3CDTF">2016-05-04T16:24:43Z</dcterms:modified>
</cp:coreProperties>
</file>