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9"/>
  </p:notesMasterIdLst>
  <p:handoutMasterIdLst>
    <p:handoutMasterId r:id="rId30"/>
  </p:handoutMasterIdLst>
  <p:sldIdLst>
    <p:sldId id="298" r:id="rId3"/>
    <p:sldId id="290" r:id="rId4"/>
    <p:sldId id="283" r:id="rId5"/>
    <p:sldId id="286" r:id="rId6"/>
    <p:sldId id="287" r:id="rId7"/>
    <p:sldId id="295" r:id="rId8"/>
    <p:sldId id="284" r:id="rId9"/>
    <p:sldId id="280" r:id="rId10"/>
    <p:sldId id="289" r:id="rId11"/>
    <p:sldId id="282" r:id="rId12"/>
    <p:sldId id="276" r:id="rId13"/>
    <p:sldId id="281" r:id="rId14"/>
    <p:sldId id="268" r:id="rId15"/>
    <p:sldId id="285" r:id="rId16"/>
    <p:sldId id="297" r:id="rId17"/>
    <p:sldId id="300" r:id="rId18"/>
    <p:sldId id="303" r:id="rId19"/>
    <p:sldId id="266" r:id="rId20"/>
    <p:sldId id="269" r:id="rId21"/>
    <p:sldId id="302" r:id="rId22"/>
    <p:sldId id="294" r:id="rId23"/>
    <p:sldId id="292" r:id="rId24"/>
    <p:sldId id="291" r:id="rId25"/>
    <p:sldId id="305" r:id="rId26"/>
    <p:sldId id="304"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8580" autoAdjust="0"/>
  </p:normalViewPr>
  <p:slideViewPr>
    <p:cSldViewPr snapToGrid="0">
      <p:cViewPr varScale="1">
        <p:scale>
          <a:sx n="80" d="100"/>
          <a:sy n="80" d="100"/>
        </p:scale>
        <p:origin x="1242" y="84"/>
      </p:cViewPr>
      <p:guideLst>
        <p:guide pos="288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6406C01-7E83-4650-8EF5-394419DCB348}">
      <dgm:prSet phldrT="[Text]"/>
      <dgm:spPr/>
      <dgm:t>
        <a:bodyPr/>
        <a:lstStyle/>
        <a:p>
          <a:r>
            <a:rPr lang="en-US" dirty="0"/>
            <a:t>1</a:t>
          </a:r>
        </a:p>
      </dgm: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dirty="0"/>
            <a:t>Spatial Web Crawler</a:t>
          </a:r>
        </a:p>
      </dgm: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2</a:t>
          </a:r>
        </a:p>
      </dgm: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dgm:spPr/>
      <dgm:t>
        <a:bodyPr/>
        <a:lstStyle/>
        <a:p>
          <a:r>
            <a:rPr lang="en-US" dirty="0"/>
            <a:t>Catalog Service</a:t>
          </a:r>
        </a:p>
      </dgm: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3</a:t>
          </a:r>
        </a:p>
      </dgm: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en-US" dirty="0"/>
            <a:t>Query Processing</a:t>
          </a:r>
        </a:p>
      </dgm: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35AF286C-A401-4C08-B8A3-F38B03322BD8}" srcId="{5D952622-A79E-41E4-BBC2-6212DEFFA91C}" destId="{5248D9DA-6444-46F6-8D28-C8BB2253AAD1}" srcOrd="0" destOrd="0" parTransId="{A8533F77-F094-4EDB-BCC7-35E0D6A46B71}" sibTransId="{011B552E-515A-4C41-B810-0D2552861422}"/>
    <dgm:cxn modelId="{11A0AF47-4BCA-470E-92BF-7B388FFB0DE8}" srcId="{50706FFE-8A00-485D-9FF7-8D310692C602}" destId="{3A9B5D84-CB00-4BC9-ADB2-5CF832F36763}" srcOrd="0" destOrd="0" parTransId="{BD57EC4A-052D-4824-8820-064BAC997A9B}" sibTransId="{98E878CF-4A49-4E76-BD23-AE7C5290BAFD}"/>
    <dgm:cxn modelId="{A22BDB9A-90BB-4DA2-8850-00D4F1D3B898}" srcId="{FBA29113-7A70-4E0E-B036-871C49B835F1}" destId="{5D952622-A79E-41E4-BBC2-6212DEFFA91C}" srcOrd="1" destOrd="0" parTransId="{10627A68-BE4B-4A4A-9EC9-4CFEF1E4DF39}" sibTransId="{092BAEF3-D9F2-476B-9A0B-6F14CC814529}"/>
    <dgm:cxn modelId="{BA539253-48E3-447C-8770-C31D10399C4A}" type="presOf" srcId="{50706FFE-8A00-485D-9FF7-8D310692C602}" destId="{78E9A4E4-18A9-4B73-8007-A63A71C71937}"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37A3A996-9723-4BDB-8959-9D9B7799BD9A}" srcId="{A6406C01-7E83-4650-8EF5-394419DCB348}" destId="{E4E9F0D0-FF23-4B59-9B97-973BCBE5DC65}" srcOrd="0" destOrd="0" parTransId="{E9237435-F938-45D4-8BF4-6D5D4DFF850F}" sibTransId="{D32B195A-7CAD-474B-B79C-BE4BB171E742}"/>
    <dgm:cxn modelId="{AE4FA1B2-1FFD-4999-BFB4-0E2A9E4BEBBB}" type="presOf" srcId="{5248D9DA-6444-46F6-8D28-C8BB2253AAD1}" destId="{00D2DC2C-7CA2-4A4B-B66D-3DDCAB7DC8E9}" srcOrd="0" destOrd="0" presId="urn:microsoft.com/office/officeart/2005/8/layout/hProcess6"/>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7599CECE-5293-4C57-A979-D096C99254C7}" srcId="{FBA29113-7A70-4E0E-B036-871C49B835F1}" destId="{50706FFE-8A00-485D-9FF7-8D310692C602}" srcOrd="2" destOrd="0" parTransId="{EF44BD91-19A4-424B-BA32-4A5492B6E40B}" sibTransId="{CD03DFF4-D962-46D6-AFFA-2A87FD08403E}"/>
    <dgm:cxn modelId="{019AA969-1A2B-48C0-B7C9-005E817BC2CB}" type="presOf" srcId="{E4E9F0D0-FF23-4B59-9B97-973BCBE5DC65}" destId="{FB705FC1-639E-4064-8E9A-A79870DE5273}" srcOrd="1" destOrd="0" presId="urn:microsoft.com/office/officeart/2005/8/layout/hProcess6"/>
    <dgm:cxn modelId="{F36BB86E-E9BB-4DBF-9DFE-F8050046ED1F}" type="presOf" srcId="{3A9B5D84-CB00-4BC9-ADB2-5CF832F36763}" destId="{4BF699B1-BE15-42D1-9784-AA33CF29870E}"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E23D729A-C2FC-40CD-8A08-F5EBB66CF80B}" type="presOf" srcId="{5248D9DA-6444-46F6-8D28-C8BB2253AAD1}" destId="{072FB640-0A28-40E8-9C0C-86BAF45C6EF0}" srcOrd="1" destOrd="0" presId="urn:microsoft.com/office/officeart/2005/8/layout/hProcess6"/>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467636" y="617350"/>
          <a:ext cx="1856482" cy="162279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Spatial Web Crawler</a:t>
          </a:r>
        </a:p>
      </dsp:txBody>
      <dsp:txXfrm>
        <a:off x="931757" y="860770"/>
        <a:ext cx="905035" cy="1135958"/>
      </dsp:txXfrm>
    </dsp:sp>
    <dsp:sp modelId="{47DA5750-48DC-4E4F-815D-0B05DBC30DAB}">
      <dsp:nvSpPr>
        <dsp:cNvPr id="0" name=""/>
        <dsp:cNvSpPr/>
      </dsp:nvSpPr>
      <dsp:spPr>
        <a:xfrm>
          <a:off x="3516" y="964629"/>
          <a:ext cx="928241" cy="9282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t>1</a:t>
          </a:r>
        </a:p>
      </dsp:txBody>
      <dsp:txXfrm>
        <a:off x="139454" y="1100567"/>
        <a:ext cx="656365" cy="656365"/>
      </dsp:txXfrm>
    </dsp:sp>
    <dsp:sp modelId="{00D2DC2C-7CA2-4A4B-B66D-3DDCAB7DC8E9}">
      <dsp:nvSpPr>
        <dsp:cNvPr id="0" name=""/>
        <dsp:cNvSpPr/>
      </dsp:nvSpPr>
      <dsp:spPr>
        <a:xfrm>
          <a:off x="2904269" y="617350"/>
          <a:ext cx="1856482" cy="162279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Catalog Service</a:t>
          </a:r>
        </a:p>
      </dsp:txBody>
      <dsp:txXfrm>
        <a:off x="3368389" y="860770"/>
        <a:ext cx="905035" cy="1135958"/>
      </dsp:txXfrm>
    </dsp:sp>
    <dsp:sp modelId="{EE8733A1-7662-4D0A-B39E-2218596CC81C}">
      <dsp:nvSpPr>
        <dsp:cNvPr id="0" name=""/>
        <dsp:cNvSpPr/>
      </dsp:nvSpPr>
      <dsp:spPr>
        <a:xfrm>
          <a:off x="2440148" y="964629"/>
          <a:ext cx="928241" cy="9282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t>2</a:t>
          </a:r>
        </a:p>
      </dsp:txBody>
      <dsp:txXfrm>
        <a:off x="2576086" y="1100567"/>
        <a:ext cx="656365" cy="656365"/>
      </dsp:txXfrm>
    </dsp:sp>
    <dsp:sp modelId="{4BF699B1-BE15-42D1-9784-AA33CF29870E}">
      <dsp:nvSpPr>
        <dsp:cNvPr id="0" name=""/>
        <dsp:cNvSpPr/>
      </dsp:nvSpPr>
      <dsp:spPr>
        <a:xfrm>
          <a:off x="5340901" y="617350"/>
          <a:ext cx="1856482" cy="162279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16510" bIns="8255" numCol="1" spcCol="1270" anchor="ctr" anchorCtr="0">
          <a:noAutofit/>
        </a:bodyPr>
        <a:lstStyle/>
        <a:p>
          <a:pPr marL="0" lvl="0" indent="0" algn="ctr" defTabSz="577850">
            <a:lnSpc>
              <a:spcPct val="90000"/>
            </a:lnSpc>
            <a:spcBef>
              <a:spcPct val="0"/>
            </a:spcBef>
            <a:spcAft>
              <a:spcPct val="35000"/>
            </a:spcAft>
            <a:buNone/>
          </a:pPr>
          <a:r>
            <a:rPr lang="en-US" sz="1300" kern="1200" dirty="0"/>
            <a:t>Query Processing</a:t>
          </a:r>
        </a:p>
      </dsp:txBody>
      <dsp:txXfrm>
        <a:off x="5805022" y="860770"/>
        <a:ext cx="905035" cy="1135958"/>
      </dsp:txXfrm>
    </dsp:sp>
    <dsp:sp modelId="{78E9A4E4-18A9-4B73-8007-A63A71C71937}">
      <dsp:nvSpPr>
        <dsp:cNvPr id="0" name=""/>
        <dsp:cNvSpPr/>
      </dsp:nvSpPr>
      <dsp:spPr>
        <a:xfrm>
          <a:off x="4876781" y="964629"/>
          <a:ext cx="928241" cy="9282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t>3</a:t>
          </a:r>
        </a:p>
      </dsp:txBody>
      <dsp:txXfrm>
        <a:off x="5012719" y="1100567"/>
        <a:ext cx="656365" cy="6563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18-Nov-16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18-Nov-16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51679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2337730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308730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2441709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//Cloud based approach provides higher availability, scalability, and better version control without needing to shutdown the system to implement changes.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91537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//Cloud based approach provides higher availability, scalability, and better version control without needing to shutdown the system to implement changes.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369185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//Cloud based approach provides higher availability, scalability, and better version control without needing to shutdown the system to implement changes.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279685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First we need</a:t>
            </a:r>
            <a:r>
              <a:rPr lang="en-US" baseline="0" dirty="0"/>
              <a:t> to understand what is spatial data.</a:t>
            </a:r>
          </a:p>
          <a:p>
            <a:r>
              <a:rPr lang="en-US" baseline="0" dirty="0"/>
              <a:t>Type of spatial data</a:t>
            </a:r>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07435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why do we need spatial data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how it can be useful to us</a:t>
            </a:r>
            <a:endParaRPr lang="en-US" dirty="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2802315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There are many industrial and research based applications</a:t>
            </a:r>
            <a:r>
              <a:rPr lang="en-US" baseline="0" dirty="0"/>
              <a:t> for spatial data.</a:t>
            </a:r>
          </a:p>
          <a:p>
            <a:r>
              <a:rPr lang="en-US" baseline="0" dirty="0"/>
              <a:t>Some of them are mentioned here.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01186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28600" indent="-228600">
              <a:buAutoNum type="arabicPeriod"/>
            </a:pPr>
            <a:r>
              <a:rPr lang="en-US" dirty="0"/>
              <a:t>Why don’t we just search on Google</a:t>
            </a:r>
            <a:r>
              <a:rPr lang="en-US" baseline="0" dirty="0"/>
              <a:t> or Bing that how much area is forest, or</a:t>
            </a:r>
          </a:p>
          <a:p>
            <a:pPr marL="228600" indent="-228600">
              <a:buAutoNum type="arabicPeriod"/>
            </a:pPr>
            <a:r>
              <a:rPr lang="en-US" baseline="0" dirty="0"/>
              <a:t>How much elevation of water has changed in </a:t>
            </a:r>
            <a:r>
              <a:rPr lang="en-US" baseline="0" dirty="0" err="1"/>
              <a:t>medinipur</a:t>
            </a:r>
            <a:r>
              <a:rPr lang="en-US" baseline="0" dirty="0"/>
              <a:t> area?</a:t>
            </a:r>
          </a:p>
          <a:p>
            <a:pPr marL="228600" indent="-228600">
              <a:buAutoNum type="arabicPeriod"/>
            </a:pPr>
            <a:endParaRPr lang="en-US" baseline="0" dirty="0"/>
          </a:p>
          <a:p>
            <a:pPr marL="228600" indent="-228600">
              <a:buAutoNum type="arabicPeriod"/>
            </a:pPr>
            <a:r>
              <a:rPr lang="en-US" baseline="0" dirty="0"/>
              <a:t>General search engines are not very accurate and efficient when it comes to spatial data.</a:t>
            </a:r>
          </a:p>
          <a:p>
            <a:pPr marL="228600" indent="-228600">
              <a:buAutoNum type="arabicPeriod"/>
            </a:pPr>
            <a:r>
              <a:rPr lang="en-US" baseline="0" dirty="0"/>
              <a:t>The reason behind this is..  Spatial data has complex data structure and operations</a:t>
            </a:r>
          </a:p>
          <a:p>
            <a:pPr marL="228600" indent="-228600">
              <a:buAutoNum type="arabicPeriod"/>
            </a:pPr>
            <a:r>
              <a:rPr lang="en-US" baseline="0" dirty="0"/>
              <a:t>Second important reason is not all spatial data is </a:t>
            </a:r>
            <a:r>
              <a:rPr lang="en-US" baseline="0" dirty="0" err="1"/>
              <a:t>publicaly</a:t>
            </a:r>
            <a:r>
              <a:rPr lang="en-US" baseline="0" dirty="0"/>
              <a:t> avail.</a:t>
            </a:r>
          </a:p>
          <a:p>
            <a:pPr marL="228600" indent="-228600">
              <a:buAutoNum type="arabicPeriod"/>
            </a:pPr>
            <a:r>
              <a:rPr lang="en-US" baseline="0" dirty="0"/>
              <a:t>Many of the </a:t>
            </a:r>
            <a:r>
              <a:rPr lang="en-US" baseline="0" dirty="0" err="1"/>
              <a:t>gov</a:t>
            </a:r>
            <a:r>
              <a:rPr lang="en-US" baseline="0" dirty="0"/>
              <a:t> </a:t>
            </a:r>
            <a:r>
              <a:rPr lang="en-US" baseline="0" dirty="0" err="1"/>
              <a:t>egencies</a:t>
            </a:r>
            <a:r>
              <a:rPr lang="en-US" baseline="0" dirty="0"/>
              <a:t> hold licenses for spatial data. NASA and ISRO being one of them</a:t>
            </a:r>
          </a:p>
          <a:p>
            <a:pPr marL="228600" indent="-228600">
              <a:buAutoNum type="arabicPeriod"/>
            </a:pPr>
            <a:r>
              <a:rPr lang="en-US" baseline="0" dirty="0"/>
              <a:t>Some large companies has openly available data like Google or </a:t>
            </a:r>
            <a:r>
              <a:rPr lang="en-US" baseline="0" dirty="0" err="1"/>
              <a:t>mIcorsofy</a:t>
            </a:r>
            <a:r>
              <a:rPr lang="en-US" baseline="0" dirty="0"/>
              <a:t>,</a:t>
            </a:r>
          </a:p>
          <a:p>
            <a:pPr marL="228600" indent="-228600">
              <a:buAutoNum type="arabicPeriod"/>
            </a:pPr>
            <a:r>
              <a:rPr lang="en-US" baseline="0" dirty="0"/>
              <a:t>But they are not free for business use</a:t>
            </a:r>
            <a:endParaRPr lang="en-US" dirty="0"/>
          </a:p>
          <a:p>
            <a:pPr marL="228600" indent="-228600">
              <a:buAutoNum type="arabicPeriod"/>
            </a:pPr>
            <a:endParaRPr lang="en-US" dirty="0"/>
          </a:p>
          <a:p>
            <a:pPr marL="228600" indent="-228600">
              <a:buAutoNum type="arabicPeriod"/>
            </a:pPr>
            <a:r>
              <a:rPr lang="en-US" dirty="0"/>
              <a:t>Data is unstructured and</a:t>
            </a:r>
            <a:r>
              <a:rPr lang="en-US" baseline="0" dirty="0"/>
              <a:t> heterogeneous</a:t>
            </a:r>
          </a:p>
          <a:p>
            <a:pPr marL="228600" indent="-228600">
              <a:buAutoNum type="arabicPeriod"/>
            </a:pPr>
            <a:r>
              <a:rPr lang="en-US" baseline="0" dirty="0"/>
              <a:t>Why it is not searchable via normal search engines.</a:t>
            </a:r>
          </a:p>
          <a:p>
            <a:pPr marL="228600" indent="-228600">
              <a:buAutoNum type="arabicPeriod"/>
            </a:pPr>
            <a:r>
              <a:rPr lang="en-US" baseline="0" dirty="0"/>
              <a:t>Licensed</a:t>
            </a:r>
          </a:p>
          <a:p>
            <a:pPr marL="228600" indent="-228600">
              <a:buAutoNum type="arabicPeriod"/>
            </a:pPr>
            <a:r>
              <a:rPr lang="en-US" dirty="0" err="1"/>
              <a:t>Gov</a:t>
            </a:r>
            <a:r>
              <a:rPr lang="en-US" baseline="0" dirty="0"/>
              <a:t> </a:t>
            </a:r>
            <a:r>
              <a:rPr lang="en-US" baseline="0" dirty="0" err="1"/>
              <a:t>egencies</a:t>
            </a:r>
            <a:r>
              <a:rPr lang="en-US" baseline="0" dirty="0"/>
              <a:t> like NASA , ISRO &amp; some organizations have ownership of the data, not available for everyone.</a:t>
            </a:r>
          </a:p>
          <a:p>
            <a:pPr marL="228600" indent="-228600">
              <a:buAutoNum type="arabicPeriod"/>
            </a:pPr>
            <a:r>
              <a:rPr lang="en-US" baseline="0" dirty="0"/>
              <a:t>Not indexed/ranked for these reasons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18365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there is a way,</a:t>
            </a:r>
            <a:r>
              <a:rPr lang="en-US" baseline="0" dirty="0"/>
              <a:t> </a:t>
            </a:r>
            <a:r>
              <a:rPr lang="en-US" baseline="0" dirty="0" err="1"/>
              <a:t>Gov</a:t>
            </a:r>
            <a:r>
              <a:rPr lang="en-US" baseline="0" dirty="0"/>
              <a:t> </a:t>
            </a:r>
            <a:r>
              <a:rPr lang="en-US" baseline="0" dirty="0" err="1"/>
              <a:t>egencies</a:t>
            </a:r>
            <a:r>
              <a:rPr lang="en-US" baseline="0" dirty="0"/>
              <a:t> are ready to share the data with </a:t>
            </a:r>
            <a:r>
              <a:rPr lang="en-US" baseline="0" dirty="0" err="1"/>
              <a:t>india</a:t>
            </a:r>
            <a:r>
              <a:rPr lang="en-US" baseline="0" dirty="0"/>
              <a:t> based institutes and organizations</a:t>
            </a:r>
            <a:endParaRPr lang="en-US" dirty="0"/>
          </a:p>
          <a:p>
            <a:r>
              <a:rPr lang="en-US" dirty="0"/>
              <a:t>We want</a:t>
            </a:r>
            <a:r>
              <a:rPr lang="en-US" baseline="0" dirty="0"/>
              <a:t> to build a foundation framework Geo-service portal.</a:t>
            </a:r>
          </a:p>
          <a:p>
            <a:r>
              <a:rPr lang="en-US" baseline="0" dirty="0"/>
              <a:t>That is a OGC compliant standardized catalog service based on service oriented architecture.</a:t>
            </a:r>
          </a:p>
          <a:p>
            <a:r>
              <a:rPr lang="en-US" baseline="0" dirty="0"/>
              <a:t>So that it can be used by various external applications and services.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2946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008586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33924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4052591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9144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970384" y="1909346"/>
            <a:ext cx="7203233" cy="3383280"/>
          </a:xfrm>
        </p:spPr>
        <p:txBody>
          <a:bodyPr anchor="b">
            <a:normAutofit/>
          </a:bodyPr>
          <a:lstStyle>
            <a:lvl1pPr algn="l">
              <a:lnSpc>
                <a:spcPct val="76000"/>
              </a:lnSpc>
              <a:defRPr sz="6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70384" y="5432564"/>
            <a:ext cx="7203233" cy="457200"/>
          </a:xfrm>
        </p:spPr>
        <p:txBody>
          <a:bodyPr>
            <a:normAutofit/>
          </a:bodyPr>
          <a:lstStyle>
            <a:lvl1pPr marL="0" indent="0" algn="l">
              <a:spcBef>
                <a:spcPts val="0"/>
              </a:spcBef>
              <a:buNone/>
              <a:defRPr sz="15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cxnSp>
        <p:nvCxnSpPr>
          <p:cNvPr id="58" name="Straight Connector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6985" y="489857"/>
            <a:ext cx="1265465"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489857"/>
            <a:ext cx="5690508"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9144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971550" y="2541573"/>
            <a:ext cx="7200900" cy="2743200"/>
          </a:xfrm>
        </p:spPr>
        <p:txBody>
          <a:bodyPr anchor="b">
            <a:normAutofit/>
          </a:bodyPr>
          <a:lstStyle>
            <a:lvl1pPr>
              <a:lnSpc>
                <a:spcPct val="85000"/>
              </a:lnSpc>
              <a:defRPr sz="45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71550" y="5431536"/>
            <a:ext cx="7200900" cy="457200"/>
          </a:xfrm>
        </p:spPr>
        <p:txBody>
          <a:bodyPr>
            <a:normAutofit/>
          </a:bodyPr>
          <a:lstStyle>
            <a:lvl1pPr marL="0" indent="0">
              <a:spcBef>
                <a:spcPts val="0"/>
              </a:spcBef>
              <a:buNone/>
              <a:defRPr sz="1500" b="0">
                <a:solidFill>
                  <a:schemeClr val="tx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Edit Master text styles</a:t>
            </a:r>
          </a:p>
        </p:txBody>
      </p:sp>
      <p:cxnSp>
        <p:nvCxnSpPr>
          <p:cNvPr id="58" name="Straight Connector 57"/>
          <p:cNvCxnSpPr/>
          <p:nvPr userDrawn="1"/>
        </p:nvCxnSpPr>
        <p:spPr>
          <a:xfrm>
            <a:off x="971550" y="5294175"/>
            <a:ext cx="720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1550" y="1981200"/>
            <a:ext cx="3429000" cy="3810001"/>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43450" y="1981200"/>
            <a:ext cx="3429000" cy="3810001"/>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971550" y="1818322"/>
            <a:ext cx="3429000" cy="641350"/>
          </a:xfrm>
        </p:spPr>
        <p:txBody>
          <a:bodyPr anchor="ctr">
            <a:normAutofit/>
          </a:bodyPr>
          <a:lstStyle>
            <a:lvl1pPr marL="0" indent="0">
              <a:spcBef>
                <a:spcPts val="0"/>
              </a:spcBef>
              <a:buNone/>
              <a:defRPr sz="15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971550" y="2503714"/>
            <a:ext cx="3429000" cy="3287487"/>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43450" y="1818322"/>
            <a:ext cx="3429000" cy="641350"/>
          </a:xfrm>
        </p:spPr>
        <p:txBody>
          <a:bodyPr anchor="ctr">
            <a:normAutofit/>
          </a:bodyPr>
          <a:lstStyle>
            <a:lvl1pPr marL="0" indent="0">
              <a:spcBef>
                <a:spcPts val="0"/>
              </a:spcBef>
              <a:buNone/>
              <a:defRPr sz="15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43450" y="2503714"/>
            <a:ext cx="3429000" cy="3287487"/>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9144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9144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54864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934864" y="571500"/>
            <a:ext cx="2743200" cy="2197100"/>
          </a:xfrm>
        </p:spPr>
        <p:txBody>
          <a:bodyPr anchor="b">
            <a:normAutofit/>
          </a:bodyPr>
          <a:lstStyle>
            <a:lvl1pPr>
              <a:defRPr sz="195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7398" y="571500"/>
            <a:ext cx="4663440" cy="5715000"/>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34864" y="2995012"/>
            <a:ext cx="2743200" cy="2285950"/>
          </a:xfrm>
        </p:spPr>
        <p:txBody>
          <a:bodyPr>
            <a:normAutofit/>
          </a:bodyPr>
          <a:lstStyle>
            <a:lvl1pPr marL="0" indent="0">
              <a:spcBef>
                <a:spcPts val="900"/>
              </a:spcBef>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cxnSp>
        <p:nvCxnSpPr>
          <p:cNvPr id="60" name="Straight Connector 59"/>
          <p:cNvCxnSpPr/>
          <p:nvPr userDrawn="1"/>
        </p:nvCxnSpPr>
        <p:spPr>
          <a:xfrm>
            <a:off x="5942317" y="2895600"/>
            <a:ext cx="27444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9144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54864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3309" y="-159"/>
            <a:ext cx="5486400" cy="685800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cxnSp>
        <p:nvCxnSpPr>
          <p:cNvPr id="59" name="Straight Connector 58"/>
          <p:cNvCxnSpPr/>
          <p:nvPr/>
        </p:nvCxnSpPr>
        <p:spPr>
          <a:xfrm>
            <a:off x="5942317" y="2895600"/>
            <a:ext cx="27444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932170" y="576072"/>
            <a:ext cx="2743200" cy="2194560"/>
          </a:xfrm>
        </p:spPr>
        <p:txBody>
          <a:bodyPr anchor="b">
            <a:normAutofit/>
          </a:bodyPr>
          <a:lstStyle>
            <a:lvl1pPr>
              <a:defRPr sz="195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5932170" y="2999232"/>
            <a:ext cx="2743200" cy="2286000"/>
          </a:xfrm>
        </p:spPr>
        <p:txBody>
          <a:bodyPr/>
          <a:lstStyle>
            <a:lvl1pPr marL="0" indent="0">
              <a:spcBef>
                <a:spcPts val="900"/>
              </a:spcBef>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9144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971550" y="503854"/>
            <a:ext cx="72009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71550" y="1981202"/>
            <a:ext cx="72009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70531" y="6289679"/>
            <a:ext cx="724460" cy="222436"/>
          </a:xfrm>
          <a:prstGeom prst="rect">
            <a:avLst/>
          </a:prstGeom>
        </p:spPr>
        <p:txBody>
          <a:bodyPr vert="horz" lIns="91440" tIns="45720" rIns="91440" bIns="45720" rtlCol="0" anchor="ctr"/>
          <a:lstStyle>
            <a:lvl1pPr algn="r">
              <a:defRPr sz="600">
                <a:solidFill>
                  <a:schemeClr val="tx1">
                    <a:lumMod val="50000"/>
                    <a:lumOff val="50000"/>
                  </a:schemeClr>
                </a:solidFill>
              </a:defRPr>
            </a:lvl1pPr>
          </a:lstStyle>
          <a:p>
            <a:endParaRPr lang="en-US"/>
          </a:p>
        </p:txBody>
      </p:sp>
      <p:sp>
        <p:nvSpPr>
          <p:cNvPr id="5" name="Footer Placeholder 4"/>
          <p:cNvSpPr>
            <a:spLocks noGrp="1"/>
          </p:cNvSpPr>
          <p:nvPr>
            <p:ph type="ftr" sz="quarter" idx="3"/>
          </p:nvPr>
        </p:nvSpPr>
        <p:spPr>
          <a:xfrm>
            <a:off x="457201" y="6289679"/>
            <a:ext cx="4596023" cy="222436"/>
          </a:xfrm>
          <a:prstGeom prst="rect">
            <a:avLst/>
          </a:prstGeom>
        </p:spPr>
        <p:txBody>
          <a:bodyPr vert="horz" lIns="91440" tIns="45720" rIns="91440" bIns="45720" rtlCol="0" anchor="ctr"/>
          <a:lstStyle>
            <a:lvl1pPr algn="l">
              <a:defRPr sz="6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98983" y="6289679"/>
            <a:ext cx="689162" cy="222436"/>
          </a:xfrm>
          <a:prstGeom prst="rect">
            <a:avLst/>
          </a:prstGeom>
        </p:spPr>
        <p:txBody>
          <a:bodyPr vert="horz" lIns="91440" tIns="45720" rIns="91440" bIns="45720" rtlCol="0" anchor="ctr"/>
          <a:lstStyle>
            <a:lvl1pPr algn="r">
              <a:defRPr sz="6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457200" y="6172200"/>
            <a:ext cx="82296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SzPct val="100000"/>
        <a:buFont typeface="Arial" pitchFamily="34" charset="0"/>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900"/>
        </a:spcBef>
        <a:buClr>
          <a:schemeClr val="accent1"/>
        </a:buClr>
        <a:buSzPct val="100000"/>
        <a:buFont typeface="Arial" pitchFamily="34" charset="0"/>
        <a:buChar char="▪"/>
        <a:defRPr sz="1350" kern="1200">
          <a:solidFill>
            <a:schemeClr val="tx1"/>
          </a:solidFill>
          <a:latin typeface="+mn-lt"/>
          <a:ea typeface="+mn-ea"/>
          <a:cs typeface="+mn-cs"/>
        </a:defRPr>
      </a:lvl2pPr>
      <a:lvl3pPr marL="514350" indent="-134541" algn="l" defTabSz="685800" rtl="0" eaLnBrk="1" latinLnBrk="0" hangingPunct="1">
        <a:lnSpc>
          <a:spcPct val="90000"/>
        </a:lnSpc>
        <a:spcBef>
          <a:spcPts val="600"/>
        </a:spcBef>
        <a:buClr>
          <a:schemeClr val="accent1"/>
        </a:buClr>
        <a:buSzPct val="100000"/>
        <a:buFont typeface="Arial"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SzPct val="100000"/>
        <a:buFont typeface="Arial" pitchFamily="34" charset="0"/>
        <a:buChar char="▪"/>
        <a:defRPr sz="1050" kern="1200">
          <a:solidFill>
            <a:schemeClr val="tx1"/>
          </a:solidFill>
          <a:latin typeface="+mn-lt"/>
          <a:ea typeface="+mn-ea"/>
          <a:cs typeface="+mn-cs"/>
        </a:defRPr>
      </a:lvl4pPr>
      <a:lvl5pPr marL="8572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8pPr>
      <a:lvl9pPr marL="1543050" indent="-134541" algn="l" defTabSz="685800" rtl="0" eaLnBrk="1" latinLnBrk="0" hangingPunct="1">
        <a:lnSpc>
          <a:spcPct val="90000"/>
        </a:lnSpc>
        <a:spcBef>
          <a:spcPts val="450"/>
        </a:spcBef>
        <a:buClr>
          <a:schemeClr val="accent1"/>
        </a:buClr>
        <a:buSzPct val="100000"/>
        <a:buFont typeface="Arial"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Geo-Service Portal</a:t>
            </a:r>
          </a:p>
        </p:txBody>
      </p:sp>
      <p:sp>
        <p:nvSpPr>
          <p:cNvPr id="7" name="Rectangle 6"/>
          <p:cNvSpPr/>
          <p:nvPr/>
        </p:nvSpPr>
        <p:spPr>
          <a:xfrm>
            <a:off x="4572001" y="5431536"/>
            <a:ext cx="3600449" cy="584775"/>
          </a:xfrm>
          <a:prstGeom prst="rect">
            <a:avLst/>
          </a:prstGeom>
        </p:spPr>
        <p:txBody>
          <a:bodyPr wrap="square">
            <a:spAutoFit/>
          </a:bodyPr>
          <a:lstStyle/>
          <a:p>
            <a:pPr algn="r"/>
            <a:r>
              <a:rPr lang="en-US" sz="1600" dirty="0"/>
              <a:t>Under Guidance of</a:t>
            </a:r>
          </a:p>
          <a:p>
            <a:pPr algn="r"/>
            <a:r>
              <a:rPr lang="en-US" sz="1600" dirty="0"/>
              <a:t>Prof. Soumya K. Ghosh</a:t>
            </a:r>
          </a:p>
        </p:txBody>
      </p:sp>
      <p:sp>
        <p:nvSpPr>
          <p:cNvPr id="9" name="Text Placeholder 2"/>
          <p:cNvSpPr>
            <a:spLocks noGrp="1"/>
          </p:cNvSpPr>
          <p:nvPr>
            <p:ph type="subTitle" idx="1"/>
          </p:nvPr>
        </p:nvSpPr>
        <p:spPr>
          <a:xfrm>
            <a:off x="970384" y="5432563"/>
            <a:ext cx="3601617" cy="557419"/>
          </a:xfrm>
        </p:spPr>
        <p:txBody>
          <a:bodyPr>
            <a:noAutofit/>
          </a:bodyPr>
          <a:lstStyle/>
          <a:p>
            <a:r>
              <a:rPr lang="en-US" sz="1600" dirty="0">
                <a:solidFill>
                  <a:schemeClr val="tx2"/>
                </a:solidFill>
              </a:rPr>
              <a:t>Submitted by</a:t>
            </a:r>
          </a:p>
          <a:p>
            <a:r>
              <a:rPr lang="en-US" sz="1600" dirty="0">
                <a:solidFill>
                  <a:schemeClr val="tx2"/>
                </a:solidFill>
              </a:rPr>
              <a:t>Deepak Punjabi - 15IT60R17</a:t>
            </a:r>
          </a:p>
          <a:p>
            <a:endParaRPr lang="en-US" sz="1600" dirty="0">
              <a:solidFill>
                <a:schemeClr val="tx2"/>
              </a:solidFill>
            </a:endParaRPr>
          </a:p>
          <a:p>
            <a:endParaRPr lang="en-US" sz="16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7897" y="2686122"/>
            <a:ext cx="1348207" cy="1485756"/>
          </a:xfrm>
          <a:prstGeom prst="rect">
            <a:avLst/>
          </a:prstGeom>
        </p:spPr>
      </p:pic>
      <p:sp>
        <p:nvSpPr>
          <p:cNvPr id="8" name="Text Placeholder 2"/>
          <p:cNvSpPr txBox="1">
            <a:spLocks/>
          </p:cNvSpPr>
          <p:nvPr/>
        </p:nvSpPr>
        <p:spPr>
          <a:xfrm>
            <a:off x="970384" y="1937657"/>
            <a:ext cx="7484641" cy="368221"/>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0"/>
              </a:spcBef>
              <a:buClr>
                <a:schemeClr val="accent1"/>
              </a:buClr>
              <a:buSzPct val="100000"/>
              <a:buFont typeface="Arial" pitchFamily="34" charset="0"/>
              <a:buNone/>
              <a:defRPr sz="1500" b="0" kern="1200">
                <a:solidFill>
                  <a:schemeClr val="accent1"/>
                </a:solidFill>
                <a:latin typeface="+mn-lt"/>
                <a:ea typeface="+mn-ea"/>
                <a:cs typeface="+mn-cs"/>
              </a:defRPr>
            </a:lvl1pPr>
            <a:lvl2pPr marL="342900" indent="0" algn="ctr" defTabSz="685800" rtl="0" eaLnBrk="1" latinLnBrk="0" hangingPunct="1">
              <a:lnSpc>
                <a:spcPct val="90000"/>
              </a:lnSpc>
              <a:spcBef>
                <a:spcPts val="900"/>
              </a:spcBef>
              <a:buClr>
                <a:schemeClr val="accent1"/>
              </a:buClr>
              <a:buSzPct val="100000"/>
              <a:buFont typeface="Arial"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600"/>
              </a:spcBef>
              <a:buClr>
                <a:schemeClr val="accent1"/>
              </a:buClr>
              <a:buSzPct val="100000"/>
              <a:buFont typeface="Arial"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600"/>
              </a:spcBef>
              <a:buClr>
                <a:schemeClr val="accent1"/>
              </a:buClr>
              <a:buSzPct val="100000"/>
              <a:buFont typeface="Arial"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9pPr>
          </a:lstStyle>
          <a:p>
            <a:endParaRPr lang="en-US" sz="1600" dirty="0">
              <a:solidFill>
                <a:schemeClr val="tx2"/>
              </a:solidFill>
            </a:endParaRPr>
          </a:p>
        </p:txBody>
      </p:sp>
      <p:sp>
        <p:nvSpPr>
          <p:cNvPr id="2" name="TextBox 1"/>
          <p:cNvSpPr txBox="1"/>
          <p:nvPr/>
        </p:nvSpPr>
        <p:spPr>
          <a:xfrm>
            <a:off x="3166896" y="2190667"/>
            <a:ext cx="3091616" cy="369332"/>
          </a:xfrm>
          <a:prstGeom prst="rect">
            <a:avLst/>
          </a:prstGeom>
          <a:noFill/>
        </p:spPr>
        <p:txBody>
          <a:bodyPr wrap="none" rtlCol="0">
            <a:spAutoFit/>
          </a:bodyPr>
          <a:lstStyle/>
          <a:p>
            <a:pPr algn="ctr"/>
            <a:r>
              <a:rPr lang="en-US" dirty="0"/>
              <a:t>M.Tech. Thesis Presentation</a:t>
            </a:r>
          </a:p>
        </p:txBody>
      </p:sp>
    </p:spTree>
    <p:extLst>
      <p:ext uri="{BB962C8B-B14F-4D97-AF65-F5344CB8AC3E}">
        <p14:creationId xmlns:p14="http://schemas.microsoft.com/office/powerpoint/2010/main" val="250740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Solution Model</a:t>
            </a:r>
          </a:p>
        </p:txBody>
      </p:sp>
      <p:sp>
        <p:nvSpPr>
          <p:cNvPr id="4" name="Subtitle 3"/>
          <p:cNvSpPr>
            <a:spLocks noGrp="1"/>
          </p:cNvSpPr>
          <p:nvPr>
            <p:ph type="subTitle" idx="1"/>
          </p:nvPr>
        </p:nvSpPr>
        <p:spPr>
          <a:xfrm>
            <a:off x="970384" y="5432563"/>
            <a:ext cx="7203233" cy="766355"/>
          </a:xfrm>
        </p:spPr>
        <p:txBody>
          <a:bodyPr>
            <a:normAutofit/>
          </a:bodyPr>
          <a:lstStyle/>
          <a:p>
            <a:pPr marL="285750" indent="-285750">
              <a:buFont typeface="Wingdings" panose="05000000000000000000" pitchFamily="2" charset="2"/>
              <a:buChar char="§"/>
            </a:pPr>
            <a:r>
              <a:rPr lang="en-US" dirty="0"/>
              <a:t>Spatial Web Crawler</a:t>
            </a:r>
          </a:p>
          <a:p>
            <a:pPr marL="285750" indent="-285750">
              <a:buFont typeface="Wingdings" panose="05000000000000000000" pitchFamily="2" charset="2"/>
              <a:buChar char="§"/>
            </a:pPr>
            <a:r>
              <a:rPr lang="en-US" dirty="0"/>
              <a:t>Catalog Service</a:t>
            </a:r>
          </a:p>
          <a:p>
            <a:pPr marL="285750" indent="-285750">
              <a:buFont typeface="Wingdings" panose="05000000000000000000" pitchFamily="2" charset="2"/>
              <a:buChar char="§"/>
            </a:pPr>
            <a:r>
              <a:rPr lang="en-US" dirty="0"/>
              <a:t>Query Processing</a:t>
            </a:r>
          </a:p>
        </p:txBody>
      </p:sp>
    </p:spTree>
    <p:extLst>
      <p:ext uri="{BB962C8B-B14F-4D97-AF65-F5344CB8AC3E}">
        <p14:creationId xmlns:p14="http://schemas.microsoft.com/office/powerpoint/2010/main" val="1080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3 stage approach</a:t>
            </a:r>
          </a:p>
        </p:txBody>
      </p:sp>
      <p:graphicFrame>
        <p:nvGraphicFramePr>
          <p:cNvPr id="4" name="Content Placeholder 3" descr="Process Arrows" title="SmartArt"/>
          <p:cNvGraphicFramePr>
            <a:graphicFrameLocks noGrp="1"/>
          </p:cNvGraphicFramePr>
          <p:nvPr>
            <p:ph idx="1"/>
            <p:extLst>
              <p:ext uri="{D42A27DB-BD31-4B8C-83A1-F6EECF244321}">
                <p14:modId xmlns:p14="http://schemas.microsoft.com/office/powerpoint/2010/main" val="1412961645"/>
              </p:ext>
            </p:extLst>
          </p:nvPr>
        </p:nvGraphicFramePr>
        <p:xfrm>
          <a:off x="971550" y="2343150"/>
          <a:ext cx="7200900" cy="285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31375A4-56A4-47D6-9801-1991572033F7}" type="slidenum">
              <a:rPr lang="en-US" sz="1200" smtClean="0"/>
              <a:t>11</a:t>
            </a:fld>
            <a:endParaRPr lang="en-US" sz="1200" dirty="0"/>
          </a:p>
        </p:txBody>
      </p:sp>
    </p:spTree>
    <p:extLst>
      <p:ext uri="{BB962C8B-B14F-4D97-AF65-F5344CB8AC3E}">
        <p14:creationId xmlns:p14="http://schemas.microsoft.com/office/powerpoint/2010/main" val="10008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Spatial web crawler: Objectives</a:t>
            </a:r>
          </a:p>
        </p:txBody>
      </p:sp>
      <p:sp>
        <p:nvSpPr>
          <p:cNvPr id="3" name="Content Placeholder 2"/>
          <p:cNvSpPr>
            <a:spLocks noGrp="1"/>
          </p:cNvSpPr>
          <p:nvPr>
            <p:ph idx="1"/>
          </p:nvPr>
        </p:nvSpPr>
        <p:spPr/>
        <p:txBody>
          <a:bodyPr>
            <a:normAutofit lnSpcReduction="10000"/>
          </a:bodyPr>
          <a:lstStyle/>
          <a:p>
            <a:pPr marL="457200" indent="-457200" algn="just">
              <a:buFont typeface="+mj-lt"/>
              <a:buAutoNum type="arabicPeriod"/>
            </a:pPr>
            <a:r>
              <a:rPr lang="en-US" sz="2000" dirty="0"/>
              <a:t>Build a spatial web crawler which crawlers through geo-servers which offers Web Feature Service(WFS) based OGC compliant services.</a:t>
            </a:r>
          </a:p>
          <a:p>
            <a:pPr marL="457200" indent="-457200" algn="just">
              <a:buFont typeface="+mj-lt"/>
              <a:buAutoNum type="arabicPeriod"/>
            </a:pPr>
            <a:r>
              <a:rPr lang="en-US" sz="2000" dirty="0"/>
              <a:t>Build a domain specific vocabulary(ontology) for this features which can be helpful to compare found features with wanted features.</a:t>
            </a:r>
          </a:p>
          <a:p>
            <a:pPr marL="457200" indent="-457200" algn="just">
              <a:buFont typeface="+mj-lt"/>
              <a:buAutoNum type="arabicPeriod"/>
            </a:pPr>
            <a:r>
              <a:rPr lang="en-US" sz="2000" dirty="0"/>
              <a:t>Perform semantic matching of found features from crawled web-pages with given ontology for filtering the correct features and storing them in the permanent repository.</a:t>
            </a:r>
          </a:p>
          <a:p>
            <a:pPr marL="457200" indent="-457200" algn="just">
              <a:buFont typeface="+mj-lt"/>
              <a:buAutoNum type="arabicPeriod"/>
            </a:pPr>
            <a:r>
              <a:rPr lang="en-US" sz="2000" dirty="0"/>
              <a:t>Perform an evaluation of the given spatial web crawler using metrics and test URL seed sets.</a:t>
            </a:r>
          </a:p>
        </p:txBody>
      </p:sp>
      <p:sp>
        <p:nvSpPr>
          <p:cNvPr id="4" name="Slide Number Placeholder 3"/>
          <p:cNvSpPr>
            <a:spLocks noGrp="1"/>
          </p:cNvSpPr>
          <p:nvPr>
            <p:ph type="sldNum" sz="quarter" idx="12"/>
          </p:nvPr>
        </p:nvSpPr>
        <p:spPr/>
        <p:txBody>
          <a:bodyPr/>
          <a:lstStyle/>
          <a:p>
            <a:fld id="{E31375A4-56A4-47D6-9801-1991572033F7}" type="slidenum">
              <a:rPr lang="en-US" sz="1200" smtClean="0"/>
              <a:t>12</a:t>
            </a:fld>
            <a:endParaRPr lang="en-US" sz="1200" dirty="0"/>
          </a:p>
        </p:txBody>
      </p:sp>
    </p:spTree>
    <p:extLst>
      <p:ext uri="{BB962C8B-B14F-4D97-AF65-F5344CB8AC3E}">
        <p14:creationId xmlns:p14="http://schemas.microsoft.com/office/powerpoint/2010/main" val="277539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918"/>
          <a:stretch/>
        </p:blipFill>
        <p:spPr>
          <a:xfrm>
            <a:off x="599090" y="1075045"/>
            <a:ext cx="8089055" cy="5214633"/>
          </a:xfrm>
          <a:prstGeom prst="rect">
            <a:avLst/>
          </a:prstGeom>
        </p:spPr>
      </p:pic>
      <p:sp>
        <p:nvSpPr>
          <p:cNvPr id="4" name="Slide Number Placeholder 3"/>
          <p:cNvSpPr>
            <a:spLocks noGrp="1"/>
          </p:cNvSpPr>
          <p:nvPr>
            <p:ph type="sldNum" sz="quarter" idx="12"/>
          </p:nvPr>
        </p:nvSpPr>
        <p:spPr>
          <a:xfrm>
            <a:off x="7998983" y="6289679"/>
            <a:ext cx="689162" cy="222436"/>
          </a:xfrm>
        </p:spPr>
        <p:txBody>
          <a:bodyPr/>
          <a:lstStyle/>
          <a:p>
            <a:fld id="{E31375A4-56A4-47D6-9801-1991572033F7}" type="slidenum">
              <a:rPr lang="en-US" sz="1200" smtClean="0"/>
              <a:pPr/>
              <a:t>13</a:t>
            </a:fld>
            <a:endParaRPr lang="en-US" sz="1200" dirty="0"/>
          </a:p>
        </p:txBody>
      </p:sp>
      <p:sp>
        <p:nvSpPr>
          <p:cNvPr id="5" name="Title 1"/>
          <p:cNvSpPr txBox="1">
            <a:spLocks/>
          </p:cNvSpPr>
          <p:nvPr/>
        </p:nvSpPr>
        <p:spPr>
          <a:xfrm>
            <a:off x="599090" y="503854"/>
            <a:ext cx="7573360" cy="1142385"/>
          </a:xfrm>
          <a:prstGeom prst="rect">
            <a:avLst/>
          </a:prstGeom>
        </p:spPr>
        <p:txBody>
          <a:bodyPr>
            <a:normAutofit/>
          </a:bodyPr>
          <a:lstStyle>
            <a:lvl1pPr algn="l" defTabSz="685800" rtl="0" eaLnBrk="1" latinLnBrk="0" hangingPunct="1">
              <a:lnSpc>
                <a:spcPct val="90000"/>
              </a:lnSpc>
              <a:spcBef>
                <a:spcPct val="0"/>
              </a:spcBef>
              <a:buNone/>
              <a:defRPr sz="2400" b="1" kern="1200">
                <a:solidFill>
                  <a:schemeClr val="accent1"/>
                </a:solidFill>
                <a:latin typeface="+mj-lt"/>
                <a:ea typeface="+mj-ea"/>
                <a:cs typeface="+mj-cs"/>
              </a:defRPr>
            </a:lvl1pPr>
          </a:lstStyle>
          <a:p>
            <a:r>
              <a:rPr lang="en-US" sz="3600" dirty="0"/>
              <a:t>Spatial web crawler: Architecture</a:t>
            </a:r>
          </a:p>
        </p:txBody>
      </p:sp>
      <p:sp>
        <p:nvSpPr>
          <p:cNvPr id="2" name="Rectangle 1"/>
          <p:cNvSpPr/>
          <p:nvPr/>
        </p:nvSpPr>
        <p:spPr>
          <a:xfrm>
            <a:off x="3670852" y="5897217"/>
            <a:ext cx="2014331" cy="291548"/>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7" name="TextBox 6"/>
          <p:cNvSpPr txBox="1"/>
          <p:nvPr/>
        </p:nvSpPr>
        <p:spPr>
          <a:xfrm>
            <a:off x="3116825" y="6581001"/>
            <a:ext cx="2910349" cy="276999"/>
          </a:xfrm>
          <a:prstGeom prst="rect">
            <a:avLst/>
          </a:prstGeom>
          <a:noFill/>
        </p:spPr>
        <p:txBody>
          <a:bodyPr wrap="square" rtlCol="0">
            <a:spAutoFit/>
          </a:bodyPr>
          <a:lstStyle/>
          <a:p>
            <a:r>
              <a:rPr lang="en-IN" sz="1000" dirty="0">
                <a:latin typeface="Calibri Light" panose="020F0302020204030204" pitchFamily="34" charset="0"/>
              </a:rPr>
              <a:t>source: Li, W., </a:t>
            </a:r>
            <a:r>
              <a:rPr lang="en-IN" sz="1000" i="1" dirty="0">
                <a:latin typeface="Calibri Light" panose="020F0302020204030204" pitchFamily="34" charset="0"/>
              </a:rPr>
              <a:t>et al</a:t>
            </a:r>
            <a:r>
              <a:rPr lang="en-IN" sz="1000" dirty="0">
                <a:latin typeface="Calibri Light" panose="020F0302020204030204" pitchFamily="34" charset="0"/>
              </a:rPr>
              <a:t>. Computers &amp; Geosciences,2011</a:t>
            </a:r>
            <a:r>
              <a:rPr lang="en-IN" sz="1200" dirty="0">
                <a:latin typeface="Calibri Light" panose="020F0302020204030204" pitchFamily="34" charset="0"/>
              </a:rPr>
              <a:t>.</a:t>
            </a:r>
            <a:endParaRPr lang="en-IN" sz="1000" dirty="0">
              <a:latin typeface="Calibri Light" panose="020F03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78" y="119269"/>
            <a:ext cx="8216348" cy="6461731"/>
          </a:xfrm>
          <a:prstGeom prst="rect">
            <a:avLst/>
          </a:prstGeom>
        </p:spPr>
      </p:pic>
      <p:sp>
        <p:nvSpPr>
          <p:cNvPr id="9" name="Slide Number Placeholder 3"/>
          <p:cNvSpPr>
            <a:spLocks noGrp="1"/>
          </p:cNvSpPr>
          <p:nvPr>
            <p:ph type="sldNum" sz="quarter" idx="12"/>
          </p:nvPr>
        </p:nvSpPr>
        <p:spPr>
          <a:xfrm>
            <a:off x="7998983" y="6289679"/>
            <a:ext cx="689162" cy="222436"/>
          </a:xfrm>
        </p:spPr>
        <p:txBody>
          <a:bodyPr/>
          <a:lstStyle/>
          <a:p>
            <a:r>
              <a:rPr lang="en-US" sz="1200" dirty="0"/>
              <a:t>14</a:t>
            </a:r>
          </a:p>
        </p:txBody>
      </p:sp>
    </p:spTree>
    <p:extLst>
      <p:ext uri="{BB962C8B-B14F-4D97-AF65-F5344CB8AC3E}">
        <p14:creationId xmlns:p14="http://schemas.microsoft.com/office/powerpoint/2010/main" val="165868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Architecture</a:t>
            </a:r>
          </a:p>
        </p:txBody>
      </p:sp>
      <p:sp>
        <p:nvSpPr>
          <p:cNvPr id="3" name="Slide Number Placeholder 2"/>
          <p:cNvSpPr>
            <a:spLocks noGrp="1"/>
          </p:cNvSpPr>
          <p:nvPr>
            <p:ph type="sldNum" sz="quarter" idx="12"/>
          </p:nvPr>
        </p:nvSpPr>
        <p:spPr/>
        <p:txBody>
          <a:bodyPr/>
          <a:lstStyle/>
          <a:p>
            <a:fld id="{E31375A4-56A4-47D6-9801-1991572033F7}" type="slidenum">
              <a:rPr lang="en-US" sz="1200" smtClean="0"/>
              <a:t>15</a:t>
            </a:fld>
            <a:endParaRPr lang="en-US" sz="1200" dirty="0"/>
          </a:p>
        </p:txBody>
      </p:sp>
      <p:sp>
        <p:nvSpPr>
          <p:cNvPr id="6" name="Cylinder 4"/>
          <p:cNvSpPr/>
          <p:nvPr/>
        </p:nvSpPr>
        <p:spPr>
          <a:xfrm>
            <a:off x="6765751" y="538094"/>
            <a:ext cx="914400" cy="7898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 2</a:t>
            </a:r>
            <a:endParaRPr lang="en-US" dirty="0"/>
          </a:p>
        </p:txBody>
      </p:sp>
      <p:sp>
        <p:nvSpPr>
          <p:cNvPr id="7" name="Cylinder 5"/>
          <p:cNvSpPr/>
          <p:nvPr/>
        </p:nvSpPr>
        <p:spPr>
          <a:xfrm>
            <a:off x="7984148" y="538094"/>
            <a:ext cx="914400" cy="7898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 3</a:t>
            </a:r>
            <a:endParaRPr lang="en-US" dirty="0"/>
          </a:p>
        </p:txBody>
      </p:sp>
      <p:sp>
        <p:nvSpPr>
          <p:cNvPr id="8" name="Rectangle 7"/>
          <p:cNvSpPr/>
          <p:nvPr/>
        </p:nvSpPr>
        <p:spPr>
          <a:xfrm>
            <a:off x="6376721" y="2514600"/>
            <a:ext cx="1622261" cy="914400"/>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Crawler</a:t>
            </a:r>
            <a:endParaRPr lang="en-US" b="1" dirty="0"/>
          </a:p>
        </p:txBody>
      </p:sp>
      <p:cxnSp>
        <p:nvCxnSpPr>
          <p:cNvPr id="9" name="Straight Arrow Connector 8"/>
          <p:cNvCxnSpPr>
            <a:stCxn id="6" idx="3"/>
            <a:endCxn id="8" idx="0"/>
          </p:cNvCxnSpPr>
          <p:nvPr/>
        </p:nvCxnSpPr>
        <p:spPr>
          <a:xfrm flipH="1">
            <a:off x="7187852" y="1327916"/>
            <a:ext cx="35099" cy="1186684"/>
          </a:xfrm>
          <a:prstGeom prst="straightConnector1">
            <a:avLst/>
          </a:prstGeom>
          <a:ln>
            <a:headEnd type="arrow"/>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p:cNvCxnSpPr>
            <a:stCxn id="21" idx="3"/>
            <a:endCxn id="8" idx="0"/>
          </p:cNvCxnSpPr>
          <p:nvPr/>
        </p:nvCxnSpPr>
        <p:spPr>
          <a:xfrm>
            <a:off x="6004554" y="1327916"/>
            <a:ext cx="1183298" cy="1186684"/>
          </a:xfrm>
          <a:prstGeom prst="straightConnector1">
            <a:avLst/>
          </a:prstGeom>
          <a:ln>
            <a:headEnd type="arrow"/>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a:stCxn id="8" idx="0"/>
            <a:endCxn id="7" idx="3"/>
          </p:cNvCxnSpPr>
          <p:nvPr/>
        </p:nvCxnSpPr>
        <p:spPr>
          <a:xfrm flipV="1">
            <a:off x="7187852" y="1327916"/>
            <a:ext cx="1253496" cy="1186684"/>
          </a:xfrm>
          <a:prstGeom prst="straightConnector1">
            <a:avLst/>
          </a:prstGeom>
          <a:ln>
            <a:headEnd type="arrow"/>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6385078" y="4139028"/>
            <a:ext cx="161390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Directory of XML files</a:t>
            </a:r>
            <a:endParaRPr lang="en-US" dirty="0"/>
          </a:p>
        </p:txBody>
      </p:sp>
      <p:cxnSp>
        <p:nvCxnSpPr>
          <p:cNvPr id="13" name="Straight Arrow Connector 12"/>
          <p:cNvCxnSpPr>
            <a:stCxn id="8" idx="2"/>
            <a:endCxn id="12" idx="0"/>
          </p:cNvCxnSpPr>
          <p:nvPr/>
        </p:nvCxnSpPr>
        <p:spPr>
          <a:xfrm>
            <a:off x="7187852" y="3429000"/>
            <a:ext cx="4178" cy="710028"/>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p:cNvCxnSpPr>
            <a:endCxn id="12" idx="2"/>
          </p:cNvCxnSpPr>
          <p:nvPr/>
        </p:nvCxnSpPr>
        <p:spPr>
          <a:xfrm flipV="1">
            <a:off x="7187850" y="5053428"/>
            <a:ext cx="4180" cy="432240"/>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1895720" y="3640983"/>
            <a:ext cx="1365272" cy="1910489"/>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Catalog</a:t>
            </a:r>
            <a:endParaRPr lang="en-US" b="1" dirty="0"/>
          </a:p>
          <a:p>
            <a:pPr algn="ctr"/>
            <a:r>
              <a:rPr lang="EN-US" b="1" dirty="0"/>
              <a:t>Server</a:t>
            </a:r>
            <a:endParaRPr lang="en-US" b="1" dirty="0"/>
          </a:p>
        </p:txBody>
      </p:sp>
      <p:cxnSp>
        <p:nvCxnSpPr>
          <p:cNvPr id="18" name="Straight Arrow Connector 17"/>
          <p:cNvCxnSpPr>
            <a:stCxn id="16" idx="1"/>
          </p:cNvCxnSpPr>
          <p:nvPr/>
        </p:nvCxnSpPr>
        <p:spPr>
          <a:xfrm flipH="1" flipV="1">
            <a:off x="1430865" y="3900366"/>
            <a:ext cx="464855" cy="69586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6" idx="1"/>
          </p:cNvCxnSpPr>
          <p:nvPr/>
        </p:nvCxnSpPr>
        <p:spPr>
          <a:xfrm flipH="1" flipV="1">
            <a:off x="1271839" y="4596227"/>
            <a:ext cx="623881" cy="1"/>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p:cNvCxnSpPr>
            <a:stCxn id="16" idx="1"/>
          </p:cNvCxnSpPr>
          <p:nvPr/>
        </p:nvCxnSpPr>
        <p:spPr>
          <a:xfrm flipH="1">
            <a:off x="1430865" y="4596228"/>
            <a:ext cx="464855" cy="78967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1" name="Cylinder 3"/>
          <p:cNvSpPr/>
          <p:nvPr/>
        </p:nvSpPr>
        <p:spPr>
          <a:xfrm>
            <a:off x="5547354" y="538094"/>
            <a:ext cx="914400" cy="7898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 1</a:t>
            </a:r>
            <a:endParaRPr lang="en-US" dirty="0"/>
          </a:p>
        </p:txBody>
      </p:sp>
      <p:sp>
        <p:nvSpPr>
          <p:cNvPr id="43" name="TextBox 42"/>
          <p:cNvSpPr txBox="1"/>
          <p:nvPr/>
        </p:nvSpPr>
        <p:spPr>
          <a:xfrm>
            <a:off x="6376721" y="5510628"/>
            <a:ext cx="1826206" cy="369332"/>
          </a:xfrm>
          <a:prstGeom prst="rect">
            <a:avLst/>
          </a:prstGeom>
          <a:noFill/>
        </p:spPr>
        <p:txBody>
          <a:bodyPr wrap="none" rtlCol="0">
            <a:spAutoFit/>
          </a:bodyPr>
          <a:lstStyle/>
          <a:p>
            <a:r>
              <a:rPr lang="en-US" dirty="0"/>
              <a:t>Manual Addition</a:t>
            </a:r>
          </a:p>
        </p:txBody>
      </p:sp>
      <p:sp>
        <p:nvSpPr>
          <p:cNvPr id="44" name="Cylinder 15"/>
          <p:cNvSpPr/>
          <p:nvPr/>
        </p:nvSpPr>
        <p:spPr>
          <a:xfrm>
            <a:off x="4045894" y="3757335"/>
            <a:ext cx="1393262" cy="16777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US" dirty="0"/>
          </a:p>
        </p:txBody>
      </p:sp>
      <p:cxnSp>
        <p:nvCxnSpPr>
          <p:cNvPr id="54" name="Straight Arrow Connector 53"/>
          <p:cNvCxnSpPr>
            <a:stCxn id="12" idx="1"/>
            <a:endCxn id="44" idx="4"/>
          </p:cNvCxnSpPr>
          <p:nvPr/>
        </p:nvCxnSpPr>
        <p:spPr>
          <a:xfrm flipH="1">
            <a:off x="5439156" y="4596228"/>
            <a:ext cx="945922" cy="0"/>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p:cNvCxnSpPr>
            <a:stCxn id="44" idx="2"/>
            <a:endCxn id="16" idx="3"/>
          </p:cNvCxnSpPr>
          <p:nvPr/>
        </p:nvCxnSpPr>
        <p:spPr>
          <a:xfrm flipH="1">
            <a:off x="3260992" y="4596228"/>
            <a:ext cx="784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3996" y="3817368"/>
            <a:ext cx="1428596" cy="1754326"/>
          </a:xfrm>
          <a:prstGeom prst="rect">
            <a:avLst/>
          </a:prstGeom>
          <a:noFill/>
        </p:spPr>
        <p:txBody>
          <a:bodyPr wrap="none" rtlCol="0">
            <a:spAutoFit/>
          </a:bodyPr>
          <a:lstStyle/>
          <a:p>
            <a:pPr algn="ctr"/>
            <a:r>
              <a:rPr lang="en-US" dirty="0"/>
              <a:t>Interfaces</a:t>
            </a:r>
          </a:p>
          <a:p>
            <a:pPr algn="ctr"/>
            <a:r>
              <a:rPr lang="en-US" dirty="0"/>
              <a:t>for</a:t>
            </a:r>
          </a:p>
          <a:p>
            <a:pPr algn="ctr"/>
            <a:r>
              <a:rPr lang="en-US" dirty="0"/>
              <a:t>external</a:t>
            </a:r>
          </a:p>
          <a:p>
            <a:pPr algn="ctr"/>
            <a:r>
              <a:rPr lang="en-US" dirty="0"/>
              <a:t>Applications</a:t>
            </a:r>
          </a:p>
          <a:p>
            <a:pPr algn="ctr"/>
            <a:r>
              <a:rPr lang="en-US" dirty="0"/>
              <a:t>&amp;</a:t>
            </a:r>
          </a:p>
          <a:p>
            <a:pPr algn="ctr"/>
            <a:r>
              <a:rPr lang="en-US" dirty="0"/>
              <a:t>Services</a:t>
            </a:r>
          </a:p>
        </p:txBody>
      </p:sp>
      <p:sp>
        <p:nvSpPr>
          <p:cNvPr id="74" name="TextBox 73"/>
          <p:cNvSpPr txBox="1"/>
          <p:nvPr/>
        </p:nvSpPr>
        <p:spPr>
          <a:xfrm>
            <a:off x="4175703" y="2787134"/>
            <a:ext cx="1133644" cy="369332"/>
          </a:xfrm>
          <a:prstGeom prst="rect">
            <a:avLst/>
          </a:prstGeom>
          <a:noFill/>
        </p:spPr>
        <p:txBody>
          <a:bodyPr wrap="none" rtlCol="0">
            <a:spAutoFit/>
          </a:bodyPr>
          <a:lstStyle/>
          <a:p>
            <a:r>
              <a:rPr lang="en-US" dirty="0"/>
              <a:t>setup_db</a:t>
            </a:r>
          </a:p>
        </p:txBody>
      </p:sp>
      <p:sp>
        <p:nvSpPr>
          <p:cNvPr id="75" name="TextBox 74"/>
          <p:cNvSpPr txBox="1"/>
          <p:nvPr/>
        </p:nvSpPr>
        <p:spPr>
          <a:xfrm>
            <a:off x="5439156" y="4978316"/>
            <a:ext cx="1518364" cy="369332"/>
          </a:xfrm>
          <a:prstGeom prst="rect">
            <a:avLst/>
          </a:prstGeom>
          <a:noFill/>
        </p:spPr>
        <p:txBody>
          <a:bodyPr wrap="none" rtlCol="0">
            <a:spAutoFit/>
          </a:bodyPr>
          <a:lstStyle/>
          <a:p>
            <a:r>
              <a:rPr lang="en-US" dirty="0"/>
              <a:t>load_records</a:t>
            </a:r>
          </a:p>
        </p:txBody>
      </p:sp>
      <p:cxnSp>
        <p:nvCxnSpPr>
          <p:cNvPr id="77" name="Straight Arrow Connector 76"/>
          <p:cNvCxnSpPr>
            <a:stCxn id="74" idx="2"/>
            <a:endCxn id="44" idx="1"/>
          </p:cNvCxnSpPr>
          <p:nvPr/>
        </p:nvCxnSpPr>
        <p:spPr>
          <a:xfrm>
            <a:off x="4742525" y="3156466"/>
            <a:ext cx="0" cy="60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098146" y="5480852"/>
            <a:ext cx="1441420" cy="369332"/>
          </a:xfrm>
          <a:prstGeom prst="rect">
            <a:avLst/>
          </a:prstGeom>
          <a:noFill/>
        </p:spPr>
        <p:txBody>
          <a:bodyPr wrap="none" rtlCol="0">
            <a:spAutoFit/>
          </a:bodyPr>
          <a:lstStyle/>
          <a:p>
            <a:r>
              <a:rPr lang="en-US" dirty="0"/>
              <a:t>PostgreSQL</a:t>
            </a:r>
          </a:p>
        </p:txBody>
      </p:sp>
      <p:sp>
        <p:nvSpPr>
          <p:cNvPr id="80" name="TextBox 79"/>
          <p:cNvSpPr txBox="1"/>
          <p:nvPr/>
        </p:nvSpPr>
        <p:spPr>
          <a:xfrm>
            <a:off x="1825586" y="5571694"/>
            <a:ext cx="1505540" cy="369332"/>
          </a:xfrm>
          <a:prstGeom prst="rect">
            <a:avLst/>
          </a:prstGeom>
          <a:noFill/>
        </p:spPr>
        <p:txBody>
          <a:bodyPr wrap="none" rtlCol="0">
            <a:spAutoFit/>
          </a:bodyPr>
          <a:lstStyle/>
          <a:p>
            <a:r>
              <a:rPr lang="en-US" dirty="0"/>
              <a:t>WSGI server</a:t>
            </a:r>
          </a:p>
        </p:txBody>
      </p:sp>
      <p:sp>
        <p:nvSpPr>
          <p:cNvPr id="81" name="TextBox 80"/>
          <p:cNvSpPr txBox="1"/>
          <p:nvPr/>
        </p:nvSpPr>
        <p:spPr>
          <a:xfrm>
            <a:off x="6253858" y="1736592"/>
            <a:ext cx="1903085" cy="369332"/>
          </a:xfrm>
          <a:prstGeom prst="rect">
            <a:avLst/>
          </a:prstGeom>
          <a:noFill/>
        </p:spPr>
        <p:txBody>
          <a:bodyPr wrap="none" rtlCol="0">
            <a:spAutoFit/>
          </a:bodyPr>
          <a:lstStyle/>
          <a:p>
            <a:r>
              <a:rPr lang="en-US" dirty="0"/>
              <a:t>GetCapabilities()</a:t>
            </a:r>
          </a:p>
        </p:txBody>
      </p:sp>
      <p:sp>
        <p:nvSpPr>
          <p:cNvPr id="82" name="TextBox 81"/>
          <p:cNvSpPr txBox="1"/>
          <p:nvPr/>
        </p:nvSpPr>
        <p:spPr>
          <a:xfrm>
            <a:off x="6482148" y="3596098"/>
            <a:ext cx="1454244" cy="369332"/>
          </a:xfrm>
          <a:prstGeom prst="rect">
            <a:avLst/>
          </a:prstGeom>
          <a:noFill/>
        </p:spPr>
        <p:txBody>
          <a:bodyPr wrap="none" rtlCol="0">
            <a:spAutoFit/>
          </a:bodyPr>
          <a:lstStyle/>
          <a:p>
            <a:r>
              <a:rPr lang="en-US" dirty="0"/>
              <a:t>services.xml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49" y="1991944"/>
            <a:ext cx="3049711" cy="1229592"/>
          </a:xfrm>
          <a:prstGeom prst="rect">
            <a:avLst/>
          </a:prstGeom>
        </p:spPr>
      </p:pic>
      <p:cxnSp>
        <p:nvCxnSpPr>
          <p:cNvPr id="15" name="Elbow Connector 14"/>
          <p:cNvCxnSpPr>
            <a:stCxn id="4" idx="3"/>
            <a:endCxn id="74" idx="0"/>
          </p:cNvCxnSpPr>
          <p:nvPr/>
        </p:nvCxnSpPr>
        <p:spPr>
          <a:xfrm>
            <a:off x="4021260" y="2606740"/>
            <a:ext cx="721265" cy="1803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03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Database Setup</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a:t>First extend the database for Geo-spatial operations and data structure support.</a:t>
            </a:r>
            <a:r>
              <a:rPr lang="en-US" sz="2000" i="1" dirty="0">
                <a:latin typeface="Arial" panose="020B0604020202020204" pitchFamily="34" charset="0"/>
                <a:cs typeface="Arial" panose="020B0604020202020204" pitchFamily="34" charset="0"/>
              </a:rPr>
              <a:t> &lt; create extension postgis ; &gt;</a:t>
            </a:r>
          </a:p>
          <a:p>
            <a:pPr>
              <a:buFont typeface="Wingdings" panose="05000000000000000000" pitchFamily="2" charset="2"/>
              <a:buChar char="§"/>
            </a:pPr>
            <a:r>
              <a:rPr lang="en-US" sz="2000" dirty="0"/>
              <a:t>Setup tables and their schema. </a:t>
            </a:r>
            <a:r>
              <a:rPr lang="en-US" sz="2000" i="1" dirty="0"/>
              <a:t>&lt; setup_db &gt;</a:t>
            </a:r>
          </a:p>
          <a:p>
            <a:pPr>
              <a:buFont typeface="Wingdings" panose="05000000000000000000" pitchFamily="2" charset="2"/>
              <a:buChar char="§"/>
            </a:pPr>
            <a:r>
              <a:rPr lang="en-US" sz="2000" dirty="0"/>
              <a:t>Services xml files are used to populate the database. Import data from xml files using </a:t>
            </a:r>
            <a:r>
              <a:rPr lang="en-US" sz="2000" i="1" dirty="0"/>
              <a:t>&lt; load_records &gt;</a:t>
            </a:r>
            <a:r>
              <a:rPr lang="en-US" sz="2000" dirty="0"/>
              <a:t> command.</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p:txBody>
      </p:sp>
      <p:sp>
        <p:nvSpPr>
          <p:cNvPr id="4" name="Slide Number Placeholder 3"/>
          <p:cNvSpPr>
            <a:spLocks noGrp="1"/>
          </p:cNvSpPr>
          <p:nvPr>
            <p:ph type="sldNum" sz="quarter" idx="12"/>
          </p:nvPr>
        </p:nvSpPr>
        <p:spPr/>
        <p:txBody>
          <a:bodyPr/>
          <a:lstStyle/>
          <a:p>
            <a:fld id="{E31375A4-56A4-47D6-9801-1991572033F7}" type="slidenum">
              <a:rPr lang="en-US" sz="1200" smtClean="0"/>
              <a:t>16</a:t>
            </a:fld>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027" y="3996250"/>
            <a:ext cx="4775945" cy="1925580"/>
          </a:xfrm>
          <a:prstGeom prst="rect">
            <a:avLst/>
          </a:prstGeom>
        </p:spPr>
      </p:pic>
    </p:spTree>
    <p:extLst>
      <p:ext uri="{BB962C8B-B14F-4D97-AF65-F5344CB8AC3E}">
        <p14:creationId xmlns:p14="http://schemas.microsoft.com/office/powerpoint/2010/main" val="351404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Query Processor</a:t>
            </a:r>
          </a:p>
        </p:txBody>
      </p:sp>
      <p:sp>
        <p:nvSpPr>
          <p:cNvPr id="3" name="Content Placeholder 2"/>
          <p:cNvSpPr>
            <a:spLocks noGrp="1"/>
          </p:cNvSpPr>
          <p:nvPr>
            <p:ph idx="1"/>
          </p:nvPr>
        </p:nvSpPr>
        <p:spPr/>
        <p:txBody>
          <a:bodyPr>
            <a:normAutofit/>
          </a:bodyPr>
          <a:lstStyle/>
          <a:p>
            <a:r>
              <a:rPr lang="en-US" sz="2000" dirty="0"/>
              <a:t>Database holds all metadata information about the data available from repositories.</a:t>
            </a:r>
          </a:p>
          <a:p>
            <a:r>
              <a:rPr lang="en-US" sz="2000" dirty="0"/>
              <a:t>Type of queries</a:t>
            </a:r>
          </a:p>
          <a:p>
            <a:pPr lvl="1"/>
            <a:r>
              <a:rPr lang="en-US" sz="1850" dirty="0"/>
              <a:t>Metadata Query</a:t>
            </a:r>
          </a:p>
          <a:p>
            <a:pPr lvl="1"/>
            <a:r>
              <a:rPr lang="en-US" sz="1850" dirty="0"/>
              <a:t>Request for the data object</a:t>
            </a:r>
          </a:p>
        </p:txBody>
      </p:sp>
      <p:sp>
        <p:nvSpPr>
          <p:cNvPr id="4" name="Slide Number Placeholder 3"/>
          <p:cNvSpPr>
            <a:spLocks noGrp="1"/>
          </p:cNvSpPr>
          <p:nvPr>
            <p:ph type="sldNum" sz="quarter" idx="12"/>
          </p:nvPr>
        </p:nvSpPr>
        <p:spPr/>
        <p:txBody>
          <a:bodyPr/>
          <a:lstStyle/>
          <a:p>
            <a:fld id="{E31375A4-56A4-47D6-9801-1991572033F7}" type="slidenum">
              <a:rPr lang="en-US" sz="1200" smtClean="0"/>
              <a:t>17</a:t>
            </a:fld>
            <a:endParaRPr lang="en-US" sz="1200" dirty="0"/>
          </a:p>
        </p:txBody>
      </p:sp>
      <p:sp>
        <p:nvSpPr>
          <p:cNvPr id="5" name="Rectangle 4"/>
          <p:cNvSpPr/>
          <p:nvPr/>
        </p:nvSpPr>
        <p:spPr>
          <a:xfrm>
            <a:off x="3889364" y="4129951"/>
            <a:ext cx="1365272" cy="1910489"/>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Catalog</a:t>
            </a:r>
            <a:endParaRPr lang="en-US" b="1" dirty="0"/>
          </a:p>
          <a:p>
            <a:pPr algn="ctr"/>
            <a:r>
              <a:rPr lang="EN-US" b="1" dirty="0"/>
              <a:t>Server</a:t>
            </a:r>
            <a:endParaRPr lang="en-US" b="1" dirty="0"/>
          </a:p>
        </p:txBody>
      </p:sp>
      <p:sp>
        <p:nvSpPr>
          <p:cNvPr id="6" name="Cylinder 3"/>
          <p:cNvSpPr/>
          <p:nvPr/>
        </p:nvSpPr>
        <p:spPr>
          <a:xfrm>
            <a:off x="6804157" y="4952461"/>
            <a:ext cx="914400" cy="7898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 1</a:t>
            </a:r>
            <a:endParaRPr lang="en-US" dirty="0"/>
          </a:p>
        </p:txBody>
      </p:sp>
      <p:cxnSp>
        <p:nvCxnSpPr>
          <p:cNvPr id="8" name="Straight Arrow Connector 7"/>
          <p:cNvCxnSpPr/>
          <p:nvPr/>
        </p:nvCxnSpPr>
        <p:spPr>
          <a:xfrm flipV="1">
            <a:off x="2053079" y="4403291"/>
            <a:ext cx="1823058" cy="1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4599" y="4080126"/>
            <a:ext cx="2866490" cy="584775"/>
          </a:xfrm>
          <a:prstGeom prst="rect">
            <a:avLst/>
          </a:prstGeom>
          <a:noFill/>
        </p:spPr>
        <p:txBody>
          <a:bodyPr wrap="none" rtlCol="0">
            <a:spAutoFit/>
          </a:bodyPr>
          <a:lstStyle/>
          <a:p>
            <a:r>
              <a:rPr lang="en-US" sz="1600" dirty="0"/>
              <a:t>Request 1: GetLayerNames()</a:t>
            </a:r>
          </a:p>
          <a:p>
            <a:r>
              <a:rPr lang="en-US" sz="1600" dirty="0"/>
              <a:t>Metadata Query</a:t>
            </a:r>
          </a:p>
        </p:txBody>
      </p:sp>
      <p:cxnSp>
        <p:nvCxnSpPr>
          <p:cNvPr id="11" name="Straight Arrow Connector 10"/>
          <p:cNvCxnSpPr/>
          <p:nvPr/>
        </p:nvCxnSpPr>
        <p:spPr>
          <a:xfrm flipH="1">
            <a:off x="2079533" y="4971318"/>
            <a:ext cx="17966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28152" y="4673789"/>
            <a:ext cx="1106393" cy="338554"/>
          </a:xfrm>
          <a:prstGeom prst="rect">
            <a:avLst/>
          </a:prstGeom>
          <a:noFill/>
        </p:spPr>
        <p:txBody>
          <a:bodyPr wrap="none" rtlCol="0">
            <a:spAutoFit/>
          </a:bodyPr>
          <a:lstStyle/>
          <a:p>
            <a:r>
              <a:rPr lang="en-US" sz="1600" dirty="0"/>
              <a:t>Response</a:t>
            </a:r>
          </a:p>
        </p:txBody>
      </p:sp>
      <p:cxnSp>
        <p:nvCxnSpPr>
          <p:cNvPr id="15" name="Straight Arrow Connector 14"/>
          <p:cNvCxnSpPr/>
          <p:nvPr/>
        </p:nvCxnSpPr>
        <p:spPr>
          <a:xfrm>
            <a:off x="2079533" y="5377401"/>
            <a:ext cx="17966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4598" y="5024746"/>
            <a:ext cx="2103461" cy="584775"/>
          </a:xfrm>
          <a:prstGeom prst="rect">
            <a:avLst/>
          </a:prstGeom>
          <a:noFill/>
        </p:spPr>
        <p:txBody>
          <a:bodyPr wrap="none" rtlCol="0">
            <a:spAutoFit/>
          </a:bodyPr>
          <a:lstStyle/>
          <a:p>
            <a:r>
              <a:rPr lang="en-US" sz="1600" dirty="0"/>
              <a:t>Request 2: GetMap()</a:t>
            </a:r>
          </a:p>
          <a:p>
            <a:r>
              <a:rPr lang="en-US" sz="1600" dirty="0"/>
              <a:t>Data Query</a:t>
            </a:r>
          </a:p>
        </p:txBody>
      </p:sp>
      <p:cxnSp>
        <p:nvCxnSpPr>
          <p:cNvPr id="20" name="Straight Arrow Connector 19"/>
          <p:cNvCxnSpPr/>
          <p:nvPr/>
        </p:nvCxnSpPr>
        <p:spPr>
          <a:xfrm flipH="1">
            <a:off x="2039852" y="5609521"/>
            <a:ext cx="1836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261249" y="5377401"/>
            <a:ext cx="1532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500853" y="5024746"/>
            <a:ext cx="1053494" cy="338554"/>
          </a:xfrm>
          <a:prstGeom prst="rect">
            <a:avLst/>
          </a:prstGeom>
        </p:spPr>
        <p:txBody>
          <a:bodyPr wrap="none">
            <a:spAutoFit/>
          </a:bodyPr>
          <a:lstStyle/>
          <a:p>
            <a:pPr lvl="0"/>
            <a:r>
              <a:rPr lang="en-US" sz="1600" dirty="0">
                <a:solidFill>
                  <a:srgbClr val="2D2E2D"/>
                </a:solidFill>
              </a:rPr>
              <a:t>GetMap()</a:t>
            </a:r>
          </a:p>
        </p:txBody>
      </p:sp>
      <p:cxnSp>
        <p:nvCxnSpPr>
          <p:cNvPr id="30" name="Straight Arrow Connector 29"/>
          <p:cNvCxnSpPr/>
          <p:nvPr/>
        </p:nvCxnSpPr>
        <p:spPr>
          <a:xfrm flipH="1">
            <a:off x="5261249" y="5609521"/>
            <a:ext cx="1532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448496" y="5609521"/>
            <a:ext cx="1188146" cy="338554"/>
          </a:xfrm>
          <a:prstGeom prst="rect">
            <a:avLst/>
          </a:prstGeom>
          <a:noFill/>
        </p:spPr>
        <p:txBody>
          <a:bodyPr wrap="none" rtlCol="0">
            <a:spAutoFit/>
          </a:bodyPr>
          <a:lstStyle/>
          <a:p>
            <a:r>
              <a:rPr lang="en-US" sz="1600" dirty="0"/>
              <a:t>Map object</a:t>
            </a:r>
          </a:p>
        </p:txBody>
      </p:sp>
      <p:sp>
        <p:nvSpPr>
          <p:cNvPr id="32" name="TextBox 31"/>
          <p:cNvSpPr txBox="1"/>
          <p:nvPr/>
        </p:nvSpPr>
        <p:spPr>
          <a:xfrm>
            <a:off x="2136311" y="5613246"/>
            <a:ext cx="1721946" cy="338554"/>
          </a:xfrm>
          <a:prstGeom prst="rect">
            <a:avLst/>
          </a:prstGeom>
          <a:noFill/>
        </p:spPr>
        <p:txBody>
          <a:bodyPr wrap="none" rtlCol="0">
            <a:spAutoFit/>
          </a:bodyPr>
          <a:lstStyle/>
          <a:p>
            <a:r>
              <a:rPr lang="en-US" sz="1600" dirty="0"/>
              <a:t>Response image</a:t>
            </a:r>
          </a:p>
        </p:txBody>
      </p:sp>
    </p:spTree>
    <p:extLst>
      <p:ext uri="{BB962C8B-B14F-4D97-AF65-F5344CB8AC3E}">
        <p14:creationId xmlns:p14="http://schemas.microsoft.com/office/powerpoint/2010/main" val="252071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Results</a:t>
            </a:r>
          </a:p>
        </p:txBody>
      </p:sp>
      <p:sp>
        <p:nvSpPr>
          <p:cNvPr id="3" name="Text Placeholder 2"/>
          <p:cNvSpPr>
            <a:spLocks noGrp="1"/>
          </p:cNvSpPr>
          <p:nvPr>
            <p:ph type="body" idx="1"/>
          </p:nvPr>
        </p:nvSpPr>
        <p:spPr/>
        <p:txBody>
          <a:bodyPr/>
          <a:lstStyle/>
          <a:p>
            <a:r>
              <a:rPr lang="en-US" sz="1800" u="sng" dirty="0"/>
              <a:t>List of available Layers:</a:t>
            </a:r>
            <a:r>
              <a:rPr lang="en-US" u="sng" dirty="0"/>
              <a:t> </a:t>
            </a:r>
          </a:p>
        </p:txBody>
      </p:sp>
      <p:sp>
        <p:nvSpPr>
          <p:cNvPr id="4" name="Content Placeholder 3"/>
          <p:cNvSpPr>
            <a:spLocks noGrp="1"/>
          </p:cNvSpPr>
          <p:nvPr>
            <p:ph sz="half" idx="2"/>
          </p:nvPr>
        </p:nvSpPr>
        <p:spPr/>
        <p:txBody>
          <a:bodyPr/>
          <a:lstStyle/>
          <a:p>
            <a:pPr>
              <a:buFont typeface="Wingdings" panose="05000000000000000000" pitchFamily="2" charset="2"/>
              <a:buChar char="q"/>
            </a:pPr>
            <a:r>
              <a:rPr lang="en-US" dirty="0"/>
              <a:t> </a:t>
            </a:r>
            <a:r>
              <a:rPr lang="en-US" dirty="0" err="1"/>
              <a:t>kgp:POPULATION</a:t>
            </a:r>
            <a:endParaRPr lang="en-US" dirty="0"/>
          </a:p>
          <a:p>
            <a:pPr>
              <a:buFont typeface="Wingdings" panose="05000000000000000000" pitchFamily="2" charset="2"/>
              <a:buChar char="q"/>
            </a:pPr>
            <a:r>
              <a:rPr lang="en-US" dirty="0"/>
              <a:t> </a:t>
            </a:r>
            <a:r>
              <a:rPr lang="en-US" dirty="0" err="1"/>
              <a:t>kgp:bnk</a:t>
            </a:r>
            <a:r>
              <a:rPr lang="en-US" dirty="0"/>
              <a:t> block boundary</a:t>
            </a:r>
          </a:p>
          <a:p>
            <a:pPr>
              <a:buFont typeface="Wingdings" panose="05000000000000000000" pitchFamily="2" charset="2"/>
              <a:buChar char="q"/>
            </a:pPr>
            <a:r>
              <a:rPr lang="en-US" dirty="0"/>
              <a:t> </a:t>
            </a:r>
            <a:r>
              <a:rPr lang="en-US" dirty="0" err="1"/>
              <a:t>kgp:bnk</a:t>
            </a:r>
            <a:r>
              <a:rPr lang="en-US" dirty="0"/>
              <a:t> block </a:t>
            </a:r>
            <a:r>
              <a:rPr lang="en-US" dirty="0" err="1"/>
              <a:t>hq</a:t>
            </a:r>
            <a:endParaRPr lang="en-US" dirty="0"/>
          </a:p>
          <a:p>
            <a:pPr>
              <a:buFont typeface="Wingdings" panose="05000000000000000000" pitchFamily="2" charset="2"/>
              <a:buChar char="q"/>
            </a:pPr>
            <a:r>
              <a:rPr lang="en-US" dirty="0"/>
              <a:t> </a:t>
            </a:r>
            <a:r>
              <a:rPr lang="en-US" dirty="0" err="1"/>
              <a:t>kgp:bnk</a:t>
            </a:r>
            <a:r>
              <a:rPr lang="en-US" dirty="0"/>
              <a:t> district boundary</a:t>
            </a:r>
          </a:p>
          <a:p>
            <a:pPr>
              <a:buFont typeface="Wingdings" panose="05000000000000000000" pitchFamily="2" charset="2"/>
              <a:buChar char="q"/>
            </a:pPr>
            <a:r>
              <a:rPr lang="en-US" dirty="0"/>
              <a:t> </a:t>
            </a:r>
            <a:r>
              <a:rPr lang="en-US" dirty="0" err="1"/>
              <a:t>kgp:bnk</a:t>
            </a:r>
            <a:r>
              <a:rPr lang="en-US" dirty="0"/>
              <a:t> drainage</a:t>
            </a:r>
          </a:p>
          <a:p>
            <a:pPr>
              <a:buFont typeface="Wingdings" panose="05000000000000000000" pitchFamily="2" charset="2"/>
              <a:buChar char="q"/>
            </a:pPr>
            <a:r>
              <a:rPr lang="en-US" dirty="0"/>
              <a:t> </a:t>
            </a:r>
            <a:r>
              <a:rPr lang="en-US" dirty="0" err="1"/>
              <a:t>kgp:bnk</a:t>
            </a:r>
            <a:r>
              <a:rPr lang="en-US" dirty="0"/>
              <a:t> </a:t>
            </a:r>
            <a:r>
              <a:rPr lang="en-US" dirty="0" err="1"/>
              <a:t>grampanchayat</a:t>
            </a:r>
            <a:r>
              <a:rPr lang="en-US" dirty="0"/>
              <a:t> boundary</a:t>
            </a:r>
          </a:p>
          <a:p>
            <a:pPr>
              <a:buFont typeface="Wingdings" panose="05000000000000000000" pitchFamily="2" charset="2"/>
              <a:buChar char="q"/>
            </a:pPr>
            <a:r>
              <a:rPr lang="en-US" dirty="0"/>
              <a:t> </a:t>
            </a:r>
            <a:r>
              <a:rPr lang="en-US" dirty="0" err="1"/>
              <a:t>kgp:bnk</a:t>
            </a:r>
            <a:r>
              <a:rPr lang="en-US" dirty="0"/>
              <a:t> </a:t>
            </a:r>
            <a:r>
              <a:rPr lang="en-US" dirty="0" err="1"/>
              <a:t>mouza</a:t>
            </a:r>
            <a:r>
              <a:rPr lang="en-US" dirty="0"/>
              <a:t> boundary</a:t>
            </a:r>
          </a:p>
          <a:p>
            <a:pPr>
              <a:buFont typeface="Wingdings" panose="05000000000000000000" pitchFamily="2" charset="2"/>
              <a:buChar char="q"/>
            </a:pPr>
            <a:r>
              <a:rPr lang="en-US" dirty="0"/>
              <a:t> </a:t>
            </a:r>
            <a:r>
              <a:rPr lang="en-US" dirty="0" err="1"/>
              <a:t>kgp:bnk</a:t>
            </a:r>
            <a:r>
              <a:rPr lang="en-US" dirty="0"/>
              <a:t> road</a:t>
            </a:r>
          </a:p>
        </p:txBody>
      </p:sp>
      <p:sp>
        <p:nvSpPr>
          <p:cNvPr id="5" name="Text Placeholder 4"/>
          <p:cNvSpPr>
            <a:spLocks noGrp="1"/>
          </p:cNvSpPr>
          <p:nvPr>
            <p:ph type="body" sz="quarter" idx="3"/>
          </p:nvPr>
        </p:nvSpPr>
        <p:spPr/>
        <p:txBody>
          <a:bodyPr>
            <a:normAutofit/>
          </a:bodyPr>
          <a:lstStyle/>
          <a:p>
            <a:r>
              <a:rPr lang="en-US" sz="1800" u="sng" dirty="0"/>
              <a:t>List of available Operations</a:t>
            </a:r>
          </a:p>
        </p:txBody>
      </p:sp>
      <p:sp>
        <p:nvSpPr>
          <p:cNvPr id="6" name="Content Placeholder 5"/>
          <p:cNvSpPr>
            <a:spLocks noGrp="1"/>
          </p:cNvSpPr>
          <p:nvPr>
            <p:ph sz="quarter" idx="4"/>
          </p:nvPr>
        </p:nvSpPr>
        <p:spPr/>
        <p:txBody>
          <a:bodyPr/>
          <a:lstStyle/>
          <a:p>
            <a:pPr>
              <a:buFont typeface="Wingdings" panose="05000000000000000000" pitchFamily="2" charset="2"/>
              <a:buChar char="q"/>
            </a:pPr>
            <a:r>
              <a:rPr lang="en-US" dirty="0"/>
              <a:t> GetCapabilities</a:t>
            </a:r>
          </a:p>
          <a:p>
            <a:pPr>
              <a:buFont typeface="Wingdings" panose="05000000000000000000" pitchFamily="2" charset="2"/>
              <a:buChar char="q"/>
            </a:pPr>
            <a:r>
              <a:rPr lang="en-US" dirty="0"/>
              <a:t> GetMap</a:t>
            </a:r>
          </a:p>
          <a:p>
            <a:pPr>
              <a:buFont typeface="Wingdings" panose="05000000000000000000" pitchFamily="2" charset="2"/>
              <a:buChar char="q"/>
            </a:pPr>
            <a:r>
              <a:rPr lang="en-US" dirty="0"/>
              <a:t> </a:t>
            </a:r>
            <a:r>
              <a:rPr lang="en-US" dirty="0" err="1"/>
              <a:t>GetFeatureInfo</a:t>
            </a:r>
            <a:endParaRPr lang="en-US" dirty="0"/>
          </a:p>
          <a:p>
            <a:pPr>
              <a:buFont typeface="Wingdings" panose="05000000000000000000" pitchFamily="2" charset="2"/>
              <a:buChar char="q"/>
            </a:pPr>
            <a:r>
              <a:rPr lang="en-US" dirty="0"/>
              <a:t> DescribeLayer</a:t>
            </a:r>
          </a:p>
          <a:p>
            <a:pPr>
              <a:buFont typeface="Wingdings" panose="05000000000000000000" pitchFamily="2" charset="2"/>
              <a:buChar char="q"/>
            </a:pPr>
            <a:r>
              <a:rPr lang="en-US" dirty="0"/>
              <a:t> </a:t>
            </a:r>
            <a:r>
              <a:rPr lang="en-US" dirty="0" err="1"/>
              <a:t>GetLegendGraphic</a:t>
            </a:r>
            <a:endParaRPr lang="en-US" dirty="0"/>
          </a:p>
          <a:p>
            <a:pPr>
              <a:buFont typeface="Wingdings" panose="05000000000000000000" pitchFamily="2" charset="2"/>
              <a:buChar char="q"/>
            </a:pPr>
            <a:r>
              <a:rPr lang="en-US" dirty="0"/>
              <a:t> </a:t>
            </a:r>
            <a:r>
              <a:rPr lang="en-US" dirty="0" err="1"/>
              <a:t>GetStyles</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z="1200" smtClean="0"/>
              <a:t>18</a:t>
            </a:fld>
            <a:endParaRPr lang="en-US" sz="1200"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GetMap</a:t>
            </a:r>
          </a:p>
        </p:txBody>
      </p:sp>
      <p:sp>
        <p:nvSpPr>
          <p:cNvPr id="4" name="Text Placeholder 3"/>
          <p:cNvSpPr>
            <a:spLocks noGrp="1"/>
          </p:cNvSpPr>
          <p:nvPr>
            <p:ph type="body" sz="half" idx="2"/>
          </p:nvPr>
        </p:nvSpPr>
        <p:spPr>
          <a:xfrm>
            <a:off x="5934864" y="2995011"/>
            <a:ext cx="2743200" cy="3153997"/>
          </a:xfrm>
        </p:spPr>
        <p:txBody>
          <a:bodyPr>
            <a:normAutofit/>
          </a:bodyPr>
          <a:lstStyle/>
          <a:p>
            <a:r>
              <a:rPr lang="en-US" sz="1400" dirty="0"/>
              <a:t>GetMap returns a map image of the layer(s) in available formats.</a:t>
            </a:r>
          </a:p>
          <a:p>
            <a:endParaRPr lang="en-US" sz="1400" dirty="0"/>
          </a:p>
          <a:p>
            <a:r>
              <a:rPr lang="en-US" sz="1400" dirty="0"/>
              <a:t>Options:</a:t>
            </a:r>
          </a:p>
          <a:p>
            <a:pPr marL="285750" indent="-285750">
              <a:buClr>
                <a:schemeClr val="bg1"/>
              </a:buClr>
              <a:buFont typeface="Wingdings" panose="05000000000000000000" pitchFamily="2" charset="2"/>
              <a:buChar char="q"/>
            </a:pPr>
            <a:r>
              <a:rPr lang="en-US" sz="1400" dirty="0"/>
              <a:t>Layers=</a:t>
            </a:r>
            <a:r>
              <a:rPr lang="en-US" sz="1400" dirty="0" err="1"/>
              <a:t>kgp:bnk_road</a:t>
            </a:r>
            <a:endParaRPr lang="en-US" sz="1400" dirty="0"/>
          </a:p>
          <a:p>
            <a:pPr marL="285750" indent="-285750">
              <a:buClr>
                <a:schemeClr val="bg1"/>
              </a:buClr>
              <a:buFont typeface="Wingdings" panose="05000000000000000000" pitchFamily="2" charset="2"/>
              <a:buChar char="q"/>
            </a:pPr>
            <a:r>
              <a:rPr lang="en-US" sz="1400" dirty="0"/>
              <a:t>Width=768</a:t>
            </a:r>
          </a:p>
          <a:p>
            <a:pPr marL="285750" indent="-285750">
              <a:buClr>
                <a:schemeClr val="bg1"/>
              </a:buClr>
              <a:buFont typeface="Wingdings" panose="05000000000000000000" pitchFamily="2" charset="2"/>
              <a:buChar char="q"/>
            </a:pPr>
            <a:r>
              <a:rPr lang="en-US" sz="1400" dirty="0"/>
              <a:t>Height=679</a:t>
            </a:r>
          </a:p>
          <a:p>
            <a:pPr marL="285750" indent="-285750">
              <a:buClr>
                <a:schemeClr val="bg1"/>
              </a:buClr>
              <a:buFont typeface="Wingdings" panose="05000000000000000000" pitchFamily="2" charset="2"/>
              <a:buChar char="q"/>
            </a:pPr>
            <a:r>
              <a:rPr lang="en-US" sz="1400" dirty="0"/>
              <a:t>Format=image/</a:t>
            </a:r>
            <a:r>
              <a:rPr lang="en-US" sz="1400" dirty="0" err="1"/>
              <a:t>png</a:t>
            </a:r>
            <a:endParaRPr lang="en-US" sz="1400" dirty="0"/>
          </a:p>
        </p:txBody>
      </p:sp>
      <p:sp>
        <p:nvSpPr>
          <p:cNvPr id="5" name="Slide Number Placeholder 4"/>
          <p:cNvSpPr>
            <a:spLocks noGrp="1"/>
          </p:cNvSpPr>
          <p:nvPr>
            <p:ph type="sldNum" sz="quarter" idx="12"/>
          </p:nvPr>
        </p:nvSpPr>
        <p:spPr/>
        <p:txBody>
          <a:bodyPr/>
          <a:lstStyle/>
          <a:p>
            <a:fld id="{E31375A4-56A4-47D6-9801-1991572033F7}" type="slidenum">
              <a:rPr lang="en-US" sz="1200" smtClean="0"/>
              <a:pPr/>
              <a:t>19</a:t>
            </a:fld>
            <a:endParaRPr lang="en-US" sz="12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40508" y="1706493"/>
            <a:ext cx="4662487" cy="412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600" dirty="0"/>
          </a:p>
        </p:txBody>
      </p:sp>
      <p:sp>
        <p:nvSpPr>
          <p:cNvPr id="3" name="Content Placeholder 2"/>
          <p:cNvSpPr>
            <a:spLocks noGrp="1"/>
          </p:cNvSpPr>
          <p:nvPr>
            <p:ph idx="1"/>
          </p:nvPr>
        </p:nvSpPr>
        <p:spPr>
          <a:xfrm>
            <a:off x="971550" y="1986050"/>
            <a:ext cx="7200900" cy="3809999"/>
          </a:xfrm>
        </p:spPr>
        <p:txBody>
          <a:bodyPr>
            <a:normAutofit/>
          </a:bodyPr>
          <a:lstStyle/>
          <a:p>
            <a:pPr marL="0" indent="0" algn="ctr">
              <a:buNone/>
            </a:pPr>
            <a:r>
              <a:rPr lang="en-US" sz="2400" i="1" kern="0" dirty="0">
                <a:solidFill>
                  <a:srgbClr val="000000"/>
                </a:solidFill>
                <a:latin typeface="Candara" panose="020E0502030303020204" pitchFamily="34" charset="0"/>
                <a:sym typeface="Lora"/>
                <a:rtl val="0"/>
              </a:rPr>
              <a:t>Spatial data </a:t>
            </a:r>
          </a:p>
          <a:p>
            <a:pPr marL="0" indent="0" algn="ctr">
              <a:buNone/>
            </a:pPr>
            <a:r>
              <a:rPr lang="en-US" sz="2400" i="1" kern="0" dirty="0">
                <a:solidFill>
                  <a:srgbClr val="000000"/>
                </a:solidFill>
                <a:latin typeface="Candara" panose="020E0502030303020204" pitchFamily="34" charset="0"/>
                <a:sym typeface="Lora"/>
                <a:rtl val="0"/>
              </a:rPr>
              <a:t>is data containing Information about </a:t>
            </a:r>
          </a:p>
          <a:p>
            <a:pPr marL="0" indent="0" algn="ctr">
              <a:buNone/>
            </a:pPr>
            <a:r>
              <a:rPr lang="en-US" sz="2400" i="1" kern="0" dirty="0">
                <a:solidFill>
                  <a:srgbClr val="000000"/>
                </a:solidFill>
                <a:latin typeface="Candara" panose="020E0502030303020204" pitchFamily="34" charset="0"/>
                <a:sym typeface="Lora"/>
                <a:rtl val="0"/>
              </a:rPr>
              <a:t>the locations and shapes </a:t>
            </a:r>
          </a:p>
          <a:p>
            <a:pPr marL="0" indent="0" algn="ctr">
              <a:buNone/>
            </a:pPr>
            <a:r>
              <a:rPr lang="en-US" sz="2400" i="1" kern="0" dirty="0">
                <a:solidFill>
                  <a:srgbClr val="000000"/>
                </a:solidFill>
                <a:latin typeface="Candara" panose="020E0502030303020204" pitchFamily="34" charset="0"/>
                <a:sym typeface="Lora"/>
                <a:rtl val="0"/>
              </a:rPr>
              <a:t>of geographic features </a:t>
            </a:r>
          </a:p>
          <a:p>
            <a:pPr marL="0" indent="0" algn="ctr">
              <a:buNone/>
            </a:pPr>
            <a:r>
              <a:rPr lang="en-US" sz="2400" i="1" kern="0" dirty="0">
                <a:solidFill>
                  <a:srgbClr val="000000"/>
                </a:solidFill>
                <a:latin typeface="Candara" panose="020E0502030303020204" pitchFamily="34" charset="0"/>
                <a:sym typeface="Lora"/>
                <a:rtl val="0"/>
              </a:rPr>
              <a:t>and the relationships between them, </a:t>
            </a:r>
          </a:p>
          <a:p>
            <a:pPr marL="0" indent="0" algn="ctr">
              <a:buNone/>
            </a:pPr>
            <a:r>
              <a:rPr lang="en-US" sz="2400" i="1" kern="0" dirty="0">
                <a:solidFill>
                  <a:srgbClr val="000000"/>
                </a:solidFill>
                <a:latin typeface="Candara" panose="020E0502030303020204" pitchFamily="34" charset="0"/>
                <a:sym typeface="Lora"/>
                <a:rtl val="0"/>
              </a:rPr>
              <a:t>usually stored as coordinates and topology.</a:t>
            </a:r>
          </a:p>
        </p:txBody>
      </p:sp>
      <p:sp>
        <p:nvSpPr>
          <p:cNvPr id="4" name="Slide Number Placeholder 3"/>
          <p:cNvSpPr>
            <a:spLocks noGrp="1"/>
          </p:cNvSpPr>
          <p:nvPr>
            <p:ph type="sldNum" sz="quarter" idx="12"/>
          </p:nvPr>
        </p:nvSpPr>
        <p:spPr>
          <a:xfrm>
            <a:off x="7998983" y="6289679"/>
            <a:ext cx="689162" cy="222436"/>
          </a:xfrm>
        </p:spPr>
        <p:txBody>
          <a:bodyPr/>
          <a:lstStyle/>
          <a:p>
            <a:fld id="{E31375A4-56A4-47D6-9801-1991572033F7}" type="slidenum">
              <a:rPr lang="en-US" sz="1200" smtClean="0"/>
              <a:t>2</a:t>
            </a:fld>
            <a:endParaRPr lang="en-US" sz="1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296" y="5465934"/>
            <a:ext cx="667407" cy="660230"/>
          </a:xfrm>
          <a:prstGeom prst="rect">
            <a:avLst/>
          </a:prstGeom>
        </p:spPr>
      </p:pic>
    </p:spTree>
    <p:extLst>
      <p:ext uri="{BB962C8B-B14F-4D97-AF65-F5344CB8AC3E}">
        <p14:creationId xmlns:p14="http://schemas.microsoft.com/office/powerpoint/2010/main" val="142108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DrawMap</a:t>
            </a:r>
            <a:endParaRPr lang="en-US" dirty="0"/>
          </a:p>
        </p:txBody>
      </p:sp>
      <p:sp>
        <p:nvSpPr>
          <p:cNvPr id="4" name="Text Placeholder 3"/>
          <p:cNvSpPr>
            <a:spLocks noGrp="1"/>
          </p:cNvSpPr>
          <p:nvPr>
            <p:ph type="body" sz="half" idx="2"/>
          </p:nvPr>
        </p:nvSpPr>
        <p:spPr>
          <a:xfrm>
            <a:off x="5934864" y="2995011"/>
            <a:ext cx="2743200" cy="3382038"/>
          </a:xfrm>
        </p:spPr>
        <p:txBody>
          <a:bodyPr>
            <a:normAutofit lnSpcReduction="10000"/>
          </a:bodyPr>
          <a:lstStyle/>
          <a:p>
            <a:r>
              <a:rPr lang="en-US" sz="1400" dirty="0" err="1"/>
              <a:t>DrawMap</a:t>
            </a:r>
            <a:r>
              <a:rPr lang="en-US" sz="1400" dirty="0"/>
              <a:t> Overlays different map images on top of each other. </a:t>
            </a:r>
          </a:p>
          <a:p>
            <a:endParaRPr lang="en-US" sz="1400" dirty="0"/>
          </a:p>
          <a:p>
            <a:r>
              <a:rPr lang="en-US" sz="1400" dirty="0"/>
              <a:t>Useful to find affected area.</a:t>
            </a:r>
          </a:p>
          <a:p>
            <a:r>
              <a:rPr lang="en-US" sz="1400" dirty="0"/>
              <a:t>Options:</a:t>
            </a:r>
          </a:p>
          <a:p>
            <a:pPr marL="285750" indent="-285750">
              <a:buClr>
                <a:schemeClr val="bg1"/>
              </a:buClr>
              <a:buFont typeface="Wingdings" panose="05000000000000000000" pitchFamily="2" charset="2"/>
              <a:buChar char="q"/>
            </a:pPr>
            <a:r>
              <a:rPr lang="en-US" sz="1400" dirty="0"/>
              <a:t>Layers = { </a:t>
            </a:r>
            <a:br>
              <a:rPr lang="en-US" sz="1400" dirty="0"/>
            </a:br>
            <a:r>
              <a:rPr lang="en-US" sz="1400" dirty="0" err="1"/>
              <a:t>kgp:bnk_road</a:t>
            </a:r>
            <a:r>
              <a:rPr lang="en-US" sz="1400" dirty="0"/>
              <a:t>, </a:t>
            </a:r>
            <a:br>
              <a:rPr lang="en-US" sz="1400" dirty="0"/>
            </a:br>
            <a:r>
              <a:rPr lang="en-US" sz="1400" dirty="0" err="1"/>
              <a:t>kgp:bnk_block_hq</a:t>
            </a:r>
            <a:r>
              <a:rPr lang="en-US" sz="1400" dirty="0"/>
              <a:t>, </a:t>
            </a:r>
            <a:br>
              <a:rPr lang="en-US" sz="1400" dirty="0"/>
            </a:br>
            <a:r>
              <a:rPr lang="en-US" sz="1400" dirty="0" err="1"/>
              <a:t>kgp:bnk_block_boundary</a:t>
            </a:r>
            <a:r>
              <a:rPr lang="en-US" sz="1400" dirty="0"/>
              <a:t> }</a:t>
            </a:r>
          </a:p>
          <a:p>
            <a:pPr marL="285750" indent="-285750">
              <a:buClr>
                <a:schemeClr val="bg1"/>
              </a:buClr>
              <a:buFont typeface="Wingdings" panose="05000000000000000000" pitchFamily="2" charset="2"/>
              <a:buChar char="q"/>
            </a:pPr>
            <a:r>
              <a:rPr lang="en-US" sz="1400" dirty="0"/>
              <a:t>Width = 768</a:t>
            </a:r>
          </a:p>
          <a:p>
            <a:pPr marL="285750" indent="-285750">
              <a:buClr>
                <a:schemeClr val="bg1"/>
              </a:buClr>
              <a:buFont typeface="Wingdings" panose="05000000000000000000" pitchFamily="2" charset="2"/>
              <a:buChar char="q"/>
            </a:pPr>
            <a:r>
              <a:rPr lang="en-US" sz="1400" dirty="0"/>
              <a:t>Height = 679</a:t>
            </a:r>
          </a:p>
          <a:p>
            <a:pPr marL="285750" indent="-285750">
              <a:buClr>
                <a:schemeClr val="bg1"/>
              </a:buClr>
              <a:buFont typeface="Wingdings" panose="05000000000000000000" pitchFamily="2" charset="2"/>
              <a:buChar char="q"/>
            </a:pPr>
            <a:r>
              <a:rPr lang="en-US" sz="1400" dirty="0"/>
              <a:t>Format = image/</a:t>
            </a:r>
            <a:r>
              <a:rPr lang="en-US" sz="1400" dirty="0" err="1"/>
              <a:t>png</a:t>
            </a:r>
            <a:endParaRPr lang="en-US" sz="1400" dirty="0"/>
          </a:p>
        </p:txBody>
      </p:sp>
      <p:sp>
        <p:nvSpPr>
          <p:cNvPr id="5" name="Slide Number Placeholder 4"/>
          <p:cNvSpPr>
            <a:spLocks noGrp="1"/>
          </p:cNvSpPr>
          <p:nvPr>
            <p:ph type="sldNum" sz="quarter" idx="12"/>
          </p:nvPr>
        </p:nvSpPr>
        <p:spPr/>
        <p:txBody>
          <a:bodyPr/>
          <a:lstStyle/>
          <a:p>
            <a:fld id="{E31375A4-56A4-47D6-9801-1991572033F7}" type="slidenum">
              <a:rPr lang="en-US" sz="1200" smtClean="0"/>
              <a:pPr/>
              <a:t>20</a:t>
            </a:fld>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39" y="1706626"/>
            <a:ext cx="4585043" cy="4108958"/>
          </a:xfrm>
          <a:prstGeom prst="rect">
            <a:avLst/>
          </a:prstGeom>
        </p:spPr>
      </p:pic>
    </p:spTree>
    <p:extLst>
      <p:ext uri="{BB962C8B-B14F-4D97-AF65-F5344CB8AC3E}">
        <p14:creationId xmlns:p14="http://schemas.microsoft.com/office/powerpoint/2010/main" val="110071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about</a:t>
            </a:r>
            <a:br>
              <a:rPr lang="en-US" dirty="0"/>
            </a:br>
            <a:r>
              <a:rPr lang="en-US" dirty="0"/>
              <a:t>specific layer *</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76990"/>
            <a:ext cx="5448911" cy="4904020"/>
          </a:xfrm>
        </p:spPr>
      </p:pic>
      <p:sp>
        <p:nvSpPr>
          <p:cNvPr id="4" name="Text Placeholder 3"/>
          <p:cNvSpPr>
            <a:spLocks noGrp="1"/>
          </p:cNvSpPr>
          <p:nvPr>
            <p:ph type="body" sz="half" idx="2"/>
          </p:nvPr>
        </p:nvSpPr>
        <p:spPr>
          <a:xfrm>
            <a:off x="5934864" y="2995011"/>
            <a:ext cx="2743200" cy="2767613"/>
          </a:xfrm>
        </p:spPr>
        <p:txBody>
          <a:bodyPr>
            <a:normAutofit/>
          </a:bodyPr>
          <a:lstStyle/>
          <a:p>
            <a:pPr marL="171450" indent="-171450">
              <a:buClr>
                <a:schemeClr val="bg1"/>
              </a:buClr>
              <a:buFont typeface="Wingdings" panose="05000000000000000000" pitchFamily="2" charset="2"/>
              <a:buChar char="q"/>
            </a:pPr>
            <a:r>
              <a:rPr lang="en-US" sz="1400" dirty="0"/>
              <a:t> Title | POPULATION</a:t>
            </a:r>
          </a:p>
          <a:p>
            <a:pPr marL="171450" indent="-171450">
              <a:buClr>
                <a:schemeClr val="bg1"/>
              </a:buClr>
              <a:buFont typeface="Wingdings" panose="05000000000000000000" pitchFamily="2" charset="2"/>
              <a:buChar char="q"/>
            </a:pPr>
            <a:r>
              <a:rPr lang="en-US" sz="1400" dirty="0"/>
              <a:t> Name | </a:t>
            </a:r>
            <a:r>
              <a:rPr lang="en-US" sz="1400" dirty="0" err="1"/>
              <a:t>kgp:POPULATION</a:t>
            </a:r>
            <a:endParaRPr lang="en-US" sz="1400" dirty="0"/>
          </a:p>
          <a:p>
            <a:pPr marL="171450" indent="-171450">
              <a:buClr>
                <a:schemeClr val="bg1"/>
              </a:buClr>
              <a:buFont typeface="Wingdings" panose="05000000000000000000" pitchFamily="2" charset="2"/>
              <a:buChar char="q"/>
            </a:pPr>
            <a:r>
              <a:rPr lang="en-US" sz="1400" dirty="0"/>
              <a:t> Is </a:t>
            </a:r>
            <a:r>
              <a:rPr lang="en-US" sz="1400" dirty="0" err="1"/>
              <a:t>Queryable</a:t>
            </a:r>
            <a:r>
              <a:rPr lang="en-US" sz="1400" dirty="0"/>
              <a:t> | 1</a:t>
            </a:r>
          </a:p>
          <a:p>
            <a:pPr marL="171450" indent="-171450">
              <a:buClr>
                <a:schemeClr val="bg1"/>
              </a:buClr>
              <a:buFont typeface="Wingdings" panose="05000000000000000000" pitchFamily="2" charset="2"/>
              <a:buChar char="q"/>
            </a:pPr>
            <a:r>
              <a:rPr lang="en-US" sz="1400" dirty="0"/>
              <a:t> Is Opaque | 0</a:t>
            </a:r>
          </a:p>
          <a:p>
            <a:pPr marL="171450" indent="-171450">
              <a:buClr>
                <a:schemeClr val="bg1"/>
              </a:buClr>
              <a:buFont typeface="Wingdings" panose="05000000000000000000" pitchFamily="2" charset="2"/>
              <a:buChar char="q"/>
            </a:pPr>
            <a:r>
              <a:rPr lang="en-US" sz="1400" dirty="0"/>
              <a:t> Bounding Box |</a:t>
            </a:r>
          </a:p>
          <a:p>
            <a:pPr marL="171450" indent="-171450">
              <a:buClr>
                <a:schemeClr val="bg1"/>
              </a:buClr>
              <a:buFont typeface="Wingdings" panose="05000000000000000000" pitchFamily="2" charset="2"/>
              <a:buChar char="q"/>
            </a:pPr>
            <a:r>
              <a:rPr lang="en-US" sz="1400" dirty="0"/>
              <a:t> minx | 68.52669525146484</a:t>
            </a:r>
          </a:p>
          <a:p>
            <a:pPr marL="171450" indent="-171450">
              <a:buClr>
                <a:schemeClr val="bg1"/>
              </a:buClr>
              <a:buFont typeface="Wingdings" panose="05000000000000000000" pitchFamily="2" charset="2"/>
              <a:buChar char="q"/>
            </a:pPr>
            <a:r>
              <a:rPr lang="en-US" sz="1400" dirty="0"/>
              <a:t> </a:t>
            </a:r>
            <a:r>
              <a:rPr lang="en-US" sz="1400" dirty="0" err="1"/>
              <a:t>miny</a:t>
            </a:r>
            <a:r>
              <a:rPr lang="en-US" sz="1400" dirty="0"/>
              <a:t> | 8.086045265197754</a:t>
            </a:r>
          </a:p>
          <a:p>
            <a:pPr marL="171450" indent="-171450">
              <a:buClr>
                <a:schemeClr val="bg1"/>
              </a:buClr>
              <a:buFont typeface="Wingdings" panose="05000000000000000000" pitchFamily="2" charset="2"/>
              <a:buChar char="q"/>
            </a:pPr>
            <a:r>
              <a:rPr lang="en-US" sz="1400" dirty="0"/>
              <a:t> </a:t>
            </a:r>
            <a:r>
              <a:rPr lang="en-US" sz="1400" dirty="0" err="1"/>
              <a:t>maxx</a:t>
            </a:r>
            <a:r>
              <a:rPr lang="en-US" sz="1400" dirty="0"/>
              <a:t> | 97.3387680053711</a:t>
            </a:r>
          </a:p>
          <a:p>
            <a:pPr marL="171450" indent="-171450">
              <a:buClr>
                <a:schemeClr val="bg1"/>
              </a:buClr>
              <a:buFont typeface="Wingdings" panose="05000000000000000000" pitchFamily="2" charset="2"/>
              <a:buChar char="q"/>
            </a:pPr>
            <a:r>
              <a:rPr lang="en-US" sz="1400" dirty="0"/>
              <a:t> </a:t>
            </a:r>
            <a:r>
              <a:rPr lang="en-US" sz="1400" dirty="0" err="1"/>
              <a:t>maxy</a:t>
            </a:r>
            <a:r>
              <a:rPr lang="en-US" sz="1400" dirty="0"/>
              <a:t> | 35.8697509765625</a:t>
            </a:r>
          </a:p>
        </p:txBody>
      </p:sp>
      <p:sp>
        <p:nvSpPr>
          <p:cNvPr id="5" name="Slide Number Placeholder 4"/>
          <p:cNvSpPr>
            <a:spLocks noGrp="1"/>
          </p:cNvSpPr>
          <p:nvPr>
            <p:ph type="sldNum" sz="quarter" idx="12"/>
          </p:nvPr>
        </p:nvSpPr>
        <p:spPr/>
        <p:txBody>
          <a:bodyPr/>
          <a:lstStyle/>
          <a:p>
            <a:fld id="{E31375A4-56A4-47D6-9801-1991572033F7}" type="slidenum">
              <a:rPr lang="en-US" sz="1200" smtClean="0"/>
              <a:pPr/>
              <a:t>21</a:t>
            </a:fld>
            <a:endParaRPr lang="en-US" sz="1200" dirty="0"/>
          </a:p>
        </p:txBody>
      </p:sp>
      <p:sp>
        <p:nvSpPr>
          <p:cNvPr id="3" name="TextBox 2"/>
          <p:cNvSpPr txBox="1"/>
          <p:nvPr/>
        </p:nvSpPr>
        <p:spPr>
          <a:xfrm>
            <a:off x="688768" y="6170064"/>
            <a:ext cx="3681351" cy="461665"/>
          </a:xfrm>
          <a:prstGeom prst="rect">
            <a:avLst/>
          </a:prstGeom>
          <a:noFill/>
        </p:spPr>
        <p:txBody>
          <a:bodyPr wrap="square" rtlCol="0">
            <a:spAutoFit/>
          </a:bodyPr>
          <a:lstStyle/>
          <a:p>
            <a:r>
              <a:rPr lang="en-US" sz="1200" dirty="0"/>
              <a:t>* This image shows population density in India, </a:t>
            </a:r>
          </a:p>
          <a:p>
            <a:r>
              <a:rPr lang="en-US" sz="1200" dirty="0"/>
              <a:t>   without any information on boundaries.</a:t>
            </a:r>
          </a:p>
        </p:txBody>
      </p:sp>
    </p:spTree>
    <p:extLst>
      <p:ext uri="{BB962C8B-B14F-4D97-AF65-F5344CB8AC3E}">
        <p14:creationId xmlns:p14="http://schemas.microsoft.com/office/powerpoint/2010/main" val="165924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3" name="Content Placeholder 2"/>
          <p:cNvSpPr>
            <a:spLocks noGrp="1"/>
          </p:cNvSpPr>
          <p:nvPr>
            <p:ph idx="1"/>
          </p:nvPr>
        </p:nvSpPr>
        <p:spPr/>
        <p:txBody>
          <a:bodyPr>
            <a:normAutofit/>
          </a:bodyPr>
          <a:lstStyle/>
          <a:p>
            <a:pPr algn="just"/>
            <a:r>
              <a:rPr lang="en-US" sz="2000" dirty="0"/>
              <a:t>Geo-service portal acts as a underlying framework or foundation for various kind of higher level use cases.</a:t>
            </a:r>
          </a:p>
          <a:p>
            <a:pPr algn="just"/>
            <a:r>
              <a:rPr lang="en-US" sz="2000" dirty="0"/>
              <a:t>Building an OGC compliant web service catalog can also be beneficiary as already available software and services can use the registry for various kinds of services with little to no modification of their original code-base.</a:t>
            </a:r>
          </a:p>
        </p:txBody>
      </p:sp>
      <p:sp>
        <p:nvSpPr>
          <p:cNvPr id="4" name="Slide Number Placeholder 3"/>
          <p:cNvSpPr>
            <a:spLocks noGrp="1"/>
          </p:cNvSpPr>
          <p:nvPr>
            <p:ph type="sldNum" sz="quarter" idx="12"/>
          </p:nvPr>
        </p:nvSpPr>
        <p:spPr/>
        <p:txBody>
          <a:bodyPr/>
          <a:lstStyle/>
          <a:p>
            <a:fld id="{E31375A4-56A4-47D6-9801-1991572033F7}" type="slidenum">
              <a:rPr lang="en-US" sz="1200" smtClean="0"/>
              <a:t>22</a:t>
            </a:fld>
            <a:endParaRPr lang="en-US" sz="1200" dirty="0"/>
          </a:p>
        </p:txBody>
      </p:sp>
    </p:spTree>
    <p:extLst>
      <p:ext uri="{BB962C8B-B14F-4D97-AF65-F5344CB8AC3E}">
        <p14:creationId xmlns:p14="http://schemas.microsoft.com/office/powerpoint/2010/main" val="152618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Future Work</a:t>
            </a:r>
          </a:p>
        </p:txBody>
      </p:sp>
      <p:sp>
        <p:nvSpPr>
          <p:cNvPr id="3" name="Content Placeholder 2"/>
          <p:cNvSpPr>
            <a:spLocks noGrp="1"/>
          </p:cNvSpPr>
          <p:nvPr>
            <p:ph idx="1"/>
          </p:nvPr>
        </p:nvSpPr>
        <p:spPr/>
        <p:txBody>
          <a:bodyPr>
            <a:normAutofit/>
          </a:bodyPr>
          <a:lstStyle/>
          <a:p>
            <a:pPr algn="just"/>
            <a:r>
              <a:rPr lang="en-US" sz="2000" dirty="0"/>
              <a:t>Build a cloud based implementation for the spatial web crawler, catalog service and query processing.</a:t>
            </a:r>
          </a:p>
          <a:p>
            <a:pPr algn="just"/>
            <a:r>
              <a:rPr lang="en-US" sz="2000" dirty="0"/>
              <a:t>Build interfaces and implementation for more complex queries.</a:t>
            </a:r>
          </a:p>
          <a:p>
            <a:pPr algn="just"/>
            <a:r>
              <a:rPr lang="en-US" sz="2000" dirty="0"/>
              <a:t>Provide parallel query processing for same data occurring in multiple repositories.</a:t>
            </a:r>
          </a:p>
          <a:p>
            <a:pPr algn="just"/>
            <a:r>
              <a:rPr lang="en-US" sz="2000" dirty="0"/>
              <a:t>Implement model for ranked retrieval. </a:t>
            </a:r>
          </a:p>
        </p:txBody>
      </p:sp>
      <p:sp>
        <p:nvSpPr>
          <p:cNvPr id="4" name="Slide Number Placeholder 3"/>
          <p:cNvSpPr>
            <a:spLocks noGrp="1"/>
          </p:cNvSpPr>
          <p:nvPr>
            <p:ph type="sldNum" sz="quarter" idx="12"/>
          </p:nvPr>
        </p:nvSpPr>
        <p:spPr/>
        <p:txBody>
          <a:bodyPr/>
          <a:lstStyle/>
          <a:p>
            <a:fld id="{E31375A4-56A4-47D6-9801-1991572033F7}" type="slidenum">
              <a:rPr lang="en-US" sz="1200" smtClean="0"/>
              <a:t>23</a:t>
            </a:fld>
            <a:endParaRPr lang="en-US" sz="1200" dirty="0"/>
          </a:p>
        </p:txBody>
      </p:sp>
    </p:spTree>
    <p:extLst>
      <p:ext uri="{BB962C8B-B14F-4D97-AF65-F5344CB8AC3E}">
        <p14:creationId xmlns:p14="http://schemas.microsoft.com/office/powerpoint/2010/main" val="25931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References</a:t>
            </a:r>
          </a:p>
        </p:txBody>
      </p:sp>
      <p:sp>
        <p:nvSpPr>
          <p:cNvPr id="3" name="Content Placeholder 2"/>
          <p:cNvSpPr>
            <a:spLocks noGrp="1"/>
          </p:cNvSpPr>
          <p:nvPr>
            <p:ph idx="1"/>
          </p:nvPr>
        </p:nvSpPr>
        <p:spPr>
          <a:xfrm>
            <a:off x="971549" y="1981202"/>
            <a:ext cx="7716595" cy="3809999"/>
          </a:xfrm>
        </p:spPr>
        <p:txBody>
          <a:bodyPr>
            <a:normAutofit/>
          </a:bodyPr>
          <a:lstStyle/>
          <a:p>
            <a:pPr algn="just"/>
            <a:r>
              <a:rPr lang="en-US" sz="1400" dirty="0" err="1"/>
              <a:t>Patil</a:t>
            </a:r>
            <a:r>
              <a:rPr lang="en-US" sz="1400" dirty="0"/>
              <a:t>, </a:t>
            </a:r>
            <a:r>
              <a:rPr lang="en-US" sz="1400" dirty="0" err="1"/>
              <a:t>Sonal</a:t>
            </a:r>
            <a:r>
              <a:rPr lang="en-US" sz="1400" dirty="0"/>
              <a:t>, </a:t>
            </a:r>
            <a:r>
              <a:rPr lang="en-US" sz="1400" dirty="0" err="1"/>
              <a:t>Shrutilipi</a:t>
            </a:r>
            <a:r>
              <a:rPr lang="en-US" sz="1400" dirty="0"/>
              <a:t> </a:t>
            </a:r>
            <a:r>
              <a:rPr lang="en-US" sz="1400" dirty="0" err="1"/>
              <a:t>Bhattacharjee</a:t>
            </a:r>
            <a:r>
              <a:rPr lang="en-US" sz="1400" dirty="0"/>
              <a:t>, and Soumya K. Ghosh. </a:t>
            </a:r>
            <a:r>
              <a:rPr lang="en-US" sz="1400" b="1" i="1" dirty="0"/>
              <a:t>A spatial web crawler for discovering geo-servers and semantic referencing with spatial features.</a:t>
            </a:r>
            <a:r>
              <a:rPr lang="en-US" sz="1400" dirty="0"/>
              <a:t> International Conference on Distributed Computing and Internet Technology. Springer International Publishing, 2014.</a:t>
            </a:r>
          </a:p>
          <a:p>
            <a:pPr algn="just"/>
            <a:r>
              <a:rPr lang="en-US" sz="1400" dirty="0"/>
              <a:t>Li, </a:t>
            </a:r>
            <a:r>
              <a:rPr lang="en-US" sz="1400" dirty="0" err="1"/>
              <a:t>Wenwen</a:t>
            </a:r>
            <a:r>
              <a:rPr lang="en-US" sz="1400" dirty="0"/>
              <a:t>, </a:t>
            </a:r>
            <a:r>
              <a:rPr lang="en-US" sz="1400" dirty="0" err="1"/>
              <a:t>Chaowei</a:t>
            </a:r>
            <a:r>
              <a:rPr lang="en-US" sz="1400" dirty="0"/>
              <a:t> Yang, and </a:t>
            </a:r>
            <a:r>
              <a:rPr lang="en-US" sz="1400" dirty="0" err="1"/>
              <a:t>Chongjun</a:t>
            </a:r>
            <a:r>
              <a:rPr lang="en-US" sz="1400" dirty="0"/>
              <a:t> Yang. </a:t>
            </a:r>
            <a:r>
              <a:rPr lang="en-US" sz="1400" b="1" i="1" dirty="0"/>
              <a:t>An active crawler for discovering geospatial web services and their distribution pattern. A case study of OGC Web Map Service.</a:t>
            </a:r>
            <a:r>
              <a:rPr lang="en-US" sz="1400" dirty="0"/>
              <a:t> International Journal of Geographical Information Science 24.8 (2010): 1127-1147.</a:t>
            </a:r>
          </a:p>
          <a:p>
            <a:pPr algn="just"/>
            <a:r>
              <a:rPr lang="en-US" sz="1400" dirty="0"/>
              <a:t> </a:t>
            </a:r>
            <a:r>
              <a:rPr lang="en-US" sz="1400" dirty="0" err="1"/>
              <a:t>Najork</a:t>
            </a:r>
            <a:r>
              <a:rPr lang="en-US" sz="1400" dirty="0"/>
              <a:t>, Marc. </a:t>
            </a:r>
            <a:r>
              <a:rPr lang="en-US" sz="1400" b="1" i="1" dirty="0"/>
              <a:t>Web crawler architecture.</a:t>
            </a:r>
            <a:r>
              <a:rPr lang="en-US" sz="1400" dirty="0"/>
              <a:t> Encyclopedia of Database Systems. Springer US, 2009. 3462-3465.</a:t>
            </a:r>
          </a:p>
          <a:p>
            <a:pPr algn="just"/>
            <a:r>
              <a:rPr lang="en-US" sz="1400" dirty="0" err="1"/>
              <a:t>Ahlers</a:t>
            </a:r>
            <a:r>
              <a:rPr lang="en-US" sz="1400" dirty="0"/>
              <a:t>, Dirk, and Susanne Boll. </a:t>
            </a:r>
            <a:r>
              <a:rPr lang="en-US" sz="1400" b="1" i="1" dirty="0"/>
              <a:t>Location-based Web search.</a:t>
            </a:r>
            <a:r>
              <a:rPr lang="en-US" sz="1400" dirty="0"/>
              <a:t> The Geospatial Web. Springer London, 2009. 55-66.</a:t>
            </a:r>
          </a:p>
          <a:p>
            <a:pPr algn="just"/>
            <a:r>
              <a:rPr lang="en-US" sz="1400" dirty="0"/>
              <a:t>Li, W., et al. </a:t>
            </a:r>
            <a:r>
              <a:rPr lang="en-US" sz="1400" b="1" i="1" dirty="0"/>
              <a:t>Semantic-based web service discovery and chaining for building an Arctic spatial data infrastructure.</a:t>
            </a:r>
            <a:r>
              <a:rPr lang="en-US" sz="1400" dirty="0"/>
              <a:t> Computers &amp; Geosciences 37.11 (2011): 1752-1762</a:t>
            </a:r>
          </a:p>
        </p:txBody>
      </p:sp>
      <p:sp>
        <p:nvSpPr>
          <p:cNvPr id="4" name="Slide Number Placeholder 3"/>
          <p:cNvSpPr>
            <a:spLocks noGrp="1"/>
          </p:cNvSpPr>
          <p:nvPr>
            <p:ph type="sldNum" sz="quarter" idx="12"/>
          </p:nvPr>
        </p:nvSpPr>
        <p:spPr/>
        <p:txBody>
          <a:bodyPr/>
          <a:lstStyle/>
          <a:p>
            <a:fld id="{E31375A4-56A4-47D6-9801-1991572033F7}" type="slidenum">
              <a:rPr lang="en-US" sz="1200" smtClean="0"/>
              <a:t>24</a:t>
            </a:fld>
            <a:endParaRPr lang="en-US" sz="1200" dirty="0"/>
          </a:p>
        </p:txBody>
      </p:sp>
    </p:spTree>
    <p:extLst>
      <p:ext uri="{BB962C8B-B14F-4D97-AF65-F5344CB8AC3E}">
        <p14:creationId xmlns:p14="http://schemas.microsoft.com/office/powerpoint/2010/main" val="350785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References (continue)</a:t>
            </a:r>
          </a:p>
        </p:txBody>
      </p:sp>
      <p:sp>
        <p:nvSpPr>
          <p:cNvPr id="3" name="Content Placeholder 2"/>
          <p:cNvSpPr>
            <a:spLocks noGrp="1"/>
          </p:cNvSpPr>
          <p:nvPr>
            <p:ph idx="1"/>
          </p:nvPr>
        </p:nvSpPr>
        <p:spPr>
          <a:xfrm>
            <a:off x="971549" y="1981202"/>
            <a:ext cx="7716595" cy="3809999"/>
          </a:xfrm>
        </p:spPr>
        <p:txBody>
          <a:bodyPr>
            <a:normAutofit/>
          </a:bodyPr>
          <a:lstStyle/>
          <a:p>
            <a:pPr algn="just"/>
            <a:r>
              <a:rPr lang="en-US" sz="1400" dirty="0"/>
              <a:t>Jiang, Jun, Chong-</a:t>
            </a:r>
            <a:r>
              <a:rPr lang="en-US" sz="1400" dirty="0" err="1"/>
              <a:t>jun</a:t>
            </a:r>
            <a:r>
              <a:rPr lang="en-US" sz="1400" dirty="0"/>
              <a:t> Yang, and Ying-</a:t>
            </a:r>
            <a:r>
              <a:rPr lang="en-US" sz="1400" dirty="0" err="1"/>
              <a:t>chao</a:t>
            </a:r>
            <a:r>
              <a:rPr lang="en-US" sz="1400" dirty="0"/>
              <a:t> Ren. </a:t>
            </a:r>
            <a:r>
              <a:rPr lang="en-US" sz="1400" b="1" i="1" dirty="0"/>
              <a:t>A Spatial Information Crawler for </a:t>
            </a:r>
            <a:r>
              <a:rPr lang="en-US" sz="1400" b="1" i="1" dirty="0" err="1"/>
              <a:t>OpenGIS</a:t>
            </a:r>
            <a:r>
              <a:rPr lang="en-US" sz="1400" b="1" i="1" dirty="0"/>
              <a:t> WFS</a:t>
            </a:r>
            <a:r>
              <a:rPr lang="en-US" sz="1400" dirty="0"/>
              <a:t>. Sixth International Conference on Advanced Optical Materials and Devices. International Society for Optics and Photonics, 2008.</a:t>
            </a:r>
          </a:p>
          <a:p>
            <a:pPr algn="just"/>
            <a:r>
              <a:rPr lang="en-US" sz="1400" b="1" i="1" dirty="0"/>
              <a:t>http://geopython.github.io/pycsw-workshop/</a:t>
            </a:r>
          </a:p>
          <a:p>
            <a:pPr algn="just"/>
            <a:r>
              <a:rPr lang="en-US" sz="1400" b="1" i="1" dirty="0"/>
              <a:t>https://geopython.github.io/OWSLib/</a:t>
            </a:r>
          </a:p>
          <a:p>
            <a:pPr algn="just"/>
            <a:endParaRPr lang="en-US" sz="1400" dirty="0"/>
          </a:p>
        </p:txBody>
      </p:sp>
      <p:sp>
        <p:nvSpPr>
          <p:cNvPr id="4" name="Slide Number Placeholder 3"/>
          <p:cNvSpPr>
            <a:spLocks noGrp="1"/>
          </p:cNvSpPr>
          <p:nvPr>
            <p:ph type="sldNum" sz="quarter" idx="12"/>
          </p:nvPr>
        </p:nvSpPr>
        <p:spPr/>
        <p:txBody>
          <a:bodyPr/>
          <a:lstStyle/>
          <a:p>
            <a:fld id="{E31375A4-56A4-47D6-9801-1991572033F7}" type="slidenum">
              <a:rPr lang="en-US" sz="1200" smtClean="0"/>
              <a:t>25</a:t>
            </a:fld>
            <a:endParaRPr lang="en-US" sz="1200" dirty="0"/>
          </a:p>
        </p:txBody>
      </p:sp>
    </p:spTree>
    <p:extLst>
      <p:ext uri="{BB962C8B-B14F-4D97-AF65-F5344CB8AC3E}">
        <p14:creationId xmlns:p14="http://schemas.microsoft.com/office/powerpoint/2010/main" val="57782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Thank You</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7483475" y="6035499"/>
            <a:ext cx="688975" cy="222250"/>
          </a:xfrm>
        </p:spPr>
        <p:txBody>
          <a:bodyPr/>
          <a:lstStyle/>
          <a:p>
            <a:endParaRPr lang="en-US" sz="1400" dirty="0"/>
          </a:p>
        </p:txBody>
      </p:sp>
    </p:spTree>
    <p:extLst>
      <p:ext uri="{BB962C8B-B14F-4D97-AF65-F5344CB8AC3E}">
        <p14:creationId xmlns:p14="http://schemas.microsoft.com/office/powerpoint/2010/main" val="359918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Motivation</a:t>
            </a:r>
          </a:p>
        </p:txBody>
      </p:sp>
      <p:sp>
        <p:nvSpPr>
          <p:cNvPr id="5" name="Subtitle 4"/>
          <p:cNvSpPr>
            <a:spLocks noGrp="1"/>
          </p:cNvSpPr>
          <p:nvPr>
            <p:ph type="subTitle" idx="1"/>
          </p:nvPr>
        </p:nvSpPr>
        <p:spPr/>
        <p:txBody>
          <a:bodyPr>
            <a:normAutofit lnSpcReduction="10000"/>
          </a:bodyPr>
          <a:lstStyle/>
          <a:p>
            <a:pPr marL="285750" indent="-285750">
              <a:buFont typeface="Wingdings" panose="05000000000000000000" pitchFamily="2" charset="2"/>
              <a:buChar char="§"/>
            </a:pPr>
            <a:r>
              <a:rPr lang="en-US" dirty="0"/>
              <a:t>Applications of spatial data</a:t>
            </a:r>
          </a:p>
          <a:p>
            <a:pPr marL="285750" indent="-285750">
              <a:buFont typeface="Wingdings" panose="05000000000000000000" pitchFamily="2" charset="2"/>
              <a:buChar char="§"/>
            </a:pPr>
            <a:r>
              <a:rPr lang="en-US" dirty="0"/>
              <a:t>Problems with currently available solution</a:t>
            </a:r>
          </a:p>
        </p:txBody>
      </p:sp>
      <p:sp>
        <p:nvSpPr>
          <p:cNvPr id="4" name="Text Placeholder 2"/>
          <p:cNvSpPr txBox="1">
            <a:spLocks/>
          </p:cNvSpPr>
          <p:nvPr/>
        </p:nvSpPr>
        <p:spPr>
          <a:xfrm>
            <a:off x="4572001" y="5431536"/>
            <a:ext cx="3600449" cy="457200"/>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0"/>
              </a:spcBef>
              <a:buClr>
                <a:schemeClr val="accent1"/>
              </a:buClr>
              <a:buSzPct val="100000"/>
              <a:buFont typeface="Arial" pitchFamily="34" charset="0"/>
              <a:buNone/>
              <a:defRPr sz="1500" b="0" kern="1200">
                <a:solidFill>
                  <a:schemeClr val="tx1"/>
                </a:solidFill>
                <a:latin typeface="+mn-lt"/>
                <a:ea typeface="+mn-ea"/>
                <a:cs typeface="+mn-cs"/>
              </a:defRPr>
            </a:lvl1pPr>
            <a:lvl2pPr marL="342900" indent="0" algn="l" defTabSz="685800" rtl="0" eaLnBrk="1" latinLnBrk="0" hangingPunct="1">
              <a:lnSpc>
                <a:spcPct val="90000"/>
              </a:lnSpc>
              <a:spcBef>
                <a:spcPts val="900"/>
              </a:spcBef>
              <a:buClr>
                <a:schemeClr val="accent1"/>
              </a:buClr>
              <a:buSzPct val="100000"/>
              <a:buFont typeface="Arial" pitchFamily="34" charset="0"/>
              <a:buNone/>
              <a:defRPr sz="1500" kern="1200">
                <a:solidFill>
                  <a:schemeClr val="tx1"/>
                </a:solidFill>
                <a:latin typeface="+mn-lt"/>
                <a:ea typeface="+mn-ea"/>
                <a:cs typeface="+mn-cs"/>
              </a:defRPr>
            </a:lvl2pPr>
            <a:lvl3pPr marL="685800" indent="0" algn="l" defTabSz="685800" rtl="0" eaLnBrk="1" latinLnBrk="0" hangingPunct="1">
              <a:lnSpc>
                <a:spcPct val="90000"/>
              </a:lnSpc>
              <a:spcBef>
                <a:spcPts val="600"/>
              </a:spcBef>
              <a:buClr>
                <a:schemeClr val="accent1"/>
              </a:buClr>
              <a:buSzPct val="100000"/>
              <a:buFont typeface="Arial" pitchFamily="34" charset="0"/>
              <a:buNone/>
              <a:defRPr sz="1350" kern="1200">
                <a:solidFill>
                  <a:schemeClr val="tx1"/>
                </a:solidFill>
                <a:latin typeface="+mn-lt"/>
                <a:ea typeface="+mn-ea"/>
                <a:cs typeface="+mn-cs"/>
              </a:defRPr>
            </a:lvl3pPr>
            <a:lvl4pPr marL="1028700" indent="0" algn="l" defTabSz="685800" rtl="0" eaLnBrk="1" latinLnBrk="0" hangingPunct="1">
              <a:lnSpc>
                <a:spcPct val="90000"/>
              </a:lnSpc>
              <a:spcBef>
                <a:spcPts val="600"/>
              </a:spcBef>
              <a:buClr>
                <a:schemeClr val="accent1"/>
              </a:buClr>
              <a:buSzPct val="100000"/>
              <a:buFont typeface="Arial"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5pPr>
            <a:lvl6pPr marL="17145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6pPr>
            <a:lvl7pPr marL="20574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7pPr>
            <a:lvl8pPr marL="24003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8pPr>
            <a:lvl9pPr marL="27432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6488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Use Cases</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2000" dirty="0"/>
              <a:t>Remote Sensing</a:t>
            </a:r>
          </a:p>
          <a:p>
            <a:pPr marL="457200" indent="-457200" algn="just">
              <a:buFont typeface="+mj-lt"/>
              <a:buAutoNum type="arabicPeriod"/>
            </a:pPr>
            <a:r>
              <a:rPr lang="en-US" sz="2000" dirty="0"/>
              <a:t>Area affected by flood/disease</a:t>
            </a:r>
          </a:p>
          <a:p>
            <a:pPr marL="457200" indent="-457200" algn="just">
              <a:buFont typeface="+mj-lt"/>
              <a:buAutoNum type="arabicPeriod"/>
            </a:pPr>
            <a:r>
              <a:rPr lang="en-US" sz="2000" dirty="0"/>
              <a:t>Spatio-Temporal analysis</a:t>
            </a:r>
          </a:p>
          <a:p>
            <a:pPr marL="457200" indent="-457200" algn="just">
              <a:buFont typeface="+mj-lt"/>
              <a:buAutoNum type="arabicPeriod"/>
            </a:pPr>
            <a:r>
              <a:rPr lang="en-US" sz="2000" dirty="0"/>
              <a:t>Spatial data mining</a:t>
            </a:r>
          </a:p>
          <a:p>
            <a:pPr marL="457200" indent="-457200" algn="just">
              <a:buFont typeface="+mj-lt"/>
              <a:buAutoNum type="arabicPeriod"/>
            </a:pPr>
            <a:r>
              <a:rPr lang="en-US" sz="2000" dirty="0"/>
              <a:t>Telecom &amp; Network Services</a:t>
            </a:r>
          </a:p>
          <a:p>
            <a:pPr marL="457200" indent="-457200" algn="just">
              <a:buFont typeface="+mj-lt"/>
              <a:buAutoNum type="arabicPeriod"/>
            </a:pPr>
            <a:r>
              <a:rPr lang="en-US" sz="2000" dirty="0"/>
              <a:t>Urban Planning and Hot spot analysis</a:t>
            </a:r>
          </a:p>
          <a:p>
            <a:pPr marL="457200" indent="-457200" algn="just">
              <a:buFont typeface="+mj-lt"/>
              <a:buAutoNum type="arabicPeriod"/>
            </a:pPr>
            <a:r>
              <a:rPr lang="en-US" sz="2000" dirty="0"/>
              <a:t>Navigation</a:t>
            </a:r>
          </a:p>
          <a:p>
            <a:pPr marL="457200" indent="-457200" algn="just">
              <a:buFont typeface="+mj-lt"/>
              <a:buAutoNum type="arabicPeriod"/>
            </a:pPr>
            <a:r>
              <a:rPr lang="en-US" sz="2000" dirty="0"/>
              <a:t>And many more…</a:t>
            </a:r>
          </a:p>
          <a:p>
            <a:pPr marL="457200" indent="-457200">
              <a:buFont typeface="+mj-lt"/>
              <a:buAutoNum type="arabicPeriod"/>
            </a:pPr>
            <a:endParaRPr lang="en-US" sz="2000" dirty="0"/>
          </a:p>
        </p:txBody>
      </p:sp>
      <p:sp>
        <p:nvSpPr>
          <p:cNvPr id="4" name="Slide Number Placeholder 3"/>
          <p:cNvSpPr>
            <a:spLocks noGrp="1"/>
          </p:cNvSpPr>
          <p:nvPr>
            <p:ph type="sldNum" sz="quarter" idx="12"/>
          </p:nvPr>
        </p:nvSpPr>
        <p:spPr>
          <a:xfrm>
            <a:off x="7998983" y="6289679"/>
            <a:ext cx="689162" cy="222436"/>
          </a:xfrm>
        </p:spPr>
        <p:txBody>
          <a:bodyPr/>
          <a:lstStyle/>
          <a:p>
            <a:fld id="{E31375A4-56A4-47D6-9801-1991572033F7}" type="slidenum">
              <a:rPr lang="en-US" sz="1200" smtClean="0"/>
              <a:t>4</a:t>
            </a:fld>
            <a:endParaRPr lang="en-US" sz="1200" dirty="0"/>
          </a:p>
        </p:txBody>
      </p:sp>
    </p:spTree>
    <p:extLst>
      <p:ext uri="{BB962C8B-B14F-4D97-AF65-F5344CB8AC3E}">
        <p14:creationId xmlns:p14="http://schemas.microsoft.com/office/powerpoint/2010/main" val="81227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Current Challenges</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2000" dirty="0"/>
              <a:t>General search engines are not good for searching spatial data.</a:t>
            </a:r>
          </a:p>
          <a:p>
            <a:pPr marL="457200" indent="-457200" algn="just">
              <a:buFont typeface="+mj-lt"/>
              <a:buAutoNum type="arabicPeriod"/>
            </a:pPr>
            <a:r>
              <a:rPr lang="en-US" sz="2000" dirty="0"/>
              <a:t>Spatial data contains complex data types &amp; operations.</a:t>
            </a:r>
          </a:p>
          <a:p>
            <a:pPr marL="457200" indent="-457200" algn="just">
              <a:buFont typeface="+mj-lt"/>
              <a:buAutoNum type="arabicPeriod"/>
            </a:pPr>
            <a:r>
              <a:rPr lang="en-US" sz="2000" dirty="0"/>
              <a:t>Not all spatial data is publicly available.</a:t>
            </a:r>
          </a:p>
        </p:txBody>
      </p:sp>
      <p:sp>
        <p:nvSpPr>
          <p:cNvPr id="4" name="Slide Number Placeholder 3"/>
          <p:cNvSpPr>
            <a:spLocks noGrp="1"/>
          </p:cNvSpPr>
          <p:nvPr>
            <p:ph type="sldNum" sz="quarter" idx="12"/>
          </p:nvPr>
        </p:nvSpPr>
        <p:spPr/>
        <p:txBody>
          <a:bodyPr/>
          <a:lstStyle/>
          <a:p>
            <a:fld id="{E31375A4-56A4-47D6-9801-1991572033F7}" type="slidenum">
              <a:rPr lang="en-US" sz="1200" smtClean="0"/>
              <a:t>5</a:t>
            </a:fld>
            <a:endParaRPr lang="en-US" sz="1200" dirty="0"/>
          </a:p>
        </p:txBody>
      </p:sp>
    </p:spTree>
    <p:extLst>
      <p:ext uri="{BB962C8B-B14F-4D97-AF65-F5344CB8AC3E}">
        <p14:creationId xmlns:p14="http://schemas.microsoft.com/office/powerpoint/2010/main" val="294872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Proposed Solution</a:t>
            </a:r>
          </a:p>
        </p:txBody>
      </p:sp>
      <p:sp>
        <p:nvSpPr>
          <p:cNvPr id="4" name="Slide Number Placeholder 3"/>
          <p:cNvSpPr>
            <a:spLocks noGrp="1"/>
          </p:cNvSpPr>
          <p:nvPr>
            <p:ph type="sldNum" sz="quarter" idx="12"/>
          </p:nvPr>
        </p:nvSpPr>
        <p:spPr/>
        <p:txBody>
          <a:bodyPr/>
          <a:lstStyle/>
          <a:p>
            <a:fld id="{E31375A4-56A4-47D6-9801-1991572033F7}" type="slidenum">
              <a:rPr lang="en-US" sz="1200" smtClean="0"/>
              <a:t>6</a:t>
            </a:fld>
            <a:endParaRPr lang="en-US" sz="1200" dirty="0"/>
          </a:p>
        </p:txBody>
      </p:sp>
      <p:sp>
        <p:nvSpPr>
          <p:cNvPr id="5" name="Rectangle 4"/>
          <p:cNvSpPr/>
          <p:nvPr/>
        </p:nvSpPr>
        <p:spPr>
          <a:xfrm>
            <a:off x="3650974" y="2520108"/>
            <a:ext cx="1842051" cy="1817783"/>
          </a:xfrm>
          <a:prstGeom prst="rect">
            <a:avLst/>
          </a:prstGeom>
          <a:solidFill>
            <a:schemeClr val="accent4">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Geo-Service </a:t>
            </a:r>
          </a:p>
          <a:p>
            <a:pPr algn="ctr"/>
            <a:r>
              <a:rPr lang="en-US" dirty="0">
                <a:solidFill>
                  <a:schemeClr val="tx2"/>
                </a:solidFill>
              </a:rPr>
              <a:t>Portal</a:t>
            </a:r>
          </a:p>
          <a:p>
            <a:pPr algn="ctr"/>
            <a:endParaRPr lang="en-US" dirty="0">
              <a:solidFill>
                <a:schemeClr val="tx2"/>
              </a:solidFill>
            </a:endParaRPr>
          </a:p>
          <a:p>
            <a:pPr algn="ctr"/>
            <a:r>
              <a:rPr lang="en-US" dirty="0">
                <a:solidFill>
                  <a:schemeClr val="tx2"/>
                </a:solidFill>
              </a:rPr>
              <a:t>Foundation Framework</a:t>
            </a:r>
          </a:p>
        </p:txBody>
      </p:sp>
      <p:sp>
        <p:nvSpPr>
          <p:cNvPr id="7" name="Rectangle 6"/>
          <p:cNvSpPr/>
          <p:nvPr/>
        </p:nvSpPr>
        <p:spPr>
          <a:xfrm>
            <a:off x="6440392" y="1246255"/>
            <a:ext cx="141911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Provider 1</a:t>
            </a:r>
          </a:p>
        </p:txBody>
      </p:sp>
      <p:sp>
        <p:nvSpPr>
          <p:cNvPr id="8" name="Can 7"/>
          <p:cNvSpPr/>
          <p:nvPr/>
        </p:nvSpPr>
        <p:spPr>
          <a:xfrm>
            <a:off x="6434117" y="2420900"/>
            <a:ext cx="1425385" cy="205242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Rep 1</a:t>
            </a:r>
          </a:p>
        </p:txBody>
      </p:sp>
      <p:sp>
        <p:nvSpPr>
          <p:cNvPr id="9" name="Rectangle 8"/>
          <p:cNvSpPr/>
          <p:nvPr/>
        </p:nvSpPr>
        <p:spPr>
          <a:xfrm>
            <a:off x="6422834" y="4715219"/>
            <a:ext cx="1436668" cy="13330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Catalog</a:t>
            </a:r>
          </a:p>
          <a:p>
            <a:pPr algn="ctr"/>
            <a:r>
              <a:rPr lang="en-US" dirty="0"/>
              <a:t>Service 1</a:t>
            </a:r>
          </a:p>
        </p:txBody>
      </p:sp>
      <p:sp>
        <p:nvSpPr>
          <p:cNvPr id="10" name="Can 9"/>
          <p:cNvSpPr/>
          <p:nvPr/>
        </p:nvSpPr>
        <p:spPr>
          <a:xfrm>
            <a:off x="8140665" y="4773663"/>
            <a:ext cx="914400" cy="121615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Rep 2</a:t>
            </a:r>
          </a:p>
        </p:txBody>
      </p:sp>
      <p:cxnSp>
        <p:nvCxnSpPr>
          <p:cNvPr id="12" name="Straight Arrow Connector 11"/>
          <p:cNvCxnSpPr>
            <a:stCxn id="10" idx="2"/>
            <a:endCxn id="9" idx="3"/>
          </p:cNvCxnSpPr>
          <p:nvPr/>
        </p:nvCxnSpPr>
        <p:spPr>
          <a:xfrm flipH="1">
            <a:off x="7859502" y="5381739"/>
            <a:ext cx="28116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5" idx="3"/>
          </p:cNvCxnSpPr>
          <p:nvPr/>
        </p:nvCxnSpPr>
        <p:spPr>
          <a:xfrm flipH="1" flipV="1">
            <a:off x="5493025" y="3429000"/>
            <a:ext cx="941092" cy="181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Elbow Connector 25"/>
          <p:cNvCxnSpPr>
            <a:stCxn id="7" idx="1"/>
            <a:endCxn id="5" idx="3"/>
          </p:cNvCxnSpPr>
          <p:nvPr/>
        </p:nvCxnSpPr>
        <p:spPr>
          <a:xfrm rot="10800000" flipV="1">
            <a:off x="5493026" y="1703454"/>
            <a:ext cx="947367" cy="172554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a:stCxn id="9" idx="1"/>
            <a:endCxn id="5" idx="3"/>
          </p:cNvCxnSpPr>
          <p:nvPr/>
        </p:nvCxnSpPr>
        <p:spPr>
          <a:xfrm rot="10800000">
            <a:off x="5493026" y="3429000"/>
            <a:ext cx="929809" cy="195274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5" idx="1"/>
          </p:cNvCxnSpPr>
          <p:nvPr/>
        </p:nvCxnSpPr>
        <p:spPr>
          <a:xfrm flipH="1" flipV="1">
            <a:off x="2549295" y="2755504"/>
            <a:ext cx="1101679" cy="6734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5" idx="1"/>
            <a:endCxn id="38" idx="3"/>
          </p:cNvCxnSpPr>
          <p:nvPr/>
        </p:nvCxnSpPr>
        <p:spPr>
          <a:xfrm flipH="1">
            <a:off x="2549294" y="3429000"/>
            <a:ext cx="1101680" cy="14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5" idx="1"/>
          </p:cNvCxnSpPr>
          <p:nvPr/>
        </p:nvCxnSpPr>
        <p:spPr>
          <a:xfrm flipH="1">
            <a:off x="2549295" y="3429000"/>
            <a:ext cx="1101679" cy="632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982831" y="2566226"/>
            <a:ext cx="1566463" cy="1754326"/>
          </a:xfrm>
          <a:prstGeom prst="rect">
            <a:avLst/>
          </a:prstGeom>
          <a:noFill/>
        </p:spPr>
        <p:txBody>
          <a:bodyPr wrap="square" rtlCol="0">
            <a:spAutoFit/>
          </a:bodyPr>
          <a:lstStyle/>
          <a:p>
            <a:pPr algn="ctr"/>
            <a:r>
              <a:rPr lang="en-US" dirty="0"/>
              <a:t>Interfaces</a:t>
            </a:r>
          </a:p>
          <a:p>
            <a:pPr algn="ctr"/>
            <a:r>
              <a:rPr lang="en-US" dirty="0"/>
              <a:t>for</a:t>
            </a:r>
          </a:p>
          <a:p>
            <a:pPr algn="ctr"/>
            <a:r>
              <a:rPr lang="en-US" dirty="0"/>
              <a:t>External</a:t>
            </a:r>
          </a:p>
          <a:p>
            <a:pPr algn="ctr"/>
            <a:r>
              <a:rPr lang="en-US" dirty="0"/>
              <a:t>Applications</a:t>
            </a:r>
          </a:p>
          <a:p>
            <a:pPr algn="ctr"/>
            <a:r>
              <a:rPr lang="en-US" dirty="0"/>
              <a:t>&amp;</a:t>
            </a:r>
          </a:p>
          <a:p>
            <a:pPr algn="ctr"/>
            <a:r>
              <a:rPr lang="en-US" dirty="0"/>
              <a:t>Services</a:t>
            </a:r>
          </a:p>
        </p:txBody>
      </p:sp>
    </p:spTree>
    <p:extLst>
      <p:ext uri="{BB962C8B-B14F-4D97-AF65-F5344CB8AC3E}">
        <p14:creationId xmlns:p14="http://schemas.microsoft.com/office/powerpoint/2010/main" val="19917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Problem Statement</a:t>
            </a:r>
          </a:p>
        </p:txBody>
      </p:sp>
      <p:sp>
        <p:nvSpPr>
          <p:cNvPr id="5" name="Subtitle 4"/>
          <p:cNvSpPr>
            <a:spLocks noGrp="1"/>
          </p:cNvSpPr>
          <p:nvPr>
            <p:ph type="subTitle" idx="1"/>
          </p:nvPr>
        </p:nvSpPr>
        <p:spPr/>
        <p:txBody>
          <a:bodyPr>
            <a:normAutofit lnSpcReduction="10000"/>
          </a:bodyPr>
          <a:lstStyle/>
          <a:p>
            <a:pPr marL="285750" indent="-285750">
              <a:buFont typeface="Wingdings" panose="05000000000000000000" pitchFamily="2" charset="2"/>
              <a:buChar char="§"/>
            </a:pPr>
            <a:r>
              <a:rPr lang="en-US" dirty="0"/>
              <a:t>Defining the problem</a:t>
            </a:r>
          </a:p>
          <a:p>
            <a:pPr marL="285750" indent="-285750">
              <a:buFont typeface="Wingdings" panose="05000000000000000000" pitchFamily="2" charset="2"/>
              <a:buChar char="§"/>
            </a:pPr>
            <a:r>
              <a:rPr lang="en-US" dirty="0"/>
              <a:t>Defining the solution objectives</a:t>
            </a:r>
          </a:p>
        </p:txBody>
      </p:sp>
      <p:sp>
        <p:nvSpPr>
          <p:cNvPr id="4" name="Text Placeholder 2"/>
          <p:cNvSpPr txBox="1">
            <a:spLocks/>
          </p:cNvSpPr>
          <p:nvPr/>
        </p:nvSpPr>
        <p:spPr>
          <a:xfrm>
            <a:off x="4572001" y="5431536"/>
            <a:ext cx="3600449" cy="457200"/>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0"/>
              </a:spcBef>
              <a:buClr>
                <a:schemeClr val="accent1"/>
              </a:buClr>
              <a:buSzPct val="100000"/>
              <a:buFont typeface="Arial" pitchFamily="34" charset="0"/>
              <a:buNone/>
              <a:defRPr sz="1500" b="0" kern="1200">
                <a:solidFill>
                  <a:schemeClr val="tx1"/>
                </a:solidFill>
                <a:latin typeface="+mn-lt"/>
                <a:ea typeface="+mn-ea"/>
                <a:cs typeface="+mn-cs"/>
              </a:defRPr>
            </a:lvl1pPr>
            <a:lvl2pPr marL="342900" indent="0" algn="l" defTabSz="685800" rtl="0" eaLnBrk="1" latinLnBrk="0" hangingPunct="1">
              <a:lnSpc>
                <a:spcPct val="90000"/>
              </a:lnSpc>
              <a:spcBef>
                <a:spcPts val="900"/>
              </a:spcBef>
              <a:buClr>
                <a:schemeClr val="accent1"/>
              </a:buClr>
              <a:buSzPct val="100000"/>
              <a:buFont typeface="Arial" pitchFamily="34" charset="0"/>
              <a:buNone/>
              <a:defRPr sz="1500" kern="1200">
                <a:solidFill>
                  <a:schemeClr val="tx1"/>
                </a:solidFill>
                <a:latin typeface="+mn-lt"/>
                <a:ea typeface="+mn-ea"/>
                <a:cs typeface="+mn-cs"/>
              </a:defRPr>
            </a:lvl2pPr>
            <a:lvl3pPr marL="685800" indent="0" algn="l" defTabSz="685800" rtl="0" eaLnBrk="1" latinLnBrk="0" hangingPunct="1">
              <a:lnSpc>
                <a:spcPct val="90000"/>
              </a:lnSpc>
              <a:spcBef>
                <a:spcPts val="600"/>
              </a:spcBef>
              <a:buClr>
                <a:schemeClr val="accent1"/>
              </a:buClr>
              <a:buSzPct val="100000"/>
              <a:buFont typeface="Arial" pitchFamily="34" charset="0"/>
              <a:buNone/>
              <a:defRPr sz="1350" kern="1200">
                <a:solidFill>
                  <a:schemeClr val="tx1"/>
                </a:solidFill>
                <a:latin typeface="+mn-lt"/>
                <a:ea typeface="+mn-ea"/>
                <a:cs typeface="+mn-cs"/>
              </a:defRPr>
            </a:lvl3pPr>
            <a:lvl4pPr marL="1028700" indent="0" algn="l" defTabSz="685800" rtl="0" eaLnBrk="1" latinLnBrk="0" hangingPunct="1">
              <a:lnSpc>
                <a:spcPct val="90000"/>
              </a:lnSpc>
              <a:spcBef>
                <a:spcPts val="600"/>
              </a:spcBef>
              <a:buClr>
                <a:schemeClr val="accent1"/>
              </a:buClr>
              <a:buSzPct val="100000"/>
              <a:buFont typeface="Arial"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5pPr>
            <a:lvl6pPr marL="17145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6pPr>
            <a:lvl7pPr marL="20574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7pPr>
            <a:lvl8pPr marL="24003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8pPr>
            <a:lvl9pPr marL="2743200" indent="0" algn="l" defTabSz="685800" rtl="0" eaLnBrk="1" latinLnBrk="0" hangingPunct="1">
              <a:lnSpc>
                <a:spcPct val="90000"/>
              </a:lnSpc>
              <a:spcBef>
                <a:spcPts val="450"/>
              </a:spcBef>
              <a:buClr>
                <a:schemeClr val="accent1"/>
              </a:buClr>
              <a:buSzPct val="100000"/>
              <a:buFont typeface="Arial" pitchFamily="34" charset="0"/>
              <a:buNone/>
              <a:defRPr sz="12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0620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Aim</a:t>
            </a:r>
          </a:p>
        </p:txBody>
      </p:sp>
      <p:sp>
        <p:nvSpPr>
          <p:cNvPr id="3" name="Content Placeholder 2"/>
          <p:cNvSpPr>
            <a:spLocks noGrp="1"/>
          </p:cNvSpPr>
          <p:nvPr>
            <p:ph idx="1"/>
          </p:nvPr>
        </p:nvSpPr>
        <p:spPr/>
        <p:txBody>
          <a:bodyPr>
            <a:normAutofit/>
          </a:bodyPr>
          <a:lstStyle/>
          <a:p>
            <a:pPr marL="0" indent="0" algn="ctr">
              <a:buNone/>
            </a:pPr>
            <a:r>
              <a:rPr lang="en-US" sz="2400" i="1" kern="0" dirty="0">
                <a:solidFill>
                  <a:srgbClr val="000000"/>
                </a:solidFill>
                <a:latin typeface="Candara" panose="020E0502030303020204" pitchFamily="34" charset="0"/>
                <a:sym typeface="Lora"/>
                <a:rtl val="0"/>
              </a:rPr>
              <a:t>Build a catalog service for web </a:t>
            </a:r>
          </a:p>
          <a:p>
            <a:pPr marL="0" indent="0" algn="ctr">
              <a:buNone/>
            </a:pPr>
            <a:r>
              <a:rPr lang="en-US" sz="2400" i="1" kern="0" dirty="0">
                <a:solidFill>
                  <a:srgbClr val="000000"/>
                </a:solidFill>
                <a:latin typeface="Candara" panose="020E0502030303020204" pitchFamily="34" charset="0"/>
                <a:sym typeface="Lora"/>
                <a:rtl val="0"/>
              </a:rPr>
              <a:t>to crawl, store, maintain, and publish </a:t>
            </a:r>
          </a:p>
          <a:p>
            <a:pPr marL="0" indent="0" algn="ctr">
              <a:buNone/>
            </a:pPr>
            <a:r>
              <a:rPr lang="en-US" sz="2400" i="1" kern="0" dirty="0">
                <a:solidFill>
                  <a:srgbClr val="000000"/>
                </a:solidFill>
                <a:latin typeface="Candara" panose="020E0502030303020204" pitchFamily="34" charset="0"/>
                <a:sym typeface="Lora"/>
                <a:rtl val="0"/>
              </a:rPr>
              <a:t>metadata information about spatial data </a:t>
            </a:r>
          </a:p>
          <a:p>
            <a:pPr marL="0" indent="0" algn="ctr">
              <a:buNone/>
            </a:pPr>
            <a:r>
              <a:rPr lang="en-US" sz="2400" i="1" kern="0" dirty="0">
                <a:solidFill>
                  <a:srgbClr val="000000"/>
                </a:solidFill>
                <a:latin typeface="Candara" panose="020E0502030303020204" pitchFamily="34" charset="0"/>
                <a:sym typeface="Lora"/>
                <a:rtl val="0"/>
              </a:rPr>
              <a:t>and it’s providers and to utilize this information </a:t>
            </a:r>
          </a:p>
          <a:p>
            <a:pPr marL="0" indent="0" algn="ctr">
              <a:buNone/>
            </a:pPr>
            <a:r>
              <a:rPr lang="en-US" sz="2400" i="1" kern="0" dirty="0">
                <a:solidFill>
                  <a:srgbClr val="000000"/>
                </a:solidFill>
                <a:latin typeface="Candara" panose="020E0502030303020204" pitchFamily="34" charset="0"/>
                <a:sym typeface="Lora"/>
                <a:rtl val="0"/>
              </a:rPr>
              <a:t>to perform efficient query orchestration.</a:t>
            </a:r>
            <a:endParaRPr lang="en-US" sz="20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31375A4-56A4-47D6-9801-1991572033F7}" type="slidenum">
              <a:rPr lang="en-US" sz="1200" smtClean="0"/>
              <a:t>8</a:t>
            </a:fld>
            <a:endParaRPr lang="en-US" sz="1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296" y="5465934"/>
            <a:ext cx="667407" cy="660230"/>
          </a:xfrm>
          <a:prstGeom prst="rect">
            <a:avLst/>
          </a:prstGeom>
        </p:spPr>
      </p:pic>
    </p:spTree>
    <p:extLst>
      <p:ext uri="{BB962C8B-B14F-4D97-AF65-F5344CB8AC3E}">
        <p14:creationId xmlns:p14="http://schemas.microsoft.com/office/powerpoint/2010/main" val="281395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Objectives</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2000" dirty="0"/>
              <a:t>Build a topical crawler to crawl the web and store geo-spatial metadata.</a:t>
            </a:r>
          </a:p>
          <a:p>
            <a:pPr marL="457200" indent="-457200" algn="just">
              <a:buFont typeface="+mj-lt"/>
              <a:buAutoNum type="arabicPeriod"/>
            </a:pPr>
            <a:r>
              <a:rPr lang="en-US" sz="2000" dirty="0"/>
              <a:t>Build an Open Geospatial Consortium (OGC) compliant catalog service to publish and search accumulated metadata.</a:t>
            </a:r>
          </a:p>
          <a:p>
            <a:pPr marL="457200" indent="-457200" algn="just">
              <a:buFont typeface="+mj-lt"/>
              <a:buAutoNum type="arabicPeriod"/>
            </a:pPr>
            <a:r>
              <a:rPr lang="en-US" sz="2000" dirty="0"/>
              <a:t>Build Query orchestration service to perform real-time query with heterogeneous data sources and cost matrices associated with them.</a:t>
            </a:r>
          </a:p>
        </p:txBody>
      </p:sp>
      <p:sp>
        <p:nvSpPr>
          <p:cNvPr id="4" name="Slide Number Placeholder 3"/>
          <p:cNvSpPr>
            <a:spLocks noGrp="1"/>
          </p:cNvSpPr>
          <p:nvPr>
            <p:ph type="sldNum" sz="quarter" idx="12"/>
          </p:nvPr>
        </p:nvSpPr>
        <p:spPr/>
        <p:txBody>
          <a:bodyPr/>
          <a:lstStyle/>
          <a:p>
            <a:fld id="{E31375A4-56A4-47D6-9801-1991572033F7}" type="slidenum">
              <a:rPr lang="en-US" sz="1200" smtClean="0"/>
              <a:t>9</a:t>
            </a:fld>
            <a:endParaRPr lang="en-US" sz="1200" dirty="0"/>
          </a:p>
        </p:txBody>
      </p:sp>
    </p:spTree>
    <p:extLst>
      <p:ext uri="{BB962C8B-B14F-4D97-AF65-F5344CB8AC3E}">
        <p14:creationId xmlns:p14="http://schemas.microsoft.com/office/powerpoint/2010/main" val="110062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1318</Words>
  <Application>Microsoft Office PowerPoint</Application>
  <PresentationFormat>On-screen Show (4:3)</PresentationFormat>
  <Paragraphs>246</Paragraphs>
  <Slides>26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 Light</vt:lpstr>
      <vt:lpstr>Candara</vt:lpstr>
      <vt:lpstr>Lora</vt:lpstr>
      <vt:lpstr>Wingdings</vt:lpstr>
      <vt:lpstr>Diamond Grid 16x9</vt:lpstr>
      <vt:lpstr>Geo-Service Portal</vt:lpstr>
      <vt:lpstr>PowerPoint Presentation</vt:lpstr>
      <vt:lpstr>Motivation</vt:lpstr>
      <vt:lpstr>Use Cases</vt:lpstr>
      <vt:lpstr>Current Challenges</vt:lpstr>
      <vt:lpstr>Proposed Solution</vt:lpstr>
      <vt:lpstr>Problem Statement</vt:lpstr>
      <vt:lpstr>Aim</vt:lpstr>
      <vt:lpstr>Objectives</vt:lpstr>
      <vt:lpstr>Solution Model</vt:lpstr>
      <vt:lpstr>3 stage approach</vt:lpstr>
      <vt:lpstr>Spatial web crawler: Objectives</vt:lpstr>
      <vt:lpstr>PowerPoint Presentation</vt:lpstr>
      <vt:lpstr>PowerPoint Presentation</vt:lpstr>
      <vt:lpstr>Architecture</vt:lpstr>
      <vt:lpstr>Database Setup</vt:lpstr>
      <vt:lpstr>Query Processor</vt:lpstr>
      <vt:lpstr>Results</vt:lpstr>
      <vt:lpstr>GetMap</vt:lpstr>
      <vt:lpstr>DrawMap</vt:lpstr>
      <vt:lpstr>Information about specific layer *</vt:lpstr>
      <vt:lpstr>Conclusion</vt:lpstr>
      <vt:lpstr>Future Work</vt:lpstr>
      <vt:lpstr>References</vt:lpstr>
      <vt:lpstr>References (continue)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2016-11-14T01:02:03Z</dcterms:created>
  <dcterms:modified xsi:type="dcterms:W3CDTF">2016-11-18T06:24:49Z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