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431" r:id="rId3"/>
    <p:sldId id="432" r:id="rId4"/>
    <p:sldId id="433" r:id="rId5"/>
    <p:sldId id="434" r:id="rId6"/>
    <p:sldId id="435" r:id="rId7"/>
    <p:sldId id="439" r:id="rId8"/>
    <p:sldId id="450" r:id="rId9"/>
    <p:sldId id="448" r:id="rId10"/>
    <p:sldId id="440" r:id="rId11"/>
    <p:sldId id="442" r:id="rId12"/>
    <p:sldId id="443" r:id="rId13"/>
    <p:sldId id="445" r:id="rId14"/>
    <p:sldId id="447" r:id="rId15"/>
    <p:sldId id="449" r:id="rId16"/>
    <p:sldId id="369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364" autoAdjust="0"/>
  </p:normalViewPr>
  <p:slideViewPr>
    <p:cSldViewPr>
      <p:cViewPr varScale="1">
        <p:scale>
          <a:sx n="69" d="100"/>
          <a:sy n="69" d="100"/>
        </p:scale>
        <p:origin x="1380" y="6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2A534-10B5-4D99-AD04-A36934969746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D1E9B-E5A1-4D3A-A625-72F5CC57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76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9/7/2019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49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99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295400"/>
            <a:ext cx="82296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1200" dirty="0" err="1" smtClean="0">
                <a:solidFill>
                  <a:schemeClr val="bg1"/>
                </a:solidFill>
                <a:latin typeface="+mn-lt"/>
                <a:ea typeface="+mn-ea"/>
                <a:cs typeface="Arial" charset="0"/>
              </a:rPr>
              <a:t>M.Tech</a:t>
            </a:r>
            <a:r>
              <a: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Arial" charset="0"/>
              </a:rPr>
              <a:t>.</a:t>
            </a:r>
            <a:r>
              <a:rPr lang="en-US" sz="1200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 charset="0"/>
              </a:rPr>
              <a:t> Thesis Presentation</a:t>
            </a:r>
            <a:endParaRPr lang="en-US" sz="1200" kern="1200" dirty="0" smtClean="0">
              <a:solidFill>
                <a:schemeClr val="bg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A12BC95-71BD-477B-AF39-2BABBA21F999}" type="datetime1">
              <a:rPr lang="en-US" smtClean="0"/>
              <a:t>9/7/2019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4290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IIT Jodhpur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6CB4F1-E69D-4458-B775-B121381A0F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EAED2-3F65-432C-AFD4-45BED0BB31D0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IIT Jodhpur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EA575-3527-424C-A005-428A5216F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3EFC3-2754-4ACC-A7B5-B619993ED238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IIT Jodhpur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9EB02-20BD-4C4F-B59A-1CA3F89D9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E93B4-3255-4DF2-AFA1-4424480C29B0}" type="slidenum">
              <a:rPr lang="es-ES"/>
              <a:pPr>
                <a:defRPr/>
              </a:pPr>
              <a:t>‹#›</a:t>
            </a:fld>
            <a:endParaRPr lang="es-E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684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2F8B-7FFC-4C80-91A4-C343FDF934AA}" type="datetime1">
              <a:rPr lang="en-US" smtClean="0"/>
              <a:t>9/7/2019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IIT Jodhpur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ED82-D3B1-4B5D-8FAB-E813B21B19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9080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8167-4765-496B-B2C3-EF236ADCCA37}" type="datetime1">
              <a:rPr lang="en-US" smtClean="0"/>
              <a:t>9/7/2019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IIT Jodhpur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ED82-D3B1-4B5D-8FAB-E813B21B19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458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+mn-lt"/>
                <a:cs typeface="+mn-cs"/>
              </a:rPr>
              <a:t>M.Tech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.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cs typeface="+mn-cs"/>
              </a:rPr>
              <a:t> Thesis Presentation</a:t>
            </a:r>
            <a:endParaRPr lang="en-US" sz="1200" dirty="0" smtClean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  <a:noFill/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D175980-1AFD-4AAC-A7F7-B1211DC97FB8}" type="datetime1">
              <a:rPr lang="en-US" smtClean="0"/>
              <a:t>9/7/2019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BC7FEBF-A170-470C-A369-F0D066FB5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IIT Jodhpur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C0011-7F81-4A38-BA6D-54164986665E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IIT Jodhpur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2F621-4695-46C1-8607-7F4A48817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1200" dirty="0" err="1" smtClean="0">
                <a:solidFill>
                  <a:schemeClr val="bg1"/>
                </a:solidFill>
                <a:latin typeface="+mn-lt"/>
                <a:ea typeface="+mn-ea"/>
                <a:cs typeface="Arial" charset="0"/>
              </a:rPr>
              <a:t>M.Tech</a:t>
            </a:r>
            <a:r>
              <a: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Arial" charset="0"/>
              </a:rPr>
              <a:t>. Thesis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449A80-5E28-4C25-B5E6-6CCFBD7D3D0F}" type="datetime1">
              <a:rPr lang="en-US" smtClean="0"/>
              <a:t>9/7/2019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IIT Jodhpur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A58546F-1E4E-426D-9940-5EB4B4A74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+mn-lt"/>
                <a:cs typeface="+mn-cs"/>
              </a:rPr>
              <a:t>M.Tech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. Thesis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EC1F25C-5774-40E1-AB97-16BA84E5F8EC}" type="datetime1">
              <a:rPr lang="en-US" smtClean="0"/>
              <a:t>9/7/2019</a:t>
            </a:fld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IIT Jodhpur</a:t>
            </a:r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marL="342900" marR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en-US"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err="1" smtClean="0"/>
              <a:t>M.Tech</a:t>
            </a:r>
            <a:r>
              <a:rPr lang="en-US" dirty="0" smtClean="0"/>
              <a:t>. Thesis Presentation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396EF66-9FED-4FDA-9FF7-17FDD8D157F8}" type="datetime1">
              <a:rPr lang="en-US" smtClean="0"/>
              <a:t>9/7/2019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IIT Jodhpur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8ABFDA-DAF0-4496-8136-3108F5781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marL="342900" marR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en-US"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+mn-lt"/>
                <a:cs typeface="+mn-cs"/>
              </a:rPr>
              <a:t>M.Tech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. Thesis Presentation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60B747B-6EA4-4526-A7D4-C1B457588D1B}" type="datetime1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IIT Jodhpur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C05FB1-C35B-4870-BC50-C1BF2D042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AD14B-D434-4D09-BE89-779B197946B3}" type="datetime1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IIT Jodhpur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2A947-F0B9-4AC8-B617-2CA04D399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36C7D-B7A8-48B9-B605-1594188944D1}" type="datetime1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IIT Jodhpur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5516-340B-459A-81CA-6701DA508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E08385F-2F47-4D09-BF4F-562813B37D41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algn="l">
              <a:defRPr/>
            </a:pPr>
            <a:r>
              <a:rPr lang="en-US" dirty="0" smtClean="0"/>
              <a:t>IIT Jodhpur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CB6DE-1033-4C2C-8280-139BC16F7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6" r:id="rId3"/>
    <p:sldLayoutId id="2147483673" r:id="rId4"/>
    <p:sldLayoutId id="2147483674" r:id="rId5"/>
    <p:sldLayoutId id="2147483675" r:id="rId6"/>
    <p:sldLayoutId id="2147483676" r:id="rId7"/>
    <p:sldLayoutId id="2147483667" r:id="rId8"/>
    <p:sldLayoutId id="2147483668" r:id="rId9"/>
    <p:sldLayoutId id="2147483669" r:id="rId10"/>
    <p:sldLayoutId id="2147483670" r:id="rId11"/>
    <p:sldLayoutId id="2147483677" r:id="rId12"/>
    <p:sldLayoutId id="2147483678" r:id="rId13"/>
    <p:sldLayoutId id="2147483679" r:id="rId14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5A154C-DDCA-4D36-BEE6-B66997CD5400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6CB4F1-E69D-4458-B775-B121381A0F5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IIT Delhi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157635" y="4468943"/>
            <a:ext cx="4828729" cy="695956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000" b="1" dirty="0" smtClean="0">
                <a:solidFill>
                  <a:schemeClr val="tx1"/>
                </a:solidFill>
                <a:latin typeface="+mj-lt"/>
              </a:rPr>
              <a:t>By</a:t>
            </a:r>
          </a:p>
          <a:p>
            <a:pPr>
              <a:spcBef>
                <a:spcPct val="0"/>
              </a:spcBef>
            </a:pPr>
            <a:r>
              <a:rPr lang="en-US" altLang="en-US" sz="2000" b="1" dirty="0" smtClean="0">
                <a:solidFill>
                  <a:schemeClr val="tx1"/>
                </a:solidFill>
                <a:latin typeface="+mj-lt"/>
              </a:rPr>
              <a:t>Deepak Raina (2019MEZ8497)</a:t>
            </a:r>
          </a:p>
          <a:p>
            <a:pPr>
              <a:spcBef>
                <a:spcPct val="0"/>
              </a:spcBef>
            </a:pPr>
            <a:r>
              <a:rPr lang="en-US" altLang="en-US" sz="2000" b="1" dirty="0">
                <a:solidFill>
                  <a:schemeClr val="tx1"/>
                </a:solidFill>
              </a:rPr>
              <a:t>Sandeep Kumar (2019MEZ8423)</a:t>
            </a:r>
          </a:p>
        </p:txBody>
      </p:sp>
      <p:sp>
        <p:nvSpPr>
          <p:cNvPr id="8194" name="Title 15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693168"/>
          </a:xfrm>
        </p:spPr>
        <p:txBody>
          <a:bodyPr/>
          <a:lstStyle/>
          <a:p>
            <a:r>
              <a:rPr lang="en-IN" sz="3200" dirty="0" smtClean="0"/>
              <a:t>Analytical Dynamics</a:t>
            </a:r>
            <a:br>
              <a:rPr lang="en-IN" sz="3200" dirty="0" smtClean="0"/>
            </a:br>
            <a:r>
              <a:rPr lang="en-IN" sz="3200" dirty="0" smtClean="0"/>
              <a:t>Project 1</a:t>
            </a:r>
            <a:br>
              <a:rPr lang="en-IN" sz="3200" dirty="0" smtClean="0"/>
            </a:br>
            <a:r>
              <a:rPr lang="en-IN" sz="3200" dirty="0" smtClean="0"/>
              <a:t>Newton’s Canon Ball Dynamics Simulation</a:t>
            </a:r>
            <a:endParaRPr lang="en-IN" sz="3200" dirty="0"/>
          </a:p>
        </p:txBody>
      </p:sp>
      <p:sp>
        <p:nvSpPr>
          <p:cNvPr id="9" name="Date Placeholder 1"/>
          <p:cNvSpPr txBox="1">
            <a:spLocks/>
          </p:cNvSpPr>
          <p:nvPr/>
        </p:nvSpPr>
        <p:spPr>
          <a:xfrm>
            <a:off x="2157635" y="6492875"/>
            <a:ext cx="2414365" cy="3651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 (v = </a:t>
            </a:r>
            <a:r>
              <a:rPr lang="en-US" dirty="0" smtClean="0"/>
              <a:t>8000 </a:t>
            </a:r>
            <a:r>
              <a:rPr lang="en-US" dirty="0"/>
              <a:t>m/s)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175980-1AFD-4AAC-A7F7-B1211DC97FB8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17" y="1066800"/>
            <a:ext cx="7250565" cy="5059363"/>
          </a:xfrm>
        </p:spPr>
      </p:pic>
      <p:sp>
        <p:nvSpPr>
          <p:cNvPr id="7" name="Date Placeholder 1"/>
          <p:cNvSpPr txBox="1">
            <a:spLocks/>
          </p:cNvSpPr>
          <p:nvPr/>
        </p:nvSpPr>
        <p:spPr>
          <a:xfrm>
            <a:off x="2157635" y="6492875"/>
            <a:ext cx="2414365" cy="3651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4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</a:t>
            </a:r>
            <a:r>
              <a:rPr lang="en-US" dirty="0"/>
              <a:t>Results </a:t>
            </a:r>
            <a:r>
              <a:rPr lang="en-US" dirty="0" smtClean="0"/>
              <a:t>– Height Variation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175980-1AFD-4AAC-A7F7-B1211DC97FB8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Date Placeholder 1"/>
          <p:cNvSpPr txBox="1">
            <a:spLocks/>
          </p:cNvSpPr>
          <p:nvPr/>
        </p:nvSpPr>
        <p:spPr>
          <a:xfrm>
            <a:off x="2157635" y="6492875"/>
            <a:ext cx="2414365" cy="3651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579" y="908720"/>
            <a:ext cx="6668789" cy="5584155"/>
          </a:xfrm>
        </p:spPr>
      </p:pic>
    </p:spTree>
    <p:extLst>
      <p:ext uri="{BB962C8B-B14F-4D97-AF65-F5344CB8AC3E}">
        <p14:creationId xmlns:p14="http://schemas.microsoft.com/office/powerpoint/2010/main" val="226134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57635" y="908720"/>
            <a:ext cx="4574605" cy="2736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𝐺𝑀𝑚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Cambria Math" panose="02040503050406030204" pitchFamily="18" charset="0"/>
                  </a:rPr>
                  <a:t>Applying </a:t>
                </a:r>
                <a:r>
                  <a:rPr lang="en-US" sz="2400" dirty="0" err="1" smtClean="0">
                    <a:latin typeface="Cambria Math" panose="02040503050406030204" pitchFamily="18" charset="0"/>
                  </a:rPr>
                  <a:t>Lagrangian</a:t>
                </a:r>
                <a:r>
                  <a:rPr lang="en-US" sz="2400" dirty="0" smtClean="0">
                    <a:latin typeface="Cambria Math" panose="02040503050406030204" pitchFamily="18" charset="0"/>
                  </a:rPr>
                  <a:t> equation of motion:</a:t>
                </a:r>
                <a:endParaRPr lang="en-US" sz="2400" b="0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𝑚𝑟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𝐺𝑀𝑚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= 0      …</a:t>
                </a:r>
                <a:r>
                  <a:rPr lang="en-US" dirty="0" smtClean="0">
                    <a:latin typeface="Cambria Math" panose="02040503050406030204" pitchFamily="18" charset="0"/>
                  </a:rPr>
                  <a:t>(1)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̈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𝑚𝑟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            …(2)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Polar Form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175980-1AFD-4AAC-A7F7-B1211DC97FB8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Date Placeholder 1"/>
          <p:cNvSpPr txBox="1">
            <a:spLocks/>
          </p:cNvSpPr>
          <p:nvPr/>
        </p:nvSpPr>
        <p:spPr>
          <a:xfrm>
            <a:off x="2157635" y="6492875"/>
            <a:ext cx="2414365" cy="3651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3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71800" y="1988840"/>
            <a:ext cx="3528392" cy="2952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𝐺𝑀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order 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175980-1AFD-4AAC-A7F7-B1211DC97FB8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Date Placeholder 1"/>
          <p:cNvSpPr txBox="1">
            <a:spLocks/>
          </p:cNvSpPr>
          <p:nvPr/>
        </p:nvSpPr>
        <p:spPr>
          <a:xfrm>
            <a:off x="2157635" y="6492875"/>
            <a:ext cx="2414365" cy="3651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4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 (v = </a:t>
            </a:r>
            <a:r>
              <a:rPr lang="en-US" dirty="0" smtClean="0"/>
              <a:t>6900 </a:t>
            </a:r>
            <a:r>
              <a:rPr lang="en-US" dirty="0"/>
              <a:t>m/s)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175980-1AFD-4AAC-A7F7-B1211DC97FB8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Date Placeholder 1"/>
          <p:cNvSpPr txBox="1">
            <a:spLocks/>
          </p:cNvSpPr>
          <p:nvPr/>
        </p:nvSpPr>
        <p:spPr>
          <a:xfrm>
            <a:off x="2157635" y="6492875"/>
            <a:ext cx="2414365" cy="3651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1" y="1066800"/>
            <a:ext cx="7241658" cy="5059363"/>
          </a:xfrm>
        </p:spPr>
      </p:pic>
    </p:spTree>
    <p:extLst>
      <p:ext uri="{BB962C8B-B14F-4D97-AF65-F5344CB8AC3E}">
        <p14:creationId xmlns:p14="http://schemas.microsoft.com/office/powerpoint/2010/main" val="16029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 (v = </a:t>
            </a:r>
            <a:r>
              <a:rPr lang="en-US" dirty="0" smtClean="0"/>
              <a:t>7200 </a:t>
            </a:r>
            <a:r>
              <a:rPr lang="en-US" dirty="0"/>
              <a:t>m/s)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175980-1AFD-4AAC-A7F7-B1211DC97FB8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Date Placeholder 1"/>
          <p:cNvSpPr txBox="1">
            <a:spLocks/>
          </p:cNvSpPr>
          <p:nvPr/>
        </p:nvSpPr>
        <p:spPr>
          <a:xfrm>
            <a:off x="2157635" y="6492875"/>
            <a:ext cx="2414365" cy="3651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51" y="1066800"/>
            <a:ext cx="7264498" cy="5059363"/>
          </a:xfrm>
        </p:spPr>
      </p:pic>
    </p:spTree>
    <p:extLst>
      <p:ext uri="{BB962C8B-B14F-4D97-AF65-F5344CB8AC3E}">
        <p14:creationId xmlns:p14="http://schemas.microsoft.com/office/powerpoint/2010/main" val="97193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801C0A4-0093-4895-96B4-7D54E7CDCA84}" type="datetime1">
              <a:rPr lang="en-IN" smtClean="0"/>
              <a:t>07-09-2019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43708" y="2204864"/>
            <a:ext cx="5256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latin typeface="+mj-lt"/>
              </a:rPr>
              <a:t>Thank You</a:t>
            </a:r>
            <a:endParaRPr lang="en-IN" sz="4800" dirty="0">
              <a:latin typeface="+mj-lt"/>
            </a:endParaRPr>
          </a:p>
        </p:txBody>
      </p:sp>
      <p:sp>
        <p:nvSpPr>
          <p:cNvPr id="7" name="Date Placeholder 1"/>
          <p:cNvSpPr txBox="1">
            <a:spLocks/>
          </p:cNvSpPr>
          <p:nvPr/>
        </p:nvSpPr>
        <p:spPr>
          <a:xfrm>
            <a:off x="2157635" y="6492875"/>
            <a:ext cx="2414365" cy="3651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Problem Statement</a:t>
            </a:r>
          </a:p>
          <a:p>
            <a:r>
              <a:rPr lang="en-IN" sz="2400" dirty="0" smtClean="0"/>
              <a:t>Equation of Motion (</a:t>
            </a:r>
            <a:r>
              <a:rPr lang="en-IN" sz="2400" dirty="0" err="1" smtClean="0"/>
              <a:t>EoM</a:t>
            </a:r>
            <a:r>
              <a:rPr lang="en-IN" sz="2400" dirty="0" smtClean="0"/>
              <a:t>)</a:t>
            </a:r>
          </a:p>
          <a:p>
            <a:r>
              <a:rPr lang="en-IN" sz="2400" dirty="0" smtClean="0"/>
              <a:t>Conversion to reduced order </a:t>
            </a:r>
            <a:r>
              <a:rPr lang="en-IN" sz="2400" dirty="0" err="1" smtClean="0"/>
              <a:t>EoM</a:t>
            </a:r>
            <a:endParaRPr lang="en-IN" sz="2400" dirty="0" smtClean="0"/>
          </a:p>
          <a:p>
            <a:r>
              <a:rPr lang="en-IN" sz="2400" dirty="0" smtClean="0"/>
              <a:t>Differential Equation Solver</a:t>
            </a:r>
          </a:p>
          <a:p>
            <a:r>
              <a:rPr lang="en-IN" sz="2400" dirty="0" smtClean="0"/>
              <a:t>Simulation Results</a:t>
            </a:r>
          </a:p>
          <a:p>
            <a:r>
              <a:rPr lang="en-IN" sz="2400" dirty="0" err="1" smtClean="0"/>
              <a:t>EoM</a:t>
            </a:r>
            <a:r>
              <a:rPr lang="en-IN" sz="2400" dirty="0" smtClean="0"/>
              <a:t> in Polar form</a:t>
            </a:r>
          </a:p>
          <a:p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Outline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175980-1AFD-4AAC-A7F7-B1211DC97FB8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Date Placeholder 1"/>
          <p:cNvSpPr txBox="1">
            <a:spLocks/>
          </p:cNvSpPr>
          <p:nvPr/>
        </p:nvSpPr>
        <p:spPr>
          <a:xfrm>
            <a:off x="2157635" y="6492875"/>
            <a:ext cx="2414365" cy="3651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86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To simulate dynamics of Newton’s canon ball and study the effect of velocity and height of canon on the path of canon  ball.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175980-1AFD-4AAC-A7F7-B1211DC97FB8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96" y="2427146"/>
            <a:ext cx="3672408" cy="3672408"/>
          </a:xfrm>
          <a:prstGeom prst="rect">
            <a:avLst/>
          </a:prstGeom>
        </p:spPr>
      </p:pic>
      <p:sp>
        <p:nvSpPr>
          <p:cNvPr id="8" name="Date Placeholder 1"/>
          <p:cNvSpPr txBox="1">
            <a:spLocks/>
          </p:cNvSpPr>
          <p:nvPr/>
        </p:nvSpPr>
        <p:spPr>
          <a:xfrm>
            <a:off x="2157635" y="6492875"/>
            <a:ext cx="2414365" cy="3651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08992" y="779101"/>
                <a:ext cx="8382000" cy="50593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 smtClean="0">
                    <a:cs typeface="Times New Roman" panose="02020603050405020304" pitchFamily="18" charset="0"/>
                  </a:rPr>
                  <a:t>Coupled 2</a:t>
                </a:r>
                <a:r>
                  <a:rPr lang="en-US" baseline="30000" dirty="0">
                    <a:cs typeface="Times New Roman" panose="02020603050405020304" pitchFamily="18" charset="0"/>
                  </a:rPr>
                  <a:t>nd</a:t>
                </a:r>
                <a:r>
                  <a:rPr lang="en-US" dirty="0">
                    <a:cs typeface="Times New Roman" panose="02020603050405020304" pitchFamily="18" charset="0"/>
                  </a:rPr>
                  <a:t> order equations:</a:t>
                </a:r>
              </a:p>
              <a:p>
                <a:pPr marL="0" indent="0" algn="ctr">
                  <a:buNone/>
                </a:pPr>
                <a:endParaRPr lang="en-US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𝐺𝑀𝑥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baseline="30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baseline="3000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 baseline="3000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 baseline="3000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ctr">
                  <a:buNone/>
                </a:pP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𝐺𝑀𝑥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baseline="30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baseline="30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3/2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̈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sz="6400" dirty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𝐺𝑀𝑦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baseline="30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baseline="30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3/2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̈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992" y="779101"/>
                <a:ext cx="8382000" cy="5059363"/>
              </a:xfrm>
              <a:blipFill>
                <a:blip r:embed="rId2"/>
                <a:stretch>
                  <a:fillRect t="-1566" b="-3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 of Motion (</a:t>
            </a:r>
            <a:r>
              <a:rPr lang="en-US" dirty="0" err="1" smtClean="0"/>
              <a:t>EoM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175980-1AFD-4AAC-A7F7-B1211DC97FB8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Date Placeholder 1"/>
          <p:cNvSpPr txBox="1">
            <a:spLocks/>
          </p:cNvSpPr>
          <p:nvPr/>
        </p:nvSpPr>
        <p:spPr>
          <a:xfrm>
            <a:off x="2157635" y="6492875"/>
            <a:ext cx="2414365" cy="3651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47664" y="1916832"/>
            <a:ext cx="5904656" cy="12241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1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3788" y="1128712"/>
            <a:ext cx="3816424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Reduced order </a:t>
            </a:r>
            <a:r>
              <a:rPr lang="en-US" dirty="0" err="1" smtClean="0"/>
              <a:t>EoM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175980-1AFD-4AAC-A7F7-B1211DC97FB8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Date Placeholder 1"/>
          <p:cNvSpPr txBox="1">
            <a:spLocks/>
          </p:cNvSpPr>
          <p:nvPr/>
        </p:nvSpPr>
        <p:spPr>
          <a:xfrm>
            <a:off x="2157635" y="6492875"/>
            <a:ext cx="2414365" cy="3651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66800"/>
                <a:ext cx="8382000" cy="50593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1  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nor/>
                            </m:rP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ẍ</m:t>
                          </m:r>
                        </m:e>
                      </m:nary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̈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𝐺𝑀𝑥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 baseline="30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i="1" baseline="30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3/2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̈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nary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̈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𝐺𝑀𝑦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 baseline="30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i="1" baseline="30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3/2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10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66800"/>
                <a:ext cx="8382000" cy="5059363"/>
              </a:xfrm>
              <a:blipFill>
                <a:blip r:embed="rId2"/>
                <a:stretch>
                  <a:fillRect b="-1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98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8992" y="1058646"/>
            <a:ext cx="8382000" cy="50593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ODE45</a:t>
            </a:r>
            <a:r>
              <a:rPr lang="en-US" sz="2400" b="1" dirty="0" smtClean="0"/>
              <a:t>:</a:t>
            </a:r>
            <a:endParaRPr lang="en-US" sz="2400" b="1" dirty="0"/>
          </a:p>
          <a:p>
            <a:r>
              <a:rPr lang="en-US" sz="2400" dirty="0" smtClean="0"/>
              <a:t>This </a:t>
            </a:r>
            <a:r>
              <a:rPr lang="en-US" sz="2400" dirty="0"/>
              <a:t>function implements a </a:t>
            </a:r>
            <a:r>
              <a:rPr lang="en-US" sz="2400" dirty="0" err="1"/>
              <a:t>Runge-Kutta</a:t>
            </a:r>
            <a:r>
              <a:rPr lang="en-US" sz="2400" dirty="0"/>
              <a:t> </a:t>
            </a:r>
            <a:r>
              <a:rPr lang="en-US" sz="2400" dirty="0" smtClean="0"/>
              <a:t>method</a:t>
            </a:r>
          </a:p>
          <a:p>
            <a:r>
              <a:rPr lang="en-US" sz="2400" dirty="0" smtClean="0"/>
              <a:t>Syntax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</a:t>
            </a:r>
            <a:r>
              <a:rPr lang="fr-FR" sz="2400" i="1" dirty="0" smtClean="0"/>
              <a:t>[</a:t>
            </a:r>
            <a:r>
              <a:rPr lang="fr-FR" sz="2400" i="1" dirty="0" err="1"/>
              <a:t>t,x</a:t>
            </a:r>
            <a:r>
              <a:rPr lang="fr-FR" sz="2400" i="1" dirty="0"/>
              <a:t>] = ode45(@</a:t>
            </a:r>
            <a:r>
              <a:rPr lang="fr-FR" sz="2400" i="1" dirty="0" err="1" smtClean="0"/>
              <a:t>f_name</a:t>
            </a:r>
            <a:r>
              <a:rPr lang="fr-FR" sz="2400" i="1" dirty="0"/>
              <a:t>, </a:t>
            </a:r>
            <a:r>
              <a:rPr lang="fr-FR" sz="2400" i="1" dirty="0" err="1" smtClean="0"/>
              <a:t>t_span</a:t>
            </a:r>
            <a:r>
              <a:rPr lang="fr-FR" sz="2400" i="1" dirty="0"/>
              <a:t>, </a:t>
            </a:r>
            <a:r>
              <a:rPr lang="fr-FR" sz="2400" i="1" dirty="0" err="1" smtClean="0"/>
              <a:t>x_init</a:t>
            </a:r>
            <a:r>
              <a:rPr lang="fr-FR" sz="2400" i="1" dirty="0"/>
              <a:t>, options)</a:t>
            </a:r>
            <a:endParaRPr lang="en-US" sz="24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Equation Solver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175980-1AFD-4AAC-A7F7-B1211DC97FB8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Date Placeholder 1"/>
          <p:cNvSpPr txBox="1">
            <a:spLocks/>
          </p:cNvSpPr>
          <p:nvPr/>
        </p:nvSpPr>
        <p:spPr>
          <a:xfrm>
            <a:off x="2195736" y="6492875"/>
            <a:ext cx="2414365" cy="3651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011961" y="4077205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ODE45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00822" y="4077205"/>
            <a:ext cx="811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00822" y="4786732"/>
            <a:ext cx="811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52121" y="4365237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71237" y="3898055"/>
            <a:ext cx="122413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31640" y="4587269"/>
            <a:ext cx="186373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Initial conditions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00193" y="4180571"/>
            <a:ext cx="91932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01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GUI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175980-1AFD-4AAC-A7F7-B1211DC97FB8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Date Placeholder 1"/>
          <p:cNvSpPr txBox="1">
            <a:spLocks/>
          </p:cNvSpPr>
          <p:nvPr/>
        </p:nvSpPr>
        <p:spPr>
          <a:xfrm>
            <a:off x="2157635" y="6492875"/>
            <a:ext cx="2414365" cy="3651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92" y="1066800"/>
            <a:ext cx="7213615" cy="5059363"/>
          </a:xfrm>
        </p:spPr>
      </p:pic>
    </p:spTree>
    <p:extLst>
      <p:ext uri="{BB962C8B-B14F-4D97-AF65-F5344CB8AC3E}">
        <p14:creationId xmlns:p14="http://schemas.microsoft.com/office/powerpoint/2010/main" val="63081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 (v = </a:t>
            </a:r>
            <a:r>
              <a:rPr lang="en-US" dirty="0" smtClean="0"/>
              <a:t>7000 </a:t>
            </a:r>
            <a:r>
              <a:rPr lang="en-US" dirty="0"/>
              <a:t>m/s)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175980-1AFD-4AAC-A7F7-B1211DC97FB8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Date Placeholder 1"/>
          <p:cNvSpPr txBox="1">
            <a:spLocks/>
          </p:cNvSpPr>
          <p:nvPr/>
        </p:nvSpPr>
        <p:spPr>
          <a:xfrm>
            <a:off x="2157635" y="6492875"/>
            <a:ext cx="2414365" cy="3651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92" y="1066800"/>
            <a:ext cx="7213615" cy="5059363"/>
          </a:xfrm>
        </p:spPr>
      </p:pic>
    </p:spTree>
    <p:extLst>
      <p:ext uri="{BB962C8B-B14F-4D97-AF65-F5344CB8AC3E}">
        <p14:creationId xmlns:p14="http://schemas.microsoft.com/office/powerpoint/2010/main" val="376517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 (v = </a:t>
            </a:r>
            <a:r>
              <a:rPr lang="en-US" dirty="0" smtClean="0"/>
              <a:t>7500 </a:t>
            </a:r>
            <a:r>
              <a:rPr lang="en-US" dirty="0"/>
              <a:t>m/s)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175980-1AFD-4AAC-A7F7-B1211DC97FB8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Date Placeholder 1"/>
          <p:cNvSpPr txBox="1">
            <a:spLocks/>
          </p:cNvSpPr>
          <p:nvPr/>
        </p:nvSpPr>
        <p:spPr>
          <a:xfrm>
            <a:off x="2157635" y="6492875"/>
            <a:ext cx="2414365" cy="3651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68" y="1066800"/>
            <a:ext cx="7294064" cy="5059363"/>
          </a:xfrm>
        </p:spPr>
      </p:pic>
    </p:spTree>
    <p:extLst>
      <p:ext uri="{BB962C8B-B14F-4D97-AF65-F5344CB8AC3E}">
        <p14:creationId xmlns:p14="http://schemas.microsoft.com/office/powerpoint/2010/main" val="120901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</Template>
  <TotalTime>5671</TotalTime>
  <Words>199</Words>
  <Application>Microsoft Office PowerPoint</Application>
  <PresentationFormat>On-screen Show (4:3)</PresentationFormat>
  <Paragraphs>96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Times New Roman</vt:lpstr>
      <vt:lpstr>Beamer</vt:lpstr>
      <vt:lpstr>Analytical Dynamics Project 1 Newton’s Canon Ball Dynamics Simulation</vt:lpstr>
      <vt:lpstr>Outline</vt:lpstr>
      <vt:lpstr>Problem Statement</vt:lpstr>
      <vt:lpstr>Equation of Motion (EoM)</vt:lpstr>
      <vt:lpstr>Reduced order EoM</vt:lpstr>
      <vt:lpstr>Differential Equation Solver </vt:lpstr>
      <vt:lpstr>MATLAB GUI</vt:lpstr>
      <vt:lpstr>Simulation Results (v = 7000 m/s)</vt:lpstr>
      <vt:lpstr>Simulation Results (v = 7500 m/s)</vt:lpstr>
      <vt:lpstr>Simulation Results (v = 8000 m/s)</vt:lpstr>
      <vt:lpstr>Simulation Results – Height Variation</vt:lpstr>
      <vt:lpstr>Polar Form</vt:lpstr>
      <vt:lpstr>2nd order ODE</vt:lpstr>
      <vt:lpstr>Simulation Results (v = 6900 m/s)</vt:lpstr>
      <vt:lpstr>Simulation Results (v = 7200 m/s)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arjav</dc:creator>
  <cp:lastModifiedBy>Deepak Raina</cp:lastModifiedBy>
  <cp:revision>848</cp:revision>
  <dcterms:created xsi:type="dcterms:W3CDTF">2016-12-15T05:50:05Z</dcterms:created>
  <dcterms:modified xsi:type="dcterms:W3CDTF">2019-09-07T10:25:39Z</dcterms:modified>
</cp:coreProperties>
</file>