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59D59D-7E1E-42A5-950C-68053E7C0299}">
  <a:tblStyle styleId="{A759D59D-7E1E-42A5-950C-68053E7C029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00d23a6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400d23a62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00d23a6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400d23a62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feb9bc7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feb9bc7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ff521a3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ff521a3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7" name="Shape 47"/>
        <p:cNvGrpSpPr/>
        <p:nvPr/>
      </p:nvGrpSpPr>
      <p:grpSpPr>
        <a:xfrm>
          <a:off x="0" y="0"/>
          <a:ext cx="0" cy="0"/>
          <a:chOff x="0" y="0"/>
          <a:chExt cx="0" cy="0"/>
        </a:xfrm>
      </p:grpSpPr>
      <p:sp>
        <p:nvSpPr>
          <p:cNvPr id="48" name="Google Shape;4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9" name="Google Shape;4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5"/>
          <p:cNvPicPr preferRelativeResize="0"/>
          <p:nvPr/>
        </p:nvPicPr>
        <p:blipFill rotWithShape="1">
          <a:blip r:embed="rId3">
            <a:alphaModFix/>
          </a:blip>
          <a:srcRect b="0" l="0" r="0" t="0"/>
          <a:stretch/>
        </p:blipFill>
        <p:spPr>
          <a:xfrm>
            <a:off x="0" y="0"/>
            <a:ext cx="9143997" cy="5143490"/>
          </a:xfrm>
          <a:prstGeom prst="rect">
            <a:avLst/>
          </a:prstGeom>
          <a:noFill/>
          <a:ln>
            <a:noFill/>
          </a:ln>
        </p:spPr>
      </p:pic>
      <p:pic>
        <p:nvPicPr>
          <p:cNvPr id="97" name="Google Shape;97;p25"/>
          <p:cNvPicPr preferRelativeResize="0"/>
          <p:nvPr/>
        </p:nvPicPr>
        <p:blipFill rotWithShape="1">
          <a:blip r:embed="rId4">
            <a:alphaModFix/>
          </a:blip>
          <a:srcRect b="0" l="0" r="0" t="0"/>
          <a:stretch/>
        </p:blipFill>
        <p:spPr>
          <a:xfrm>
            <a:off x="3056326" y="677250"/>
            <a:ext cx="2878949" cy="1519451"/>
          </a:xfrm>
          <a:prstGeom prst="rect">
            <a:avLst/>
          </a:prstGeom>
          <a:noFill/>
          <a:ln>
            <a:noFill/>
          </a:ln>
        </p:spPr>
      </p:pic>
      <p:sp>
        <p:nvSpPr>
          <p:cNvPr id="98" name="Google Shape;98;p25"/>
          <p:cNvSpPr txBox="1"/>
          <p:nvPr/>
        </p:nvSpPr>
        <p:spPr>
          <a:xfrm>
            <a:off x="2270850" y="2484275"/>
            <a:ext cx="5465400" cy="546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400"/>
              </a:spcAft>
              <a:buClr>
                <a:schemeClr val="dk1"/>
              </a:buClr>
              <a:buSzPts val="1100"/>
              <a:buFont typeface="Arial"/>
              <a:buNone/>
            </a:pPr>
            <a:r>
              <a:rPr b="1" i="0" lang="en" sz="2350" u="none" cap="none" strike="noStrike">
                <a:solidFill>
                  <a:schemeClr val="lt1"/>
                </a:solidFill>
                <a:latin typeface="Roboto"/>
                <a:ea typeface="Roboto"/>
                <a:cs typeface="Roboto"/>
                <a:sym typeface="Roboto"/>
              </a:rPr>
              <a:t>Extract Trends from social media data</a:t>
            </a:r>
            <a:endParaRPr b="1" i="0" sz="4900" u="none" cap="none" strike="noStrike">
              <a:solidFill>
                <a:schemeClr val="lt1"/>
              </a:solidFill>
              <a:latin typeface="Arial"/>
              <a:ea typeface="Arial"/>
              <a:cs typeface="Arial"/>
              <a:sym typeface="Arial"/>
            </a:endParaRPr>
          </a:p>
        </p:txBody>
      </p:sp>
      <p:sp>
        <p:nvSpPr>
          <p:cNvPr id="99" name="Google Shape;99;p25"/>
          <p:cNvSpPr txBox="1"/>
          <p:nvPr/>
        </p:nvSpPr>
        <p:spPr>
          <a:xfrm>
            <a:off x="1336425" y="3961900"/>
            <a:ext cx="5096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Team Name: Turing</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Institute Name: </a:t>
            </a:r>
            <a:r>
              <a:rPr lang="en">
                <a:solidFill>
                  <a:schemeClr val="lt1"/>
                </a:solidFill>
              </a:rPr>
              <a:t>IIT Kanpur</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4"/>
          <p:cNvPicPr preferRelativeResize="0"/>
          <p:nvPr/>
        </p:nvPicPr>
        <p:blipFill rotWithShape="1">
          <a:blip r:embed="rId3">
            <a:alphaModFix/>
          </a:blip>
          <a:srcRect b="4579" l="0" r="0" t="0"/>
          <a:stretch/>
        </p:blipFill>
        <p:spPr>
          <a:xfrm>
            <a:off x="0" y="0"/>
            <a:ext cx="9147572" cy="5143500"/>
          </a:xfrm>
          <a:prstGeom prst="rect">
            <a:avLst/>
          </a:prstGeom>
          <a:noFill/>
          <a:ln>
            <a:noFill/>
          </a:ln>
        </p:spPr>
      </p:pic>
      <p:sp>
        <p:nvSpPr>
          <p:cNvPr id="163" name="Google Shape;163;p34"/>
          <p:cNvSpPr txBox="1"/>
          <p:nvPr/>
        </p:nvSpPr>
        <p:spPr>
          <a:xfrm>
            <a:off x="135875" y="145275"/>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Future Scope</a:t>
            </a:r>
            <a:endParaRPr b="1" i="0" sz="2400" u="none" cap="none" strike="noStrike">
              <a:solidFill>
                <a:srgbClr val="000000"/>
              </a:solidFill>
              <a:latin typeface="Roboto Mono"/>
              <a:ea typeface="Roboto Mono"/>
              <a:cs typeface="Roboto Mono"/>
              <a:sym typeface="Roboto Mono"/>
            </a:endParaRPr>
          </a:p>
        </p:txBody>
      </p:sp>
      <p:sp>
        <p:nvSpPr>
          <p:cNvPr id="164" name="Google Shape;164;p34"/>
          <p:cNvSpPr txBox="1"/>
          <p:nvPr/>
        </p:nvSpPr>
        <p:spPr>
          <a:xfrm>
            <a:off x="75200" y="1072225"/>
            <a:ext cx="8547000" cy="32691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Roboto Mono"/>
              <a:buChar char="●"/>
            </a:pPr>
            <a:r>
              <a:rPr lang="en" sz="1200">
                <a:latin typeface="Roboto Mono"/>
                <a:ea typeface="Roboto Mono"/>
                <a:cs typeface="Roboto Mono"/>
                <a:sym typeface="Roboto Mono"/>
              </a:rPr>
              <a:t>If social media </a:t>
            </a:r>
            <a:r>
              <a:rPr lang="en" sz="1200">
                <a:latin typeface="Roboto Mono"/>
                <a:ea typeface="Roboto Mono"/>
                <a:cs typeface="Roboto Mono"/>
                <a:sym typeface="Roboto Mono"/>
              </a:rPr>
              <a:t>historical data is provided, this solution can be extended to get more relevant results.</a:t>
            </a:r>
            <a:endParaRPr sz="1200">
              <a:latin typeface="Roboto Mono"/>
              <a:ea typeface="Roboto Mono"/>
              <a:cs typeface="Roboto Mono"/>
              <a:sym typeface="Roboto Mono"/>
            </a:endParaRPr>
          </a:p>
          <a:p>
            <a:pPr indent="-304800" lvl="0" marL="457200" marR="0" rtl="0" algn="l">
              <a:lnSpc>
                <a:spcPct val="100000"/>
              </a:lnSpc>
              <a:spcBef>
                <a:spcPts val="0"/>
              </a:spcBef>
              <a:spcAft>
                <a:spcPts val="0"/>
              </a:spcAft>
              <a:buSzPts val="1200"/>
              <a:buFont typeface="Roboto Mono"/>
              <a:buChar char="●"/>
            </a:pPr>
            <a:r>
              <a:rPr lang="en" sz="1200">
                <a:latin typeface="Roboto Mono"/>
                <a:ea typeface="Roboto Mono"/>
                <a:cs typeface="Roboto Mono"/>
                <a:sym typeface="Roboto Mono"/>
              </a:rPr>
              <a:t>The results can be refined if videos are also taken into account.</a:t>
            </a:r>
            <a:endParaRPr sz="1200">
              <a:latin typeface="Roboto Mono"/>
              <a:ea typeface="Roboto Mono"/>
              <a:cs typeface="Roboto Mono"/>
              <a:sym typeface="Roboto Mono"/>
            </a:endParaRPr>
          </a:p>
          <a:p>
            <a:pPr indent="-304800" lvl="0" marL="457200" marR="0" rtl="0" algn="l">
              <a:lnSpc>
                <a:spcPct val="100000"/>
              </a:lnSpc>
              <a:spcBef>
                <a:spcPts val="0"/>
              </a:spcBef>
              <a:spcAft>
                <a:spcPts val="0"/>
              </a:spcAft>
              <a:buSzPts val="1200"/>
              <a:buFont typeface="Roboto Mono"/>
              <a:buChar char="●"/>
            </a:pPr>
            <a:r>
              <a:rPr lang="en" sz="1200">
                <a:latin typeface="Roboto Mono"/>
                <a:ea typeface="Roboto Mono"/>
                <a:cs typeface="Roboto Mono"/>
                <a:sym typeface="Roboto Mono"/>
              </a:rPr>
              <a:t>Currently, the result are more generalised, we can improve the granularity of results by showing the exact trending product.</a:t>
            </a:r>
            <a:endParaRPr sz="1200">
              <a:latin typeface="Roboto Mono"/>
              <a:ea typeface="Roboto Mono"/>
              <a:cs typeface="Roboto Mono"/>
              <a:sym typeface="Roboto Mono"/>
            </a:endParaRPr>
          </a:p>
          <a:p>
            <a:pPr indent="-304800" lvl="0" marL="457200" marR="0" rtl="0" algn="l">
              <a:lnSpc>
                <a:spcPct val="100000"/>
              </a:lnSpc>
              <a:spcBef>
                <a:spcPts val="0"/>
              </a:spcBef>
              <a:spcAft>
                <a:spcPts val="0"/>
              </a:spcAft>
              <a:buSzPts val="1200"/>
              <a:buFont typeface="Roboto Mono"/>
              <a:buChar char="●"/>
            </a:pPr>
            <a:r>
              <a:rPr lang="en" sz="1200">
                <a:latin typeface="Roboto Mono"/>
                <a:ea typeface="Roboto Mono"/>
                <a:cs typeface="Roboto Mono"/>
                <a:sym typeface="Roboto Mono"/>
              </a:rPr>
              <a:t>Since google trends also provides ‘search regions wise’ feature, we can filter trend result region wise too.</a:t>
            </a:r>
            <a:endParaRPr sz="1200">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6"/>
          <p:cNvPicPr preferRelativeResize="0"/>
          <p:nvPr/>
        </p:nvPicPr>
        <p:blipFill rotWithShape="1">
          <a:blip r:embed="rId3">
            <a:alphaModFix/>
          </a:blip>
          <a:srcRect b="4579" l="0" r="0" t="0"/>
          <a:stretch/>
        </p:blipFill>
        <p:spPr>
          <a:xfrm>
            <a:off x="0" y="0"/>
            <a:ext cx="9147572" cy="5143500"/>
          </a:xfrm>
          <a:prstGeom prst="rect">
            <a:avLst/>
          </a:prstGeom>
          <a:noFill/>
          <a:ln>
            <a:noFill/>
          </a:ln>
        </p:spPr>
      </p:pic>
      <p:sp>
        <p:nvSpPr>
          <p:cNvPr id="105" name="Google Shape;105;p26"/>
          <p:cNvSpPr txBox="1"/>
          <p:nvPr/>
        </p:nvSpPr>
        <p:spPr>
          <a:xfrm>
            <a:off x="135875" y="145275"/>
            <a:ext cx="72921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Team members details</a:t>
            </a:r>
            <a:endParaRPr b="1" i="0" sz="2400" u="none" cap="none" strike="noStrike">
              <a:solidFill>
                <a:srgbClr val="000000"/>
              </a:solidFill>
              <a:latin typeface="Roboto Mono"/>
              <a:ea typeface="Roboto Mono"/>
              <a:cs typeface="Roboto Mono"/>
              <a:sym typeface="Roboto Mono"/>
            </a:endParaRPr>
          </a:p>
        </p:txBody>
      </p:sp>
      <p:graphicFrame>
        <p:nvGraphicFramePr>
          <p:cNvPr id="106" name="Google Shape;106;p26"/>
          <p:cNvGraphicFramePr/>
          <p:nvPr/>
        </p:nvGraphicFramePr>
        <p:xfrm>
          <a:off x="195688" y="1144500"/>
          <a:ext cx="3000000" cy="3000000"/>
        </p:xfrm>
        <a:graphic>
          <a:graphicData uri="http://schemas.openxmlformats.org/drawingml/2006/table">
            <a:tbl>
              <a:tblPr>
                <a:noFill/>
                <a:tableStyleId>{A759D59D-7E1E-42A5-950C-68053E7C0299}</a:tableStyleId>
              </a:tblPr>
              <a:tblGrid>
                <a:gridCol w="2531425"/>
                <a:gridCol w="2074925"/>
                <a:gridCol w="2074925"/>
                <a:gridCol w="2074925"/>
              </a:tblGrid>
              <a:tr h="613000">
                <a:tc>
                  <a:txBody>
                    <a:bodyPr/>
                    <a:lstStyle/>
                    <a:p>
                      <a:pPr indent="0" lvl="0" marL="0" marR="0" rtl="0" algn="ctr">
                        <a:lnSpc>
                          <a:spcPct val="100000"/>
                        </a:lnSpc>
                        <a:spcBef>
                          <a:spcPts val="0"/>
                        </a:spcBef>
                        <a:spcAft>
                          <a:spcPts val="0"/>
                        </a:spcAft>
                        <a:buClr>
                          <a:srgbClr val="000000"/>
                        </a:buClr>
                        <a:buSzPts val="1000"/>
                        <a:buFont typeface="Arial"/>
                        <a:buNone/>
                      </a:pPr>
                      <a:r>
                        <a:rPr b="1" lang="en" sz="1600" u="none" cap="none" strike="noStrike">
                          <a:latin typeface="Roboto Mono"/>
                          <a:ea typeface="Roboto Mono"/>
                          <a:cs typeface="Roboto Mono"/>
                          <a:sym typeface="Roboto Mono"/>
                        </a:rPr>
                        <a:t>Team Name</a:t>
                      </a:r>
                      <a:endParaRPr b="1" sz="16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400"/>
                        <a:buFont typeface="Arial"/>
                        <a:buNone/>
                      </a:pPr>
                      <a:r>
                        <a:rPr b="1" lang="en">
                          <a:latin typeface="Roboto Mono"/>
                          <a:ea typeface="Roboto Mono"/>
                          <a:cs typeface="Roboto Mono"/>
                          <a:sym typeface="Roboto Mono"/>
                        </a:rPr>
                        <a:t>Turing</a:t>
                      </a:r>
                      <a:endParaRPr b="1" sz="14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r>
              <a:tr h="613000">
                <a:tc>
                  <a:txBody>
                    <a:bodyPr/>
                    <a:lstStyle/>
                    <a:p>
                      <a:pPr indent="0" lvl="0" marL="0" marR="0" rtl="0" algn="ctr">
                        <a:lnSpc>
                          <a:spcPct val="100000"/>
                        </a:lnSpc>
                        <a:spcBef>
                          <a:spcPts val="0"/>
                        </a:spcBef>
                        <a:spcAft>
                          <a:spcPts val="0"/>
                        </a:spcAft>
                        <a:buClr>
                          <a:srgbClr val="000000"/>
                        </a:buClr>
                        <a:buSzPts val="1000"/>
                        <a:buFont typeface="Arial"/>
                        <a:buNone/>
                      </a:pPr>
                      <a:r>
                        <a:rPr b="1" lang="en" sz="1600" u="none" cap="none" strike="noStrike">
                          <a:latin typeface="Roboto Mono"/>
                          <a:ea typeface="Roboto Mono"/>
                          <a:cs typeface="Roboto Mono"/>
                          <a:sym typeface="Roboto Mono"/>
                        </a:rPr>
                        <a:t>Institute Name</a:t>
                      </a:r>
                      <a:endParaRPr b="1" sz="16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400"/>
                        <a:buFont typeface="Arial"/>
                        <a:buNone/>
                      </a:pPr>
                      <a:r>
                        <a:rPr b="1" lang="en">
                          <a:latin typeface="Roboto Mono"/>
                          <a:ea typeface="Roboto Mono"/>
                          <a:cs typeface="Roboto Mono"/>
                          <a:sym typeface="Roboto Mono"/>
                        </a:rPr>
                        <a:t>Indian Institute of Technology, Kanpur</a:t>
                      </a:r>
                      <a:endParaRPr b="1" sz="14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r>
              <a:tr h="510800">
                <a:tc>
                  <a:txBody>
                    <a:bodyPr/>
                    <a:lstStyle/>
                    <a:p>
                      <a:pPr indent="0" lvl="0" marL="0" marR="0" rtl="0" algn="ctr">
                        <a:lnSpc>
                          <a:spcPct val="100000"/>
                        </a:lnSpc>
                        <a:spcBef>
                          <a:spcPts val="0"/>
                        </a:spcBef>
                        <a:spcAft>
                          <a:spcPts val="0"/>
                        </a:spcAft>
                        <a:buClr>
                          <a:srgbClr val="000000"/>
                        </a:buClr>
                        <a:buSzPts val="1000"/>
                        <a:buFont typeface="Arial"/>
                        <a:buNone/>
                      </a:pPr>
                      <a:r>
                        <a:rPr b="1" lang="en" sz="1600" u="none" cap="none" strike="noStrike">
                          <a:latin typeface="Roboto Mono"/>
                          <a:ea typeface="Roboto Mono"/>
                          <a:cs typeface="Roboto Mono"/>
                          <a:sym typeface="Roboto Mono"/>
                        </a:rPr>
                        <a:t>Team Members &gt;</a:t>
                      </a:r>
                      <a:endParaRPr b="1" sz="16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rPr b="1" lang="en" sz="1300">
                          <a:latin typeface="Roboto Mono"/>
                          <a:ea typeface="Roboto Mono"/>
                          <a:cs typeface="Roboto Mono"/>
                          <a:sym typeface="Roboto Mono"/>
                        </a:rPr>
                        <a:t>Team Leader</a:t>
                      </a:r>
                      <a:endParaRPr b="1" sz="13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t/>
                      </a:r>
                      <a:endParaRPr b="1" sz="1200" u="none" cap="none" strike="noStrike">
                        <a:latin typeface="Roboto Mono"/>
                        <a:ea typeface="Roboto Mono"/>
                        <a:cs typeface="Roboto Mono"/>
                        <a:sym typeface="Roboto Mono"/>
                      </a:endParaRPr>
                    </a:p>
                  </a:txBody>
                  <a:tcPr marT="19050" marB="19050" marR="28575" marL="2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000"/>
                        <a:buFont typeface="Arial"/>
                        <a:buNone/>
                      </a:pPr>
                      <a:r>
                        <a:t/>
                      </a:r>
                      <a:endParaRPr b="1" sz="1200" u="none" cap="none" strike="noStrike">
                        <a:latin typeface="Roboto Mono"/>
                        <a:ea typeface="Roboto Mono"/>
                        <a:cs typeface="Roboto Mono"/>
                        <a:sym typeface="Roboto Mono"/>
                      </a:endParaRPr>
                    </a:p>
                  </a:txBody>
                  <a:tcPr marT="19050" marB="19050" marR="28575" marL="2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613000">
                <a:tc>
                  <a:txBody>
                    <a:bodyPr/>
                    <a:lstStyle/>
                    <a:p>
                      <a:pPr indent="0" lvl="0" marL="0" marR="0" rtl="0" algn="ctr">
                        <a:lnSpc>
                          <a:spcPct val="100000"/>
                        </a:lnSpc>
                        <a:spcBef>
                          <a:spcPts val="0"/>
                        </a:spcBef>
                        <a:spcAft>
                          <a:spcPts val="0"/>
                        </a:spcAft>
                        <a:buClr>
                          <a:srgbClr val="000000"/>
                        </a:buClr>
                        <a:buSzPts val="1000"/>
                        <a:buFont typeface="Arial"/>
                        <a:buNone/>
                      </a:pPr>
                      <a:r>
                        <a:rPr b="1" lang="en" sz="1600" u="none" cap="none" strike="noStrike">
                          <a:latin typeface="Roboto Mono"/>
                          <a:ea typeface="Roboto Mono"/>
                          <a:cs typeface="Roboto Mono"/>
                          <a:sym typeface="Roboto Mono"/>
                        </a:rPr>
                        <a:t>Name</a:t>
                      </a:r>
                      <a:endParaRPr b="1" sz="16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000"/>
                        <a:buFont typeface="Arial"/>
                        <a:buNone/>
                      </a:pPr>
                      <a:r>
                        <a:rPr b="1" lang="en" sz="1300">
                          <a:solidFill>
                            <a:schemeClr val="dk1"/>
                          </a:solidFill>
                          <a:latin typeface="Roboto Mono"/>
                          <a:ea typeface="Roboto Mono"/>
                          <a:cs typeface="Roboto Mono"/>
                          <a:sym typeface="Roboto Mono"/>
                        </a:rPr>
                        <a:t>Deepak Raj</a:t>
                      </a:r>
                      <a:endParaRPr sz="1400" u="none" cap="none" strike="noStrike"/>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000"/>
                        <a:buFont typeface="Arial"/>
                        <a:buNone/>
                      </a:pPr>
                      <a:r>
                        <a:rPr b="1" lang="en" sz="1200">
                          <a:solidFill>
                            <a:schemeClr val="dk1"/>
                          </a:solidFill>
                          <a:latin typeface="Roboto Mono"/>
                          <a:ea typeface="Roboto Mono"/>
                          <a:cs typeface="Roboto Mono"/>
                          <a:sym typeface="Roboto Mono"/>
                        </a:rPr>
                        <a:t>Rohit Kushwah</a:t>
                      </a:r>
                      <a:endParaRPr sz="1400" u="none" cap="none" strike="noStrike"/>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000"/>
                        <a:buFont typeface="Arial"/>
                        <a:buNone/>
                      </a:pPr>
                      <a:r>
                        <a:rPr b="1" lang="en" sz="1200">
                          <a:solidFill>
                            <a:schemeClr val="dk1"/>
                          </a:solidFill>
                          <a:latin typeface="Roboto Mono"/>
                          <a:ea typeface="Roboto Mono"/>
                          <a:cs typeface="Roboto Mono"/>
                          <a:sym typeface="Roboto Mono"/>
                        </a:rPr>
                        <a:t>Varun Vankudre</a:t>
                      </a:r>
                      <a:endParaRPr sz="1400" u="none" cap="none" strike="noStrike"/>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613000">
                <a:tc>
                  <a:txBody>
                    <a:bodyPr/>
                    <a:lstStyle/>
                    <a:p>
                      <a:pPr indent="0" lvl="0" marL="0" marR="0" rtl="0" algn="ctr">
                        <a:lnSpc>
                          <a:spcPct val="100000"/>
                        </a:lnSpc>
                        <a:spcBef>
                          <a:spcPts val="0"/>
                        </a:spcBef>
                        <a:spcAft>
                          <a:spcPts val="0"/>
                        </a:spcAft>
                        <a:buClr>
                          <a:srgbClr val="000000"/>
                        </a:buClr>
                        <a:buSzPts val="1000"/>
                        <a:buFont typeface="Arial"/>
                        <a:buNone/>
                      </a:pPr>
                      <a:r>
                        <a:rPr b="1" lang="en" sz="1600" u="none" cap="none" strike="noStrike">
                          <a:latin typeface="Roboto Mono"/>
                          <a:ea typeface="Roboto Mono"/>
                          <a:cs typeface="Roboto Mono"/>
                          <a:sym typeface="Roboto Mono"/>
                        </a:rPr>
                        <a:t>Batch</a:t>
                      </a:r>
                      <a:endParaRPr b="1" sz="16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a:latin typeface="Roboto Mono"/>
                          <a:ea typeface="Roboto Mono"/>
                          <a:cs typeface="Roboto Mono"/>
                          <a:sym typeface="Roboto Mono"/>
                        </a:rPr>
                        <a:t>2021-23</a:t>
                      </a:r>
                      <a:endParaRPr b="1" sz="14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a:latin typeface="Roboto Mono"/>
                          <a:ea typeface="Roboto Mono"/>
                          <a:cs typeface="Roboto Mono"/>
                          <a:sym typeface="Roboto Mono"/>
                        </a:rPr>
                        <a:t>2021-23</a:t>
                      </a:r>
                      <a:endParaRPr b="1" sz="1400" u="none" cap="none" strike="noStrike">
                        <a:latin typeface="Roboto Mono"/>
                        <a:ea typeface="Roboto Mono"/>
                        <a:cs typeface="Roboto Mono"/>
                        <a:sym typeface="Roboto Mono"/>
                      </a:endParaRPr>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a:latin typeface="Roboto Mono"/>
                          <a:ea typeface="Roboto Mono"/>
                          <a:cs typeface="Roboto Mono"/>
                          <a:sym typeface="Roboto Mono"/>
                        </a:rPr>
                        <a:t>2021-23</a:t>
                      </a:r>
                      <a:endParaRPr b="1" sz="1400" u="none" cap="none" strike="noStrike">
                        <a:latin typeface="Roboto Mono"/>
                        <a:ea typeface="Roboto Mono"/>
                        <a:cs typeface="Roboto Mono"/>
                        <a:sym typeface="Roboto Mono"/>
                      </a:endParaRPr>
                    </a:p>
                  </a:txBody>
                  <a:tcPr marT="19050" marB="19050" marR="28575" marL="0"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7"/>
          <p:cNvPicPr preferRelativeResize="0"/>
          <p:nvPr/>
        </p:nvPicPr>
        <p:blipFill rotWithShape="1">
          <a:blip r:embed="rId3">
            <a:alphaModFix/>
          </a:blip>
          <a:srcRect b="4815" l="0" r="0" t="0"/>
          <a:stretch/>
        </p:blipFill>
        <p:spPr>
          <a:xfrm>
            <a:off x="0" y="0"/>
            <a:ext cx="9147572" cy="5143500"/>
          </a:xfrm>
          <a:prstGeom prst="rect">
            <a:avLst/>
          </a:prstGeom>
          <a:noFill/>
          <a:ln>
            <a:noFill/>
          </a:ln>
        </p:spPr>
      </p:pic>
      <p:sp>
        <p:nvSpPr>
          <p:cNvPr id="112" name="Google Shape;112;p27"/>
          <p:cNvSpPr txBox="1"/>
          <p:nvPr/>
        </p:nvSpPr>
        <p:spPr>
          <a:xfrm>
            <a:off x="95100" y="530175"/>
            <a:ext cx="8857200" cy="13035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Roboto Mono"/>
              <a:buChar char="●"/>
            </a:pPr>
            <a:r>
              <a:rPr lang="en" sz="1200">
                <a:latin typeface="Roboto Mono"/>
                <a:ea typeface="Roboto Mono"/>
                <a:cs typeface="Roboto Mono"/>
                <a:sym typeface="Roboto Mono"/>
              </a:rPr>
              <a:t>A user can see top </a:t>
            </a:r>
            <a:r>
              <a:rPr lang="en" sz="1200">
                <a:latin typeface="Roboto Mono"/>
                <a:ea typeface="Roboto Mono"/>
                <a:cs typeface="Roboto Mono"/>
                <a:sym typeface="Roboto Mono"/>
              </a:rPr>
              <a:t>trending products under any subcategory or category.</a:t>
            </a:r>
            <a:endParaRPr sz="120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Mono"/>
              <a:ea typeface="Roboto Mono"/>
              <a:cs typeface="Roboto Mono"/>
              <a:sym typeface="Roboto Mono"/>
            </a:endParaRPr>
          </a:p>
        </p:txBody>
      </p:sp>
      <p:sp>
        <p:nvSpPr>
          <p:cNvPr id="113" name="Google Shape;113;p27"/>
          <p:cNvSpPr txBox="1"/>
          <p:nvPr/>
        </p:nvSpPr>
        <p:spPr>
          <a:xfrm>
            <a:off x="135875" y="145275"/>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Use-cases</a:t>
            </a:r>
            <a:endParaRPr b="1" i="0" sz="2400" u="none" cap="none" strike="noStrike">
              <a:solidFill>
                <a:srgbClr val="000000"/>
              </a:solidFill>
              <a:latin typeface="Roboto Mono"/>
              <a:ea typeface="Roboto Mono"/>
              <a:cs typeface="Roboto Mono"/>
              <a:sym typeface="Roboto Mono"/>
            </a:endParaRPr>
          </a:p>
        </p:txBody>
      </p:sp>
      <p:pic>
        <p:nvPicPr>
          <p:cNvPr id="114" name="Google Shape;114;p27"/>
          <p:cNvPicPr preferRelativeResize="0"/>
          <p:nvPr/>
        </p:nvPicPr>
        <p:blipFill rotWithShape="1">
          <a:blip r:embed="rId4">
            <a:alphaModFix/>
          </a:blip>
          <a:srcRect b="0" l="0" r="0" t="0"/>
          <a:stretch/>
        </p:blipFill>
        <p:spPr>
          <a:xfrm>
            <a:off x="1759725" y="1490525"/>
            <a:ext cx="5527926" cy="310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8"/>
          <p:cNvPicPr preferRelativeResize="0"/>
          <p:nvPr/>
        </p:nvPicPr>
        <p:blipFill rotWithShape="1">
          <a:blip r:embed="rId3">
            <a:alphaModFix/>
          </a:blip>
          <a:srcRect b="4816" l="0" r="0" t="0"/>
          <a:stretch/>
        </p:blipFill>
        <p:spPr>
          <a:xfrm>
            <a:off x="0" y="0"/>
            <a:ext cx="9147575" cy="5143500"/>
          </a:xfrm>
          <a:prstGeom prst="rect">
            <a:avLst/>
          </a:prstGeom>
          <a:noFill/>
          <a:ln>
            <a:noFill/>
          </a:ln>
        </p:spPr>
      </p:pic>
      <p:sp>
        <p:nvSpPr>
          <p:cNvPr id="120" name="Google Shape;120;p28"/>
          <p:cNvSpPr txBox="1"/>
          <p:nvPr/>
        </p:nvSpPr>
        <p:spPr>
          <a:xfrm>
            <a:off x="95100" y="530175"/>
            <a:ext cx="8857200" cy="13035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Roboto Mono"/>
              <a:buChar char="●"/>
            </a:pPr>
            <a:r>
              <a:rPr lang="en" sz="1200">
                <a:latin typeface="Roboto Mono"/>
                <a:ea typeface="Roboto Mono"/>
                <a:cs typeface="Roboto Mono"/>
                <a:sym typeface="Roboto Mono"/>
              </a:rPr>
              <a:t>We can see product category and subcategory according to Flipkart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304800" lvl="0" marL="457200" marR="0" rtl="0" algn="l">
              <a:lnSpc>
                <a:spcPct val="100000"/>
              </a:lnSpc>
              <a:spcBef>
                <a:spcPts val="0"/>
              </a:spcBef>
              <a:spcAft>
                <a:spcPts val="0"/>
              </a:spcAft>
              <a:buSzPts val="1200"/>
              <a:buFont typeface="Roboto Mono"/>
              <a:buChar char="●"/>
            </a:pPr>
            <a:r>
              <a:rPr lang="en" sz="1200">
                <a:latin typeface="Roboto Mono"/>
                <a:ea typeface="Roboto Mono"/>
                <a:cs typeface="Roboto Mono"/>
                <a:sym typeface="Roboto Mono"/>
              </a:rPr>
              <a:t>Ex: wallpaper belongs to home and furniture category and home decoration subcategory.</a:t>
            </a:r>
            <a:endParaRPr sz="120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Mono"/>
              <a:ea typeface="Roboto Mono"/>
              <a:cs typeface="Roboto Mono"/>
              <a:sym typeface="Roboto Mono"/>
            </a:endParaRPr>
          </a:p>
        </p:txBody>
      </p:sp>
      <p:sp>
        <p:nvSpPr>
          <p:cNvPr id="121" name="Google Shape;121;p28"/>
          <p:cNvSpPr txBox="1"/>
          <p:nvPr/>
        </p:nvSpPr>
        <p:spPr>
          <a:xfrm>
            <a:off x="135875" y="145275"/>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Use-cases</a:t>
            </a:r>
            <a:endParaRPr b="1" i="0" sz="2400" u="none" cap="none" strike="noStrike">
              <a:solidFill>
                <a:srgbClr val="000000"/>
              </a:solidFill>
              <a:latin typeface="Roboto Mono"/>
              <a:ea typeface="Roboto Mono"/>
              <a:cs typeface="Roboto Mono"/>
              <a:sym typeface="Roboto Mono"/>
            </a:endParaRPr>
          </a:p>
        </p:txBody>
      </p:sp>
      <p:pic>
        <p:nvPicPr>
          <p:cNvPr id="122" name="Google Shape;122;p28"/>
          <p:cNvPicPr preferRelativeResize="0"/>
          <p:nvPr/>
        </p:nvPicPr>
        <p:blipFill rotWithShape="1">
          <a:blip r:embed="rId4">
            <a:alphaModFix/>
          </a:blip>
          <a:srcRect b="0" l="0" r="0" t="0"/>
          <a:stretch/>
        </p:blipFill>
        <p:spPr>
          <a:xfrm>
            <a:off x="1759725" y="1490525"/>
            <a:ext cx="5527925" cy="310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9"/>
          <p:cNvPicPr preferRelativeResize="0"/>
          <p:nvPr/>
        </p:nvPicPr>
        <p:blipFill rotWithShape="1">
          <a:blip r:embed="rId3">
            <a:alphaModFix/>
          </a:blip>
          <a:srcRect b="4816" l="0" r="0" t="0"/>
          <a:stretch/>
        </p:blipFill>
        <p:spPr>
          <a:xfrm>
            <a:off x="0" y="0"/>
            <a:ext cx="9147575" cy="5143500"/>
          </a:xfrm>
          <a:prstGeom prst="rect">
            <a:avLst/>
          </a:prstGeom>
          <a:noFill/>
          <a:ln>
            <a:noFill/>
          </a:ln>
        </p:spPr>
      </p:pic>
      <p:sp>
        <p:nvSpPr>
          <p:cNvPr id="128" name="Google Shape;128;p29"/>
          <p:cNvSpPr txBox="1"/>
          <p:nvPr/>
        </p:nvSpPr>
        <p:spPr>
          <a:xfrm>
            <a:off x="135875" y="145275"/>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Use-cases</a:t>
            </a:r>
            <a:endParaRPr b="1" i="0" sz="2400" u="none" cap="none" strike="noStrike">
              <a:solidFill>
                <a:srgbClr val="000000"/>
              </a:solidFill>
              <a:latin typeface="Roboto Mono"/>
              <a:ea typeface="Roboto Mono"/>
              <a:cs typeface="Roboto Mono"/>
              <a:sym typeface="Roboto Mono"/>
            </a:endParaRPr>
          </a:p>
        </p:txBody>
      </p:sp>
      <p:sp>
        <p:nvSpPr>
          <p:cNvPr id="129" name="Google Shape;129;p29"/>
          <p:cNvSpPr txBox="1"/>
          <p:nvPr/>
        </p:nvSpPr>
        <p:spPr>
          <a:xfrm>
            <a:off x="95100" y="530175"/>
            <a:ext cx="8857200" cy="13035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Roboto Mono"/>
              <a:buChar char="●"/>
            </a:pPr>
            <a:r>
              <a:rPr lang="en" sz="1200">
                <a:latin typeface="Roboto Mono"/>
                <a:ea typeface="Roboto Mono"/>
                <a:cs typeface="Roboto Mono"/>
                <a:sym typeface="Roboto Mono"/>
              </a:rPr>
              <a:t>Interface provide link to product pages on flipkart, so user can </a:t>
            </a:r>
            <a:r>
              <a:rPr lang="en" sz="1200">
                <a:latin typeface="Roboto Mono"/>
                <a:ea typeface="Roboto Mono"/>
                <a:cs typeface="Roboto Mono"/>
                <a:sym typeface="Roboto Mono"/>
              </a:rPr>
              <a:t>directly</a:t>
            </a:r>
            <a:r>
              <a:rPr lang="en" sz="1200">
                <a:latin typeface="Roboto Mono"/>
                <a:ea typeface="Roboto Mono"/>
                <a:cs typeface="Roboto Mono"/>
                <a:sym typeface="Roboto Mono"/>
              </a:rPr>
              <a:t> visit the page and buy </a:t>
            </a:r>
            <a:r>
              <a:rPr lang="en" sz="1200">
                <a:latin typeface="Roboto Mono"/>
                <a:ea typeface="Roboto Mono"/>
                <a:cs typeface="Roboto Mono"/>
                <a:sym typeface="Roboto Mono"/>
              </a:rPr>
              <a:t>those </a:t>
            </a:r>
            <a:r>
              <a:rPr lang="en" sz="1200">
                <a:latin typeface="Roboto Mono"/>
                <a:ea typeface="Roboto Mono"/>
                <a:cs typeface="Roboto Mono"/>
                <a:sym typeface="Roboto Mono"/>
              </a:rPr>
              <a:t>products.</a:t>
            </a:r>
            <a:endParaRPr sz="1200">
              <a:latin typeface="Roboto Mono"/>
              <a:ea typeface="Roboto Mono"/>
              <a:cs typeface="Roboto Mono"/>
              <a:sym typeface="Roboto Mon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Mono"/>
              <a:ea typeface="Roboto Mono"/>
              <a:cs typeface="Roboto Mono"/>
              <a:sym typeface="Roboto Mono"/>
            </a:endParaRPr>
          </a:p>
        </p:txBody>
      </p:sp>
      <p:pic>
        <p:nvPicPr>
          <p:cNvPr id="130" name="Google Shape;130;p29"/>
          <p:cNvPicPr preferRelativeResize="0"/>
          <p:nvPr/>
        </p:nvPicPr>
        <p:blipFill rotWithShape="1">
          <a:blip r:embed="rId4">
            <a:alphaModFix/>
          </a:blip>
          <a:srcRect b="0" l="0" r="0" t="0"/>
          <a:stretch/>
        </p:blipFill>
        <p:spPr>
          <a:xfrm>
            <a:off x="1759725" y="1490525"/>
            <a:ext cx="5527925" cy="310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30"/>
          <p:cNvPicPr preferRelativeResize="0"/>
          <p:nvPr/>
        </p:nvPicPr>
        <p:blipFill rotWithShape="1">
          <a:blip r:embed="rId3">
            <a:alphaModFix/>
          </a:blip>
          <a:srcRect b="4815" l="0" r="0" t="0"/>
          <a:stretch/>
        </p:blipFill>
        <p:spPr>
          <a:xfrm>
            <a:off x="0" y="0"/>
            <a:ext cx="9147572" cy="5143500"/>
          </a:xfrm>
          <a:prstGeom prst="rect">
            <a:avLst/>
          </a:prstGeom>
          <a:noFill/>
          <a:ln>
            <a:noFill/>
          </a:ln>
        </p:spPr>
      </p:pic>
      <p:sp>
        <p:nvSpPr>
          <p:cNvPr id="136" name="Google Shape;136;p30"/>
          <p:cNvSpPr txBox="1"/>
          <p:nvPr/>
        </p:nvSpPr>
        <p:spPr>
          <a:xfrm>
            <a:off x="300288" y="273850"/>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600" u="none" cap="none" strike="noStrike">
                <a:solidFill>
                  <a:srgbClr val="000000"/>
                </a:solidFill>
                <a:latin typeface="Roboto Mono"/>
                <a:ea typeface="Roboto Mono"/>
                <a:cs typeface="Roboto Mono"/>
                <a:sym typeface="Roboto Mono"/>
              </a:rPr>
              <a:t>Proposed</a:t>
            </a:r>
            <a:r>
              <a:rPr b="1" lang="en" sz="2600">
                <a:latin typeface="Roboto Mono"/>
                <a:ea typeface="Roboto Mono"/>
                <a:cs typeface="Roboto Mono"/>
                <a:sym typeface="Roboto Mono"/>
              </a:rPr>
              <a:t> Solution</a:t>
            </a:r>
            <a:endParaRPr b="1" i="0" sz="2600" u="none" cap="none" strike="noStrike">
              <a:solidFill>
                <a:srgbClr val="000000"/>
              </a:solidFill>
              <a:latin typeface="Roboto Mono"/>
              <a:ea typeface="Roboto Mono"/>
              <a:cs typeface="Roboto Mono"/>
              <a:sym typeface="Roboto Mono"/>
            </a:endParaRPr>
          </a:p>
        </p:txBody>
      </p:sp>
      <p:sp>
        <p:nvSpPr>
          <p:cNvPr id="137" name="Google Shape;137;p30"/>
          <p:cNvSpPr txBox="1"/>
          <p:nvPr/>
        </p:nvSpPr>
        <p:spPr>
          <a:xfrm>
            <a:off x="200875" y="940050"/>
            <a:ext cx="8547000" cy="300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0E101A"/>
                </a:solidFill>
                <a:latin typeface="Roboto Mono"/>
                <a:ea typeface="Roboto Mono"/>
                <a:cs typeface="Roboto Mono"/>
                <a:sym typeface="Roboto Mono"/>
              </a:rPr>
              <a:t>We propose a solution where user will be able to get the trends based on category or subcategory. Our solution is divided into four parts:</a:t>
            </a:r>
            <a:endParaRPr sz="1700">
              <a:solidFill>
                <a:srgbClr val="0E101A"/>
              </a:solidFill>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1700">
              <a:solidFill>
                <a:srgbClr val="0E101A"/>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sz="1200">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p:txBody>
      </p:sp>
      <p:pic>
        <p:nvPicPr>
          <p:cNvPr id="138" name="Google Shape;138;p30"/>
          <p:cNvPicPr preferRelativeResize="0"/>
          <p:nvPr/>
        </p:nvPicPr>
        <p:blipFill rotWithShape="1">
          <a:blip r:embed="rId4">
            <a:alphaModFix/>
          </a:blip>
          <a:srcRect b="0" l="0" r="0" t="0"/>
          <a:stretch/>
        </p:blipFill>
        <p:spPr>
          <a:xfrm>
            <a:off x="2184362" y="2419325"/>
            <a:ext cx="4580024" cy="245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nvSpPr>
        <p:spPr>
          <a:xfrm>
            <a:off x="278600" y="407200"/>
            <a:ext cx="85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p31"/>
          <p:cNvSpPr txBox="1"/>
          <p:nvPr/>
        </p:nvSpPr>
        <p:spPr>
          <a:xfrm>
            <a:off x="285750" y="321475"/>
            <a:ext cx="8572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Gathering Categories</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we collected the names of all the product keywords under all the categories and subcategories from the Flipkart website.</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Finding trends from all the products is irrelevant(Ex- mobile popularity and dress popularity are completely independent therefore, their popularity cannot be compared), so to reduce the search space and get the relevant trend results, products are defined under categories and subcategories.</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Extracting Trends</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To get trends, we selected a category and subcategory and passed product keywords to google trends api as input, and we got the popularity index over a certain period. </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The popularity index is calculated on a scale from 0 to 100, where 100 means product has the most popularity, a value of 50</a:t>
            </a:r>
            <a:r>
              <a:rPr lang="en">
                <a:latin typeface="Roboto Mono"/>
                <a:ea typeface="Roboto Mono"/>
                <a:cs typeface="Roboto Mono"/>
                <a:sym typeface="Roboto Mono"/>
              </a:rPr>
              <a:t> indicates half popularity</a:t>
            </a:r>
            <a:r>
              <a:rPr lang="en">
                <a:latin typeface="Roboto Mono"/>
                <a:ea typeface="Roboto Mono"/>
                <a:cs typeface="Roboto Mono"/>
                <a:sym typeface="Roboto Mono"/>
              </a:rPr>
              <a:t>.</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a:latin typeface="Roboto Mono"/>
                <a:ea typeface="Roboto Mono"/>
                <a:cs typeface="Roboto Mono"/>
                <a:sym typeface="Roboto Mono"/>
              </a:rPr>
              <a:t>We found out the weighted mean of popularity index and took products with maximum score.</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nvSpPr>
        <p:spPr>
          <a:xfrm>
            <a:off x="285750" y="321475"/>
            <a:ext cx="8572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Displaying Trends</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Font typeface="Roboto Mono"/>
              <a:buChar char="●"/>
            </a:pPr>
            <a:r>
              <a:rPr lang="en">
                <a:solidFill>
                  <a:schemeClr val="dk1"/>
                </a:solidFill>
                <a:latin typeface="Roboto Mono"/>
                <a:ea typeface="Roboto Mono"/>
                <a:cs typeface="Roboto Mono"/>
                <a:sym typeface="Roboto Mono"/>
              </a:rPr>
              <a:t>We made an interface using Streamlit to show the trends from each category and subcategories. </a:t>
            </a:r>
            <a:endParaRPr>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Font typeface="Roboto Mono"/>
              <a:buChar char="●"/>
            </a:pPr>
            <a:r>
              <a:rPr lang="en">
                <a:solidFill>
                  <a:schemeClr val="dk1"/>
                </a:solidFill>
                <a:latin typeface="Roboto Mono"/>
                <a:ea typeface="Roboto Mono"/>
                <a:cs typeface="Roboto Mono"/>
                <a:sym typeface="Roboto Mono"/>
              </a:rPr>
              <a:t>User can see trending product based on category and subcategory.</a:t>
            </a:r>
            <a:endParaRPr>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Font typeface="Roboto Mono"/>
              <a:buChar char="●"/>
            </a:pPr>
            <a:r>
              <a:rPr lang="en">
                <a:solidFill>
                  <a:schemeClr val="dk1"/>
                </a:solidFill>
                <a:latin typeface="Roboto Mono"/>
                <a:ea typeface="Roboto Mono"/>
                <a:cs typeface="Roboto Mono"/>
                <a:sym typeface="Roboto Mono"/>
              </a:rPr>
              <a:t>Interface provides the images of product and also their link on flipkart.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 </a:t>
            </a:r>
            <a:endParaRPr>
              <a:latin typeface="Roboto Mono"/>
              <a:ea typeface="Roboto Mono"/>
              <a:cs typeface="Roboto Mono"/>
              <a:sym typeface="Roboto Mono"/>
            </a:endParaRPr>
          </a:p>
        </p:txBody>
      </p:sp>
      <p:sp>
        <p:nvSpPr>
          <p:cNvPr id="150" name="Google Shape;150;p32"/>
          <p:cNvSpPr txBox="1"/>
          <p:nvPr/>
        </p:nvSpPr>
        <p:spPr>
          <a:xfrm>
            <a:off x="278600" y="407200"/>
            <a:ext cx="85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3"/>
          <p:cNvPicPr preferRelativeResize="0"/>
          <p:nvPr/>
        </p:nvPicPr>
        <p:blipFill rotWithShape="1">
          <a:blip r:embed="rId3">
            <a:alphaModFix/>
          </a:blip>
          <a:srcRect b="4815" l="0" r="0" t="0"/>
          <a:stretch/>
        </p:blipFill>
        <p:spPr>
          <a:xfrm>
            <a:off x="0" y="0"/>
            <a:ext cx="9147572" cy="5143500"/>
          </a:xfrm>
          <a:prstGeom prst="rect">
            <a:avLst/>
          </a:prstGeom>
          <a:noFill/>
          <a:ln>
            <a:noFill/>
          </a:ln>
        </p:spPr>
      </p:pic>
      <p:sp>
        <p:nvSpPr>
          <p:cNvPr id="156" name="Google Shape;156;p33"/>
          <p:cNvSpPr txBox="1"/>
          <p:nvPr/>
        </p:nvSpPr>
        <p:spPr>
          <a:xfrm>
            <a:off x="135875" y="145275"/>
            <a:ext cx="75138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Roboto Mono"/>
                <a:ea typeface="Roboto Mono"/>
                <a:cs typeface="Roboto Mono"/>
                <a:sym typeface="Roboto Mono"/>
              </a:rPr>
              <a:t>Limitations</a:t>
            </a:r>
            <a:endParaRPr b="1" i="0" sz="2400" u="none" cap="none" strike="noStrike">
              <a:solidFill>
                <a:srgbClr val="000000"/>
              </a:solidFill>
              <a:latin typeface="Roboto Mono"/>
              <a:ea typeface="Roboto Mono"/>
              <a:cs typeface="Roboto Mono"/>
              <a:sym typeface="Roboto Mono"/>
            </a:endParaRPr>
          </a:p>
        </p:txBody>
      </p:sp>
      <p:sp>
        <p:nvSpPr>
          <p:cNvPr id="157" name="Google Shape;157;p33"/>
          <p:cNvSpPr txBox="1"/>
          <p:nvPr/>
        </p:nvSpPr>
        <p:spPr>
          <a:xfrm>
            <a:off x="75200" y="1072225"/>
            <a:ext cx="8547000" cy="32691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Roboto Mono"/>
              <a:buChar char="●"/>
            </a:pPr>
            <a:r>
              <a:rPr lang="en">
                <a:latin typeface="Roboto Mono"/>
                <a:ea typeface="Roboto Mono"/>
                <a:cs typeface="Roboto Mono"/>
                <a:sym typeface="Roboto Mono"/>
              </a:rPr>
              <a:t>Our solution does not consider the audio or video data from social media.</a:t>
            </a:r>
            <a:endParaRPr>
              <a:latin typeface="Roboto Mono"/>
              <a:ea typeface="Roboto Mono"/>
              <a:cs typeface="Roboto Mono"/>
              <a:sym typeface="Roboto Mono"/>
            </a:endParaRPr>
          </a:p>
          <a:p>
            <a:pPr indent="-317500" lvl="0" marL="457200" marR="0" rtl="0" algn="l">
              <a:lnSpc>
                <a:spcPct val="100000"/>
              </a:lnSpc>
              <a:spcBef>
                <a:spcPts val="0"/>
              </a:spcBef>
              <a:spcAft>
                <a:spcPts val="0"/>
              </a:spcAft>
              <a:buSzPts val="1400"/>
              <a:buFont typeface="Roboto Mono"/>
              <a:buChar char="●"/>
            </a:pPr>
            <a:r>
              <a:rPr lang="en">
                <a:latin typeface="Roboto Mono"/>
                <a:ea typeface="Roboto Mono"/>
                <a:cs typeface="Roboto Mono"/>
                <a:sym typeface="Roboto Mono"/>
              </a:rPr>
              <a:t>Results are generalised, the exact products are not shown as a result.</a:t>
            </a:r>
            <a:endParaRPr>
              <a:latin typeface="Roboto Mono"/>
              <a:ea typeface="Roboto Mono"/>
              <a:cs typeface="Roboto Mono"/>
              <a:sym typeface="Roboto Mono"/>
            </a:endParaRPr>
          </a:p>
          <a:p>
            <a:pPr indent="-317500" lvl="0" marL="457200" marR="0" rtl="0" algn="l">
              <a:lnSpc>
                <a:spcPct val="100000"/>
              </a:lnSpc>
              <a:spcBef>
                <a:spcPts val="0"/>
              </a:spcBef>
              <a:spcAft>
                <a:spcPts val="0"/>
              </a:spcAft>
              <a:buSzPts val="1400"/>
              <a:buFont typeface="Roboto Mono"/>
              <a:buChar char="●"/>
            </a:pPr>
            <a:r>
              <a:rPr lang="en">
                <a:latin typeface="Roboto Mono"/>
                <a:ea typeface="Roboto Mono"/>
                <a:cs typeface="Roboto Mono"/>
                <a:sym typeface="Roboto Mono"/>
              </a:rPr>
              <a:t>Images shown </a:t>
            </a:r>
            <a:r>
              <a:rPr lang="en">
                <a:latin typeface="Roboto Mono"/>
                <a:ea typeface="Roboto Mono"/>
                <a:cs typeface="Roboto Mono"/>
                <a:sym typeface="Roboto Mono"/>
              </a:rPr>
              <a:t>on website are generalized, they may not seem to represent exact products description.</a:t>
            </a:r>
            <a:endParaRPr>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