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7" r:id="rId5"/>
    <p:sldId id="258" r:id="rId6"/>
    <p:sldId id="259" r:id="rId7"/>
    <p:sldId id="260" r:id="rId8"/>
    <p:sldId id="263" r:id="rId9"/>
    <p:sldId id="292" r:id="rId10"/>
    <p:sldId id="264" r:id="rId11"/>
    <p:sldId id="291" r:id="rId12"/>
    <p:sldId id="268" r:id="rId13"/>
    <p:sldId id="275" r:id="rId14"/>
    <p:sldId id="278" r:id="rId15"/>
    <p:sldId id="283" r:id="rId16"/>
    <p:sldId id="284" r:id="rId17"/>
    <p:sldId id="285" r:id="rId18"/>
    <p:sldId id="286" r:id="rId19"/>
    <p:sldId id="287" r:id="rId20"/>
    <p:sldId id="288" r:id="rId21"/>
    <p:sldId id="289" r:id="rId22"/>
    <p:sldId id="270" r:id="rId23"/>
    <p:sldId id="290"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486764-269D-4A6B-BED0-A2029A78817D}" v="4" dt="2024-11-05T18:21:50.3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85" autoAdjust="0"/>
    <p:restoredTop sz="94601" autoAdjust="0"/>
  </p:normalViewPr>
  <p:slideViewPr>
    <p:cSldViewPr snapToGrid="0">
      <p:cViewPr varScale="1">
        <p:scale>
          <a:sx n="70" d="100"/>
          <a:sy n="70" d="100"/>
        </p:scale>
        <p:origin x="3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B85EF5-4EE5-4DCB-A1A9-7AA9D7239549}" type="datetimeFigureOut">
              <a:rPr lang="en-IN" smtClean="0"/>
              <a:t>10-12-2024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0EC8A-3B42-4D1A-999C-3F57FF779004}" type="slidenum">
              <a:rPr lang="en-IN" smtClean="0"/>
              <a:t>‹#›</a:t>
            </a:fld>
            <a:endParaRPr lang="en-IN"/>
          </a:p>
        </p:txBody>
      </p:sp>
    </p:spTree>
    <p:extLst>
      <p:ext uri="{BB962C8B-B14F-4D97-AF65-F5344CB8AC3E}">
        <p14:creationId xmlns:p14="http://schemas.microsoft.com/office/powerpoint/2010/main" val="1413800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12/10/2024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12/10/2024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12/10/2024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12/10/2024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12/10/2024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12/10/2024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                        House price prediction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                                                                                  Final  PYTHON PROJECT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25AF470-6245-E9CF-09C8-7E6AB13331F9}"/>
              </a:ext>
            </a:extLst>
          </p:cNvPr>
          <p:cNvPicPr>
            <a:picLocks noGrp="1" noChangeAspect="1"/>
          </p:cNvPicPr>
          <p:nvPr>
            <p:ph idx="1"/>
          </p:nvPr>
        </p:nvPicPr>
        <p:blipFill>
          <a:blip r:embed="rId2"/>
          <a:stretch>
            <a:fillRect/>
          </a:stretch>
        </p:blipFill>
        <p:spPr>
          <a:xfrm>
            <a:off x="241609" y="1975295"/>
            <a:ext cx="3745175" cy="4333874"/>
          </a:xfrm>
        </p:spPr>
      </p:pic>
      <p:pic>
        <p:nvPicPr>
          <p:cNvPr id="10" name="Picture 9">
            <a:extLst>
              <a:ext uri="{FF2B5EF4-FFF2-40B4-BE49-F238E27FC236}">
                <a16:creationId xmlns:a16="http://schemas.microsoft.com/office/drawing/2014/main" id="{80B14053-01D9-B378-FEEB-40285DE97E12}"/>
              </a:ext>
            </a:extLst>
          </p:cNvPr>
          <p:cNvPicPr>
            <a:picLocks noChangeAspect="1"/>
          </p:cNvPicPr>
          <p:nvPr/>
        </p:nvPicPr>
        <p:blipFill>
          <a:blip r:embed="rId3"/>
          <a:stretch>
            <a:fillRect/>
          </a:stretch>
        </p:blipFill>
        <p:spPr>
          <a:xfrm>
            <a:off x="3986785" y="1975294"/>
            <a:ext cx="4218434" cy="4333875"/>
          </a:xfrm>
          <a:prstGeom prst="rect">
            <a:avLst/>
          </a:prstGeom>
        </p:spPr>
      </p:pic>
      <p:pic>
        <p:nvPicPr>
          <p:cNvPr id="12" name="Picture 11">
            <a:extLst>
              <a:ext uri="{FF2B5EF4-FFF2-40B4-BE49-F238E27FC236}">
                <a16:creationId xmlns:a16="http://schemas.microsoft.com/office/drawing/2014/main" id="{62331355-BEC0-06AF-EF37-7C74166BCAC8}"/>
              </a:ext>
            </a:extLst>
          </p:cNvPr>
          <p:cNvPicPr>
            <a:picLocks noChangeAspect="1"/>
          </p:cNvPicPr>
          <p:nvPr/>
        </p:nvPicPr>
        <p:blipFill>
          <a:blip r:embed="rId4"/>
          <a:stretch>
            <a:fillRect/>
          </a:stretch>
        </p:blipFill>
        <p:spPr>
          <a:xfrm>
            <a:off x="8205220" y="1975294"/>
            <a:ext cx="3846572" cy="4333875"/>
          </a:xfrm>
          <a:prstGeom prst="rect">
            <a:avLst/>
          </a:prstGeom>
        </p:spPr>
      </p:pic>
      <p:sp>
        <p:nvSpPr>
          <p:cNvPr id="13" name="TextBox 12">
            <a:extLst>
              <a:ext uri="{FF2B5EF4-FFF2-40B4-BE49-F238E27FC236}">
                <a16:creationId xmlns:a16="http://schemas.microsoft.com/office/drawing/2014/main" id="{26BFC69E-65AE-70A4-6D3F-762C429C39C2}"/>
              </a:ext>
            </a:extLst>
          </p:cNvPr>
          <p:cNvSpPr txBox="1"/>
          <p:nvPr/>
        </p:nvSpPr>
        <p:spPr>
          <a:xfrm>
            <a:off x="530352" y="932688"/>
            <a:ext cx="10799064" cy="523220"/>
          </a:xfrm>
          <a:prstGeom prst="rect">
            <a:avLst/>
          </a:prstGeom>
          <a:noFill/>
        </p:spPr>
        <p:txBody>
          <a:bodyPr wrap="square" rtlCol="0">
            <a:spAutoFit/>
          </a:bodyPr>
          <a:lstStyle/>
          <a:p>
            <a:r>
              <a:rPr lang="en-IN" sz="2800" b="1" dirty="0">
                <a:solidFill>
                  <a:schemeClr val="tx1">
                    <a:lumMod val="85000"/>
                    <a:lumOff val="15000"/>
                  </a:schemeClr>
                </a:solidFill>
              </a:rPr>
              <a:t>DEPENDENCIES BETWEEN STATE AND PRICE</a:t>
            </a:r>
          </a:p>
        </p:txBody>
      </p:sp>
    </p:spTree>
    <p:extLst>
      <p:ext uri="{BB962C8B-B14F-4D97-AF65-F5344CB8AC3E}">
        <p14:creationId xmlns:p14="http://schemas.microsoft.com/office/powerpoint/2010/main" val="1262347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5AED4-2B60-BD95-246E-413D6E796241}"/>
              </a:ext>
            </a:extLst>
          </p:cNvPr>
          <p:cNvSpPr>
            <a:spLocks noGrp="1"/>
          </p:cNvSpPr>
          <p:nvPr>
            <p:ph type="title"/>
          </p:nvPr>
        </p:nvSpPr>
        <p:spPr>
          <a:xfrm>
            <a:off x="581192" y="702156"/>
            <a:ext cx="11029616" cy="660300"/>
          </a:xfrm>
        </p:spPr>
        <p:txBody>
          <a:bodyPr/>
          <a:lstStyle/>
          <a:p>
            <a:r>
              <a:rPr lang="en-IN" dirty="0"/>
              <a:t>LINEAR REGRESSION </a:t>
            </a:r>
          </a:p>
        </p:txBody>
      </p:sp>
      <p:sp>
        <p:nvSpPr>
          <p:cNvPr id="3" name="Content Placeholder 2">
            <a:extLst>
              <a:ext uri="{FF2B5EF4-FFF2-40B4-BE49-F238E27FC236}">
                <a16:creationId xmlns:a16="http://schemas.microsoft.com/office/drawing/2014/main" id="{E84FED30-75C4-0BBB-ED59-6EBB32CA74CF}"/>
              </a:ext>
            </a:extLst>
          </p:cNvPr>
          <p:cNvSpPr>
            <a:spLocks noGrp="1"/>
          </p:cNvSpPr>
          <p:nvPr>
            <p:ph idx="1"/>
          </p:nvPr>
        </p:nvSpPr>
        <p:spPr>
          <a:xfrm>
            <a:off x="581192" y="1444752"/>
            <a:ext cx="11029615" cy="5641848"/>
          </a:xfrm>
        </p:spPr>
        <p:txBody>
          <a:bodyPr>
            <a:normAutofit lnSpcReduction="10000"/>
          </a:bodyPr>
          <a:lstStyle/>
          <a:p>
            <a:r>
              <a:rPr lang="en-US" dirty="0"/>
              <a:t>Linear Regression is a foundational statistical technique used for predicting a continuous target variable based on one or more predictor variables. In this project, we use </a:t>
            </a:r>
            <a:r>
              <a:rPr lang="en-US" b="1" dirty="0"/>
              <a:t>Linear Regression</a:t>
            </a:r>
            <a:r>
              <a:rPr lang="en-US" dirty="0"/>
              <a:t> to model the relationship between various property features (such as </a:t>
            </a:r>
            <a:r>
              <a:rPr lang="en-US" b="1" dirty="0"/>
              <a:t>bedrooms</a:t>
            </a:r>
            <a:r>
              <a:rPr lang="en-US" dirty="0"/>
              <a:t>, </a:t>
            </a:r>
            <a:r>
              <a:rPr lang="en-US" b="1" dirty="0"/>
              <a:t>bathrooms</a:t>
            </a:r>
            <a:r>
              <a:rPr lang="en-US" dirty="0"/>
              <a:t>, </a:t>
            </a:r>
            <a:r>
              <a:rPr lang="en-US" b="1" dirty="0"/>
              <a:t>house size</a:t>
            </a:r>
            <a:r>
              <a:rPr lang="en-US" dirty="0"/>
              <a:t>, etc.) and the </a:t>
            </a:r>
            <a:r>
              <a:rPr lang="en-US" b="1" dirty="0"/>
              <a:t>property price</a:t>
            </a:r>
            <a:r>
              <a:rPr lang="en-US" dirty="0"/>
              <a:t>. The goal is to predict property prices based on these features.</a:t>
            </a:r>
          </a:p>
          <a:p>
            <a:r>
              <a:rPr lang="en-US" dirty="0"/>
              <a:t>The process begins with the selection of relevant features (independent variables) that are most likely to influence the target variable (dependent variable) – </a:t>
            </a:r>
            <a:r>
              <a:rPr lang="en-US" b="1" dirty="0"/>
              <a:t>price</a:t>
            </a:r>
            <a:r>
              <a:rPr lang="en-US" dirty="0"/>
              <a:t> in this case. The Linear Regression model estimates the coefficients (weights) for each feature that </a:t>
            </a:r>
            <a:r>
              <a:rPr lang="en-US" dirty="0" err="1"/>
              <a:t>minimise</a:t>
            </a:r>
            <a:r>
              <a:rPr lang="en-US" dirty="0"/>
              <a:t> the sum of squared residuals, i.e., the difference between the observed and predicted values of the target.</a:t>
            </a:r>
          </a:p>
          <a:p>
            <a:r>
              <a:rPr lang="en-US" dirty="0"/>
              <a:t>Key steps in applying Linear Regression include:</a:t>
            </a:r>
          </a:p>
          <a:p>
            <a:pPr>
              <a:buFont typeface="Arial" panose="020B0604020202020204" pitchFamily="34" charset="0"/>
              <a:buChar char="•"/>
            </a:pPr>
            <a:r>
              <a:rPr lang="en-US" b="1" dirty="0"/>
              <a:t>Data Preprocessing</a:t>
            </a:r>
            <a:r>
              <a:rPr lang="en-US" dirty="0"/>
              <a:t>: Ensuring that the data is cleaned and properly encoded.</a:t>
            </a:r>
          </a:p>
          <a:p>
            <a:pPr>
              <a:buFont typeface="Arial" panose="020B0604020202020204" pitchFamily="34" charset="0"/>
              <a:buChar char="•"/>
            </a:pPr>
            <a:r>
              <a:rPr lang="en-US" b="1" dirty="0"/>
              <a:t>Model Training</a:t>
            </a:r>
            <a:r>
              <a:rPr lang="en-US" dirty="0"/>
              <a:t>: Fitting the Linear Regression model using the training dataset.</a:t>
            </a:r>
          </a:p>
          <a:p>
            <a:pPr>
              <a:buFont typeface="Arial" panose="020B0604020202020204" pitchFamily="34" charset="0"/>
              <a:buChar char="•"/>
            </a:pPr>
            <a:r>
              <a:rPr lang="en-US" b="1" dirty="0"/>
              <a:t>Model Evaluation</a:t>
            </a:r>
            <a:r>
              <a:rPr lang="en-US" dirty="0"/>
              <a:t>: Assessing the performance of the model using metrics like </a:t>
            </a:r>
            <a:r>
              <a:rPr lang="en-US" b="1" dirty="0"/>
              <a:t>R-squared</a:t>
            </a:r>
            <a:r>
              <a:rPr lang="en-US" dirty="0"/>
              <a:t>, </a:t>
            </a:r>
            <a:r>
              <a:rPr lang="en-US" b="1" dirty="0"/>
              <a:t>Mean Absolute Error (MAE)</a:t>
            </a:r>
            <a:r>
              <a:rPr lang="en-US" dirty="0"/>
              <a:t>, and </a:t>
            </a:r>
            <a:r>
              <a:rPr lang="en-US" b="1" dirty="0"/>
              <a:t>Root Mean Squared Error (RMSE)</a:t>
            </a:r>
            <a:r>
              <a:rPr lang="en-US" dirty="0"/>
              <a:t>.</a:t>
            </a:r>
          </a:p>
          <a:p>
            <a:pPr>
              <a:buFont typeface="Arial" panose="020B0604020202020204" pitchFamily="34" charset="0"/>
              <a:buChar char="•"/>
            </a:pPr>
            <a:r>
              <a:rPr lang="en-US" b="1" dirty="0"/>
              <a:t>Prediction</a:t>
            </a:r>
            <a:r>
              <a:rPr lang="en-US" dirty="0"/>
              <a:t>: Using the trained model to predict the target variable (property price) for new, unseen data.</a:t>
            </a:r>
          </a:p>
          <a:p>
            <a:r>
              <a:rPr lang="en-US" dirty="0"/>
              <a:t>Linear Regression assumes that there is a linear relationship between the independent variables and the dependent variable. This technique is simple, interpretable, and widely used for predictive modelling in real estate and many other fields.</a:t>
            </a:r>
          </a:p>
          <a:p>
            <a:endParaRPr lang="en-IN" dirty="0"/>
          </a:p>
        </p:txBody>
      </p:sp>
    </p:spTree>
    <p:extLst>
      <p:ext uri="{BB962C8B-B14F-4D97-AF65-F5344CB8AC3E}">
        <p14:creationId xmlns:p14="http://schemas.microsoft.com/office/powerpoint/2010/main" val="3308211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178A38-7EDB-50C8-8D11-58432C9327EC}"/>
              </a:ext>
            </a:extLst>
          </p:cNvPr>
          <p:cNvPicPr>
            <a:picLocks noChangeAspect="1"/>
          </p:cNvPicPr>
          <p:nvPr/>
        </p:nvPicPr>
        <p:blipFill>
          <a:blip r:embed="rId2"/>
          <a:stretch>
            <a:fillRect/>
          </a:stretch>
        </p:blipFill>
        <p:spPr>
          <a:xfrm>
            <a:off x="664273" y="1197865"/>
            <a:ext cx="4474655" cy="2889504"/>
          </a:xfrm>
          <a:prstGeom prst="rect">
            <a:avLst/>
          </a:prstGeom>
        </p:spPr>
      </p:pic>
      <p:pic>
        <p:nvPicPr>
          <p:cNvPr id="5" name="Picture 4">
            <a:extLst>
              <a:ext uri="{FF2B5EF4-FFF2-40B4-BE49-F238E27FC236}">
                <a16:creationId xmlns:a16="http://schemas.microsoft.com/office/drawing/2014/main" id="{9D193245-F1B5-CB21-0886-07EE1B2BA548}"/>
              </a:ext>
            </a:extLst>
          </p:cNvPr>
          <p:cNvPicPr>
            <a:picLocks noChangeAspect="1"/>
          </p:cNvPicPr>
          <p:nvPr/>
        </p:nvPicPr>
        <p:blipFill>
          <a:blip r:embed="rId3"/>
          <a:stretch>
            <a:fillRect/>
          </a:stretch>
        </p:blipFill>
        <p:spPr>
          <a:xfrm>
            <a:off x="5971033" y="1271016"/>
            <a:ext cx="6220968" cy="2816353"/>
          </a:xfrm>
          <a:prstGeom prst="rect">
            <a:avLst/>
          </a:prstGeom>
        </p:spPr>
      </p:pic>
      <p:sp>
        <p:nvSpPr>
          <p:cNvPr id="6" name="TextBox 5">
            <a:extLst>
              <a:ext uri="{FF2B5EF4-FFF2-40B4-BE49-F238E27FC236}">
                <a16:creationId xmlns:a16="http://schemas.microsoft.com/office/drawing/2014/main" id="{639414CE-A2EA-9322-A714-369EC6E0EBF4}"/>
              </a:ext>
            </a:extLst>
          </p:cNvPr>
          <p:cNvSpPr txBox="1"/>
          <p:nvPr/>
        </p:nvSpPr>
        <p:spPr>
          <a:xfrm>
            <a:off x="902208" y="4462270"/>
            <a:ext cx="4986528" cy="1415772"/>
          </a:xfrm>
          <a:prstGeom prst="rect">
            <a:avLst/>
          </a:prstGeom>
          <a:noFill/>
        </p:spPr>
        <p:txBody>
          <a:bodyPr wrap="square" rtlCol="0">
            <a:spAutoFit/>
          </a:bodyPr>
          <a:lstStyle/>
          <a:p>
            <a:pPr algn="just">
              <a:buClr>
                <a:schemeClr val="accent1"/>
              </a:buClr>
            </a:pPr>
            <a:r>
              <a:rPr lang="en-IN" sz="1700" b="0" dirty="0">
                <a:effectLst/>
              </a:rPr>
              <a:t># create a Linear Regression model</a:t>
            </a:r>
          </a:p>
          <a:p>
            <a:pPr algn="just">
              <a:buClr>
                <a:schemeClr val="accent1"/>
              </a:buClr>
            </a:pPr>
            <a:r>
              <a:rPr lang="en-US" sz="1700" b="0" dirty="0" err="1">
                <a:effectLst/>
              </a:rPr>
              <a:t>lm</a:t>
            </a:r>
            <a:r>
              <a:rPr lang="en-US" sz="1700" b="0" dirty="0">
                <a:effectLst/>
              </a:rPr>
              <a:t> = </a:t>
            </a:r>
            <a:r>
              <a:rPr lang="en-US" sz="1700" b="0" dirty="0" err="1">
                <a:effectLst/>
              </a:rPr>
              <a:t>LinearRegression</a:t>
            </a:r>
            <a:r>
              <a:rPr lang="en-US" sz="1700" b="0" dirty="0">
                <a:effectLst/>
              </a:rPr>
              <a:t>().fit(</a:t>
            </a:r>
            <a:r>
              <a:rPr lang="en-US" sz="1700" b="0" dirty="0" err="1">
                <a:effectLst/>
              </a:rPr>
              <a:t>X_train</a:t>
            </a:r>
            <a:r>
              <a:rPr lang="en-US" sz="1700" b="0" dirty="0">
                <a:effectLst/>
              </a:rPr>
              <a:t>, </a:t>
            </a:r>
            <a:r>
              <a:rPr lang="en-US" sz="1700" b="0" dirty="0" err="1">
                <a:effectLst/>
              </a:rPr>
              <a:t>y_train</a:t>
            </a:r>
            <a:r>
              <a:rPr lang="en-US" sz="1700" b="0" dirty="0">
                <a:effectLst/>
              </a:rPr>
              <a:t>)</a:t>
            </a:r>
          </a:p>
          <a:p>
            <a:pPr algn="just"/>
            <a:r>
              <a:rPr lang="en-US" sz="1700" b="0" dirty="0">
                <a:effectLst/>
              </a:rPr>
              <a:t># Get the prediction.</a:t>
            </a:r>
          </a:p>
          <a:p>
            <a:pPr algn="just">
              <a:buClr>
                <a:schemeClr val="accent1"/>
              </a:buClr>
            </a:pPr>
            <a:r>
              <a:rPr lang="en-US" sz="1700" b="0" dirty="0" err="1">
                <a:effectLst/>
              </a:rPr>
              <a:t>y_pred_linearRegression</a:t>
            </a:r>
            <a:r>
              <a:rPr lang="en-US" sz="1700" b="0" dirty="0">
                <a:effectLst/>
              </a:rPr>
              <a:t> = </a:t>
            </a:r>
            <a:r>
              <a:rPr lang="en-US" sz="1700" b="0" dirty="0" err="1">
                <a:effectLst/>
              </a:rPr>
              <a:t>lm.predict</a:t>
            </a:r>
            <a:r>
              <a:rPr lang="en-US" sz="1700" b="0" dirty="0">
                <a:effectLst/>
              </a:rPr>
              <a:t>(</a:t>
            </a:r>
            <a:r>
              <a:rPr lang="en-US" sz="1700" b="0" dirty="0" err="1">
                <a:effectLst/>
              </a:rPr>
              <a:t>X_test</a:t>
            </a:r>
            <a:r>
              <a:rPr lang="en-US" sz="1700" b="0" dirty="0">
                <a:effectLst/>
              </a:rPr>
              <a:t>)</a:t>
            </a:r>
          </a:p>
          <a:p>
            <a:endParaRPr lang="en-IN" dirty="0"/>
          </a:p>
        </p:txBody>
      </p:sp>
      <p:sp>
        <p:nvSpPr>
          <p:cNvPr id="7" name="TextBox 6">
            <a:extLst>
              <a:ext uri="{FF2B5EF4-FFF2-40B4-BE49-F238E27FC236}">
                <a16:creationId xmlns:a16="http://schemas.microsoft.com/office/drawing/2014/main" id="{1E415D1C-4995-54F6-F7A4-C5A318CD8A51}"/>
              </a:ext>
            </a:extLst>
          </p:cNvPr>
          <p:cNvSpPr txBox="1"/>
          <p:nvPr/>
        </p:nvSpPr>
        <p:spPr>
          <a:xfrm>
            <a:off x="6163056" y="4462270"/>
            <a:ext cx="5806440" cy="1754326"/>
          </a:xfrm>
          <a:prstGeom prst="rect">
            <a:avLst/>
          </a:prstGeom>
          <a:noFill/>
        </p:spPr>
        <p:txBody>
          <a:bodyPr wrap="square" rtlCol="0">
            <a:spAutoFit/>
          </a:bodyPr>
          <a:lstStyle/>
          <a:p>
            <a:pPr algn="just"/>
            <a:r>
              <a:rPr lang="en-US" sz="1800" b="0" dirty="0">
                <a:effectLst/>
              </a:rPr>
              <a:t># Predicted data Distribution of Linear Regression.</a:t>
            </a:r>
          </a:p>
          <a:p>
            <a:pPr algn="just"/>
            <a:r>
              <a:rPr lang="en-US" sz="1800" b="0" dirty="0" err="1">
                <a:effectLst/>
              </a:rPr>
              <a:t>plt.figure</a:t>
            </a:r>
            <a:r>
              <a:rPr lang="en-US" sz="1800" b="0" dirty="0">
                <a:effectLst/>
              </a:rPr>
              <a:t>(</a:t>
            </a:r>
            <a:r>
              <a:rPr lang="en-US" sz="1800" b="0" dirty="0" err="1">
                <a:effectLst/>
              </a:rPr>
              <a:t>figsize</a:t>
            </a:r>
            <a:r>
              <a:rPr lang="en-US" sz="1800" b="0" dirty="0">
                <a:effectLst/>
              </a:rPr>
              <a:t>=(6, 6))</a:t>
            </a:r>
          </a:p>
          <a:p>
            <a:pPr algn="just"/>
            <a:r>
              <a:rPr lang="en-US" sz="1800" b="0" dirty="0" err="1">
                <a:effectLst/>
              </a:rPr>
              <a:t>plt.title</a:t>
            </a:r>
            <a:r>
              <a:rPr lang="en-US" sz="1800" b="0" dirty="0">
                <a:effectLst/>
              </a:rPr>
              <a:t>('Data Distribution of Linear Regression')</a:t>
            </a:r>
          </a:p>
          <a:p>
            <a:pPr algn="just"/>
            <a:r>
              <a:rPr lang="en-US" sz="1800" b="0" dirty="0" err="1">
                <a:effectLst/>
              </a:rPr>
              <a:t>sns.distplot</a:t>
            </a:r>
            <a:r>
              <a:rPr lang="en-US" sz="1800" b="0" dirty="0">
                <a:effectLst/>
              </a:rPr>
              <a:t>((</a:t>
            </a:r>
            <a:r>
              <a:rPr lang="en-US" sz="1800" b="0" dirty="0" err="1">
                <a:effectLst/>
              </a:rPr>
              <a:t>y_test</a:t>
            </a:r>
            <a:r>
              <a:rPr lang="en-US" sz="1800" b="0" dirty="0">
                <a:effectLst/>
              </a:rPr>
              <a:t> - </a:t>
            </a:r>
            <a:r>
              <a:rPr lang="en-US" sz="1800" b="0" dirty="0" err="1">
                <a:effectLst/>
              </a:rPr>
              <a:t>y_pred_linearRegression</a:t>
            </a:r>
            <a:r>
              <a:rPr lang="en-US" sz="1800" b="0" dirty="0">
                <a:effectLst/>
              </a:rPr>
              <a:t>), bins=50)</a:t>
            </a:r>
          </a:p>
          <a:p>
            <a:pPr marL="285750" indent="-285750" algn="just">
              <a:buClr>
                <a:schemeClr val="accent1"/>
              </a:buClr>
              <a:buFont typeface="Wingdings" panose="05000000000000000000" pitchFamily="2" charset="2"/>
              <a:buChar char="Ø"/>
            </a:pPr>
            <a:endParaRPr lang="en-US" sz="1800" b="0" dirty="0">
              <a:effectLst/>
            </a:endParaRPr>
          </a:p>
          <a:p>
            <a:endParaRPr lang="en-IN" dirty="0"/>
          </a:p>
        </p:txBody>
      </p:sp>
    </p:spTree>
    <p:extLst>
      <p:ext uri="{BB962C8B-B14F-4D97-AF65-F5344CB8AC3E}">
        <p14:creationId xmlns:p14="http://schemas.microsoft.com/office/powerpoint/2010/main" val="2817932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EB9B-0A90-D737-BA66-D34BAFED91D3}"/>
              </a:ext>
            </a:extLst>
          </p:cNvPr>
          <p:cNvSpPr>
            <a:spLocks noGrp="1"/>
          </p:cNvSpPr>
          <p:nvPr>
            <p:ph type="title"/>
          </p:nvPr>
        </p:nvSpPr>
        <p:spPr>
          <a:xfrm>
            <a:off x="581192" y="702156"/>
            <a:ext cx="11029616" cy="1035204"/>
          </a:xfrm>
        </p:spPr>
        <p:txBody>
          <a:bodyPr/>
          <a:lstStyle/>
          <a:p>
            <a:r>
              <a:rPr lang="en-IN" dirty="0"/>
              <a:t>DECISION TREE REGRESSION </a:t>
            </a:r>
          </a:p>
        </p:txBody>
      </p:sp>
      <p:sp>
        <p:nvSpPr>
          <p:cNvPr id="3" name="Content Placeholder 2">
            <a:extLst>
              <a:ext uri="{FF2B5EF4-FFF2-40B4-BE49-F238E27FC236}">
                <a16:creationId xmlns:a16="http://schemas.microsoft.com/office/drawing/2014/main" id="{8EBAB106-7A36-8B50-EB4F-1E02EE29AAC1}"/>
              </a:ext>
            </a:extLst>
          </p:cNvPr>
          <p:cNvSpPr>
            <a:spLocks noGrp="1"/>
          </p:cNvSpPr>
          <p:nvPr>
            <p:ph idx="1"/>
          </p:nvPr>
        </p:nvSpPr>
        <p:spPr>
          <a:xfrm>
            <a:off x="581192" y="905256"/>
            <a:ext cx="11029615" cy="5623560"/>
          </a:xfrm>
        </p:spPr>
        <p:txBody>
          <a:bodyPr/>
          <a:lstStyle/>
          <a:p>
            <a:r>
              <a:rPr lang="en-US" b="1" dirty="0"/>
              <a:t>Decision Tree Regression</a:t>
            </a:r>
            <a:r>
              <a:rPr lang="en-US" dirty="0"/>
              <a:t> is a powerful, non-linear model used to predict continuous target variables by recursively splitting the data based on feature values. </a:t>
            </a:r>
          </a:p>
          <a:p>
            <a:r>
              <a:rPr lang="en-US" dirty="0"/>
              <a:t>In the context of your dataset, we use </a:t>
            </a:r>
            <a:r>
              <a:rPr lang="en-US" b="1" dirty="0"/>
              <a:t>Decision Tree Regression</a:t>
            </a:r>
            <a:r>
              <a:rPr lang="en-US" dirty="0"/>
              <a:t> to predict property prices based on features such as </a:t>
            </a:r>
            <a:r>
              <a:rPr lang="en-US" b="1" dirty="0"/>
              <a:t>bedrooms</a:t>
            </a:r>
            <a:r>
              <a:rPr lang="en-US" dirty="0"/>
              <a:t>, </a:t>
            </a:r>
            <a:r>
              <a:rPr lang="en-US" b="1" dirty="0"/>
              <a:t>bathrooms</a:t>
            </a:r>
            <a:r>
              <a:rPr lang="en-US" dirty="0"/>
              <a:t>, </a:t>
            </a:r>
            <a:r>
              <a:rPr lang="en-US" b="1" dirty="0" err="1"/>
              <a:t>acre_lot</a:t>
            </a:r>
            <a:r>
              <a:rPr lang="en-US" dirty="0"/>
              <a:t>, </a:t>
            </a:r>
            <a:r>
              <a:rPr lang="en-US" b="1" dirty="0" err="1"/>
              <a:t>house_size</a:t>
            </a:r>
            <a:r>
              <a:rPr lang="en-US" dirty="0"/>
              <a:t>, and more. </a:t>
            </a:r>
          </a:p>
          <a:p>
            <a:r>
              <a:rPr lang="en-US" dirty="0"/>
              <a:t>The process starts by selecting relevant features and encoding categorical variables, such as </a:t>
            </a:r>
            <a:r>
              <a:rPr lang="en-US" b="1" dirty="0"/>
              <a:t>city</a:t>
            </a:r>
            <a:r>
              <a:rPr lang="en-US" dirty="0"/>
              <a:t> and </a:t>
            </a:r>
            <a:r>
              <a:rPr lang="en-US" b="1" dirty="0"/>
              <a:t>state</a:t>
            </a:r>
            <a:r>
              <a:rPr lang="en-US" dirty="0"/>
              <a:t>, into numerical values. </a:t>
            </a:r>
          </a:p>
          <a:p>
            <a:r>
              <a:rPr lang="en-US" dirty="0"/>
              <a:t>Missing values are handled by imputation, and the data is then split into training and test sets. The </a:t>
            </a:r>
            <a:r>
              <a:rPr lang="en-US" b="1" dirty="0" err="1"/>
              <a:t>DecisionTreeRegressor</a:t>
            </a:r>
            <a:r>
              <a:rPr lang="en-US" dirty="0"/>
              <a:t> from scikit-learn is used to train the model on the training data and make predictions on the test data.</a:t>
            </a:r>
            <a:endParaRPr lang="en-IN" dirty="0"/>
          </a:p>
        </p:txBody>
      </p:sp>
    </p:spTree>
    <p:extLst>
      <p:ext uri="{BB962C8B-B14F-4D97-AF65-F5344CB8AC3E}">
        <p14:creationId xmlns:p14="http://schemas.microsoft.com/office/powerpoint/2010/main" val="3667845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1B1F1-3C7D-290E-D87B-BDF4EAD3E05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076708F-A31A-8DAE-A359-38965017385F}"/>
              </a:ext>
            </a:extLst>
          </p:cNvPr>
          <p:cNvPicPr>
            <a:picLocks noChangeAspect="1"/>
          </p:cNvPicPr>
          <p:nvPr/>
        </p:nvPicPr>
        <p:blipFill>
          <a:blip r:embed="rId2"/>
          <a:stretch>
            <a:fillRect/>
          </a:stretch>
        </p:blipFill>
        <p:spPr>
          <a:xfrm>
            <a:off x="152209" y="814007"/>
            <a:ext cx="5267325" cy="3575114"/>
          </a:xfrm>
          <a:prstGeom prst="rect">
            <a:avLst/>
          </a:prstGeom>
        </p:spPr>
      </p:pic>
      <p:pic>
        <p:nvPicPr>
          <p:cNvPr id="7" name="Picture 6">
            <a:extLst>
              <a:ext uri="{FF2B5EF4-FFF2-40B4-BE49-F238E27FC236}">
                <a16:creationId xmlns:a16="http://schemas.microsoft.com/office/drawing/2014/main" id="{65E5B848-10F0-0E80-2A38-FE62C9CCBD24}"/>
              </a:ext>
            </a:extLst>
          </p:cNvPr>
          <p:cNvPicPr>
            <a:picLocks noChangeAspect="1"/>
          </p:cNvPicPr>
          <p:nvPr/>
        </p:nvPicPr>
        <p:blipFill>
          <a:blip r:embed="rId3"/>
          <a:stretch>
            <a:fillRect/>
          </a:stretch>
        </p:blipFill>
        <p:spPr>
          <a:xfrm>
            <a:off x="6096000" y="750379"/>
            <a:ext cx="5438775" cy="3702369"/>
          </a:xfrm>
          <a:prstGeom prst="rect">
            <a:avLst/>
          </a:prstGeom>
        </p:spPr>
      </p:pic>
      <p:sp>
        <p:nvSpPr>
          <p:cNvPr id="8" name="TextBox 7">
            <a:extLst>
              <a:ext uri="{FF2B5EF4-FFF2-40B4-BE49-F238E27FC236}">
                <a16:creationId xmlns:a16="http://schemas.microsoft.com/office/drawing/2014/main" id="{3C1BC9EC-B879-F31F-64B1-A9E59B341728}"/>
              </a:ext>
            </a:extLst>
          </p:cNvPr>
          <p:cNvSpPr txBox="1"/>
          <p:nvPr/>
        </p:nvSpPr>
        <p:spPr>
          <a:xfrm>
            <a:off x="225742" y="4734021"/>
            <a:ext cx="6357938" cy="892552"/>
          </a:xfrm>
          <a:prstGeom prst="rect">
            <a:avLst/>
          </a:prstGeom>
          <a:noFill/>
        </p:spPr>
        <p:txBody>
          <a:bodyPr wrap="square" rtlCol="0">
            <a:spAutoFit/>
          </a:bodyPr>
          <a:lstStyle/>
          <a:p>
            <a:pPr algn="just"/>
            <a:r>
              <a:rPr lang="en-US" sz="1700" b="0" dirty="0">
                <a:effectLst/>
              </a:rPr>
              <a:t># Create the Decision Tree Regressor model and fitting data.</a:t>
            </a:r>
          </a:p>
          <a:p>
            <a:pPr algn="just"/>
            <a:r>
              <a:rPr lang="en-US" sz="1700" b="0" dirty="0" err="1">
                <a:effectLst/>
              </a:rPr>
              <a:t>decisionTree_model</a:t>
            </a:r>
            <a:r>
              <a:rPr lang="en-US" sz="1700" b="0" dirty="0">
                <a:effectLst/>
              </a:rPr>
              <a:t> = </a:t>
            </a:r>
            <a:r>
              <a:rPr lang="en-US" sz="1700" b="0" dirty="0" err="1">
                <a:effectLst/>
              </a:rPr>
              <a:t>DecisionTreeRegressor</a:t>
            </a:r>
            <a:r>
              <a:rPr lang="en-US" sz="1700" b="0" dirty="0">
                <a:effectLst/>
              </a:rPr>
              <a:t>().fit(</a:t>
            </a:r>
            <a:r>
              <a:rPr lang="en-US" sz="1700" b="0" dirty="0" err="1">
                <a:effectLst/>
              </a:rPr>
              <a:t>X_train</a:t>
            </a:r>
            <a:r>
              <a:rPr lang="en-US" sz="1700" b="0" dirty="0">
                <a:effectLst/>
              </a:rPr>
              <a:t>, </a:t>
            </a:r>
            <a:r>
              <a:rPr lang="en-US" sz="1700" b="0" dirty="0" err="1">
                <a:effectLst/>
              </a:rPr>
              <a:t>y_train</a:t>
            </a:r>
            <a:r>
              <a:rPr lang="en-US" sz="1700" b="0" dirty="0">
                <a:effectLst/>
              </a:rPr>
              <a:t>)</a:t>
            </a:r>
          </a:p>
          <a:p>
            <a:endParaRPr lang="en-IN" dirty="0"/>
          </a:p>
        </p:txBody>
      </p:sp>
      <p:sp>
        <p:nvSpPr>
          <p:cNvPr id="9" name="TextBox 8">
            <a:extLst>
              <a:ext uri="{FF2B5EF4-FFF2-40B4-BE49-F238E27FC236}">
                <a16:creationId xmlns:a16="http://schemas.microsoft.com/office/drawing/2014/main" id="{72142D28-4318-581A-B2A2-44D2020B4B8C}"/>
              </a:ext>
            </a:extLst>
          </p:cNvPr>
          <p:cNvSpPr txBox="1"/>
          <p:nvPr/>
        </p:nvSpPr>
        <p:spPr>
          <a:xfrm>
            <a:off x="6400800" y="4526272"/>
            <a:ext cx="5565458" cy="1415772"/>
          </a:xfrm>
          <a:prstGeom prst="rect">
            <a:avLst/>
          </a:prstGeom>
          <a:noFill/>
        </p:spPr>
        <p:txBody>
          <a:bodyPr wrap="square" rtlCol="0">
            <a:spAutoFit/>
          </a:bodyPr>
          <a:lstStyle/>
          <a:p>
            <a:pPr algn="just"/>
            <a:r>
              <a:rPr lang="en-US" sz="1700" b="0" dirty="0">
                <a:effectLst/>
              </a:rPr>
              <a:t># Predicted data Distribution of Decision Tree Regressor.</a:t>
            </a:r>
          </a:p>
          <a:p>
            <a:pPr algn="just"/>
            <a:r>
              <a:rPr lang="en-US" sz="1700" b="0" dirty="0" err="1">
                <a:effectLst/>
              </a:rPr>
              <a:t>plt.figure</a:t>
            </a:r>
            <a:r>
              <a:rPr lang="en-US" sz="1700" b="0" dirty="0">
                <a:effectLst/>
              </a:rPr>
              <a:t>(</a:t>
            </a:r>
            <a:r>
              <a:rPr lang="en-US" sz="1700" b="0" dirty="0" err="1">
                <a:effectLst/>
              </a:rPr>
              <a:t>figsize</a:t>
            </a:r>
            <a:r>
              <a:rPr lang="en-US" sz="1700" b="0" dirty="0">
                <a:effectLst/>
              </a:rPr>
              <a:t>=(6, 6))</a:t>
            </a:r>
          </a:p>
          <a:p>
            <a:pPr algn="just"/>
            <a:r>
              <a:rPr lang="en-US" sz="1700" b="0" dirty="0" err="1">
                <a:effectLst/>
              </a:rPr>
              <a:t>plt.title</a:t>
            </a:r>
            <a:r>
              <a:rPr lang="en-US" sz="1700" b="0" dirty="0">
                <a:effectLst/>
              </a:rPr>
              <a:t>('Price Distribution of Decision Tree Regressor')</a:t>
            </a:r>
          </a:p>
          <a:p>
            <a:pPr algn="just"/>
            <a:r>
              <a:rPr lang="en-US" sz="1700" b="0" dirty="0" err="1">
                <a:effectLst/>
              </a:rPr>
              <a:t>sns.distplot</a:t>
            </a:r>
            <a:r>
              <a:rPr lang="en-US" sz="1700" b="0" dirty="0">
                <a:effectLst/>
              </a:rPr>
              <a:t>((</a:t>
            </a:r>
            <a:r>
              <a:rPr lang="en-US" sz="1700" b="0" dirty="0" err="1">
                <a:effectLst/>
              </a:rPr>
              <a:t>y_test</a:t>
            </a:r>
            <a:r>
              <a:rPr lang="en-US" sz="1700" b="0" dirty="0">
                <a:effectLst/>
              </a:rPr>
              <a:t> - </a:t>
            </a:r>
            <a:r>
              <a:rPr lang="en-US" sz="1700" b="0" dirty="0" err="1">
                <a:effectLst/>
              </a:rPr>
              <a:t>y_pred_decisionTree</a:t>
            </a:r>
            <a:r>
              <a:rPr lang="en-US" sz="1700" b="0" dirty="0">
                <a:effectLst/>
              </a:rPr>
              <a:t>), bins=50)</a:t>
            </a:r>
          </a:p>
          <a:p>
            <a:endParaRPr lang="en-IN" dirty="0"/>
          </a:p>
        </p:txBody>
      </p:sp>
    </p:spTree>
    <p:extLst>
      <p:ext uri="{BB962C8B-B14F-4D97-AF65-F5344CB8AC3E}">
        <p14:creationId xmlns:p14="http://schemas.microsoft.com/office/powerpoint/2010/main" val="3046303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736FE-159D-58F3-34CD-AD924005938A}"/>
              </a:ext>
            </a:extLst>
          </p:cNvPr>
          <p:cNvSpPr>
            <a:spLocks noGrp="1"/>
          </p:cNvSpPr>
          <p:nvPr>
            <p:ph type="title"/>
          </p:nvPr>
        </p:nvSpPr>
        <p:spPr>
          <a:xfrm>
            <a:off x="581192" y="702156"/>
            <a:ext cx="11029616" cy="998628"/>
          </a:xfrm>
        </p:spPr>
        <p:txBody>
          <a:bodyPr/>
          <a:lstStyle/>
          <a:p>
            <a:r>
              <a:rPr lang="en-IN" dirty="0"/>
              <a:t>RANDOM FOREST REGRESSION </a:t>
            </a:r>
          </a:p>
        </p:txBody>
      </p:sp>
      <p:sp>
        <p:nvSpPr>
          <p:cNvPr id="3" name="Content Placeholder 2">
            <a:extLst>
              <a:ext uri="{FF2B5EF4-FFF2-40B4-BE49-F238E27FC236}">
                <a16:creationId xmlns:a16="http://schemas.microsoft.com/office/drawing/2014/main" id="{9AD76A9D-B07B-842B-D8F0-48F5155489F7}"/>
              </a:ext>
            </a:extLst>
          </p:cNvPr>
          <p:cNvSpPr>
            <a:spLocks noGrp="1"/>
          </p:cNvSpPr>
          <p:nvPr>
            <p:ph idx="1"/>
          </p:nvPr>
        </p:nvSpPr>
        <p:spPr>
          <a:xfrm>
            <a:off x="581192" y="2103120"/>
            <a:ext cx="11029615" cy="4052724"/>
          </a:xfrm>
        </p:spPr>
        <p:txBody>
          <a:bodyPr>
            <a:normAutofit/>
          </a:bodyPr>
          <a:lstStyle/>
          <a:p>
            <a:r>
              <a:rPr lang="en-US" b="1" dirty="0"/>
              <a:t>Random Forest Regression</a:t>
            </a:r>
            <a:r>
              <a:rPr lang="en-US" dirty="0"/>
              <a:t> is an ensemble learning method that builds multiple decision trees and combines their predictions to provide a more accurate and robust model. </a:t>
            </a:r>
          </a:p>
          <a:p>
            <a:r>
              <a:rPr lang="en-US" dirty="0"/>
              <a:t>Unlike a single decision tree, which can be prone to overfitting, </a:t>
            </a:r>
            <a:r>
              <a:rPr lang="en-US" b="1" dirty="0"/>
              <a:t>Random Forests</a:t>
            </a:r>
            <a:r>
              <a:rPr lang="en-US" dirty="0"/>
              <a:t> mitigate this issue by averaging the predictions of numerous trees, which are trained on random subsets of the data. </a:t>
            </a:r>
          </a:p>
          <a:p>
            <a:r>
              <a:rPr lang="en-US" dirty="0"/>
              <a:t>This ensemble technique helps improve the accuracy and generalizability of the model, making it ideal for predicting complex and non-linear relationships, like property prices in your dataset.</a:t>
            </a:r>
          </a:p>
          <a:p>
            <a:r>
              <a:rPr lang="en-US" dirty="0"/>
              <a:t>In the case of predicting property prices, </a:t>
            </a:r>
            <a:r>
              <a:rPr lang="en-US" b="1" dirty="0"/>
              <a:t>Random Forest Regression</a:t>
            </a:r>
            <a:r>
              <a:rPr lang="en-US" dirty="0"/>
              <a:t> leverages multiple decision trees trained on random samples of the data, each using a random subset of features for splitting nodes. </a:t>
            </a:r>
          </a:p>
          <a:p>
            <a:r>
              <a:rPr lang="en-US" dirty="0"/>
              <a:t>This diversity among the trees reduces the variance and prevents overfitting. The model is trained on the selected features, such as </a:t>
            </a:r>
            <a:r>
              <a:rPr lang="en-US" b="1" dirty="0"/>
              <a:t>bedrooms</a:t>
            </a:r>
            <a:r>
              <a:rPr lang="en-US" dirty="0"/>
              <a:t>, </a:t>
            </a:r>
            <a:r>
              <a:rPr lang="en-US" b="1" dirty="0"/>
              <a:t>bathrooms</a:t>
            </a:r>
            <a:r>
              <a:rPr lang="en-US" dirty="0"/>
              <a:t>, </a:t>
            </a:r>
            <a:r>
              <a:rPr lang="en-US" b="1" dirty="0"/>
              <a:t>house size</a:t>
            </a:r>
            <a:r>
              <a:rPr lang="en-US" dirty="0"/>
              <a:t>, and others.</a:t>
            </a:r>
          </a:p>
          <a:p>
            <a:endParaRPr lang="en-IN" dirty="0"/>
          </a:p>
        </p:txBody>
      </p:sp>
    </p:spTree>
    <p:extLst>
      <p:ext uri="{BB962C8B-B14F-4D97-AF65-F5344CB8AC3E}">
        <p14:creationId xmlns:p14="http://schemas.microsoft.com/office/powerpoint/2010/main" val="377958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D91E19-82BC-CD3F-28C3-A49650F0451B}"/>
              </a:ext>
            </a:extLst>
          </p:cNvPr>
          <p:cNvPicPr>
            <a:picLocks noChangeAspect="1"/>
          </p:cNvPicPr>
          <p:nvPr/>
        </p:nvPicPr>
        <p:blipFill>
          <a:blip r:embed="rId2"/>
          <a:stretch>
            <a:fillRect/>
          </a:stretch>
        </p:blipFill>
        <p:spPr>
          <a:xfrm>
            <a:off x="143065" y="878015"/>
            <a:ext cx="5267325" cy="3867722"/>
          </a:xfrm>
          <a:prstGeom prst="rect">
            <a:avLst/>
          </a:prstGeom>
        </p:spPr>
      </p:pic>
      <p:pic>
        <p:nvPicPr>
          <p:cNvPr id="5" name="Picture 4">
            <a:extLst>
              <a:ext uri="{FF2B5EF4-FFF2-40B4-BE49-F238E27FC236}">
                <a16:creationId xmlns:a16="http://schemas.microsoft.com/office/drawing/2014/main" id="{4FD772EF-87CB-5490-3268-BA8F9E815670}"/>
              </a:ext>
            </a:extLst>
          </p:cNvPr>
          <p:cNvPicPr>
            <a:picLocks noChangeAspect="1"/>
          </p:cNvPicPr>
          <p:nvPr/>
        </p:nvPicPr>
        <p:blipFill>
          <a:blip r:embed="rId3"/>
          <a:stretch>
            <a:fillRect/>
          </a:stretch>
        </p:blipFill>
        <p:spPr>
          <a:xfrm>
            <a:off x="6096000" y="823912"/>
            <a:ext cx="5353050" cy="3921825"/>
          </a:xfrm>
          <a:prstGeom prst="rect">
            <a:avLst/>
          </a:prstGeom>
        </p:spPr>
      </p:pic>
      <p:sp>
        <p:nvSpPr>
          <p:cNvPr id="6" name="TextBox 5">
            <a:extLst>
              <a:ext uri="{FF2B5EF4-FFF2-40B4-BE49-F238E27FC236}">
                <a16:creationId xmlns:a16="http://schemas.microsoft.com/office/drawing/2014/main" id="{D96DE696-059A-4BA2-422F-952C9BC7FB4E}"/>
              </a:ext>
            </a:extLst>
          </p:cNvPr>
          <p:cNvSpPr txBox="1"/>
          <p:nvPr/>
        </p:nvSpPr>
        <p:spPr>
          <a:xfrm>
            <a:off x="6263640" y="5001768"/>
            <a:ext cx="5586984" cy="1415772"/>
          </a:xfrm>
          <a:prstGeom prst="rect">
            <a:avLst/>
          </a:prstGeom>
          <a:noFill/>
        </p:spPr>
        <p:txBody>
          <a:bodyPr wrap="square" rtlCol="0">
            <a:spAutoFit/>
          </a:bodyPr>
          <a:lstStyle/>
          <a:p>
            <a:pPr algn="just"/>
            <a:r>
              <a:rPr lang="en-IN" sz="1700" b="0" dirty="0">
                <a:effectLst/>
              </a:rPr>
              <a:t># Distribution of Random Forest Regressor.</a:t>
            </a:r>
          </a:p>
          <a:p>
            <a:pPr algn="just"/>
            <a:r>
              <a:rPr lang="en-IN" sz="1700" b="0" dirty="0" err="1">
                <a:effectLst/>
              </a:rPr>
              <a:t>plt.figure</a:t>
            </a:r>
            <a:r>
              <a:rPr lang="en-IN" sz="1700" b="0" dirty="0">
                <a:effectLst/>
              </a:rPr>
              <a:t>(</a:t>
            </a:r>
            <a:r>
              <a:rPr lang="en-IN" sz="1700" b="0" dirty="0" err="1">
                <a:effectLst/>
              </a:rPr>
              <a:t>figsize</a:t>
            </a:r>
            <a:r>
              <a:rPr lang="en-IN" sz="1700" b="0" dirty="0">
                <a:effectLst/>
              </a:rPr>
              <a:t>=(6, 6))</a:t>
            </a:r>
          </a:p>
          <a:p>
            <a:pPr algn="just"/>
            <a:r>
              <a:rPr lang="en-IN" sz="1700" b="0" dirty="0" err="1">
                <a:effectLst/>
              </a:rPr>
              <a:t>plt.title</a:t>
            </a:r>
            <a:r>
              <a:rPr lang="en-IN" sz="1700" b="0" dirty="0">
                <a:effectLst/>
              </a:rPr>
              <a:t>('Price Distribution of Random Forest Regressor')</a:t>
            </a:r>
          </a:p>
          <a:p>
            <a:pPr algn="just"/>
            <a:r>
              <a:rPr lang="en-IN" sz="1700" b="0" dirty="0" err="1">
                <a:effectLst/>
              </a:rPr>
              <a:t>sns.distplot</a:t>
            </a:r>
            <a:r>
              <a:rPr lang="en-IN" sz="1700" b="0" dirty="0">
                <a:effectLst/>
              </a:rPr>
              <a:t>((</a:t>
            </a:r>
            <a:r>
              <a:rPr lang="en-IN" sz="1700" b="0" dirty="0" err="1">
                <a:effectLst/>
              </a:rPr>
              <a:t>y_test</a:t>
            </a:r>
            <a:r>
              <a:rPr lang="en-IN" sz="1700" b="0" dirty="0">
                <a:effectLst/>
              </a:rPr>
              <a:t> - </a:t>
            </a:r>
            <a:r>
              <a:rPr lang="en-IN" sz="1700" b="0" dirty="0" err="1">
                <a:effectLst/>
              </a:rPr>
              <a:t>y_pred_RFR</a:t>
            </a:r>
            <a:r>
              <a:rPr lang="en-IN" sz="1700" b="0" dirty="0">
                <a:effectLst/>
              </a:rPr>
              <a:t>), bins=50)</a:t>
            </a:r>
          </a:p>
          <a:p>
            <a:endParaRPr lang="en-IN" dirty="0"/>
          </a:p>
        </p:txBody>
      </p:sp>
      <p:sp>
        <p:nvSpPr>
          <p:cNvPr id="7" name="TextBox 6">
            <a:extLst>
              <a:ext uri="{FF2B5EF4-FFF2-40B4-BE49-F238E27FC236}">
                <a16:creationId xmlns:a16="http://schemas.microsoft.com/office/drawing/2014/main" id="{CA20BA01-A652-D36C-B01D-5ABAEBC715CE}"/>
              </a:ext>
            </a:extLst>
          </p:cNvPr>
          <p:cNvSpPr txBox="1"/>
          <p:nvPr/>
        </p:nvSpPr>
        <p:spPr>
          <a:xfrm>
            <a:off x="210312" y="5087433"/>
            <a:ext cx="5885688" cy="892552"/>
          </a:xfrm>
          <a:prstGeom prst="rect">
            <a:avLst/>
          </a:prstGeom>
          <a:noFill/>
        </p:spPr>
        <p:txBody>
          <a:bodyPr wrap="square" rtlCol="0">
            <a:spAutoFit/>
          </a:bodyPr>
          <a:lstStyle/>
          <a:p>
            <a:pPr algn="just"/>
            <a:r>
              <a:rPr lang="en-US" sz="1700" b="0" dirty="0">
                <a:effectLst/>
              </a:rPr>
              <a:t># Create the Random Forest Regressor model and fitting data.</a:t>
            </a:r>
          </a:p>
          <a:p>
            <a:pPr algn="just"/>
            <a:r>
              <a:rPr lang="en-US" sz="1700" b="0" dirty="0">
                <a:effectLst/>
              </a:rPr>
              <a:t>RFR = </a:t>
            </a:r>
            <a:r>
              <a:rPr lang="en-US" sz="1700" b="0" dirty="0" err="1">
                <a:effectLst/>
              </a:rPr>
              <a:t>RandomForestRegressor</a:t>
            </a:r>
            <a:r>
              <a:rPr lang="en-US" sz="1700" b="0" dirty="0">
                <a:effectLst/>
              </a:rPr>
              <a:t>().fit(</a:t>
            </a:r>
            <a:r>
              <a:rPr lang="en-US" sz="1700" b="0" dirty="0" err="1">
                <a:effectLst/>
              </a:rPr>
              <a:t>X_train</a:t>
            </a:r>
            <a:r>
              <a:rPr lang="en-US" sz="1700" b="0" dirty="0">
                <a:effectLst/>
              </a:rPr>
              <a:t>, </a:t>
            </a:r>
            <a:r>
              <a:rPr lang="en-US" sz="1700" b="0" dirty="0" err="1">
                <a:effectLst/>
              </a:rPr>
              <a:t>y_train</a:t>
            </a:r>
            <a:r>
              <a:rPr lang="en-US" sz="1700" b="0" dirty="0">
                <a:effectLst/>
              </a:rPr>
              <a:t>)</a:t>
            </a:r>
          </a:p>
          <a:p>
            <a:endParaRPr lang="en-IN" dirty="0"/>
          </a:p>
        </p:txBody>
      </p:sp>
    </p:spTree>
    <p:extLst>
      <p:ext uri="{BB962C8B-B14F-4D97-AF65-F5344CB8AC3E}">
        <p14:creationId xmlns:p14="http://schemas.microsoft.com/office/powerpoint/2010/main" val="1490822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39A0-7D75-E67B-A81E-61A11A2ABB1B}"/>
              </a:ext>
            </a:extLst>
          </p:cNvPr>
          <p:cNvSpPr>
            <a:spLocks noGrp="1"/>
          </p:cNvSpPr>
          <p:nvPr>
            <p:ph type="title"/>
          </p:nvPr>
        </p:nvSpPr>
        <p:spPr>
          <a:xfrm>
            <a:off x="581192" y="702156"/>
            <a:ext cx="11029616" cy="1099212"/>
          </a:xfrm>
        </p:spPr>
        <p:txBody>
          <a:bodyPr/>
          <a:lstStyle/>
          <a:p>
            <a:r>
              <a:rPr lang="en-IN" dirty="0"/>
              <a:t>GRADIENT BOOSTING REGRESSION </a:t>
            </a:r>
          </a:p>
        </p:txBody>
      </p:sp>
      <p:sp>
        <p:nvSpPr>
          <p:cNvPr id="3" name="Content Placeholder 2">
            <a:extLst>
              <a:ext uri="{FF2B5EF4-FFF2-40B4-BE49-F238E27FC236}">
                <a16:creationId xmlns:a16="http://schemas.microsoft.com/office/drawing/2014/main" id="{826B63E8-552C-D3ED-0D58-979C4741F518}"/>
              </a:ext>
            </a:extLst>
          </p:cNvPr>
          <p:cNvSpPr>
            <a:spLocks noGrp="1"/>
          </p:cNvSpPr>
          <p:nvPr>
            <p:ph idx="1"/>
          </p:nvPr>
        </p:nvSpPr>
        <p:spPr>
          <a:xfrm>
            <a:off x="581192" y="2139696"/>
            <a:ext cx="11029615" cy="3922776"/>
          </a:xfrm>
        </p:spPr>
        <p:txBody>
          <a:bodyPr/>
          <a:lstStyle/>
          <a:p>
            <a:r>
              <a:rPr lang="en-US" b="1" dirty="0"/>
              <a:t>Gradient Boosting Regression</a:t>
            </a:r>
            <a:r>
              <a:rPr lang="en-US" dirty="0"/>
              <a:t> can be effectively used to predict property prices based on various features such as </a:t>
            </a:r>
            <a:r>
              <a:rPr lang="en-US" b="1" dirty="0"/>
              <a:t>bedrooms</a:t>
            </a:r>
            <a:r>
              <a:rPr lang="en-US" dirty="0"/>
              <a:t>, </a:t>
            </a:r>
            <a:r>
              <a:rPr lang="en-US" b="1" dirty="0"/>
              <a:t>bathrooms</a:t>
            </a:r>
            <a:r>
              <a:rPr lang="en-US" dirty="0"/>
              <a:t>, </a:t>
            </a:r>
            <a:r>
              <a:rPr lang="en-US" b="1" dirty="0" err="1"/>
              <a:t>acre_lot</a:t>
            </a:r>
            <a:r>
              <a:rPr lang="en-US" dirty="0"/>
              <a:t>, </a:t>
            </a:r>
            <a:r>
              <a:rPr lang="en-US" b="1" dirty="0" err="1"/>
              <a:t>house_size</a:t>
            </a:r>
            <a:r>
              <a:rPr lang="en-US" dirty="0"/>
              <a:t>, and more.</a:t>
            </a:r>
          </a:p>
          <a:p>
            <a:r>
              <a:rPr lang="en-US" dirty="0"/>
              <a:t> Unlike simpler models like </a:t>
            </a:r>
            <a:r>
              <a:rPr lang="en-US" b="1" dirty="0"/>
              <a:t>Linear Regression</a:t>
            </a:r>
            <a:r>
              <a:rPr lang="en-US" dirty="0"/>
              <a:t> or </a:t>
            </a:r>
            <a:r>
              <a:rPr lang="en-US" b="1" dirty="0"/>
              <a:t>Decision Tree Regression</a:t>
            </a:r>
            <a:r>
              <a:rPr lang="en-US" dirty="0"/>
              <a:t>, </a:t>
            </a:r>
            <a:r>
              <a:rPr lang="en-US" b="1" dirty="0"/>
              <a:t>Gradient Boosting</a:t>
            </a:r>
            <a:r>
              <a:rPr lang="en-US" dirty="0"/>
              <a:t> builds a series of decision trees, where each new tree corrects the errors made by the previous ones. </a:t>
            </a:r>
          </a:p>
          <a:p>
            <a:r>
              <a:rPr lang="en-US" dirty="0"/>
              <a:t>This makes it especially powerful for capturing complex, non-linear relationships between the features and the target variable (property price) in your dataset.</a:t>
            </a:r>
          </a:p>
          <a:p>
            <a:r>
              <a:rPr lang="en-US" dirty="0"/>
              <a:t>In the context of your data, the model will iteratively focus on the property features like </a:t>
            </a:r>
            <a:r>
              <a:rPr lang="en-US" b="1" dirty="0"/>
              <a:t>bedrooms</a:t>
            </a:r>
            <a:r>
              <a:rPr lang="en-US" dirty="0"/>
              <a:t>, </a:t>
            </a:r>
            <a:r>
              <a:rPr lang="en-US" b="1" dirty="0"/>
              <a:t>bathrooms</a:t>
            </a:r>
            <a:r>
              <a:rPr lang="en-US" dirty="0"/>
              <a:t>, and </a:t>
            </a:r>
            <a:r>
              <a:rPr lang="en-US" b="1" dirty="0"/>
              <a:t>house-size</a:t>
            </a:r>
            <a:r>
              <a:rPr lang="en-US" dirty="0"/>
              <a:t>, which may have varying levels of influence on the target price. </a:t>
            </a:r>
          </a:p>
          <a:p>
            <a:r>
              <a:rPr lang="en-US" b="1" dirty="0"/>
              <a:t>Gradient Boosting</a:t>
            </a:r>
            <a:r>
              <a:rPr lang="en-US" dirty="0"/>
              <a:t> works by fitting trees to residuals (the differences between predicted and actual values) and continuously improving the model by reducing these residuals.</a:t>
            </a:r>
          </a:p>
          <a:p>
            <a:endParaRPr lang="en-IN" dirty="0"/>
          </a:p>
        </p:txBody>
      </p:sp>
    </p:spTree>
    <p:extLst>
      <p:ext uri="{BB962C8B-B14F-4D97-AF65-F5344CB8AC3E}">
        <p14:creationId xmlns:p14="http://schemas.microsoft.com/office/powerpoint/2010/main" val="2354624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AEC966-81BD-39CE-030A-E6B5F84668BD}"/>
              </a:ext>
            </a:extLst>
          </p:cNvPr>
          <p:cNvPicPr>
            <a:picLocks noChangeAspect="1"/>
          </p:cNvPicPr>
          <p:nvPr/>
        </p:nvPicPr>
        <p:blipFill>
          <a:blip r:embed="rId2"/>
          <a:stretch>
            <a:fillRect/>
          </a:stretch>
        </p:blipFill>
        <p:spPr>
          <a:xfrm>
            <a:off x="234505" y="1025080"/>
            <a:ext cx="5267325" cy="3712274"/>
          </a:xfrm>
          <a:prstGeom prst="rect">
            <a:avLst/>
          </a:prstGeom>
        </p:spPr>
      </p:pic>
      <p:pic>
        <p:nvPicPr>
          <p:cNvPr id="5" name="Picture 4">
            <a:extLst>
              <a:ext uri="{FF2B5EF4-FFF2-40B4-BE49-F238E27FC236}">
                <a16:creationId xmlns:a16="http://schemas.microsoft.com/office/drawing/2014/main" id="{BDA98DD6-CE5A-C8D1-9CD6-139EDDFEC538}"/>
              </a:ext>
            </a:extLst>
          </p:cNvPr>
          <p:cNvPicPr>
            <a:picLocks noChangeAspect="1"/>
          </p:cNvPicPr>
          <p:nvPr/>
        </p:nvPicPr>
        <p:blipFill>
          <a:blip r:embed="rId3"/>
          <a:stretch>
            <a:fillRect/>
          </a:stretch>
        </p:blipFill>
        <p:spPr>
          <a:xfrm>
            <a:off x="6270117" y="1025080"/>
            <a:ext cx="5467350" cy="3601785"/>
          </a:xfrm>
          <a:prstGeom prst="rect">
            <a:avLst/>
          </a:prstGeom>
        </p:spPr>
      </p:pic>
      <p:sp>
        <p:nvSpPr>
          <p:cNvPr id="7" name="TextBox 6">
            <a:extLst>
              <a:ext uri="{FF2B5EF4-FFF2-40B4-BE49-F238E27FC236}">
                <a16:creationId xmlns:a16="http://schemas.microsoft.com/office/drawing/2014/main" id="{1866393E-069F-364D-B63B-151124AF12EC}"/>
              </a:ext>
            </a:extLst>
          </p:cNvPr>
          <p:cNvSpPr txBox="1"/>
          <p:nvPr/>
        </p:nvSpPr>
        <p:spPr>
          <a:xfrm>
            <a:off x="6416230" y="4818888"/>
            <a:ext cx="5653850" cy="1415772"/>
          </a:xfrm>
          <a:prstGeom prst="rect">
            <a:avLst/>
          </a:prstGeom>
          <a:noFill/>
        </p:spPr>
        <p:txBody>
          <a:bodyPr wrap="square" rtlCol="0">
            <a:spAutoFit/>
          </a:bodyPr>
          <a:lstStyle/>
          <a:p>
            <a:pPr algn="just"/>
            <a:r>
              <a:rPr lang="en-US" sz="1700" b="0" dirty="0">
                <a:effectLst/>
              </a:rPr>
              <a:t># Distribution of Gradient Boosting Regressor.</a:t>
            </a:r>
          </a:p>
          <a:p>
            <a:pPr algn="just"/>
            <a:r>
              <a:rPr lang="en-US" sz="1700" b="0" dirty="0" err="1">
                <a:effectLst/>
              </a:rPr>
              <a:t>plt.figure</a:t>
            </a:r>
            <a:r>
              <a:rPr lang="en-US" sz="1700" b="0" dirty="0">
                <a:effectLst/>
              </a:rPr>
              <a:t>(</a:t>
            </a:r>
            <a:r>
              <a:rPr lang="en-US" sz="1700" b="0" dirty="0" err="1">
                <a:effectLst/>
              </a:rPr>
              <a:t>figsize</a:t>
            </a:r>
            <a:r>
              <a:rPr lang="en-US" sz="1700" b="0" dirty="0">
                <a:effectLst/>
              </a:rPr>
              <a:t>=(6,6))</a:t>
            </a:r>
          </a:p>
          <a:p>
            <a:pPr algn="just"/>
            <a:r>
              <a:rPr lang="en-US" sz="1700" b="0" dirty="0" err="1">
                <a:effectLst/>
              </a:rPr>
              <a:t>plt.title</a:t>
            </a:r>
            <a:r>
              <a:rPr lang="en-US" sz="1700" b="0" dirty="0">
                <a:effectLst/>
              </a:rPr>
              <a:t>('Price Distribution of Gradient Boosting Regressor')</a:t>
            </a:r>
          </a:p>
          <a:p>
            <a:pPr algn="just"/>
            <a:r>
              <a:rPr lang="en-US" sz="1700" b="0" dirty="0" err="1">
                <a:effectLst/>
              </a:rPr>
              <a:t>sns.distplot</a:t>
            </a:r>
            <a:r>
              <a:rPr lang="en-US" sz="1700" b="0" dirty="0">
                <a:effectLst/>
              </a:rPr>
              <a:t>((</a:t>
            </a:r>
            <a:r>
              <a:rPr lang="en-US" sz="1700" b="0" dirty="0" err="1">
                <a:effectLst/>
              </a:rPr>
              <a:t>y_test</a:t>
            </a:r>
            <a:r>
              <a:rPr lang="en-US" sz="1700" b="0" dirty="0">
                <a:effectLst/>
              </a:rPr>
              <a:t> - </a:t>
            </a:r>
            <a:r>
              <a:rPr lang="en-US" sz="1700" b="0" dirty="0" err="1">
                <a:effectLst/>
              </a:rPr>
              <a:t>y_pred_GBR</a:t>
            </a:r>
            <a:r>
              <a:rPr lang="en-US" sz="1700" b="0" dirty="0">
                <a:effectLst/>
              </a:rPr>
              <a:t>), bins=50)</a:t>
            </a:r>
          </a:p>
          <a:p>
            <a:endParaRPr lang="en-IN" dirty="0"/>
          </a:p>
        </p:txBody>
      </p:sp>
      <p:sp>
        <p:nvSpPr>
          <p:cNvPr id="8" name="TextBox 7">
            <a:extLst>
              <a:ext uri="{FF2B5EF4-FFF2-40B4-BE49-F238E27FC236}">
                <a16:creationId xmlns:a16="http://schemas.microsoft.com/office/drawing/2014/main" id="{494784C4-27CD-F439-89B7-853109BF5613}"/>
              </a:ext>
            </a:extLst>
          </p:cNvPr>
          <p:cNvSpPr txBox="1"/>
          <p:nvPr/>
        </p:nvSpPr>
        <p:spPr>
          <a:xfrm>
            <a:off x="338328" y="4949693"/>
            <a:ext cx="5568696" cy="892552"/>
          </a:xfrm>
          <a:prstGeom prst="rect">
            <a:avLst/>
          </a:prstGeom>
          <a:noFill/>
        </p:spPr>
        <p:txBody>
          <a:bodyPr wrap="square" rtlCol="0">
            <a:spAutoFit/>
          </a:bodyPr>
          <a:lstStyle/>
          <a:p>
            <a:pPr algn="just"/>
            <a:r>
              <a:rPr lang="en-US" sz="1700" b="0" dirty="0">
                <a:effectLst/>
              </a:rPr>
              <a:t># Creating Gradient Boosting Regression and fitting data.</a:t>
            </a:r>
          </a:p>
          <a:p>
            <a:pPr algn="just"/>
            <a:r>
              <a:rPr lang="en-US" sz="1700" b="0" dirty="0">
                <a:effectLst/>
              </a:rPr>
              <a:t>GBR = </a:t>
            </a:r>
            <a:r>
              <a:rPr lang="en-US" sz="1700" b="0" dirty="0" err="1">
                <a:effectLst/>
              </a:rPr>
              <a:t>GradientBoostingRegressor</a:t>
            </a:r>
            <a:r>
              <a:rPr lang="en-US" sz="1700" b="0" dirty="0">
                <a:effectLst/>
              </a:rPr>
              <a:t>().fit(</a:t>
            </a:r>
            <a:r>
              <a:rPr lang="en-US" sz="1700" b="0" dirty="0" err="1">
                <a:effectLst/>
              </a:rPr>
              <a:t>X_train</a:t>
            </a:r>
            <a:r>
              <a:rPr lang="en-US" sz="1700" b="0" dirty="0">
                <a:effectLst/>
              </a:rPr>
              <a:t>, </a:t>
            </a:r>
            <a:r>
              <a:rPr lang="en-US" sz="1700" b="0" dirty="0" err="1">
                <a:effectLst/>
              </a:rPr>
              <a:t>y_train</a:t>
            </a:r>
            <a:r>
              <a:rPr lang="en-US" sz="1700" b="0" dirty="0">
                <a:effectLst/>
              </a:rPr>
              <a:t>)</a:t>
            </a:r>
          </a:p>
          <a:p>
            <a:endParaRPr lang="en-IN" dirty="0"/>
          </a:p>
        </p:txBody>
      </p:sp>
    </p:spTree>
    <p:extLst>
      <p:ext uri="{BB962C8B-B14F-4D97-AF65-F5344CB8AC3E}">
        <p14:creationId xmlns:p14="http://schemas.microsoft.com/office/powerpoint/2010/main" val="204681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167E5-81A5-FDC2-5011-8CE6899148FA}"/>
              </a:ext>
            </a:extLst>
          </p:cNvPr>
          <p:cNvSpPr>
            <a:spLocks noGrp="1"/>
          </p:cNvSpPr>
          <p:nvPr>
            <p:ph type="title"/>
          </p:nvPr>
        </p:nvSpPr>
        <p:spPr>
          <a:xfrm>
            <a:off x="581192" y="702156"/>
            <a:ext cx="11029616" cy="696876"/>
          </a:xfrm>
        </p:spPr>
        <p:txBody>
          <a:bodyPr/>
          <a:lstStyle/>
          <a:p>
            <a:r>
              <a:rPr lang="en-IN" dirty="0"/>
              <a:t>CONCLUSION </a:t>
            </a:r>
          </a:p>
        </p:txBody>
      </p:sp>
      <p:sp>
        <p:nvSpPr>
          <p:cNvPr id="3" name="Content Placeholder 2">
            <a:extLst>
              <a:ext uri="{FF2B5EF4-FFF2-40B4-BE49-F238E27FC236}">
                <a16:creationId xmlns:a16="http://schemas.microsoft.com/office/drawing/2014/main" id="{8202E7D2-BA4E-790A-3EDB-993399921B69}"/>
              </a:ext>
            </a:extLst>
          </p:cNvPr>
          <p:cNvSpPr>
            <a:spLocks noGrp="1"/>
          </p:cNvSpPr>
          <p:nvPr>
            <p:ph idx="1"/>
          </p:nvPr>
        </p:nvSpPr>
        <p:spPr>
          <a:xfrm>
            <a:off x="581192" y="1636776"/>
            <a:ext cx="11029615" cy="4892040"/>
          </a:xfrm>
        </p:spPr>
        <p:txBody>
          <a:bodyPr>
            <a:noAutofit/>
          </a:bodyPr>
          <a:lstStyle/>
          <a:p>
            <a:pPr algn="just">
              <a:lnSpc>
                <a:spcPct val="100000"/>
              </a:lnSpc>
            </a:pPr>
            <a:r>
              <a:rPr lang="en-US" dirty="0">
                <a:solidFill>
                  <a:schemeClr val="tx1"/>
                </a:solidFill>
              </a:rPr>
              <a:t>Among the regression models considered, the </a:t>
            </a:r>
            <a:r>
              <a:rPr lang="en-US" b="1" dirty="0">
                <a:solidFill>
                  <a:schemeClr val="tx1"/>
                </a:solidFill>
              </a:rPr>
              <a:t>Random Forest Regressor</a:t>
            </a:r>
            <a:r>
              <a:rPr lang="en-US" dirty="0">
                <a:solidFill>
                  <a:schemeClr val="tx1"/>
                </a:solidFill>
              </a:rPr>
              <a:t> and </a:t>
            </a:r>
            <a:r>
              <a:rPr lang="en-US" b="1" dirty="0">
                <a:solidFill>
                  <a:schemeClr val="tx1"/>
                </a:solidFill>
              </a:rPr>
              <a:t>Gradient Boosting Regressor</a:t>
            </a:r>
            <a:r>
              <a:rPr lang="en-US" dirty="0">
                <a:solidFill>
                  <a:schemeClr val="tx1"/>
                </a:solidFill>
              </a:rPr>
              <a:t> achieved the highest performance scores, suggesting that these techniques offer the most accurate predictions for house prices based on the available features. Both models demonstrated their ability to capture complex, non-linear relationships in the data, making them well-suited for predicting property prices, particularly in a diverse and dynamic market. The superior performance of these models indicates that they can provide reliable insights for understanding house prices in various regions.</a:t>
            </a:r>
          </a:p>
          <a:p>
            <a:pPr algn="just">
              <a:lnSpc>
                <a:spcPct val="100000"/>
              </a:lnSpc>
            </a:pPr>
            <a:r>
              <a:rPr lang="en-US" dirty="0">
                <a:solidFill>
                  <a:schemeClr val="tx1"/>
                </a:solidFill>
              </a:rPr>
              <a:t>Through a comprehensive analysis of house prices in the United States, it became evident that </a:t>
            </a:r>
            <a:r>
              <a:rPr lang="en-US" b="1" dirty="0">
                <a:solidFill>
                  <a:schemeClr val="tx1"/>
                </a:solidFill>
              </a:rPr>
              <a:t>New Hampshire</a:t>
            </a:r>
            <a:r>
              <a:rPr lang="en-US" dirty="0">
                <a:solidFill>
                  <a:schemeClr val="tx1"/>
                </a:solidFill>
              </a:rPr>
              <a:t> and </a:t>
            </a:r>
            <a:r>
              <a:rPr lang="en-US" b="1" dirty="0">
                <a:solidFill>
                  <a:schemeClr val="tx1"/>
                </a:solidFill>
              </a:rPr>
              <a:t>Massachusetts</a:t>
            </a:r>
            <a:r>
              <a:rPr lang="en-US" dirty="0">
                <a:solidFill>
                  <a:schemeClr val="tx1"/>
                </a:solidFill>
              </a:rPr>
              <a:t> stand out with some of the highest property prices. Several factors contribute to the elevated housing market in these states. </a:t>
            </a:r>
            <a:r>
              <a:rPr lang="en-US" b="1" dirty="0">
                <a:solidFill>
                  <a:schemeClr val="tx1"/>
                </a:solidFill>
              </a:rPr>
              <a:t>New Hampshire's</a:t>
            </a:r>
            <a:r>
              <a:rPr lang="en-US" dirty="0">
                <a:solidFill>
                  <a:schemeClr val="tx1"/>
                </a:solidFill>
              </a:rPr>
              <a:t> strong economy, as highlighted by sources like </a:t>
            </a:r>
            <a:r>
              <a:rPr lang="en-US" i="1" dirty="0">
                <a:solidFill>
                  <a:schemeClr val="tx1"/>
                </a:solidFill>
              </a:rPr>
              <a:t>US News</a:t>
            </a:r>
            <a:r>
              <a:rPr lang="en-US" dirty="0">
                <a:solidFill>
                  <a:schemeClr val="tx1"/>
                </a:solidFill>
              </a:rPr>
              <a:t> and </a:t>
            </a:r>
            <a:r>
              <a:rPr lang="en-US" i="1" dirty="0">
                <a:solidFill>
                  <a:schemeClr val="tx1"/>
                </a:solidFill>
              </a:rPr>
              <a:t>Home Snacks</a:t>
            </a:r>
            <a:r>
              <a:rPr lang="en-US" dirty="0">
                <a:solidFill>
                  <a:schemeClr val="tx1"/>
                </a:solidFill>
              </a:rPr>
              <a:t>, plays a significant role in its high housing demand, driving property prices upward. The state’s reputation as one of the best places to live, with high rankings for quality of life, education, healthcare, and public services, also contributes to the demand for homes, further influencing property values. As more people are drawn to live in New Hampshire, the increased demand naturally affects house prices.</a:t>
            </a:r>
          </a:p>
          <a:p>
            <a:pPr algn="just">
              <a:lnSpc>
                <a:spcPct val="100000"/>
              </a:lnSpc>
            </a:pPr>
            <a:r>
              <a:rPr lang="en-US" dirty="0">
                <a:solidFill>
                  <a:schemeClr val="tx1"/>
                </a:solidFill>
              </a:rPr>
              <a:t>Similarly, </a:t>
            </a:r>
            <a:r>
              <a:rPr lang="en-US" b="1" dirty="0">
                <a:solidFill>
                  <a:schemeClr val="tx1"/>
                </a:solidFill>
              </a:rPr>
              <a:t>Massachusetts</a:t>
            </a:r>
            <a:r>
              <a:rPr lang="en-US" dirty="0">
                <a:solidFill>
                  <a:schemeClr val="tx1"/>
                </a:solidFill>
              </a:rPr>
              <a:t>, which ranks second in terms of high house prices, shares many of the factors that contribute to New Hampshire’s housing market. </a:t>
            </a:r>
            <a:endParaRPr lang="en-IN" dirty="0">
              <a:solidFill>
                <a:schemeClr val="tx1"/>
              </a:solidFill>
            </a:endParaRPr>
          </a:p>
        </p:txBody>
      </p:sp>
    </p:spTree>
    <p:extLst>
      <p:ext uri="{BB962C8B-B14F-4D97-AF65-F5344CB8AC3E}">
        <p14:creationId xmlns:p14="http://schemas.microsoft.com/office/powerpoint/2010/main" val="2883583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3200" dirty="0"/>
              <a:t>INTRODUCTION</a:t>
            </a:r>
          </a:p>
        </p:txBody>
      </p:sp>
      <p:sp>
        <p:nvSpPr>
          <p:cNvPr id="5" name="Content Placeholder 4">
            <a:extLst>
              <a:ext uri="{FF2B5EF4-FFF2-40B4-BE49-F238E27FC236}">
                <a16:creationId xmlns:a16="http://schemas.microsoft.com/office/drawing/2014/main" id="{82910605-E0D8-107E-662E-A466CD2720AA}"/>
              </a:ext>
            </a:extLst>
          </p:cNvPr>
          <p:cNvSpPr>
            <a:spLocks noGrp="1"/>
          </p:cNvSpPr>
          <p:nvPr>
            <p:ph idx="1"/>
          </p:nvPr>
        </p:nvSpPr>
        <p:spPr>
          <a:xfrm>
            <a:off x="581192" y="2340864"/>
            <a:ext cx="11029615" cy="2871216"/>
          </a:xfrm>
        </p:spPr>
        <p:txBody>
          <a:bodyPr>
            <a:noAutofit/>
          </a:bodyPr>
          <a:lstStyle/>
          <a:p>
            <a:pPr marL="0" indent="0" algn="just">
              <a:lnSpc>
                <a:spcPct val="150000"/>
              </a:lnSpc>
              <a:buNone/>
            </a:pPr>
            <a:r>
              <a:rPr lang="en-IN" b="0" i="0" u="none" strike="noStrike" dirty="0">
                <a:solidFill>
                  <a:srgbClr val="000000"/>
                </a:solidFill>
                <a:effectLst/>
              </a:rPr>
              <a:t>The objective of this Exploratory Data Analysis (EDA) is to uncover valuable insights and patterns within the dataset that will help predict house prices. By </a:t>
            </a:r>
            <a:r>
              <a:rPr lang="en-IN" b="0" i="0" u="none" strike="noStrike" dirty="0" err="1">
                <a:solidFill>
                  <a:srgbClr val="000000"/>
                </a:solidFill>
                <a:effectLst/>
              </a:rPr>
              <a:t>analyzing</a:t>
            </a:r>
            <a:r>
              <a:rPr lang="en-IN" b="0" i="0" u="none" strike="noStrike" dirty="0">
                <a:solidFill>
                  <a:srgbClr val="000000"/>
                </a:solidFill>
                <a:effectLst/>
              </a:rPr>
              <a:t> various features such as square footage, number of rooms, location, and other factors, we aim to identify key variables that influence the price of a property. This analysis involves visualizing the distribution of data, examining correlations between different features, and detecting any anomalies or outliers that might affect the model's accuracy. EDA plays a crucial role in understanding the underlying structure of the data, helping us make informed decisions about feature selection and </a:t>
            </a:r>
            <a:r>
              <a:rPr lang="en-IN" b="0" i="0" u="none" strike="noStrike" dirty="0" err="1">
                <a:solidFill>
                  <a:srgbClr val="000000"/>
                </a:solidFill>
                <a:effectLst/>
              </a:rPr>
              <a:t>preprocessing</a:t>
            </a:r>
            <a:r>
              <a:rPr lang="en-IN" b="0" i="0" u="none" strike="noStrike" dirty="0">
                <a:solidFill>
                  <a:srgbClr val="000000"/>
                </a:solidFill>
                <a:effectLst/>
              </a:rPr>
              <a:t> steps for building a robust predictive model. Ultimately, the goal is to build a model that accurately estimates house prices based on the input features, offering potential buyers, sellers, and real estate professionals valuable insights into property values.</a:t>
            </a:r>
            <a:endParaRPr lang="en-IN" dirty="0"/>
          </a:p>
        </p:txBody>
      </p:sp>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A999-FDDC-A9C3-21C9-F69EB0FA0BD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5B9FBF4-B7C7-C0EC-85D2-79979CD0DBF6}"/>
              </a:ext>
            </a:extLst>
          </p:cNvPr>
          <p:cNvSpPr>
            <a:spLocks noGrp="1"/>
          </p:cNvSpPr>
          <p:nvPr>
            <p:ph idx="1"/>
          </p:nvPr>
        </p:nvSpPr>
        <p:spPr/>
        <p:txBody>
          <a:bodyPr>
            <a:normAutofit fontScale="92500" lnSpcReduction="20000"/>
          </a:bodyPr>
          <a:lstStyle/>
          <a:p>
            <a:pPr algn="just"/>
            <a:r>
              <a:rPr lang="en-US" sz="1800" dirty="0">
                <a:solidFill>
                  <a:schemeClr val="tx1"/>
                </a:solidFill>
              </a:rPr>
              <a:t>This combination of economic and cultural appeal positions Massachusetts as one of the most desirable places to live, directly influencing its housing market. This combination of economic and cultural appeal positions Massachusetts as one of the most desirable places to live, directly influencing its housing market.</a:t>
            </a:r>
          </a:p>
          <a:p>
            <a:pPr algn="just"/>
            <a:r>
              <a:rPr lang="en-US" sz="1800" dirty="0">
                <a:solidFill>
                  <a:schemeClr val="tx1"/>
                </a:solidFill>
              </a:rPr>
              <a:t>At the city level, </a:t>
            </a:r>
            <a:r>
              <a:rPr lang="en-US" sz="1800" b="1" dirty="0">
                <a:solidFill>
                  <a:schemeClr val="tx1"/>
                </a:solidFill>
              </a:rPr>
              <a:t>Weston</a:t>
            </a:r>
            <a:r>
              <a:rPr lang="en-US" sz="1800" dirty="0">
                <a:solidFill>
                  <a:schemeClr val="tx1"/>
                </a:solidFill>
              </a:rPr>
              <a:t> and </a:t>
            </a:r>
            <a:r>
              <a:rPr lang="en-US" sz="1800" b="1" dirty="0">
                <a:solidFill>
                  <a:schemeClr val="tx1"/>
                </a:solidFill>
              </a:rPr>
              <a:t>Dorado</a:t>
            </a:r>
            <a:r>
              <a:rPr lang="en-US" sz="1800" dirty="0">
                <a:solidFill>
                  <a:schemeClr val="tx1"/>
                </a:solidFill>
              </a:rPr>
              <a:t> emerge as the areas with the highest property prices. While the dataset provides valuable insights into the local housing market, external factors such as proximity to major urban centers, availability of amenities, and the overall socioeconomic profile of these cities likely play a pivotal role in determining property values. These factors contribute to the desirability of these cities, making them attractive to homebuyers and influencing the price levels.</a:t>
            </a:r>
          </a:p>
          <a:p>
            <a:pPr algn="just"/>
            <a:r>
              <a:rPr lang="en-US" sz="1800" dirty="0">
                <a:solidFill>
                  <a:schemeClr val="tx1"/>
                </a:solidFill>
              </a:rPr>
              <a:t>For stakeholders such as homebuyers, real estate professionals, and policymakers, it is crucial to consider the broader economic conditions, quality of life, and regional influences when making decisions in the housing market. Understanding these factors allows for more informed, data-driven choices. Policymakers can also use these insights to assess how their decisions might impact housing affordability and market dynamics, ensuring that their policies align with the economic and social needs of the region.</a:t>
            </a:r>
          </a:p>
          <a:p>
            <a:endParaRPr lang="en-IN" dirty="0"/>
          </a:p>
        </p:txBody>
      </p:sp>
    </p:spTree>
    <p:extLst>
      <p:ext uri="{BB962C8B-B14F-4D97-AF65-F5344CB8AC3E}">
        <p14:creationId xmlns:p14="http://schemas.microsoft.com/office/powerpoint/2010/main" val="155863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71931-4934-0387-40D5-8B75E5A93AFD}"/>
              </a:ext>
            </a:extLst>
          </p:cNvPr>
          <p:cNvSpPr>
            <a:spLocks noGrp="1"/>
          </p:cNvSpPr>
          <p:nvPr>
            <p:ph type="title"/>
          </p:nvPr>
        </p:nvSpPr>
        <p:spPr>
          <a:xfrm>
            <a:off x="581192" y="702156"/>
            <a:ext cx="11029616" cy="2534820"/>
          </a:xfrm>
        </p:spPr>
        <p:txBody>
          <a:bodyPr/>
          <a:lstStyle/>
          <a:p>
            <a:pPr algn="ctr"/>
            <a:r>
              <a:rPr lang="en-IN" dirty="0"/>
              <a:t>THANKYOU</a:t>
            </a:r>
          </a:p>
        </p:txBody>
      </p:sp>
      <p:sp>
        <p:nvSpPr>
          <p:cNvPr id="3" name="Content Placeholder 2">
            <a:extLst>
              <a:ext uri="{FF2B5EF4-FFF2-40B4-BE49-F238E27FC236}">
                <a16:creationId xmlns:a16="http://schemas.microsoft.com/office/drawing/2014/main" id="{19000CAE-0FDC-CFC4-AF9F-F59E9E4DB03D}"/>
              </a:ext>
            </a:extLst>
          </p:cNvPr>
          <p:cNvSpPr>
            <a:spLocks noGrp="1"/>
          </p:cNvSpPr>
          <p:nvPr>
            <p:ph idx="1"/>
          </p:nvPr>
        </p:nvSpPr>
        <p:spPr>
          <a:xfrm>
            <a:off x="581192" y="1325880"/>
            <a:ext cx="11029615" cy="5532120"/>
          </a:xfrm>
        </p:spPr>
        <p:txBody>
          <a:bodyPr/>
          <a:lstStyle/>
          <a:p>
            <a:pPr marL="0" indent="0" algn="ctr">
              <a:buNone/>
            </a:pPr>
            <a:endParaRPr lang="en-IN" dirty="0"/>
          </a:p>
          <a:p>
            <a:pPr marL="0" indent="0" algn="ctr">
              <a:buNone/>
            </a:pPr>
            <a:endParaRPr lang="en-IN" dirty="0"/>
          </a:p>
          <a:p>
            <a:pPr marL="0" indent="0" algn="ctr">
              <a:buNone/>
            </a:pPr>
            <a:r>
              <a:rPr lang="en-IN" dirty="0"/>
              <a:t>BY</a:t>
            </a:r>
          </a:p>
          <a:p>
            <a:pPr marL="0" indent="0" algn="ctr">
              <a:buNone/>
            </a:pPr>
            <a:r>
              <a:rPr lang="en-IN" dirty="0"/>
              <a:t>AASMEEN SHAIK </a:t>
            </a:r>
          </a:p>
          <a:p>
            <a:pPr marL="0" indent="0" algn="ctr">
              <a:buNone/>
            </a:pPr>
            <a:r>
              <a:rPr lang="en-IN" dirty="0"/>
              <a:t>MOUNIKA MUSKU</a:t>
            </a:r>
          </a:p>
          <a:p>
            <a:pPr marL="0" indent="0" algn="ctr">
              <a:buNone/>
            </a:pPr>
            <a:r>
              <a:rPr lang="en-IN" dirty="0"/>
              <a:t>DEEPAK RAJ REDDY KODUR</a:t>
            </a:r>
          </a:p>
          <a:p>
            <a:pPr marL="0" indent="0" algn="ctr">
              <a:buNone/>
            </a:pPr>
            <a:r>
              <a:rPr lang="en-IN" dirty="0"/>
              <a:t>ANSARI MOHAMMED SAJJAD</a:t>
            </a:r>
          </a:p>
          <a:p>
            <a:endParaRPr lang="en-IN" dirty="0"/>
          </a:p>
        </p:txBody>
      </p:sp>
    </p:spTree>
    <p:extLst>
      <p:ext uri="{BB962C8B-B14F-4D97-AF65-F5344CB8AC3E}">
        <p14:creationId xmlns:p14="http://schemas.microsoft.com/office/powerpoint/2010/main" val="986860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8883-7E9F-A524-C602-DB20B58C1A01}"/>
              </a:ext>
            </a:extLst>
          </p:cNvPr>
          <p:cNvSpPr>
            <a:spLocks noGrp="1"/>
          </p:cNvSpPr>
          <p:nvPr>
            <p:ph type="title"/>
          </p:nvPr>
        </p:nvSpPr>
        <p:spPr/>
        <p:txBody>
          <a:bodyPr>
            <a:normAutofit/>
          </a:bodyPr>
          <a:lstStyle/>
          <a:p>
            <a:r>
              <a:rPr lang="en-IN" sz="3200" dirty="0"/>
              <a:t>ABSTRACT</a:t>
            </a:r>
          </a:p>
        </p:txBody>
      </p:sp>
      <p:sp>
        <p:nvSpPr>
          <p:cNvPr id="3" name="Content Placeholder 2">
            <a:extLst>
              <a:ext uri="{FF2B5EF4-FFF2-40B4-BE49-F238E27FC236}">
                <a16:creationId xmlns:a16="http://schemas.microsoft.com/office/drawing/2014/main" id="{3384B502-8E66-0697-2FAE-A897DDA3936E}"/>
              </a:ext>
            </a:extLst>
          </p:cNvPr>
          <p:cNvSpPr>
            <a:spLocks noGrp="1"/>
          </p:cNvSpPr>
          <p:nvPr>
            <p:ph idx="1"/>
          </p:nvPr>
        </p:nvSpPr>
        <p:spPr>
          <a:xfrm>
            <a:off x="581192" y="2340864"/>
            <a:ext cx="11029615" cy="2825496"/>
          </a:xfrm>
        </p:spPr>
        <p:txBody>
          <a:bodyPr>
            <a:normAutofit/>
          </a:bodyPr>
          <a:lstStyle/>
          <a:p>
            <a:pPr marL="0" indent="0" algn="just">
              <a:lnSpc>
                <a:spcPct val="150000"/>
              </a:lnSpc>
              <a:buNone/>
            </a:pPr>
            <a:r>
              <a:rPr lang="en-IN" dirty="0"/>
              <a:t>This analysis examines the factors influencing house prices by exploring a dataset of residential properties, focusing on key variables such as status, number of bedrooms, bathrooms, lot size (in acres), city, zip code, house size (square footage), previous sale date, and prior sale price. The study involves data cleaning, summarization, and exploratory analysis to uncover patterns and correlations between these factors and the final price of a property. Key findings provide insights into how specific property features impact pricing trends and reveal regional variations in real estate values. This research aims to assist potential homebuyers in making informed decisions, while offering valuable insights to real estate professionals and investors for pricing strategies and market forecasting</a:t>
            </a:r>
            <a:r>
              <a:rPr lang="en-IN" sz="2000" dirty="0"/>
              <a:t>.</a:t>
            </a:r>
          </a:p>
        </p:txBody>
      </p:sp>
    </p:spTree>
    <p:extLst>
      <p:ext uri="{BB962C8B-B14F-4D97-AF65-F5344CB8AC3E}">
        <p14:creationId xmlns:p14="http://schemas.microsoft.com/office/powerpoint/2010/main" val="8739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EDF6B-3C3E-8121-979F-75D00BB98C48}"/>
              </a:ext>
            </a:extLst>
          </p:cNvPr>
          <p:cNvSpPr>
            <a:spLocks noGrp="1"/>
          </p:cNvSpPr>
          <p:nvPr>
            <p:ph type="title"/>
          </p:nvPr>
        </p:nvSpPr>
        <p:spPr>
          <a:xfrm>
            <a:off x="581192" y="985620"/>
            <a:ext cx="11029616" cy="587148"/>
          </a:xfrm>
        </p:spPr>
        <p:txBody>
          <a:bodyPr/>
          <a:lstStyle/>
          <a:p>
            <a:r>
              <a:rPr lang="en-IN" dirty="0"/>
              <a:t>DATA SET DETAILS</a:t>
            </a:r>
          </a:p>
        </p:txBody>
      </p:sp>
      <p:sp>
        <p:nvSpPr>
          <p:cNvPr id="3" name="Content Placeholder 2">
            <a:extLst>
              <a:ext uri="{FF2B5EF4-FFF2-40B4-BE49-F238E27FC236}">
                <a16:creationId xmlns:a16="http://schemas.microsoft.com/office/drawing/2014/main" id="{EFA24B31-7A0B-30E0-91F4-2ED649163370}"/>
              </a:ext>
            </a:extLst>
          </p:cNvPr>
          <p:cNvSpPr>
            <a:spLocks noGrp="1"/>
          </p:cNvSpPr>
          <p:nvPr>
            <p:ph idx="1"/>
          </p:nvPr>
        </p:nvSpPr>
        <p:spPr>
          <a:xfrm>
            <a:off x="581192" y="1755648"/>
            <a:ext cx="11029615" cy="4855464"/>
          </a:xfrm>
        </p:spPr>
        <p:txBody>
          <a:bodyPr>
            <a:noAutofit/>
          </a:bodyPr>
          <a:lstStyle/>
          <a:p>
            <a:pPr algn="just">
              <a:lnSpc>
                <a:spcPct val="100000"/>
              </a:lnSpc>
            </a:pPr>
            <a:r>
              <a:rPr lang="en-US" dirty="0"/>
              <a:t>The dataset consists of 100,000 entries, represented as a Pandas </a:t>
            </a:r>
            <a:r>
              <a:rPr lang="en-US" dirty="0" err="1"/>
              <a:t>DataFrame</a:t>
            </a:r>
            <a:r>
              <a:rPr lang="en-US" dirty="0"/>
              <a:t> with a range index from 0 to 99,999. It contains several columns capturing various property characteristics. Key features include :</a:t>
            </a:r>
          </a:p>
          <a:p>
            <a:pPr algn="just">
              <a:lnSpc>
                <a:spcPct val="100000"/>
              </a:lnSpc>
            </a:pPr>
            <a:r>
              <a:rPr lang="en-US" b="1" dirty="0"/>
              <a:t>States</a:t>
            </a:r>
            <a:r>
              <a:rPr lang="en-US" dirty="0"/>
              <a:t> (categorical, non-null for all entries) and </a:t>
            </a:r>
            <a:r>
              <a:rPr lang="en-US" b="1" dirty="0"/>
              <a:t>City</a:t>
            </a:r>
            <a:r>
              <a:rPr lang="en-US" dirty="0"/>
              <a:t> (categorical, 99,948 non-null), which describe the location of the property. </a:t>
            </a:r>
          </a:p>
          <a:p>
            <a:pPr algn="just">
              <a:lnSpc>
                <a:spcPct val="100000"/>
              </a:lnSpc>
            </a:pPr>
            <a:r>
              <a:rPr lang="en-US" b="1" dirty="0"/>
              <a:t>Bed</a:t>
            </a:r>
            <a:r>
              <a:rPr lang="en-US" dirty="0"/>
              <a:t> and </a:t>
            </a:r>
            <a:r>
              <a:rPr lang="en-US" b="1" dirty="0"/>
              <a:t>Bath</a:t>
            </a:r>
            <a:r>
              <a:rPr lang="en-US" dirty="0"/>
              <a:t> columns provide information on the number of bedrooms (75,050 non-null) and bathrooms (75,112 non-null), respectively. </a:t>
            </a:r>
          </a:p>
          <a:p>
            <a:pPr algn="just">
              <a:lnSpc>
                <a:spcPct val="100000"/>
              </a:lnSpc>
            </a:pPr>
            <a:r>
              <a:rPr lang="en-US" dirty="0"/>
              <a:t>The </a:t>
            </a:r>
            <a:r>
              <a:rPr lang="en-US" b="1" dirty="0" err="1"/>
              <a:t>Acre_Lot</a:t>
            </a:r>
            <a:r>
              <a:rPr lang="en-US" dirty="0"/>
              <a:t> column describes the lot size in acres, with 85,987 non-null entries, </a:t>
            </a:r>
          </a:p>
          <a:p>
            <a:pPr algn="just">
              <a:lnSpc>
                <a:spcPct val="100000"/>
              </a:lnSpc>
            </a:pPr>
            <a:r>
              <a:rPr lang="en-US" dirty="0"/>
              <a:t>while </a:t>
            </a:r>
            <a:r>
              <a:rPr lang="en-US" b="1" dirty="0" err="1"/>
              <a:t>House_Size</a:t>
            </a:r>
            <a:r>
              <a:rPr lang="en-US" dirty="0"/>
              <a:t> indicates the size of the property in square feet (75,082 non-null). </a:t>
            </a:r>
          </a:p>
          <a:p>
            <a:pPr algn="just">
              <a:lnSpc>
                <a:spcPct val="100000"/>
              </a:lnSpc>
            </a:pPr>
            <a:r>
              <a:rPr lang="en-US" dirty="0"/>
              <a:t>Additional details such as the </a:t>
            </a:r>
            <a:r>
              <a:rPr lang="en-US" b="1" dirty="0" err="1"/>
              <a:t>Zip_Code</a:t>
            </a:r>
            <a:r>
              <a:rPr lang="en-US" dirty="0"/>
              <a:t> (99,805 non-null) and the </a:t>
            </a:r>
            <a:r>
              <a:rPr lang="en-US" b="1" dirty="0" err="1"/>
              <a:t>Prev_Sold_Date</a:t>
            </a:r>
            <a:r>
              <a:rPr lang="en-US" dirty="0"/>
              <a:t> (28,745 non-null) offer insights into the property's location and sale history. </a:t>
            </a:r>
          </a:p>
          <a:p>
            <a:pPr algn="just">
              <a:lnSpc>
                <a:spcPct val="100000"/>
              </a:lnSpc>
            </a:pPr>
            <a:r>
              <a:rPr lang="en-US" dirty="0"/>
              <a:t>The dataset also includes the </a:t>
            </a:r>
            <a:r>
              <a:rPr lang="en-US" b="1" dirty="0"/>
              <a:t>Price</a:t>
            </a:r>
            <a:r>
              <a:rPr lang="en-US" dirty="0"/>
              <a:t> column (integer, non-null for all entries), which represents the property’s selling price, serving as a key target variable for analysis.</a:t>
            </a:r>
          </a:p>
          <a:p>
            <a:endParaRPr lang="en-US" sz="2000" dirty="0"/>
          </a:p>
        </p:txBody>
      </p:sp>
    </p:spTree>
    <p:extLst>
      <p:ext uri="{BB962C8B-B14F-4D97-AF65-F5344CB8AC3E}">
        <p14:creationId xmlns:p14="http://schemas.microsoft.com/office/powerpoint/2010/main" val="776186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B240-2B05-0089-D532-7E5BFA37D748}"/>
              </a:ext>
            </a:extLst>
          </p:cNvPr>
          <p:cNvSpPr>
            <a:spLocks noGrp="1"/>
          </p:cNvSpPr>
          <p:nvPr>
            <p:ph type="title"/>
          </p:nvPr>
        </p:nvSpPr>
        <p:spPr>
          <a:xfrm>
            <a:off x="581192" y="702156"/>
            <a:ext cx="11029616" cy="870612"/>
          </a:xfrm>
        </p:spPr>
        <p:txBody>
          <a:bodyPr/>
          <a:lstStyle/>
          <a:p>
            <a:r>
              <a:rPr lang="en-IN" dirty="0"/>
              <a:t>DATA CLEANING</a:t>
            </a:r>
          </a:p>
        </p:txBody>
      </p:sp>
      <p:sp>
        <p:nvSpPr>
          <p:cNvPr id="3" name="Content Placeholder 2">
            <a:extLst>
              <a:ext uri="{FF2B5EF4-FFF2-40B4-BE49-F238E27FC236}">
                <a16:creationId xmlns:a16="http://schemas.microsoft.com/office/drawing/2014/main" id="{FBBB524F-8DCF-2044-7CCC-058B221A84A3}"/>
              </a:ext>
            </a:extLst>
          </p:cNvPr>
          <p:cNvSpPr>
            <a:spLocks noGrp="1"/>
          </p:cNvSpPr>
          <p:nvPr>
            <p:ph idx="1"/>
          </p:nvPr>
        </p:nvSpPr>
        <p:spPr>
          <a:xfrm>
            <a:off x="581192" y="1572768"/>
            <a:ext cx="11029615" cy="3401568"/>
          </a:xfrm>
        </p:spPr>
        <p:txBody>
          <a:bodyPr>
            <a:normAutofit/>
          </a:bodyPr>
          <a:lstStyle/>
          <a:p>
            <a:pPr algn="just">
              <a:lnSpc>
                <a:spcPct val="150000"/>
              </a:lnSpc>
            </a:pPr>
            <a:r>
              <a:rPr lang="en-US" dirty="0"/>
              <a:t>The data cleaning process involved handling missing values, particularly in columns like </a:t>
            </a:r>
            <a:r>
              <a:rPr lang="en-US" b="1" dirty="0" err="1"/>
              <a:t>Prev_Sold_Date</a:t>
            </a:r>
            <a:r>
              <a:rPr lang="en-US" dirty="0"/>
              <a:t>, where a significant portion of data was missing. For numerical columns such as </a:t>
            </a:r>
            <a:r>
              <a:rPr lang="en-US" b="1" dirty="0"/>
              <a:t>Bed</a:t>
            </a:r>
            <a:r>
              <a:rPr lang="en-US" dirty="0"/>
              <a:t>, </a:t>
            </a:r>
            <a:r>
              <a:rPr lang="en-US" b="1" dirty="0"/>
              <a:t>Bath</a:t>
            </a:r>
            <a:r>
              <a:rPr lang="en-US" dirty="0"/>
              <a:t>, and </a:t>
            </a:r>
            <a:r>
              <a:rPr lang="en-US" b="1" dirty="0" err="1"/>
              <a:t>Acre_Lot</a:t>
            </a:r>
            <a:r>
              <a:rPr lang="en-US" dirty="0"/>
              <a:t>, missing values were imputed using the median, while categorical columns like </a:t>
            </a:r>
            <a:r>
              <a:rPr lang="en-US" b="1" dirty="0"/>
              <a:t>City</a:t>
            </a:r>
            <a:r>
              <a:rPr lang="en-US" dirty="0"/>
              <a:t> were imputed with the mode. Duplicate rows were removed to ensure data accuracy. Outliers in columns like </a:t>
            </a:r>
            <a:r>
              <a:rPr lang="en-US" b="1" dirty="0"/>
              <a:t>Price</a:t>
            </a:r>
            <a:r>
              <a:rPr lang="en-US" dirty="0"/>
              <a:t> and </a:t>
            </a:r>
            <a:r>
              <a:rPr lang="en-US" b="1" dirty="0" err="1"/>
              <a:t>House_Size</a:t>
            </a:r>
            <a:r>
              <a:rPr lang="en-US" dirty="0"/>
              <a:t> were detected and treated. Categorical variables such as </a:t>
            </a:r>
            <a:r>
              <a:rPr lang="en-US" b="1" dirty="0"/>
              <a:t>States</a:t>
            </a:r>
            <a:r>
              <a:rPr lang="en-US" dirty="0"/>
              <a:t> were checked for inconsistencies and corrected. Finally, numerical columns were standardized, and categorical features were encoded for use in machine learning models.</a:t>
            </a:r>
          </a:p>
        </p:txBody>
      </p:sp>
    </p:spTree>
    <p:extLst>
      <p:ext uri="{BB962C8B-B14F-4D97-AF65-F5344CB8AC3E}">
        <p14:creationId xmlns:p14="http://schemas.microsoft.com/office/powerpoint/2010/main" val="3448371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2DC6-8CFC-D157-3D05-048AD204D6CD}"/>
              </a:ext>
            </a:extLst>
          </p:cNvPr>
          <p:cNvSpPr>
            <a:spLocks noGrp="1"/>
          </p:cNvSpPr>
          <p:nvPr>
            <p:ph type="title"/>
          </p:nvPr>
        </p:nvSpPr>
        <p:spPr/>
        <p:txBody>
          <a:bodyPr/>
          <a:lstStyle/>
          <a:p>
            <a:r>
              <a:rPr lang="en-IN" dirty="0"/>
              <a:t>HOUSE PRICES IN TOP 10 STATES</a:t>
            </a:r>
          </a:p>
        </p:txBody>
      </p:sp>
      <p:pic>
        <p:nvPicPr>
          <p:cNvPr id="4" name="Picture 3">
            <a:extLst>
              <a:ext uri="{FF2B5EF4-FFF2-40B4-BE49-F238E27FC236}">
                <a16:creationId xmlns:a16="http://schemas.microsoft.com/office/drawing/2014/main" id="{1C61A4BF-93D1-3ED8-01C7-59B0006543BA}"/>
              </a:ext>
            </a:extLst>
          </p:cNvPr>
          <p:cNvPicPr>
            <a:picLocks noChangeAspect="1"/>
          </p:cNvPicPr>
          <p:nvPr/>
        </p:nvPicPr>
        <p:blipFill>
          <a:blip r:embed="rId2"/>
          <a:stretch>
            <a:fillRect/>
          </a:stretch>
        </p:blipFill>
        <p:spPr>
          <a:xfrm>
            <a:off x="447675" y="2130552"/>
            <a:ext cx="11296650" cy="4727448"/>
          </a:xfrm>
          <a:prstGeom prst="rect">
            <a:avLst/>
          </a:prstGeom>
        </p:spPr>
      </p:pic>
    </p:spTree>
    <p:extLst>
      <p:ext uri="{BB962C8B-B14F-4D97-AF65-F5344CB8AC3E}">
        <p14:creationId xmlns:p14="http://schemas.microsoft.com/office/powerpoint/2010/main" val="854014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01DD-6779-3BD5-094E-49473718CE0B}"/>
              </a:ext>
            </a:extLst>
          </p:cNvPr>
          <p:cNvSpPr>
            <a:spLocks noGrp="1"/>
          </p:cNvSpPr>
          <p:nvPr>
            <p:ph type="title"/>
          </p:nvPr>
        </p:nvSpPr>
        <p:spPr>
          <a:xfrm>
            <a:off x="581192" y="702156"/>
            <a:ext cx="11029616" cy="806604"/>
          </a:xfrm>
        </p:spPr>
        <p:txBody>
          <a:bodyPr/>
          <a:lstStyle/>
          <a:p>
            <a:r>
              <a:rPr lang="en-IN" dirty="0"/>
              <a:t>Explanation of the Correlation Heatmap</a:t>
            </a:r>
          </a:p>
        </p:txBody>
      </p:sp>
      <p:pic>
        <p:nvPicPr>
          <p:cNvPr id="7" name="Content Placeholder 6" descr="A blue squares with white text&#10;&#10;Description automatically generated">
            <a:extLst>
              <a:ext uri="{FF2B5EF4-FFF2-40B4-BE49-F238E27FC236}">
                <a16:creationId xmlns:a16="http://schemas.microsoft.com/office/drawing/2014/main" id="{2B08C8E2-74BD-0702-6BDE-3C3DB27F9579}"/>
              </a:ext>
            </a:extLst>
          </p:cNvPr>
          <p:cNvPicPr>
            <a:picLocks noGrp="1" noChangeAspect="1"/>
          </p:cNvPicPr>
          <p:nvPr>
            <p:ph idx="1"/>
          </p:nvPr>
        </p:nvPicPr>
        <p:blipFill>
          <a:blip r:embed="rId2"/>
          <a:stretch>
            <a:fillRect/>
          </a:stretch>
        </p:blipFill>
        <p:spPr>
          <a:xfrm>
            <a:off x="2135318" y="1890876"/>
            <a:ext cx="7921363" cy="4686330"/>
          </a:xfrm>
        </p:spPr>
      </p:pic>
    </p:spTree>
    <p:extLst>
      <p:ext uri="{BB962C8B-B14F-4D97-AF65-F5344CB8AC3E}">
        <p14:creationId xmlns:p14="http://schemas.microsoft.com/office/powerpoint/2010/main" val="110780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EA8DBD-47E4-2B08-3968-0E901508C0B8}"/>
              </a:ext>
            </a:extLst>
          </p:cNvPr>
          <p:cNvSpPr>
            <a:spLocks noGrp="1"/>
          </p:cNvSpPr>
          <p:nvPr>
            <p:ph idx="1"/>
          </p:nvPr>
        </p:nvSpPr>
        <p:spPr>
          <a:xfrm>
            <a:off x="507538" y="2121408"/>
            <a:ext cx="11029615" cy="3172968"/>
          </a:xfrm>
        </p:spPr>
        <p:txBody>
          <a:bodyPr>
            <a:normAutofit/>
          </a:bodyPr>
          <a:lstStyle/>
          <a:p>
            <a:r>
              <a:rPr lang="en-US" dirty="0"/>
              <a:t>1. In the above Visualization, We can see the correlation between all the columns.</a:t>
            </a:r>
          </a:p>
          <a:p>
            <a:r>
              <a:rPr lang="en-US" dirty="0"/>
              <a:t>2. The darker the </a:t>
            </a:r>
            <a:r>
              <a:rPr lang="en-US" dirty="0" err="1"/>
              <a:t>colour</a:t>
            </a:r>
            <a:r>
              <a:rPr lang="en-US" dirty="0"/>
              <a:t> in the map, the stronger the correlation between the columns.</a:t>
            </a:r>
          </a:p>
          <a:p>
            <a:r>
              <a:rPr lang="en-US" dirty="0"/>
              <a:t>3. From the above Data Analysis, We can conclude the following things:-'bed' and 'bath' have a 0.7 correlation with each other, which means they are highly correlated.</a:t>
            </a:r>
          </a:p>
          <a:p>
            <a:r>
              <a:rPr lang="en-US" dirty="0"/>
              <a:t> So, the number of bathrooms in a house is correlated with number of bedrooms. Also, we can see that the correlation between bath and price is 0.4 that means, even the number of bathrooms will give the price fluctuations/predictions in the house.</a:t>
            </a:r>
            <a:endParaRPr lang="en-IN" dirty="0"/>
          </a:p>
        </p:txBody>
      </p:sp>
      <p:sp>
        <p:nvSpPr>
          <p:cNvPr id="5" name="Title 4">
            <a:extLst>
              <a:ext uri="{FF2B5EF4-FFF2-40B4-BE49-F238E27FC236}">
                <a16:creationId xmlns:a16="http://schemas.microsoft.com/office/drawing/2014/main" id="{495FC6B9-E96D-A536-3A65-AB7089E520CE}"/>
              </a:ext>
            </a:extLst>
          </p:cNvPr>
          <p:cNvSpPr txBox="1">
            <a:spLocks noGrp="1"/>
          </p:cNvSpPr>
          <p:nvPr>
            <p:ph type="title"/>
          </p:nvPr>
        </p:nvSpPr>
        <p:spPr>
          <a:xfrm>
            <a:off x="580355" y="591947"/>
            <a:ext cx="11029950" cy="1189038"/>
          </a:xfrm>
          <a:prstGeom prst="rect">
            <a:avLst/>
          </a:prstGeom>
          <a:noFill/>
        </p:spPr>
        <p:txBody>
          <a:bodyPr wrap="square" rtlCol="0">
            <a:spAutoFit/>
          </a:bodyPr>
          <a:lstStyle/>
          <a:p>
            <a:pPr algn="just"/>
            <a:r>
              <a:rPr lang="en-IN" sz="2800" b="1" dirty="0"/>
              <a:t>EXPLANATION OF THE CORRELATION HEATMAP</a:t>
            </a:r>
          </a:p>
        </p:txBody>
      </p:sp>
    </p:spTree>
    <p:extLst>
      <p:ext uri="{BB962C8B-B14F-4D97-AF65-F5344CB8AC3E}">
        <p14:creationId xmlns:p14="http://schemas.microsoft.com/office/powerpoint/2010/main" val="1749186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C26D-1F7F-201A-4125-DB5A98EB1931}"/>
              </a:ext>
            </a:extLst>
          </p:cNvPr>
          <p:cNvSpPr>
            <a:spLocks noGrp="1"/>
          </p:cNvSpPr>
          <p:nvPr>
            <p:ph type="title"/>
          </p:nvPr>
        </p:nvSpPr>
        <p:spPr>
          <a:xfrm>
            <a:off x="581192" y="702156"/>
            <a:ext cx="11029616" cy="781855"/>
          </a:xfrm>
        </p:spPr>
        <p:txBody>
          <a:bodyPr/>
          <a:lstStyle/>
          <a:p>
            <a:r>
              <a:rPr lang="en-IN" dirty="0"/>
              <a:t>PAIRWISE RELATIONSHIP  </a:t>
            </a:r>
          </a:p>
        </p:txBody>
      </p:sp>
      <p:pic>
        <p:nvPicPr>
          <p:cNvPr id="9" name="Picture 8">
            <a:extLst>
              <a:ext uri="{FF2B5EF4-FFF2-40B4-BE49-F238E27FC236}">
                <a16:creationId xmlns:a16="http://schemas.microsoft.com/office/drawing/2014/main" id="{218797A4-7F9E-04C5-AC64-009F9B03B8B8}"/>
              </a:ext>
            </a:extLst>
          </p:cNvPr>
          <p:cNvPicPr>
            <a:picLocks noChangeAspect="1"/>
          </p:cNvPicPr>
          <p:nvPr/>
        </p:nvPicPr>
        <p:blipFill>
          <a:blip r:embed="rId2"/>
          <a:stretch>
            <a:fillRect/>
          </a:stretch>
        </p:blipFill>
        <p:spPr>
          <a:xfrm>
            <a:off x="1024128" y="1673352"/>
            <a:ext cx="8974414" cy="4919472"/>
          </a:xfrm>
          <a:prstGeom prst="rect">
            <a:avLst/>
          </a:prstGeom>
        </p:spPr>
      </p:pic>
    </p:spTree>
    <p:extLst>
      <p:ext uri="{BB962C8B-B14F-4D97-AF65-F5344CB8AC3E}">
        <p14:creationId xmlns:p14="http://schemas.microsoft.com/office/powerpoint/2010/main" val="375652556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{AD9E780D-B7B3-49E2-9A73-0886EAEF8701}tf33552983_win32</Template>
  <TotalTime>1347</TotalTime>
  <Words>2228</Words>
  <Application>Microsoft Office PowerPoint</Application>
  <PresentationFormat>Widescreen</PresentationFormat>
  <Paragraphs>93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Franklin Gothic Book</vt:lpstr>
      <vt:lpstr>Franklin Gothic Demi</vt:lpstr>
      <vt:lpstr>Wingdings</vt:lpstr>
      <vt:lpstr>Wingdings 2</vt:lpstr>
      <vt:lpstr>DividendVTI</vt:lpstr>
      <vt:lpstr>                        House price prediction</vt:lpstr>
      <vt:lpstr>INTRODUCTION</vt:lpstr>
      <vt:lpstr>ABSTRACT</vt:lpstr>
      <vt:lpstr>DATA SET DETAILS</vt:lpstr>
      <vt:lpstr>DATA CLEANING</vt:lpstr>
      <vt:lpstr>HOUSE PRICES IN TOP 10 STATES</vt:lpstr>
      <vt:lpstr>Explanation of the Correlation Heatmap</vt:lpstr>
      <vt:lpstr>EXPLANATION OF THE CORRELATION HEATMAP</vt:lpstr>
      <vt:lpstr>PAIRWISE RELATIONSHIP  </vt:lpstr>
      <vt:lpstr>PowerPoint Presentation</vt:lpstr>
      <vt:lpstr>LINEAR REGRESSION </vt:lpstr>
      <vt:lpstr>PowerPoint Presentation</vt:lpstr>
      <vt:lpstr>DECISION TREE REGRESSION </vt:lpstr>
      <vt:lpstr>PowerPoint Presentation</vt:lpstr>
      <vt:lpstr>RANDOM FOREST REGRESSION </vt:lpstr>
      <vt:lpstr>PowerPoint Presentation</vt:lpstr>
      <vt:lpstr>GRADIENT BOOSTING REGRESSION </vt:lpstr>
      <vt:lpstr>PowerPoint Presentation</vt:lpstr>
      <vt:lpstr>CONCLUSION </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Abdul Razak Shaik</dc:creator>
  <cp:lastModifiedBy>Abdul Razak Shaik</cp:lastModifiedBy>
  <cp:revision>20</cp:revision>
  <dcterms:created xsi:type="dcterms:W3CDTF">2024-11-05T15:23:39Z</dcterms:created>
  <dcterms:modified xsi:type="dcterms:W3CDTF">2024-12-10T22:27:36Z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