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3" r:id="rId1"/>
  </p:sldMasterIdLst>
  <p:notesMasterIdLst>
    <p:notesMasterId r:id="rId25"/>
  </p:notesMasterIdLst>
  <p:sldIdLst>
    <p:sldId id="256" r:id="rId2"/>
    <p:sldId id="257" r:id="rId3"/>
    <p:sldId id="258" r:id="rId4"/>
    <p:sldId id="259" r:id="rId5"/>
    <p:sldId id="260" r:id="rId6"/>
    <p:sldId id="261" r:id="rId7"/>
    <p:sldId id="262" r:id="rId8"/>
    <p:sldId id="265" r:id="rId9"/>
    <p:sldId id="267" r:id="rId10"/>
    <p:sldId id="268"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Lst>
  <p:sldSz cx="9144000" cy="6858000" type="screen4x3"/>
  <p:notesSz cx="6858000" cy="9144000"/>
  <p:embeddedFontLst>
    <p:embeddedFont>
      <p:font typeface="Century Schoolbook" pitchFamily="18" charset="0"/>
      <p:regular r:id="rId26"/>
      <p:bold r:id="rId27"/>
      <p:italic r:id="rId28"/>
      <p:boldItalic r:id="rId29"/>
    </p:embeddedFont>
    <p:embeddedFont>
      <p:font typeface="Calibri" pitchFamily="34" charset="0"/>
      <p:regular r:id="rId30"/>
      <p:bold r:id="rId31"/>
      <p:italic r:id="rId32"/>
      <p:boldItalic r:id="rId33"/>
    </p:embeddedFont>
    <p:embeddedFont>
      <p:font typeface="Cambria"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ggoikWB1JxzQ3KsJKQFULFAoX8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80CEED3-6E01-4D7D-8442-3A86E8290659}">
  <a:tblStyle styleId="{880CEED3-6E01-4D7D-8442-3A86E829065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2" autoAdjust="0"/>
    <p:restoredTop sz="94660"/>
  </p:normalViewPr>
  <p:slideViewPr>
    <p:cSldViewPr snapToGrid="0">
      <p:cViewPr varScale="1">
        <p:scale>
          <a:sx n="70" d="100"/>
          <a:sy n="70" d="100"/>
        </p:scale>
        <p:origin x="-138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5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783322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b="0">
              <a:solidFill>
                <a:srgbClr val="000000"/>
              </a:solidFill>
              <a:latin typeface="Arial"/>
              <a:ea typeface="Arial"/>
              <a:cs typeface="Arial"/>
              <a:sym typeface="Arial"/>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b="0">
              <a:solidFill>
                <a:srgbClr val="000000"/>
              </a:solidFill>
              <a:latin typeface="Arial"/>
              <a:ea typeface="Arial"/>
              <a:cs typeface="Arial"/>
              <a:sym typeface="Arial"/>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b="0">
              <a:solidFill>
                <a:srgbClr val="000000"/>
              </a:solidFill>
              <a:latin typeface="Arial"/>
              <a:ea typeface="Arial"/>
              <a:cs typeface="Arial"/>
              <a:sym typeface="Aria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b="0">
              <a:solidFill>
                <a:srgbClr val="000000"/>
              </a:solidFill>
              <a:latin typeface="Arial"/>
              <a:ea typeface="Arial"/>
              <a:cs typeface="Arial"/>
              <a:sym typeface="Arial"/>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b="0">
              <a:solidFill>
                <a:srgbClr val="000000"/>
              </a:solidFill>
              <a:latin typeface="Arial"/>
              <a:ea typeface="Arial"/>
              <a:cs typeface="Arial"/>
              <a:sym typeface="Aria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b="0">
              <a:solidFill>
                <a:srgbClr val="000000"/>
              </a:solidFill>
              <a:latin typeface="Arial"/>
              <a:ea typeface="Arial"/>
              <a:cs typeface="Arial"/>
              <a:sym typeface="Aria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b="0">
              <a:solidFill>
                <a:srgbClr val="000000"/>
              </a:solidFill>
              <a:latin typeface="Arial"/>
              <a:ea typeface="Arial"/>
              <a:cs typeface="Arial"/>
              <a:sym typeface="Arial"/>
            </a:endParaRPr>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endParaRPr lang="en-IN"/>
          </a:p>
        </p:txBody>
      </p:sp>
      <p:sp>
        <p:nvSpPr>
          <p:cNvPr id="9" name="Slide Number Placeholder 8"/>
          <p:cNvSpPr>
            <a:spLocks noGrp="1"/>
          </p:cNvSpPr>
          <p:nvPr>
            <p:ph type="sldNum" sz="quarter" idx="11"/>
          </p:nvPr>
        </p:nvSpPr>
        <p:spPr/>
        <p:txBody>
          <a:bodyPr/>
          <a:lstStyle/>
          <a:p>
            <a:pPr marL="0" lvl="0" indent="0" algn="ctr" rtl="0">
              <a:spcBef>
                <a:spcPts val="0"/>
              </a:spcBef>
              <a:spcAft>
                <a:spcPts val="0"/>
              </a:spcAft>
              <a:buNone/>
            </a:pPr>
            <a:fld id="{00000000-1234-1234-1234-123412341234}" type="slidenum">
              <a:rPr lang="en-US" smtClean="0"/>
              <a:t>‹#›</a:t>
            </a:fld>
            <a:endParaRPr lang="en-US" b="0">
              <a:solidFill>
                <a:srgbClr val="000000"/>
              </a:solidFill>
              <a:latin typeface="Arial"/>
              <a:ea typeface="Arial"/>
              <a:cs typeface="Arial"/>
              <a:sym typeface="Arial"/>
            </a:endParaRPr>
          </a:p>
        </p:txBody>
      </p:sp>
      <p:sp>
        <p:nvSpPr>
          <p:cNvPr id="10" name="Footer Placeholder 9"/>
          <p:cNvSpPr>
            <a:spLocks noGrp="1"/>
          </p:cNvSpPr>
          <p:nvPr>
            <p:ph type="ftr" sz="quarter" idx="12"/>
          </p:nvPr>
        </p:nvSpPr>
        <p:spPr/>
        <p:txBody>
          <a:bodyPr/>
          <a:lstStyle/>
          <a:p>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b="0">
              <a:solidFill>
                <a:srgbClr val="000000"/>
              </a:solidFill>
              <a:latin typeface="Arial"/>
              <a:ea typeface="Arial"/>
              <a:cs typeface="Arial"/>
              <a:sym typeface="Arial"/>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spd="slow">
    <p:wipe dir="r"/>
  </p:transition>
  <p:timing>
    <p:tnLst>
      <p:par>
        <p:cTn id="1" dur="indefinite" restart="never" nodeType="tmRoot"/>
      </p:par>
    </p:tnLst>
  </p:timing>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ariarul17/Attendance-management-system-in-c/blob/main/Attendence.c"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
          <p:cNvSpPr txBox="1">
            <a:spLocks noGrp="1"/>
          </p:cNvSpPr>
          <p:nvPr>
            <p:ph type="ctrTitle"/>
          </p:nvPr>
        </p:nvSpPr>
        <p:spPr>
          <a:xfrm>
            <a:off x="1905000" y="1066800"/>
            <a:ext cx="6858000" cy="1893887"/>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1" i="0" u="none" dirty="0">
                <a:solidFill>
                  <a:schemeClr val="dk2"/>
                </a:solidFill>
                <a:latin typeface="Century Schoolbook"/>
                <a:ea typeface="Century Schoolbook"/>
                <a:cs typeface="Century Schoolbook"/>
                <a:sym typeface="Century Schoolbook"/>
              </a:rPr>
              <a:t>ATTENDANCE MANAGEMENT </a:t>
            </a:r>
            <a:r>
              <a:rPr lang="en-US" sz="3000" b="1" i="0" u="none" dirty="0" smtClean="0">
                <a:solidFill>
                  <a:schemeClr val="dk2"/>
                </a:solidFill>
                <a:latin typeface="Century Schoolbook"/>
                <a:ea typeface="Century Schoolbook"/>
                <a:cs typeface="Century Schoolbook"/>
                <a:sym typeface="Century Schoolbook"/>
              </a:rPr>
              <a:t>SYSTEM USING C</a:t>
            </a:r>
            <a:endParaRPr dirty="0"/>
          </a:p>
        </p:txBody>
      </p:sp>
      <p:sp>
        <p:nvSpPr>
          <p:cNvPr id="185" name="Google Shape;185;p1"/>
          <p:cNvSpPr txBox="1">
            <a:spLocks noGrp="1"/>
          </p:cNvSpPr>
          <p:nvPr>
            <p:ph type="subTitle" idx="1"/>
          </p:nvPr>
        </p:nvSpPr>
        <p:spPr>
          <a:xfrm>
            <a:off x="2057400" y="3200400"/>
            <a:ext cx="6172200" cy="1371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60"/>
              <a:buNone/>
            </a:pPr>
            <a:r>
              <a:rPr lang="en-US" sz="1800" b="1" i="0" u="none" dirty="0">
                <a:solidFill>
                  <a:schemeClr val="dk2"/>
                </a:solidFill>
                <a:latin typeface="Century Schoolbook"/>
                <a:ea typeface="Century Schoolbook"/>
                <a:cs typeface="Century Schoolbook"/>
                <a:sym typeface="Century Schoolbook"/>
              </a:rPr>
              <a:t>Under the guidance of Ms. M </a:t>
            </a:r>
            <a:r>
              <a:rPr lang="en-US" sz="1800" b="1" i="0" u="none" dirty="0" err="1">
                <a:solidFill>
                  <a:schemeClr val="dk2"/>
                </a:solidFill>
                <a:latin typeface="Century Schoolbook"/>
                <a:ea typeface="Century Schoolbook"/>
                <a:cs typeface="Century Schoolbook"/>
                <a:sym typeface="Century Schoolbook"/>
              </a:rPr>
              <a:t>Hema</a:t>
            </a:r>
            <a:endParaRPr dirty="0"/>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FEASIBILITY STUDY (CONT..)</a:t>
            </a:r>
            <a:endParaRPr/>
          </a:p>
        </p:txBody>
      </p:sp>
      <p:sp>
        <p:nvSpPr>
          <p:cNvPr id="255" name="Google Shape;255;p1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0" i="0" u="none">
                <a:solidFill>
                  <a:schemeClr val="dk1"/>
                </a:solidFill>
                <a:latin typeface="Century Schoolbook"/>
                <a:ea typeface="Century Schoolbook"/>
                <a:cs typeface="Century Schoolbook"/>
                <a:sym typeface="Century Schoolbook"/>
              </a:rPr>
              <a:t>All systems are feasible, given unlimited resources and infinite time. It is both necessary and prudent to evaluate the feasibility of the project at System study phase itself. The feasibility study to be conducted for this project Involves.</a:t>
            </a:r>
            <a:endParaRPr/>
          </a:p>
          <a:p>
            <a:pPr marL="822325" marR="0" lvl="1" indent="-457200" algn="l" rtl="0">
              <a:lnSpc>
                <a:spcPct val="100000"/>
              </a:lnSpc>
              <a:spcBef>
                <a:spcPts val="420"/>
              </a:spcBef>
              <a:spcAft>
                <a:spcPts val="0"/>
              </a:spcAft>
              <a:buClr>
                <a:schemeClr val="accent1"/>
              </a:buClr>
              <a:buSzPts val="1680"/>
              <a:buFont typeface="Century Schoolbook"/>
              <a:buAutoNum type="arabicPeriod"/>
            </a:pPr>
            <a:r>
              <a:rPr lang="en-US" sz="2100" b="0" i="0" u="none" strike="noStrike" cap="none">
                <a:solidFill>
                  <a:schemeClr val="dk1"/>
                </a:solidFill>
                <a:latin typeface="Century Schoolbook"/>
                <a:ea typeface="Century Schoolbook"/>
                <a:cs typeface="Century Schoolbook"/>
                <a:sym typeface="Century Schoolbook"/>
              </a:rPr>
              <a:t>Technical Feasibility</a:t>
            </a:r>
            <a:endParaRPr/>
          </a:p>
          <a:p>
            <a:pPr marL="822325" marR="0" lvl="1" indent="-457200" algn="l" rtl="0">
              <a:lnSpc>
                <a:spcPct val="100000"/>
              </a:lnSpc>
              <a:spcBef>
                <a:spcPts val="420"/>
              </a:spcBef>
              <a:spcAft>
                <a:spcPts val="0"/>
              </a:spcAft>
              <a:buClr>
                <a:schemeClr val="accent1"/>
              </a:buClr>
              <a:buSzPts val="1680"/>
              <a:buFont typeface="Century Schoolbook"/>
              <a:buAutoNum type="arabicPeriod"/>
            </a:pPr>
            <a:r>
              <a:rPr lang="en-US" sz="2100" b="0" i="0" u="none" strike="noStrike" cap="none">
                <a:solidFill>
                  <a:schemeClr val="dk1"/>
                </a:solidFill>
                <a:latin typeface="Century Schoolbook"/>
                <a:ea typeface="Century Schoolbook"/>
                <a:cs typeface="Century Schoolbook"/>
                <a:sym typeface="Century Schoolbook"/>
              </a:rPr>
              <a:t>Operational Feasibility</a:t>
            </a:r>
            <a:endParaRPr/>
          </a:p>
          <a:p>
            <a:pPr marL="822325" marR="0" lvl="1" indent="-457200" algn="l" rtl="0">
              <a:lnSpc>
                <a:spcPct val="100000"/>
              </a:lnSpc>
              <a:spcBef>
                <a:spcPts val="420"/>
              </a:spcBef>
              <a:spcAft>
                <a:spcPts val="0"/>
              </a:spcAft>
              <a:buClr>
                <a:schemeClr val="accent1"/>
              </a:buClr>
              <a:buSzPts val="1680"/>
              <a:buFont typeface="Century Schoolbook"/>
              <a:buAutoNum type="arabicPeriod"/>
            </a:pPr>
            <a:r>
              <a:rPr lang="en-US" sz="2100" b="0" i="0" u="none" strike="noStrike" cap="none">
                <a:solidFill>
                  <a:schemeClr val="dk1"/>
                </a:solidFill>
                <a:latin typeface="Century Schoolbook"/>
                <a:ea typeface="Century Schoolbook"/>
                <a:cs typeface="Century Schoolbook"/>
                <a:sym typeface="Century Schoolbook"/>
              </a:rPr>
              <a:t>Economic Feasibility</a:t>
            </a:r>
            <a:endParaRPr/>
          </a:p>
          <a:p>
            <a:pPr marL="273050" marR="0" lvl="0" indent="-179705" algn="l" rtl="0">
              <a:spcBef>
                <a:spcPts val="600"/>
              </a:spcBef>
              <a:spcAft>
                <a:spcPts val="0"/>
              </a:spcAft>
              <a:buClr>
                <a:schemeClr val="accent1"/>
              </a:buClr>
              <a:buSzPts val="1470"/>
              <a:buFont typeface="Noto Sans Symbols"/>
              <a:buNone/>
            </a:pPr>
            <a:endParaRPr sz="210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FEATURES PROVIDED</a:t>
            </a:r>
            <a:endParaRPr/>
          </a:p>
        </p:txBody>
      </p:sp>
      <p:sp>
        <p:nvSpPr>
          <p:cNvPr id="282" name="Google Shape;282;p1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3050" marR="0" lvl="0" indent="-273050" algn="l" rtl="0">
              <a:lnSpc>
                <a:spcPct val="90000"/>
              </a:lnSpc>
              <a:spcBef>
                <a:spcPts val="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Admin </a:t>
            </a:r>
            <a:endParaRPr sz="1700" b="0" i="0" u="none" dirty="0">
              <a:solidFill>
                <a:schemeClr val="dk1"/>
              </a:solidFill>
              <a:latin typeface="Century Schoolbook"/>
              <a:ea typeface="Century Schoolbook"/>
              <a:cs typeface="Century Schoolbook"/>
              <a:sym typeface="Century Schoolbook"/>
            </a:endParaRPr>
          </a:p>
          <a:p>
            <a:pPr marL="639762" marR="0" lvl="1" indent="-273048" algn="l" rtl="0">
              <a:lnSpc>
                <a:spcPct val="90000"/>
              </a:lnSpc>
              <a:spcBef>
                <a:spcPts val="440"/>
              </a:spcBef>
              <a:spcAft>
                <a:spcPts val="0"/>
              </a:spcAft>
              <a:buClr>
                <a:schemeClr val="accent1"/>
              </a:buClr>
              <a:buSzPts val="1760"/>
              <a:buFont typeface="Noto Sans Symbols"/>
              <a:buChar char="⚫"/>
            </a:pPr>
            <a:r>
              <a:rPr lang="en-US" sz="2200" b="0" i="0" u="none" strike="noStrike" cap="none" dirty="0">
                <a:solidFill>
                  <a:schemeClr val="dk1"/>
                </a:solidFill>
                <a:latin typeface="Century Schoolbook"/>
                <a:ea typeface="Century Schoolbook"/>
                <a:cs typeface="Century Schoolbook"/>
                <a:sym typeface="Century Schoolbook"/>
              </a:rPr>
              <a:t>Add &amp; Modify details </a:t>
            </a:r>
            <a:r>
              <a:rPr lang="en-US" sz="2200" b="0" i="0" u="none" strike="noStrike" cap="none" dirty="0" smtClean="0">
                <a:solidFill>
                  <a:schemeClr val="dk1"/>
                </a:solidFill>
                <a:latin typeface="Century Schoolbook"/>
                <a:ea typeface="Century Schoolbook"/>
                <a:cs typeface="Century Schoolbook"/>
                <a:sym typeface="Century Schoolbook"/>
              </a:rPr>
              <a:t>of</a:t>
            </a:r>
            <a:r>
              <a:rPr lang="en-US" sz="1700" dirty="0"/>
              <a:t> </a:t>
            </a:r>
            <a:r>
              <a:rPr lang="en-US" sz="2000" b="0" i="0" u="none" strike="noStrike" cap="none" dirty="0" smtClean="0">
                <a:solidFill>
                  <a:schemeClr val="dk1"/>
                </a:solidFill>
                <a:latin typeface="Century Schoolbook"/>
                <a:ea typeface="Century Schoolbook"/>
                <a:cs typeface="Century Schoolbook"/>
                <a:sym typeface="Century Schoolbook"/>
              </a:rPr>
              <a:t>students </a:t>
            </a:r>
            <a:endParaRPr sz="2000" b="0" i="0" u="none" strike="noStrike" cap="none" dirty="0">
              <a:solidFill>
                <a:schemeClr val="dk1"/>
              </a:solidFill>
              <a:latin typeface="Century Schoolbook"/>
              <a:ea typeface="Century Schoolbook"/>
              <a:cs typeface="Century Schoolbook"/>
              <a:sym typeface="Century Schoolbook"/>
            </a:endParaRPr>
          </a:p>
          <a:p>
            <a:pPr marL="273050" marR="0" lvl="0" indent="-273050" algn="l" rtl="0">
              <a:lnSpc>
                <a:spcPct val="90000"/>
              </a:lnSpc>
              <a:spcBef>
                <a:spcPts val="600"/>
              </a:spcBef>
              <a:spcAft>
                <a:spcPts val="0"/>
              </a:spcAft>
              <a:buClr>
                <a:schemeClr val="accent1"/>
              </a:buClr>
              <a:buSzPts val="1540"/>
              <a:buFont typeface="Noto Sans Symbols"/>
              <a:buChar char="🞆"/>
            </a:pPr>
            <a:r>
              <a:rPr lang="en-US" sz="2200" b="0" i="0" u="none" dirty="0" smtClean="0">
                <a:solidFill>
                  <a:schemeClr val="dk1"/>
                </a:solidFill>
                <a:latin typeface="Century Schoolbook"/>
                <a:ea typeface="Century Schoolbook"/>
                <a:cs typeface="Century Schoolbook"/>
                <a:sym typeface="Century Schoolbook"/>
              </a:rPr>
              <a:t>Office </a:t>
            </a:r>
            <a:r>
              <a:rPr lang="en-US" sz="2200" b="0" i="0" u="none" dirty="0">
                <a:solidFill>
                  <a:schemeClr val="dk1"/>
                </a:solidFill>
                <a:latin typeface="Century Schoolbook"/>
                <a:ea typeface="Century Schoolbook"/>
                <a:cs typeface="Century Schoolbook"/>
                <a:sym typeface="Century Schoolbook"/>
              </a:rPr>
              <a:t>Staff </a:t>
            </a:r>
            <a:endParaRPr sz="1700" b="0" i="0" u="none" dirty="0">
              <a:solidFill>
                <a:schemeClr val="dk1"/>
              </a:solidFill>
              <a:latin typeface="Century Schoolbook"/>
              <a:ea typeface="Century Schoolbook"/>
              <a:cs typeface="Century Schoolbook"/>
              <a:sym typeface="Century Schoolbook"/>
            </a:endParaRPr>
          </a:p>
          <a:p>
            <a:pPr marL="639762" marR="0" lvl="1" indent="-273048" algn="l" rtl="0">
              <a:lnSpc>
                <a:spcPct val="90000"/>
              </a:lnSpc>
              <a:spcBef>
                <a:spcPts val="440"/>
              </a:spcBef>
              <a:spcAft>
                <a:spcPts val="0"/>
              </a:spcAft>
              <a:buClr>
                <a:schemeClr val="accent1"/>
              </a:buClr>
              <a:buSzPts val="1760"/>
              <a:buFont typeface="Noto Sans Symbols"/>
              <a:buChar char="⚫"/>
            </a:pPr>
            <a:r>
              <a:rPr lang="en-US" sz="2200" b="0" i="0" u="none" strike="noStrike" cap="none" dirty="0">
                <a:solidFill>
                  <a:schemeClr val="dk1"/>
                </a:solidFill>
                <a:latin typeface="Century Schoolbook"/>
                <a:ea typeface="Century Schoolbook"/>
                <a:cs typeface="Century Schoolbook"/>
                <a:sym typeface="Century Schoolbook"/>
              </a:rPr>
              <a:t>Generate various types of reports</a:t>
            </a:r>
            <a:endParaRPr sz="1700" b="0" i="0" u="none" strike="noStrike" cap="none" dirty="0">
              <a:solidFill>
                <a:schemeClr val="dk1"/>
              </a:solidFill>
              <a:latin typeface="Century Schoolbook"/>
              <a:ea typeface="Century Schoolbook"/>
              <a:cs typeface="Century Schoolbook"/>
              <a:sym typeface="Century Schoolbook"/>
            </a:endParaRPr>
          </a:p>
          <a:p>
            <a:pPr marL="366714" marR="0" lvl="1" indent="0" algn="l" rtl="0">
              <a:lnSpc>
                <a:spcPct val="90000"/>
              </a:lnSpc>
              <a:spcBef>
                <a:spcPts val="440"/>
              </a:spcBef>
              <a:spcAft>
                <a:spcPts val="0"/>
              </a:spcAft>
              <a:buClr>
                <a:schemeClr val="accent1"/>
              </a:buClr>
              <a:buSzPts val="1760"/>
              <a:buNone/>
            </a:pPr>
            <a:endParaRPr sz="1700" b="0" i="0" u="none" strike="noStrike" cap="none" dirty="0">
              <a:solidFill>
                <a:schemeClr val="dk1"/>
              </a:solidFill>
              <a:latin typeface="Century Schoolbook"/>
              <a:ea typeface="Century Schoolbook"/>
              <a:cs typeface="Century Schoolbook"/>
              <a:sym typeface="Century Schoolbook"/>
            </a:endParaRPr>
          </a:p>
          <a:p>
            <a:pPr marL="273050" marR="0" lvl="0" indent="-273050" algn="l" rtl="0">
              <a:lnSpc>
                <a:spcPct val="9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Faculty </a:t>
            </a:r>
            <a:endParaRPr sz="1700" b="0" i="0" u="none" dirty="0">
              <a:solidFill>
                <a:schemeClr val="dk1"/>
              </a:solidFill>
              <a:latin typeface="Century Schoolbook"/>
              <a:ea typeface="Century Schoolbook"/>
              <a:cs typeface="Century Schoolbook"/>
              <a:sym typeface="Century Schoolbook"/>
            </a:endParaRPr>
          </a:p>
          <a:p>
            <a:pPr marL="639762" marR="0" lvl="1" indent="-273048" algn="l" rtl="0">
              <a:lnSpc>
                <a:spcPct val="90000"/>
              </a:lnSpc>
              <a:spcBef>
                <a:spcPts val="440"/>
              </a:spcBef>
              <a:spcAft>
                <a:spcPts val="0"/>
              </a:spcAft>
              <a:buClr>
                <a:schemeClr val="accent1"/>
              </a:buClr>
              <a:buSzPts val="1760"/>
              <a:buFont typeface="Noto Sans Symbols"/>
              <a:buChar char="⚫"/>
            </a:pPr>
            <a:r>
              <a:rPr lang="en-US" sz="2200" b="0" i="0" u="none" strike="noStrike" cap="none" dirty="0">
                <a:solidFill>
                  <a:schemeClr val="dk1"/>
                </a:solidFill>
                <a:latin typeface="Century Schoolbook"/>
                <a:ea typeface="Century Schoolbook"/>
                <a:cs typeface="Century Schoolbook"/>
                <a:sym typeface="Century Schoolbook"/>
              </a:rPr>
              <a:t>Attendance on basis of </a:t>
            </a:r>
            <a:endParaRPr sz="1700" b="0" i="0" u="none" strike="noStrike" cap="none" dirty="0">
              <a:solidFill>
                <a:schemeClr val="dk1"/>
              </a:solidFill>
              <a:latin typeface="Century Schoolbook"/>
              <a:ea typeface="Century Schoolbook"/>
              <a:cs typeface="Century Schoolbook"/>
              <a:sym typeface="Century Schoolbook"/>
            </a:endParaRPr>
          </a:p>
          <a:p>
            <a:pPr marL="914400" marR="0" lvl="2" indent="-182562" algn="l" rtl="0">
              <a:lnSpc>
                <a:spcPct val="90000"/>
              </a:lnSpc>
              <a:spcBef>
                <a:spcPts val="340"/>
              </a:spcBef>
              <a:spcAft>
                <a:spcPts val="0"/>
              </a:spcAft>
              <a:buClr>
                <a:srgbClr val="B5A359"/>
              </a:buClr>
              <a:buSzPts val="1020"/>
              <a:buFont typeface="Noto Sans Symbols"/>
              <a:buChar char="🞆"/>
            </a:pPr>
            <a:r>
              <a:rPr lang="en-US" sz="1700" b="0" i="0" u="none" strike="noStrike" cap="none" dirty="0" smtClean="0">
                <a:solidFill>
                  <a:schemeClr val="dk1"/>
                </a:solidFill>
                <a:latin typeface="Century Schoolbook"/>
                <a:ea typeface="Century Schoolbook"/>
                <a:cs typeface="Century Schoolbook"/>
                <a:sym typeface="Century Schoolbook"/>
              </a:rPr>
              <a:t>day </a:t>
            </a:r>
            <a:r>
              <a:rPr lang="en-US" sz="1700" b="0" i="0" u="none" strike="noStrike" cap="none" dirty="0">
                <a:solidFill>
                  <a:schemeClr val="dk1"/>
                </a:solidFill>
                <a:latin typeface="Century Schoolbook"/>
                <a:ea typeface="Century Schoolbook"/>
                <a:cs typeface="Century Schoolbook"/>
                <a:sym typeface="Century Schoolbook"/>
              </a:rPr>
              <a:t>by day </a:t>
            </a:r>
            <a:endParaRPr sz="1300" b="0" i="0" u="none" strike="noStrike" cap="none" dirty="0">
              <a:solidFill>
                <a:schemeClr val="dk1"/>
              </a:solidFill>
              <a:latin typeface="Century Schoolbook"/>
              <a:ea typeface="Century Schoolbook"/>
              <a:cs typeface="Century Schoolbook"/>
              <a:sym typeface="Century Schoolbook"/>
            </a:endParaRPr>
          </a:p>
          <a:p>
            <a:pPr marL="273050" marR="0" lvl="0" indent="-197485" algn="l" rtl="0">
              <a:spcBef>
                <a:spcPts val="600"/>
              </a:spcBef>
              <a:spcAft>
                <a:spcPts val="0"/>
              </a:spcAft>
              <a:buClr>
                <a:schemeClr val="accent1"/>
              </a:buClr>
              <a:buSzPts val="1190"/>
              <a:buFont typeface="Noto Sans Symbols"/>
              <a:buNone/>
            </a:pPr>
            <a:endParaRPr sz="17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27" y="1576456"/>
            <a:ext cx="8290197" cy="1112154"/>
          </a:xfrm>
        </p:spPr>
        <p:txBody>
          <a:bodyPr>
            <a:normAutofit/>
          </a:bodyPr>
          <a:lstStyle/>
          <a:p>
            <a:r>
              <a:rPr lang="en-IN" sz="5400" dirty="0" smtClean="0"/>
              <a:t>Source Code</a:t>
            </a:r>
            <a:endParaRPr lang="en-IN" sz="5400" dirty="0"/>
          </a:p>
        </p:txBody>
      </p:sp>
      <p:sp>
        <p:nvSpPr>
          <p:cNvPr id="3" name="Text Placeholder 2"/>
          <p:cNvSpPr>
            <a:spLocks noGrp="1"/>
          </p:cNvSpPr>
          <p:nvPr>
            <p:ph type="body" idx="1"/>
          </p:nvPr>
        </p:nvSpPr>
        <p:spPr>
          <a:xfrm>
            <a:off x="944280" y="2283610"/>
            <a:ext cx="7312615" cy="1305751"/>
          </a:xfrm>
        </p:spPr>
        <p:txBody>
          <a:bodyPr>
            <a:normAutofit/>
          </a:bodyPr>
          <a:lstStyle/>
          <a:p>
            <a:r>
              <a:rPr lang="en-IN" dirty="0" smtClean="0">
                <a:solidFill>
                  <a:schemeClr val="tx1"/>
                </a:solidFill>
                <a:hlinkClick r:id="rId2"/>
              </a:rPr>
              <a:t>https</a:t>
            </a:r>
            <a:r>
              <a:rPr lang="en-IN" dirty="0">
                <a:solidFill>
                  <a:schemeClr val="tx1"/>
                </a:solidFill>
                <a:hlinkClick r:id="rId2"/>
              </a:rPr>
              <a:t>://github.com/Hariarul17/Attendance-management-system-in-c/blob/main/Attendence.c</a:t>
            </a:r>
            <a:endParaRPr lang="en-IN" dirty="0">
              <a:solidFill>
                <a:schemeClr val="tx1"/>
              </a:solidFill>
            </a:endParaRPr>
          </a:p>
        </p:txBody>
      </p:sp>
    </p:spTree>
    <p:extLst>
      <p:ext uri="{BB962C8B-B14F-4D97-AF65-F5344CB8AC3E}">
        <p14:creationId xmlns:p14="http://schemas.microsoft.com/office/powerpoint/2010/main" val="516716666"/>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44" y="2620370"/>
            <a:ext cx="7659687" cy="1168400"/>
          </a:xfrm>
        </p:spPr>
        <p:txBody>
          <a:bodyPr/>
          <a:lstStyle/>
          <a:p>
            <a:pPr algn="ctr"/>
            <a:r>
              <a:rPr lang="en-IN" dirty="0" smtClean="0"/>
              <a:t>Screenshots Of The Output</a:t>
            </a:r>
            <a:endParaRPr lang="en-IN" dirty="0"/>
          </a:p>
        </p:txBody>
      </p:sp>
      <p:sp>
        <p:nvSpPr>
          <p:cNvPr id="3" name="Text Placeholder 2"/>
          <p:cNvSpPr>
            <a:spLocks noGrp="1"/>
          </p:cNvSpPr>
          <p:nvPr>
            <p:ph type="body" idx="1"/>
          </p:nvPr>
        </p:nvSpPr>
        <p:spPr>
          <a:xfrm>
            <a:off x="1144344" y="7440125"/>
            <a:ext cx="6135687" cy="1633538"/>
          </a:xfrm>
        </p:spPr>
        <p:txBody>
          <a:bodyPr/>
          <a:lstStyle/>
          <a:p>
            <a:endParaRPr lang="en-IN" dirty="0"/>
          </a:p>
        </p:txBody>
      </p:sp>
    </p:spTree>
    <p:extLst>
      <p:ext uri="{BB962C8B-B14F-4D97-AF65-F5344CB8AC3E}">
        <p14:creationId xmlns:p14="http://schemas.microsoft.com/office/powerpoint/2010/main" val="198984917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04" y="7262446"/>
            <a:ext cx="7659687" cy="1168400"/>
          </a:xfrm>
        </p:spPr>
        <p:txBody>
          <a:bodyPr/>
          <a:lstStyle/>
          <a:p>
            <a:endParaRPr lang="en-IN" dirty="0"/>
          </a:p>
        </p:txBody>
      </p:sp>
      <p:sp>
        <p:nvSpPr>
          <p:cNvPr id="3" name="Text Placeholder 2"/>
          <p:cNvSpPr>
            <a:spLocks noGrp="1"/>
          </p:cNvSpPr>
          <p:nvPr>
            <p:ph type="body" idx="1"/>
          </p:nvPr>
        </p:nvSpPr>
        <p:spPr/>
        <p:txBody>
          <a:bodyPr/>
          <a:lstStyle/>
          <a:p>
            <a:endParaRPr lang="en-IN"/>
          </a:p>
        </p:txBody>
      </p:sp>
      <p:pic>
        <p:nvPicPr>
          <p:cNvPr id="1026" name="Picture 2" descr="E:\Hariharasudhan\Assignments\Screenshot 2022-01-20 1944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46" y="1498845"/>
            <a:ext cx="8320699" cy="435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53627"/>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a:p>
        </p:txBody>
      </p:sp>
      <p:pic>
        <p:nvPicPr>
          <p:cNvPr id="2050" name="Picture 2" descr="E:\Hariharasudhan\Assignments\Screenshot 2022-01-20 1946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60" y="1266091"/>
            <a:ext cx="8225901" cy="430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4278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3074" name="Picture 2" descr="E:\Hariharasudhan\Assignments\Screenshot 2022-01-20 1947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71" y="1160584"/>
            <a:ext cx="8708542" cy="455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24214"/>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098" name="Picture 2" descr="E:\Hariharasudhan\Assignments\Screenshot 2022-01-20 1948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71" y="1107832"/>
            <a:ext cx="8361796" cy="437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11717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5122" name="Picture 2" descr="E:\Hariharasudhan\Assignments\Screenshot 2022-01-20 1949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00" y="1195754"/>
            <a:ext cx="8338678" cy="436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220774"/>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6146" name="Picture 2" descr="E:\Hariharasudhan\Assignments\Screenshot 2022-01-20 1949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77" y="1248508"/>
            <a:ext cx="8473172" cy="443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58594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
          <p:cNvSpPr txBox="1">
            <a:spLocks noGrp="1"/>
          </p:cNvSpPr>
          <p:nvPr>
            <p:ph type="title"/>
          </p:nvPr>
        </p:nvSpPr>
        <p:spPr>
          <a:xfrm>
            <a:off x="381000" y="2133600"/>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dirty="0">
                <a:solidFill>
                  <a:schemeClr val="dk2"/>
                </a:solidFill>
                <a:latin typeface="Century Schoolbook"/>
                <a:ea typeface="Century Schoolbook"/>
                <a:cs typeface="Century Schoolbook"/>
                <a:sym typeface="Century Schoolbook"/>
              </a:rPr>
              <a:t>TEAM </a:t>
            </a:r>
            <a:r>
              <a:rPr lang="en-US" sz="3000" b="0" i="0" u="none" dirty="0" smtClean="0">
                <a:solidFill>
                  <a:schemeClr val="dk2"/>
                </a:solidFill>
                <a:latin typeface="Century Schoolbook"/>
                <a:ea typeface="Century Schoolbook"/>
                <a:cs typeface="Century Schoolbook"/>
                <a:sym typeface="Century Schoolbook"/>
              </a:rPr>
              <a:t>MEMBERS</a:t>
            </a:r>
            <a:endParaRPr dirty="0"/>
          </a:p>
        </p:txBody>
      </p:sp>
      <p:sp>
        <p:nvSpPr>
          <p:cNvPr id="191" name="Google Shape;191;p2"/>
          <p:cNvSpPr txBox="1">
            <a:spLocks noGrp="1"/>
          </p:cNvSpPr>
          <p:nvPr>
            <p:ph idx="1"/>
          </p:nvPr>
        </p:nvSpPr>
        <p:spPr>
          <a:xfrm>
            <a:off x="304800" y="3429000"/>
            <a:ext cx="7467600" cy="48736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1" i="0" u="none" strike="noStrike" cap="none" dirty="0" err="1">
                <a:solidFill>
                  <a:schemeClr val="dk1"/>
                </a:solidFill>
                <a:latin typeface="Century Schoolbook"/>
                <a:ea typeface="Century Schoolbook"/>
                <a:cs typeface="Century Schoolbook"/>
                <a:sym typeface="Century Schoolbook"/>
              </a:rPr>
              <a:t>Hariharasudhan</a:t>
            </a:r>
            <a:r>
              <a:rPr lang="en-US" sz="2400" b="1" i="0" u="none" strike="noStrike" cap="none" dirty="0">
                <a:solidFill>
                  <a:schemeClr val="dk1"/>
                </a:solidFill>
                <a:latin typeface="Century Schoolbook"/>
                <a:ea typeface="Century Schoolbook"/>
                <a:cs typeface="Century Schoolbook"/>
                <a:sym typeface="Century Schoolbook"/>
              </a:rPr>
              <a:t> Arul(Ra2111052010015)</a:t>
            </a:r>
            <a:endParaRPr dirty="0"/>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strike="noStrike" cap="none" dirty="0">
                <a:solidFill>
                  <a:schemeClr val="dk1"/>
                </a:solidFill>
                <a:latin typeface="Century Schoolbook"/>
                <a:ea typeface="Century Schoolbook"/>
                <a:cs typeface="Century Schoolbook"/>
                <a:sym typeface="Century Schoolbook"/>
              </a:rPr>
              <a:t>Deepak Ram(RA2111052010006)</a:t>
            </a:r>
            <a:endParaRPr dirty="0"/>
          </a:p>
        </p:txBody>
      </p:sp>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7170" name="Picture 2" descr="E:\Hariharasudhan\Assignments\Screenshot 2022-01-20 195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4" y="948407"/>
            <a:ext cx="8609893" cy="450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013362"/>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8194" name="Picture 2" descr="E:\Hariharasudhan\Assignments\Screenshot 2022-01-20 1952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93" y="1002323"/>
            <a:ext cx="8328175" cy="435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78352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9218" name="Picture 2" descr="E:\Hariharasudhan\Assignments\Screenshot 2022-01-20 1953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35" y="1213337"/>
            <a:ext cx="835969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406837"/>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052" y="2954215"/>
            <a:ext cx="7659687" cy="1168400"/>
          </a:xfrm>
        </p:spPr>
        <p:txBody>
          <a:bodyPr/>
          <a:lstStyle/>
          <a:p>
            <a:pPr algn="ctr"/>
            <a:r>
              <a:rPr lang="en-IN" dirty="0" smtClean="0"/>
              <a:t>Thank You</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65950892"/>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PROJECT PROFILE</a:t>
            </a:r>
            <a:endParaRPr/>
          </a:p>
        </p:txBody>
      </p:sp>
      <p:sp>
        <p:nvSpPr>
          <p:cNvPr id="197" name="Google Shape;197;p3"/>
          <p:cNvSpPr txBox="1">
            <a:spLocks noGrp="1"/>
          </p:cNvSpPr>
          <p:nvPr>
            <p:ph idx="1"/>
          </p:nvPr>
        </p:nvSpPr>
        <p:spPr>
          <a:xfrm>
            <a:off x="457200" y="1600200"/>
            <a:ext cx="83058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60"/>
              <a:buFont typeface="Noto Sans Symbols"/>
              <a:buChar char="🞆"/>
            </a:pPr>
            <a:r>
              <a:rPr lang="en-US" sz="2800" b="0" i="0" u="none" strike="noStrike" cap="none">
                <a:solidFill>
                  <a:schemeClr val="dk1"/>
                </a:solidFill>
                <a:latin typeface="Century Schoolbook"/>
                <a:ea typeface="Century Schoolbook"/>
                <a:cs typeface="Century Schoolbook"/>
                <a:sym typeface="Century Schoolbook"/>
              </a:rPr>
              <a:t>Attendance Management System is software developed for daily student attendance in schools, colleges and institutes. </a:t>
            </a:r>
            <a:endParaRPr/>
          </a:p>
          <a:p>
            <a:pPr marL="273050" marR="0" lvl="0" indent="-273050" algn="l" rtl="0">
              <a:lnSpc>
                <a:spcPct val="100000"/>
              </a:lnSpc>
              <a:spcBef>
                <a:spcPts val="600"/>
              </a:spcBef>
              <a:spcAft>
                <a:spcPts val="0"/>
              </a:spcAft>
              <a:buClr>
                <a:schemeClr val="accent1"/>
              </a:buClr>
              <a:buSzPts val="1960"/>
              <a:buFont typeface="Noto Sans Symbols"/>
              <a:buChar char="🞆"/>
            </a:pPr>
            <a:r>
              <a:rPr lang="en-US" sz="2800" b="0" i="0" u="none" strike="noStrike" cap="none">
                <a:solidFill>
                  <a:schemeClr val="dk1"/>
                </a:solidFill>
                <a:latin typeface="Century Schoolbook"/>
                <a:ea typeface="Century Schoolbook"/>
                <a:cs typeface="Century Schoolbook"/>
                <a:sym typeface="Century Schoolbook"/>
              </a:rPr>
              <a:t>It facilitates to access the attendance information of a particular student in a particular class. The information is sorted by the operators, which will be provided by the teacher for a particular class. </a:t>
            </a:r>
            <a:endParaRPr/>
          </a:p>
          <a:p>
            <a:pPr marL="273050" marR="0" lvl="0" indent="-273050" algn="l" rtl="0">
              <a:lnSpc>
                <a:spcPct val="100000"/>
              </a:lnSpc>
              <a:spcBef>
                <a:spcPts val="600"/>
              </a:spcBef>
              <a:spcAft>
                <a:spcPts val="0"/>
              </a:spcAft>
              <a:buClr>
                <a:schemeClr val="accent1"/>
              </a:buClr>
              <a:buSzPts val="1960"/>
              <a:buFont typeface="Noto Sans Symbols"/>
              <a:buChar char="🞆"/>
            </a:pPr>
            <a:r>
              <a:rPr lang="en-US" sz="2800" b="0" i="0" u="none" strike="noStrike" cap="none">
                <a:solidFill>
                  <a:schemeClr val="dk1"/>
                </a:solidFill>
                <a:latin typeface="Century Schoolbook"/>
                <a:ea typeface="Century Schoolbook"/>
                <a:cs typeface="Century Schoolbook"/>
                <a:sym typeface="Century Schoolbook"/>
              </a:rPr>
              <a:t>This system will also help in evaluating attendance eligibility criteria of a student.</a:t>
            </a:r>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CURRENT SYSTEM</a:t>
            </a:r>
            <a:endParaRPr/>
          </a:p>
        </p:txBody>
      </p:sp>
      <p:sp>
        <p:nvSpPr>
          <p:cNvPr id="203" name="Google Shape;203;p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Existing Attendance Management System of the Institute is totally working manually. All the Information’s are handled manually in the registers or other documents.</a:t>
            </a:r>
            <a:br>
              <a:rPr lang="en-US" sz="2400" b="0" i="0" u="none" strike="noStrike" cap="none">
                <a:solidFill>
                  <a:schemeClr val="dk1"/>
                </a:solidFill>
                <a:latin typeface="Century Schoolbook"/>
                <a:ea typeface="Century Schoolbook"/>
                <a:cs typeface="Century Schoolbook"/>
                <a:sym typeface="Century Schoolbook"/>
              </a:rPr>
            </a:b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The process of the work is mainly divided in two parts, first is to take attendance on sheet &amp; enter details into the registers. And then at the end of the session or semester attendance is calculated manually &amp; reports are generated</a:t>
            </a:r>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LIMITATIONS OF THE CURRENT SYSTEM</a:t>
            </a:r>
            <a:endParaRPr/>
          </a:p>
        </p:txBody>
      </p:sp>
      <p:sp>
        <p:nvSpPr>
          <p:cNvPr id="209" name="Google Shape;209;p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1" i="0" u="none" strike="noStrike" cap="none">
                <a:solidFill>
                  <a:schemeClr val="dk1"/>
                </a:solidFill>
                <a:latin typeface="Century Schoolbook"/>
                <a:ea typeface="Century Schoolbook"/>
                <a:cs typeface="Century Schoolbook"/>
                <a:sym typeface="Century Schoolbook"/>
              </a:rPr>
              <a:t>Wastage of time</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strike="noStrike" cap="none">
                <a:solidFill>
                  <a:schemeClr val="dk1"/>
                </a:solidFill>
                <a:latin typeface="Century Schoolbook"/>
                <a:ea typeface="Century Schoolbook"/>
                <a:cs typeface="Century Schoolbook"/>
                <a:sym typeface="Century Schoolbook"/>
              </a:rPr>
              <a:t>Wastage of the human resource</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strike="noStrike" cap="none">
                <a:solidFill>
                  <a:schemeClr val="dk1"/>
                </a:solidFill>
                <a:latin typeface="Century Schoolbook"/>
                <a:ea typeface="Century Schoolbook"/>
                <a:cs typeface="Century Schoolbook"/>
                <a:sym typeface="Century Schoolbook"/>
              </a:rPr>
              <a:t>Security of data is less</a:t>
            </a:r>
            <a:r>
              <a:rPr lang="en-US" sz="2400" b="0" i="0" u="none" strike="noStrike" cap="none">
                <a:solidFill>
                  <a:schemeClr val="dk1"/>
                </a:solidFill>
                <a:latin typeface="Century Schoolbook"/>
                <a:ea typeface="Century Schoolbook"/>
                <a:cs typeface="Century Schoolbook"/>
                <a:sym typeface="Century Schoolbook"/>
              </a:rPr>
              <a:t> </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strike="noStrike" cap="none">
                <a:solidFill>
                  <a:schemeClr val="dk1"/>
                </a:solidFill>
                <a:latin typeface="Century Schoolbook"/>
                <a:ea typeface="Century Schoolbook"/>
                <a:cs typeface="Century Schoolbook"/>
                <a:sym typeface="Century Schoolbook"/>
              </a:rPr>
              <a:t>Accessing any data from the manual system is very difficult</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strike="noStrike" cap="none">
                <a:solidFill>
                  <a:schemeClr val="dk1"/>
                </a:solidFill>
                <a:latin typeface="Century Schoolbook"/>
                <a:ea typeface="Century Schoolbook"/>
                <a:cs typeface="Century Schoolbook"/>
                <a:sym typeface="Century Schoolbook"/>
              </a:rPr>
              <a:t>Possibility of occurrence of errors</a:t>
            </a:r>
            <a:r>
              <a:rPr lang="en-US" sz="2400" b="0" i="0" u="none" strike="noStrike" cap="none">
                <a:solidFill>
                  <a:schemeClr val="dk1"/>
                </a:solidFill>
                <a:latin typeface="Century Schoolbook"/>
                <a:ea typeface="Century Schoolbook"/>
                <a:cs typeface="Century Schoolbook"/>
                <a:sym typeface="Century Schoolbook"/>
              </a:rPr>
              <a:t> </a:t>
            </a:r>
            <a:r>
              <a:rPr lang="en-US" sz="2400" b="1" i="0" u="none" strike="noStrike" cap="none">
                <a:solidFill>
                  <a:schemeClr val="dk1"/>
                </a:solidFill>
                <a:latin typeface="Century Schoolbook"/>
                <a:ea typeface="Century Schoolbook"/>
                <a:cs typeface="Century Schoolbook"/>
                <a:sym typeface="Century Schoolbook"/>
              </a:rPr>
              <a:t>means accuracy is less</a:t>
            </a:r>
            <a:endParaRPr/>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PROPOSED SYSTEM</a:t>
            </a:r>
            <a:endParaRPr/>
          </a:p>
        </p:txBody>
      </p:sp>
      <p:sp>
        <p:nvSpPr>
          <p:cNvPr id="215" name="Google Shape;215;p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0" i="0" u="none" strike="noStrike" cap="none" dirty="0">
                <a:solidFill>
                  <a:schemeClr val="dk1"/>
                </a:solidFill>
                <a:latin typeface="Century Schoolbook"/>
                <a:ea typeface="Century Schoolbook"/>
                <a:cs typeface="Century Schoolbook"/>
                <a:sym typeface="Century Schoolbook"/>
              </a:rPr>
              <a:t>This Application is built for automating the processing of attendance. It also enhances the speed of the performing attendance task easily.</a:t>
            </a:r>
            <a:br>
              <a:rPr lang="en-US" sz="2400" b="0" i="0" u="none" strike="noStrike" cap="none" dirty="0">
                <a:solidFill>
                  <a:schemeClr val="dk1"/>
                </a:solidFill>
                <a:latin typeface="Century Schoolbook"/>
                <a:ea typeface="Century Schoolbook"/>
                <a:cs typeface="Century Schoolbook"/>
                <a:sym typeface="Century Schoolbook"/>
              </a:rPr>
            </a:br>
            <a:endParaRPr dirty="0"/>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strike="noStrike" cap="none" dirty="0">
                <a:solidFill>
                  <a:schemeClr val="dk1"/>
                </a:solidFill>
                <a:latin typeface="Century Schoolbook"/>
                <a:ea typeface="Century Schoolbook"/>
                <a:cs typeface="Century Schoolbook"/>
                <a:sym typeface="Century Schoolbook"/>
              </a:rPr>
              <a:t>It also </a:t>
            </a:r>
            <a:r>
              <a:rPr lang="en-US" dirty="0" smtClean="0"/>
              <a:t>possible to check </a:t>
            </a:r>
            <a:r>
              <a:rPr lang="en-US" sz="2400" b="0" i="0" u="none" strike="noStrike" cap="none" dirty="0" smtClean="0">
                <a:solidFill>
                  <a:schemeClr val="dk1"/>
                </a:solidFill>
                <a:latin typeface="Century Schoolbook"/>
                <a:ea typeface="Century Schoolbook"/>
                <a:cs typeface="Century Schoolbook"/>
                <a:sym typeface="Century Schoolbook"/>
              </a:rPr>
              <a:t>on </a:t>
            </a:r>
            <a:r>
              <a:rPr lang="en-US" sz="2400" b="0" i="0" u="none" strike="noStrike" cap="none" dirty="0">
                <a:solidFill>
                  <a:schemeClr val="dk1"/>
                </a:solidFill>
                <a:latin typeface="Century Schoolbook"/>
                <a:ea typeface="Century Schoolbook"/>
                <a:cs typeface="Century Schoolbook"/>
                <a:sym typeface="Century Schoolbook"/>
              </a:rPr>
              <a:t>the students who are regular &amp; who are not</a:t>
            </a:r>
            <a:br>
              <a:rPr lang="en-US" sz="2400" b="0" i="0" u="none" strike="noStrike" cap="none" dirty="0">
                <a:solidFill>
                  <a:schemeClr val="dk1"/>
                </a:solidFill>
                <a:latin typeface="Century Schoolbook"/>
                <a:ea typeface="Century Schoolbook"/>
                <a:cs typeface="Century Schoolbook"/>
                <a:sym typeface="Century Schoolbook"/>
              </a:rPr>
            </a:br>
            <a:endParaRPr dirty="0"/>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strike="noStrike" cap="none" dirty="0">
                <a:solidFill>
                  <a:schemeClr val="dk1"/>
                </a:solidFill>
                <a:latin typeface="Century Schoolbook"/>
                <a:ea typeface="Century Schoolbook"/>
                <a:cs typeface="Century Schoolbook"/>
                <a:sym typeface="Century Schoolbook"/>
              </a:rPr>
              <a:t>This system is very useful to the office staff also because they can generate various types of reports and submit them to respective faculties also or also can be submitted to the College Coordinator.</a:t>
            </a:r>
            <a:endParaRPr dirty="0"/>
          </a:p>
          <a:p>
            <a:pPr marL="273050" marR="0" lvl="0" indent="-166370" algn="l" rtl="0">
              <a:spcBef>
                <a:spcPts val="600"/>
              </a:spcBef>
              <a:spcAft>
                <a:spcPts val="0"/>
              </a:spcAft>
              <a:buClr>
                <a:schemeClr val="accent1"/>
              </a:buClr>
              <a:buSzPts val="1680"/>
              <a:buFont typeface="Noto Sans Symbols"/>
              <a:buNone/>
            </a:pPr>
            <a:endParaRPr sz="2400" b="0" i="0" u="none" dirty="0">
              <a:solidFill>
                <a:schemeClr val="dk1"/>
              </a:solidFill>
              <a:latin typeface="Century Schoolbook"/>
              <a:ea typeface="Century Schoolbook"/>
              <a:cs typeface="Century Schoolbook"/>
              <a:sym typeface="Century Schoolbook"/>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ADVANTAGES OF PROPOSED SYSTEM</a:t>
            </a:r>
            <a:endParaRPr/>
          </a:p>
        </p:txBody>
      </p:sp>
      <p:sp>
        <p:nvSpPr>
          <p:cNvPr id="221" name="Google Shape;221;p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1" i="0" u="none">
                <a:solidFill>
                  <a:schemeClr val="dk1"/>
                </a:solidFill>
                <a:latin typeface="Century Schoolbook"/>
                <a:ea typeface="Century Schoolbook"/>
                <a:cs typeface="Century Schoolbook"/>
                <a:sym typeface="Century Schoolbook"/>
              </a:rPr>
              <a:t>A Computer can work more efficiently th</a:t>
            </a:r>
            <a:r>
              <a:rPr lang="en-US" b="1"/>
              <a:t>a</a:t>
            </a:r>
            <a:r>
              <a:rPr lang="en-US" sz="2400" b="1" i="0" u="none">
                <a:solidFill>
                  <a:schemeClr val="dk1"/>
                </a:solidFill>
                <a:latin typeface="Century Schoolbook"/>
                <a:ea typeface="Century Schoolbook"/>
                <a:cs typeface="Century Schoolbook"/>
                <a:sym typeface="Century Schoolbook"/>
              </a:rPr>
              <a:t>n compared to a human being so human resources are saved</a:t>
            </a:r>
            <a:br>
              <a:rPr lang="en-US" sz="2400" b="1" i="0" u="none">
                <a:solidFill>
                  <a:schemeClr val="dk1"/>
                </a:solidFill>
                <a:latin typeface="Century Schoolbook"/>
                <a:ea typeface="Century Schoolbook"/>
                <a:cs typeface="Century Schoolbook"/>
                <a:sym typeface="Century Schoolbook"/>
              </a:rPr>
            </a:b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a:solidFill>
                  <a:schemeClr val="dk1"/>
                </a:solidFill>
                <a:latin typeface="Century Schoolbook"/>
                <a:ea typeface="Century Schoolbook"/>
                <a:cs typeface="Century Schoolbook"/>
                <a:sym typeface="Century Schoolbook"/>
              </a:rPr>
              <a:t>Data accuracy is maintained</a:t>
            </a:r>
            <a:br>
              <a:rPr lang="en-US" sz="2400" b="1" i="0" u="none">
                <a:solidFill>
                  <a:schemeClr val="dk1"/>
                </a:solidFill>
                <a:latin typeface="Century Schoolbook"/>
                <a:ea typeface="Century Schoolbook"/>
                <a:cs typeface="Century Schoolbook"/>
                <a:sym typeface="Century Schoolbook"/>
              </a:rPr>
            </a:b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a:solidFill>
                  <a:schemeClr val="dk1"/>
                </a:solidFill>
                <a:latin typeface="Century Schoolbook"/>
                <a:ea typeface="Century Schoolbook"/>
                <a:cs typeface="Century Schoolbook"/>
                <a:sym typeface="Century Schoolbook"/>
              </a:rPr>
              <a:t>Data can be accessed easily and randomly</a:t>
            </a:r>
            <a:br>
              <a:rPr lang="en-US" sz="2400" b="1" i="0" u="none">
                <a:solidFill>
                  <a:schemeClr val="dk1"/>
                </a:solidFill>
                <a:latin typeface="Century Schoolbook"/>
                <a:ea typeface="Century Schoolbook"/>
                <a:cs typeface="Century Schoolbook"/>
                <a:sym typeface="Century Schoolbook"/>
              </a:rPr>
            </a:b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a:solidFill>
                  <a:schemeClr val="dk1"/>
                </a:solidFill>
                <a:latin typeface="Century Schoolbook"/>
                <a:ea typeface="Century Schoolbook"/>
                <a:cs typeface="Century Schoolbook"/>
                <a:sym typeface="Century Schoolbook"/>
              </a:rPr>
              <a:t>Unauthorized persons cannot access the data</a:t>
            </a:r>
            <a:br>
              <a:rPr lang="en-US" sz="2400" b="1" i="0" u="none">
                <a:solidFill>
                  <a:schemeClr val="dk1"/>
                </a:solidFill>
                <a:latin typeface="Century Schoolbook"/>
                <a:ea typeface="Century Schoolbook"/>
                <a:cs typeface="Century Schoolbook"/>
                <a:sym typeface="Century Schoolbook"/>
              </a:rPr>
            </a:b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a:solidFill>
                  <a:schemeClr val="dk1"/>
                </a:solidFill>
                <a:latin typeface="Century Schoolbook"/>
                <a:ea typeface="Century Schoolbook"/>
                <a:cs typeface="Century Schoolbook"/>
                <a:sym typeface="Century Schoolbook"/>
              </a:rPr>
              <a:t>Saves the time utmost</a:t>
            </a:r>
            <a:endParaRPr/>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0"/>
          <p:cNvSpPr txBox="1">
            <a:spLocks noGrp="1"/>
          </p:cNvSpPr>
          <p:nvPr>
            <p:ph idx="1"/>
          </p:nvPr>
        </p:nvSpPr>
        <p:spPr>
          <a:xfrm>
            <a:off x="457200" y="381000"/>
            <a:ext cx="8153400" cy="60928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1" i="0" u="none" dirty="0">
                <a:solidFill>
                  <a:schemeClr val="dk1"/>
                </a:solidFill>
                <a:latin typeface="Century Schoolbook"/>
                <a:ea typeface="Century Schoolbook"/>
                <a:cs typeface="Century Schoolbook"/>
                <a:sym typeface="Century Schoolbook"/>
              </a:rPr>
              <a:t>Hardware Requirements</a:t>
            </a:r>
            <a:endParaRPr dirty="0"/>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dirty="0">
                <a:solidFill>
                  <a:schemeClr val="dk1"/>
                </a:solidFill>
                <a:latin typeface="Century Schoolbook"/>
                <a:ea typeface="Century Schoolbook"/>
                <a:cs typeface="Century Schoolbook"/>
                <a:sym typeface="Century Schoolbook"/>
              </a:rPr>
              <a:t>Pentium 90 MHZ or Faster and 96 MB Ram (Client)</a:t>
            </a:r>
            <a:endParaRPr dirty="0"/>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dirty="0">
                <a:solidFill>
                  <a:schemeClr val="dk1"/>
                </a:solidFill>
                <a:latin typeface="Century Schoolbook"/>
                <a:ea typeface="Century Schoolbook"/>
                <a:cs typeface="Century Schoolbook"/>
                <a:sym typeface="Century Schoolbook"/>
              </a:rPr>
              <a:t>Pentium 133 MHZ or Faster and 128 Ram (Server)</a:t>
            </a:r>
            <a:endParaRPr dirty="0"/>
          </a:p>
          <a:p>
            <a:pPr marL="639762" marR="0" lvl="1" indent="-166369" algn="l" rtl="0">
              <a:lnSpc>
                <a:spcPct val="100000"/>
              </a:lnSpc>
              <a:spcBef>
                <a:spcPts val="420"/>
              </a:spcBef>
              <a:spcAft>
                <a:spcPts val="0"/>
              </a:spcAft>
              <a:buClr>
                <a:schemeClr val="accent1"/>
              </a:buClr>
              <a:buSzPts val="1680"/>
              <a:buFont typeface="Noto Sans Symbols"/>
              <a:buNone/>
            </a:pPr>
            <a:endParaRPr sz="2100" b="0" i="0" u="none" strike="noStrike" cap="none" dirty="0">
              <a:solidFill>
                <a:schemeClr val="dk1"/>
              </a:solidFill>
              <a:latin typeface="Century Schoolbook"/>
              <a:ea typeface="Century Schoolbook"/>
              <a:cs typeface="Century Schoolbook"/>
              <a:sym typeface="Century Schoolbook"/>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dirty="0">
                <a:solidFill>
                  <a:schemeClr val="dk1"/>
                </a:solidFill>
                <a:latin typeface="Century Schoolbook"/>
                <a:ea typeface="Century Schoolbook"/>
                <a:cs typeface="Century Schoolbook"/>
                <a:sym typeface="Century Schoolbook"/>
              </a:rPr>
              <a:t>Operating System</a:t>
            </a:r>
            <a:endParaRPr dirty="0"/>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dirty="0" smtClean="0">
                <a:solidFill>
                  <a:schemeClr val="dk1"/>
                </a:solidFill>
                <a:latin typeface="Century Schoolbook"/>
                <a:ea typeface="Century Schoolbook"/>
                <a:cs typeface="Century Schoolbook"/>
                <a:sym typeface="Century Schoolbook"/>
              </a:rPr>
              <a:t>Windows </a:t>
            </a:r>
            <a:r>
              <a:rPr lang="en-US" sz="2100" b="0" i="0" u="none" strike="noStrike" cap="none" dirty="0">
                <a:solidFill>
                  <a:schemeClr val="dk1"/>
                </a:solidFill>
                <a:latin typeface="Century Schoolbook"/>
                <a:ea typeface="Century Schoolbook"/>
                <a:cs typeface="Century Schoolbook"/>
                <a:sym typeface="Century Schoolbook"/>
              </a:rPr>
              <a:t>XP or any above Windows operating systems</a:t>
            </a:r>
            <a:endParaRPr dirty="0"/>
          </a:p>
          <a:p>
            <a:pPr marL="639762" marR="0" lvl="1" indent="-166369" algn="l" rtl="0">
              <a:lnSpc>
                <a:spcPct val="100000"/>
              </a:lnSpc>
              <a:spcBef>
                <a:spcPts val="420"/>
              </a:spcBef>
              <a:spcAft>
                <a:spcPts val="0"/>
              </a:spcAft>
              <a:buClr>
                <a:schemeClr val="accent1"/>
              </a:buClr>
              <a:buSzPts val="1680"/>
              <a:buFont typeface="Noto Sans Symbols"/>
              <a:buNone/>
            </a:pPr>
            <a:endParaRPr sz="2100" b="0" i="0" u="none" strike="noStrike" cap="none" dirty="0">
              <a:solidFill>
                <a:schemeClr val="dk1"/>
              </a:solidFill>
              <a:latin typeface="Century Schoolbook"/>
              <a:ea typeface="Century Schoolbook"/>
              <a:cs typeface="Century Schoolbook"/>
              <a:sym typeface="Century Schoolbook"/>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1" i="0" u="none" dirty="0">
                <a:solidFill>
                  <a:schemeClr val="dk1"/>
                </a:solidFill>
                <a:latin typeface="Century Schoolbook"/>
                <a:ea typeface="Century Schoolbook"/>
                <a:cs typeface="Century Schoolbook"/>
                <a:sym typeface="Century Schoolbook"/>
              </a:rPr>
              <a:t>Software Requirements</a:t>
            </a:r>
            <a:endParaRPr dirty="0"/>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dirty="0" err="1" smtClean="0">
                <a:solidFill>
                  <a:schemeClr val="dk1"/>
                </a:solidFill>
                <a:latin typeface="Century Schoolbook"/>
                <a:ea typeface="Century Schoolbook"/>
                <a:cs typeface="Century Schoolbook"/>
                <a:sym typeface="Century Schoolbook"/>
              </a:rPr>
              <a:t>Codeblocks</a:t>
            </a:r>
            <a:r>
              <a:rPr lang="en-US" sz="2100" b="0" i="0" u="none" strike="noStrike" cap="none" dirty="0" smtClean="0">
                <a:solidFill>
                  <a:schemeClr val="dk1"/>
                </a:solidFill>
                <a:latin typeface="Century Schoolbook"/>
                <a:ea typeface="Century Schoolbook"/>
                <a:cs typeface="Century Schoolbook"/>
                <a:sym typeface="Century Schoolbook"/>
              </a:rPr>
              <a:t> 20.03 </a:t>
            </a:r>
            <a:r>
              <a:rPr lang="en-US" sz="2100" b="0" i="0" u="none" strike="noStrike" cap="none" dirty="0" err="1" smtClean="0">
                <a:solidFill>
                  <a:schemeClr val="dk1"/>
                </a:solidFill>
                <a:latin typeface="Century Schoolbook"/>
                <a:ea typeface="Century Schoolbook"/>
                <a:cs typeface="Century Schoolbook"/>
                <a:sym typeface="Century Schoolbook"/>
              </a:rPr>
              <a:t>MinGW</a:t>
            </a:r>
            <a:endParaRPr dirty="0"/>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FEASIBILITY STUDY</a:t>
            </a:r>
            <a:endParaRPr/>
          </a:p>
        </p:txBody>
      </p:sp>
      <p:sp>
        <p:nvSpPr>
          <p:cNvPr id="249" name="Google Shape;249;p1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0" i="0" u="none">
                <a:solidFill>
                  <a:schemeClr val="dk1"/>
                </a:solidFill>
                <a:latin typeface="Century Schoolbook"/>
                <a:ea typeface="Century Schoolbook"/>
                <a:cs typeface="Century Schoolbook"/>
                <a:sym typeface="Century Schoolbook"/>
              </a:rPr>
              <a:t>A feasibility study is a short, focused study, which aims to answer a number of questions</a:t>
            </a:r>
            <a:endParaRPr/>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Century Schoolbook"/>
                <a:ea typeface="Century Schoolbook"/>
                <a:cs typeface="Century Schoolbook"/>
                <a:sym typeface="Century Schoolbook"/>
              </a:rPr>
              <a:t>Does the system contribute to the overall objectives of the Organization?</a:t>
            </a:r>
            <a:endParaRPr/>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Century Schoolbook"/>
                <a:ea typeface="Century Schoolbook"/>
                <a:cs typeface="Century Schoolbook"/>
                <a:sym typeface="Century Schoolbook"/>
              </a:rPr>
              <a:t>Can the system be implemented using current technology and within given cost and schedule constraints?</a:t>
            </a:r>
            <a:endParaRPr/>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Century Schoolbook"/>
                <a:ea typeface="Century Schoolbook"/>
                <a:cs typeface="Century Schoolbook"/>
                <a:sym typeface="Century Schoolbook"/>
              </a:rPr>
              <a:t>Can the system be integrated with systems which are already in place?</a:t>
            </a:r>
            <a:endParaRPr/>
          </a:p>
          <a:p>
            <a:pPr marL="273050" marR="0" lvl="0" indent="-179705" algn="l" rtl="0">
              <a:spcBef>
                <a:spcPts val="600"/>
              </a:spcBef>
              <a:spcAft>
                <a:spcPts val="0"/>
              </a:spcAft>
              <a:buClr>
                <a:schemeClr val="accent1"/>
              </a:buClr>
              <a:buSzPts val="1470"/>
              <a:buFont typeface="Noto Sans Symbols"/>
              <a:buNone/>
            </a:pPr>
            <a:endParaRPr sz="210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ransition spd="slow">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27</TotalTime>
  <Words>389</Words>
  <Application>Microsoft Office PowerPoint</Application>
  <PresentationFormat>On-screen Show (4:3)</PresentationFormat>
  <Paragraphs>60</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Schoolbook</vt:lpstr>
      <vt:lpstr>Calibri</vt:lpstr>
      <vt:lpstr>Cambria</vt:lpstr>
      <vt:lpstr>Noto Sans Symbols</vt:lpstr>
      <vt:lpstr>Adjacency</vt:lpstr>
      <vt:lpstr>ATTENDANCE MANAGEMENT SYSTEM USING C</vt:lpstr>
      <vt:lpstr>TEAM MEMBERS</vt:lpstr>
      <vt:lpstr>PROJECT PROFILE</vt:lpstr>
      <vt:lpstr>CURRENT SYSTEM</vt:lpstr>
      <vt:lpstr>LIMITATIONS OF THE CURRENT SYSTEM</vt:lpstr>
      <vt:lpstr>PROPOSED SYSTEM</vt:lpstr>
      <vt:lpstr>ADVANTAGES OF PROPOSED SYSTEM</vt:lpstr>
      <vt:lpstr>PowerPoint Presentation</vt:lpstr>
      <vt:lpstr>FEASIBILITY STUDY</vt:lpstr>
      <vt:lpstr>FEASIBILITY STUDY (CONT..)</vt:lpstr>
      <vt:lpstr>FEATURES PROVIDED</vt:lpstr>
      <vt:lpstr>Source Code</vt:lpstr>
      <vt:lpstr>Screenshots Of The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MANAGEMENT SYSTEM USING C</dc:title>
  <dc:creator>Admin</dc:creator>
  <cp:lastModifiedBy>Akileswaran</cp:lastModifiedBy>
  <cp:revision>4</cp:revision>
  <dcterms:created xsi:type="dcterms:W3CDTF">2010-06-13T04:23:06Z</dcterms:created>
  <dcterms:modified xsi:type="dcterms:W3CDTF">2022-01-20T18:02:53Z</dcterms:modified>
</cp:coreProperties>
</file>