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6200-919F-3B07-4B76-4B852008F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96F21-9609-3206-FBDD-3AA6345A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0B98-FD6E-5C67-E084-F0681449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C5344-0243-C711-62A6-564C3A99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05049-2E4C-E79D-B798-ED6C1285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86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92CF-4227-DB7D-BC91-E6522C6C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17D10-244E-B645-BF36-6A814DC12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3899-F967-60D1-7062-78663BF1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3C77-1146-F103-60C4-7617391D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66C2-4E7B-2F4D-AADE-8D1CD20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80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43450-17E4-6536-0155-CBE7A3287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EBD1F-F8B4-6E54-8A29-3C8F67031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969B-539B-4F5F-545F-463497E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608F-CD47-19FD-799E-BD45FE08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8D42-8EE7-201F-AE48-B671B7D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5906-3CD8-F27B-9982-2059C094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DA82-CFE0-F4C8-1F75-110A6837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BD90-5BC7-E0A9-BDCF-5936FD47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A453-C8DC-8686-793C-1574CBB2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B867-4FE3-EED5-F7EC-8ABB3A36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5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BA23-23BD-5F9E-1F38-2ED4AF3D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ACD7A-7822-C10A-53F3-21721EC0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EC19-BFD4-40BD-9A91-C7EE024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F27AB-3B2A-3A2C-9564-F54B2D4B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AA5F-00BE-A1AD-A400-46E8BB77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40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C84B-8137-B6FA-8EEF-46285694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03C1-4A98-499F-3E95-1DD15C10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1236B-3BFA-8F45-1E66-D491D5DDA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53EF7-834B-B986-5191-623F1E4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3E4EF-1BB4-6DCC-B041-B67BE249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2364-D53D-BC68-9BED-B0C0032E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17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FB8-D832-6616-7024-B581F54D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B699B-666C-A7D2-DDCF-53864C33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A5960-DABC-442D-8B73-94AEF09A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2DAE5-3141-6124-D117-A0A3B4EE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CDF28-2FD8-4532-6D35-F52BF2763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8C307-D899-9CA6-D2E0-0104823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10CBF-7DF4-0B37-341C-D190FB39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F1CE7-164A-4BA9-7747-1780F368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39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3BCE-89CB-13DC-1919-BFF644EC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97BD2-3745-770E-27B9-5B9A7C97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6BF02-38E5-FA0B-B938-2CD42C6A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7FFD4-C9EE-F2E1-A331-296866DF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1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C206E-AEFE-5407-54BA-45D36EF9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06B38-102E-9C05-D3F0-0712D820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C4703-7FA8-4F06-A462-94B4A4AB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50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F2AD-56B9-B3B3-8E78-D718C7B8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FC35-2FD0-CEA3-C75C-AF1C8FDC8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2BA09-21AC-9002-0DA7-1331C1EB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8C588-46F3-668F-5367-D296F3A7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47E45-471A-2119-6E50-31BEA7D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E5E09-D863-5C06-892B-2C153EDE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5140-0EBC-656E-9C3F-8CA11411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4B8A-E8BE-4181-2B48-0569DB820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8E9D0-415A-984D-BF4C-8BB102128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68FC-0444-8D0D-1B9A-D6AC0AC8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4F9A8-8338-8C9D-A0B5-DC30EF70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78C1-B7A7-B613-615E-38C52CD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33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1C72D-5C4F-1AD2-C5A6-90782197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53D0-B612-1B16-E638-6D04C251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A793-C3E9-CFCA-2AE2-F1A1A793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E33C-873E-4A5C-B4C7-7AE16AAC4A8B}" type="datetimeFigureOut">
              <a:rPr lang="en-IN" smtClean="0"/>
              <a:t>31-01-2023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DD3E-E6ED-D45E-5328-4D81BC245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4871-3823-DFFA-FB86-8101F7D2F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6873-9BB0-4431-8FE7-E09426F7D7F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34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xtrautomation.com/how-to-build-a-lead-scoring-model-that-works-for-yo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www.tye.io/en/blog/lead-scoring-model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podcast.ae/why-must-you-create-a-brand-new-lead-scoring-model-in-2022-to-talk-to-hidden-sql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exploratory-data-analysis-in-seconds-60767e2fbe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luminousmen.com/post/exploratory-data-analysis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zprospex.com/is-your-crm-data-cleaning-process-working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llingrevolution.com/blog/lead-scoring-whats-the-basic-way-to-calculat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7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hyperlink" Target="https://www.predictiveresponse.com/work-backward-to-create-your-lead-scoring-model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hyperlink" Target="https://weblegit.com/" TargetMode="External"/><Relationship Id="rId7" Type="http://schemas.openxmlformats.org/officeDocument/2006/relationships/hyperlink" Target="https://justcall.io/blog/lead-scoring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depositphotos.com/26879849/stock-illustration-validation-icon-vector.html" TargetMode="External"/><Relationship Id="rId10" Type="http://schemas.openxmlformats.org/officeDocument/2006/relationships/image" Target="../media/image22.emf"/><Relationship Id="rId4" Type="http://schemas.openxmlformats.org/officeDocument/2006/relationships/image" Target="../media/image19.jpg"/><Relationship Id="rId9" Type="http://schemas.openxmlformats.org/officeDocument/2006/relationships/hyperlink" Target="https://www.youtube.com/watch?v=Jao4SL9UKr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yya-dd.blogspot.com/2021/05/thank-you-for-compliment-rewarding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118A6-0EAE-182A-66A0-AE54DF8A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433" y="4428000"/>
            <a:ext cx="6572392" cy="2191164"/>
          </a:xfrm>
        </p:spPr>
        <p:txBody>
          <a:bodyPr wrap="square" anchor="b">
            <a:normAutofit fontScale="90000"/>
          </a:bodyPr>
          <a:lstStyle/>
          <a:p>
            <a:r>
              <a:rPr lang="en-IN" sz="8000" b="1" dirty="0">
                <a:solidFill>
                  <a:schemeClr val="bg1"/>
                </a:solidFill>
              </a:rPr>
              <a:t>Lead Scoring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886F1-C72B-BA32-412C-9D900367B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868" y="5014634"/>
            <a:ext cx="3494088" cy="1017896"/>
          </a:xfrm>
        </p:spPr>
        <p:txBody>
          <a:bodyPr anchor="b">
            <a:normAutofit/>
          </a:bodyPr>
          <a:lstStyle/>
          <a:p>
            <a:pPr algn="l"/>
            <a:r>
              <a:rPr lang="en-IN" sz="2800" u="sng" dirty="0">
                <a:solidFill>
                  <a:schemeClr val="bg1"/>
                </a:solidFill>
              </a:rPr>
              <a:t>Submitted By:</a:t>
            </a:r>
          </a:p>
          <a:p>
            <a:pPr algn="l"/>
            <a:r>
              <a:rPr lang="en-IN" sz="2800" i="1" dirty="0">
                <a:solidFill>
                  <a:schemeClr val="bg1"/>
                </a:solidFill>
              </a:rPr>
              <a:t>Deepak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BB6FD-9239-343C-8EAD-F8C445AE5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4098" b="3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A1243C4-FD83-DE44-EAB2-7F99A3BB1B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692" r="906" b="-2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99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28D5-DA6D-7C85-B789-AE16C17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u="sng" dirty="0"/>
              <a:t>Process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E8CF52-4BD3-25EF-4F3F-8257E1E82CF4}"/>
              </a:ext>
            </a:extLst>
          </p:cNvPr>
          <p:cNvSpPr/>
          <p:nvPr/>
        </p:nvSpPr>
        <p:spPr>
          <a:xfrm>
            <a:off x="838200" y="3392893"/>
            <a:ext cx="1924335" cy="125559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 Import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1BCBE2-160C-84D4-D7E2-0E41EBD89AB2}"/>
              </a:ext>
            </a:extLst>
          </p:cNvPr>
          <p:cNvSpPr/>
          <p:nvPr/>
        </p:nvSpPr>
        <p:spPr>
          <a:xfrm>
            <a:off x="3836585" y="3390340"/>
            <a:ext cx="1924335" cy="12555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Cleaning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1AF57-891A-9607-758F-CDDC466DC9C8}"/>
              </a:ext>
            </a:extLst>
          </p:cNvPr>
          <p:cNvSpPr/>
          <p:nvPr/>
        </p:nvSpPr>
        <p:spPr>
          <a:xfrm>
            <a:off x="6858568" y="3397837"/>
            <a:ext cx="1924335" cy="12555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Train, Test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Split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83FB6-CB33-2F70-1284-0AC1F942E81A}"/>
              </a:ext>
            </a:extLst>
          </p:cNvPr>
          <p:cNvSpPr/>
          <p:nvPr/>
        </p:nvSpPr>
        <p:spPr>
          <a:xfrm>
            <a:off x="9429462" y="3397837"/>
            <a:ext cx="1924335" cy="12555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Fitting &amp;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Re-Fitting on Train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12529C-CB3C-DE72-465E-182D1CC86A08}"/>
              </a:ext>
            </a:extLst>
          </p:cNvPr>
          <p:cNvSpPr/>
          <p:nvPr/>
        </p:nvSpPr>
        <p:spPr>
          <a:xfrm>
            <a:off x="9429463" y="5384434"/>
            <a:ext cx="1924335" cy="12555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Compute Optimal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Cut Off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85EE6B-DDDD-4517-35B9-8CB815CDDC27}"/>
              </a:ext>
            </a:extLst>
          </p:cNvPr>
          <p:cNvSpPr/>
          <p:nvPr/>
        </p:nvSpPr>
        <p:spPr>
          <a:xfrm>
            <a:off x="791002" y="5389539"/>
            <a:ext cx="1924335" cy="125559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Model Validation on Test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E9F48D-A308-6E36-8DBB-76EBB6EEC680}"/>
              </a:ext>
            </a:extLst>
          </p:cNvPr>
          <p:cNvSpPr/>
          <p:nvPr/>
        </p:nvSpPr>
        <p:spPr>
          <a:xfrm>
            <a:off x="3848384" y="5384434"/>
            <a:ext cx="1924335" cy="12555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Model Fitting 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on Test Data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71E7FF-2EB9-E021-8958-EBACEEBB6CBD}"/>
              </a:ext>
            </a:extLst>
          </p:cNvPr>
          <p:cNvSpPr/>
          <p:nvPr/>
        </p:nvSpPr>
        <p:spPr>
          <a:xfrm>
            <a:off x="6858568" y="5384434"/>
            <a:ext cx="1924335" cy="125559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Model Validation on Train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F34592-5CA1-B632-0DA1-8BA38C2B7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8343" y="1042614"/>
            <a:ext cx="3102186" cy="2069158"/>
          </a:xfrm>
          <a:prstGeom prst="rect">
            <a:avLst/>
          </a:prstGeom>
        </p:spPr>
      </p:pic>
      <p:pic>
        <p:nvPicPr>
          <p:cNvPr id="24" name="Picture 23" descr="Chart, funnel chart&#10;&#10;Description automatically generated">
            <a:extLst>
              <a:ext uri="{FF2B5EF4-FFF2-40B4-BE49-F238E27FC236}">
                <a16:creationId xmlns:a16="http://schemas.microsoft.com/office/drawing/2014/main" id="{B36BF772-6966-43A4-93C1-16F1A39C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3" y="1047798"/>
            <a:ext cx="3102186" cy="206436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CE34A7-F027-51EA-0D72-235BED46B60C}"/>
              </a:ext>
            </a:extLst>
          </p:cNvPr>
          <p:cNvCxnSpPr/>
          <p:nvPr/>
        </p:nvCxnSpPr>
        <p:spPr>
          <a:xfrm>
            <a:off x="2750735" y="4007901"/>
            <a:ext cx="1085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851E6C-9FCE-8AFB-A0E3-CB64AF73D021}"/>
              </a:ext>
            </a:extLst>
          </p:cNvPr>
          <p:cNvCxnSpPr/>
          <p:nvPr/>
        </p:nvCxnSpPr>
        <p:spPr>
          <a:xfrm>
            <a:off x="5772719" y="3970370"/>
            <a:ext cx="1085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2D6EE9-18D4-99B1-2566-4F9733A2BC83}"/>
              </a:ext>
            </a:extLst>
          </p:cNvPr>
          <p:cNvCxnSpPr>
            <a:cxnSpLocks/>
          </p:cNvCxnSpPr>
          <p:nvPr/>
        </p:nvCxnSpPr>
        <p:spPr>
          <a:xfrm>
            <a:off x="8782901" y="3960134"/>
            <a:ext cx="6465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E80440-60BB-48FD-A070-EB91F370C07D}"/>
              </a:ext>
            </a:extLst>
          </p:cNvPr>
          <p:cNvCxnSpPr>
            <a:cxnSpLocks/>
          </p:cNvCxnSpPr>
          <p:nvPr/>
        </p:nvCxnSpPr>
        <p:spPr>
          <a:xfrm flipH="1">
            <a:off x="2750736" y="5983609"/>
            <a:ext cx="1085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2DD94B-A97A-E78D-1785-D765A021C3E2}"/>
              </a:ext>
            </a:extLst>
          </p:cNvPr>
          <p:cNvCxnSpPr>
            <a:cxnSpLocks/>
          </p:cNvCxnSpPr>
          <p:nvPr/>
        </p:nvCxnSpPr>
        <p:spPr>
          <a:xfrm flipH="1">
            <a:off x="5772719" y="6012231"/>
            <a:ext cx="1085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5B14F7-90CD-CDD7-56DD-D478FF759522}"/>
              </a:ext>
            </a:extLst>
          </p:cNvPr>
          <p:cNvCxnSpPr>
            <a:cxnSpLocks/>
          </p:cNvCxnSpPr>
          <p:nvPr/>
        </p:nvCxnSpPr>
        <p:spPr>
          <a:xfrm flipH="1">
            <a:off x="8782903" y="6012231"/>
            <a:ext cx="6465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D1F11D-BCA5-B8C1-933B-D5644A79F728}"/>
              </a:ext>
            </a:extLst>
          </p:cNvPr>
          <p:cNvCxnSpPr>
            <a:cxnSpLocks/>
          </p:cNvCxnSpPr>
          <p:nvPr/>
        </p:nvCxnSpPr>
        <p:spPr>
          <a:xfrm>
            <a:off x="10391629" y="4653431"/>
            <a:ext cx="0" cy="675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9AE2C7-03E7-C2F0-31EA-6072C2C2EF34}"/>
              </a:ext>
            </a:extLst>
          </p:cNvPr>
          <p:cNvSpPr txBox="1"/>
          <p:nvPr/>
        </p:nvSpPr>
        <p:spPr>
          <a:xfrm>
            <a:off x="4028364" y="1660990"/>
            <a:ext cx="4135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i="1" dirty="0"/>
              <a:t>Logistic regression model is deployed, as the final output indicates whether leads are Hot/Cold rather than their score.</a:t>
            </a:r>
          </a:p>
        </p:txBody>
      </p:sp>
    </p:spTree>
    <p:extLst>
      <p:ext uri="{BB962C8B-B14F-4D97-AF65-F5344CB8AC3E}">
        <p14:creationId xmlns:p14="http://schemas.microsoft.com/office/powerpoint/2010/main" val="9160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620FDFD2-19AF-4124-A49A-BAC0929B1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53A22-5597-6952-BD1C-77A3C007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563" y="544554"/>
            <a:ext cx="4720758" cy="1978926"/>
          </a:xfrm>
        </p:spPr>
        <p:txBody>
          <a:bodyPr anchor="t">
            <a:normAutofit/>
          </a:bodyPr>
          <a:lstStyle/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487ACC-882D-D2FB-8946-806E2D5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260" r="886" b="3"/>
          <a:stretch/>
        </p:blipFill>
        <p:spPr>
          <a:xfrm>
            <a:off x="20" y="0"/>
            <a:ext cx="6088360" cy="3333749"/>
          </a:xfrm>
          <a:custGeom>
            <a:avLst/>
            <a:gdLst/>
            <a:ahLst/>
            <a:cxnLst/>
            <a:rect l="l" t="t" r="r" b="b"/>
            <a:pathLst>
              <a:path w="6088380" h="3333749">
                <a:moveTo>
                  <a:pt x="0" y="0"/>
                </a:moveTo>
                <a:lnTo>
                  <a:pt x="6088380" y="0"/>
                </a:lnTo>
                <a:lnTo>
                  <a:pt x="6088380" y="2202180"/>
                </a:lnTo>
                <a:lnTo>
                  <a:pt x="5913795" y="3333749"/>
                </a:lnTo>
                <a:lnTo>
                  <a:pt x="0" y="3333749"/>
                </a:lnTo>
                <a:close/>
              </a:path>
            </a:pathLst>
          </a:custGeom>
        </p:spPr>
      </p:pic>
      <p:pic>
        <p:nvPicPr>
          <p:cNvPr id="11" name="Content Placeholder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8012B99E-12B4-C76F-657C-FAD3E64CBD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0059" r="1" b="16934"/>
          <a:stretch/>
        </p:blipFill>
        <p:spPr>
          <a:xfrm>
            <a:off x="20" y="3524252"/>
            <a:ext cx="6088360" cy="3333748"/>
          </a:xfrm>
          <a:custGeom>
            <a:avLst/>
            <a:gdLst/>
            <a:ahLst/>
            <a:cxnLst/>
            <a:rect l="l" t="t" r="r" b="b"/>
            <a:pathLst>
              <a:path w="6088380" h="3333748">
                <a:moveTo>
                  <a:pt x="0" y="0"/>
                </a:moveTo>
                <a:lnTo>
                  <a:pt x="5884403" y="0"/>
                </a:lnTo>
                <a:lnTo>
                  <a:pt x="5882640" y="11428"/>
                </a:lnTo>
                <a:lnTo>
                  <a:pt x="5562600" y="1931668"/>
                </a:lnTo>
                <a:lnTo>
                  <a:pt x="6088380" y="3333748"/>
                </a:lnTo>
                <a:lnTo>
                  <a:pt x="0" y="3333748"/>
                </a:lnTo>
                <a:close/>
              </a:path>
            </a:pathLst>
          </a:custGeom>
        </p:spPr>
      </p:pic>
      <p:grpSp>
        <p:nvGrpSpPr>
          <p:cNvPr id="37" name="Group 27">
            <a:extLst>
              <a:ext uri="{FF2B5EF4-FFF2-40B4-BE49-F238E27FC236}">
                <a16:creationId xmlns:a16="http://schemas.microsoft.com/office/drawing/2014/main" id="{7F6F6FC6-9A5F-4E14-8105-15D94914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70" y="544"/>
            <a:ext cx="874716" cy="6857455"/>
            <a:chOff x="5395370" y="544"/>
            <a:chExt cx="874716" cy="685745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CFA6DA-C89C-4BD9-A659-4E35D789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0" dist="152400" algn="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8AC5BD-C02C-4D96-813D-3C9ABB388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914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6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198B1615-6557-0C9F-ED80-0DA0EE1F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00" y="2752758"/>
            <a:ext cx="5791180" cy="35606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Size of data: 9240 rows * 37 columns</a:t>
            </a: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Quantitative parameters: 6</a:t>
            </a: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Parameters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with null values &gt; 30%: Tags, Lead Quality,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Asymmetrique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Activity Index,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Asymmetrique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Profile Index, Asymmetric Activity Score, Asymmetric Profile. (6 col)</a:t>
            </a: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Visualize parameters( Total Visits, Total Time Spent on Website, Page Views per Visit) for outlier analysis</a:t>
            </a: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Visualize correlation to detect correlation between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01882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EDDE80C-B42C-A82E-CB37-A2B182BF4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604" r="26900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E3FF7-DC1A-7A00-BED4-9731F52B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4" y="110258"/>
            <a:ext cx="4819952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/>
              <a:t>Data Cleaning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775B29-26D6-5CCE-B5D1-803263E4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696" y="1546069"/>
            <a:ext cx="5235890" cy="4879959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</a:rPr>
              <a:t>Drop parameters with null values count &gt; 30%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Parameters with null values count 5% - 30% are replaced with category(‘others’).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 Parameters with null values count &lt;5% are extrapolated on mode().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Parameters with redundant categories are combined to single category: Lead Source, Country, How did You Hear about X Education, What is your current occupation, What matters most to you in choosing a course, Lead profile, City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Drop columns with single category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Create dummy variables for categorical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418762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F312-8195-1CFB-E22A-62F4591F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30" y="-50063"/>
            <a:ext cx="5259707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/>
              <a:t>ROC Curve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8A5A46-33AE-30AF-7819-8F4EF6114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717" r="27762" b="1"/>
          <a:stretch/>
        </p:blipFill>
        <p:spPr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EE1AE5-5E98-E2EA-3861-D8FA8B2A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703" y="1124045"/>
            <a:ext cx="6012162" cy="998901"/>
          </a:xfrm>
        </p:spPr>
        <p:txBody>
          <a:bodyPr anchor="t">
            <a:normAutofit/>
          </a:bodyPr>
          <a:lstStyle/>
          <a:p>
            <a:r>
              <a:rPr lang="en-US" sz="1800" dirty="0"/>
              <a:t>Determines the Area Under the Curve(AUC)</a:t>
            </a:r>
          </a:p>
          <a:p>
            <a:r>
              <a:rPr lang="en-US" sz="1800" dirty="0"/>
              <a:t>More the curve towards upper left corner, the model has good performance since most of the area is covered. 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C82A22E-85C0-247B-FEC9-C9E23C7FC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98" y="2849835"/>
            <a:ext cx="3197669" cy="2920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08B698-9A85-A3C1-1D61-383031919425}"/>
              </a:ext>
            </a:extLst>
          </p:cNvPr>
          <p:cNvSpPr txBox="1"/>
          <p:nvPr/>
        </p:nvSpPr>
        <p:spPr>
          <a:xfrm>
            <a:off x="5515779" y="2127714"/>
            <a:ext cx="6573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The curve below represents presents the curve which is discovered when the probability of lead conversion is randomly chosen as 60% or 0.6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D14136-C035-00E9-4BB1-C3583521E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863" y="3512710"/>
            <a:ext cx="3747404" cy="12640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8424E7-A73E-BB07-C435-4C6513B6F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177" y="4940278"/>
            <a:ext cx="3197669" cy="10885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236A67-0D35-65AA-84B5-9C017E74CAC2}"/>
              </a:ext>
            </a:extLst>
          </p:cNvPr>
          <p:cNvSpPr txBox="1"/>
          <p:nvPr/>
        </p:nvSpPr>
        <p:spPr>
          <a:xfrm>
            <a:off x="117992" y="6028846"/>
            <a:ext cx="11917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the AUC varies for different probability values and in-order find out optimal point where none of the parameters like accuracy, sensitivity &amp; specificity are low, we find a point of probability where the curves of these parameters meet.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9883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D7DE3-A279-2D6F-55DE-15AB09DA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00" y="79357"/>
            <a:ext cx="2736092" cy="2077575"/>
          </a:xfrm>
          <a:prstGeom prst="rect">
            <a:avLst/>
          </a:prstGeom>
        </p:spPr>
      </p:pic>
      <p:pic>
        <p:nvPicPr>
          <p:cNvPr id="5" name="Content Placeholder 4" descr="A person jumping off a plane&#10;&#10;Description automatically generated with low confidence">
            <a:extLst>
              <a:ext uri="{FF2B5EF4-FFF2-40B4-BE49-F238E27FC236}">
                <a16:creationId xmlns:a16="http://schemas.microsoft.com/office/drawing/2014/main" id="{2788180F-1630-37DD-2A54-6300263A9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58" r="-3" b="-3"/>
          <a:stretch/>
        </p:blipFill>
        <p:spPr>
          <a:xfrm>
            <a:off x="442006" y="81987"/>
            <a:ext cx="3091733" cy="2074945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1A290706-3CCF-D309-8936-1CB30E015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54" y="5553"/>
            <a:ext cx="3466211" cy="221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42076-EB52-707B-E36A-0CBBA9818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91" y="2429847"/>
            <a:ext cx="2760852" cy="2068331"/>
          </a:xfrm>
          <a:prstGeom prst="rect">
            <a:avLst/>
          </a:prstGeom>
        </p:spPr>
      </p:pic>
      <p:pic>
        <p:nvPicPr>
          <p:cNvPr id="50" name="Content Placeholder 49" descr="Chart, line chart&#10;&#10;Description automatically generated">
            <a:extLst>
              <a:ext uri="{FF2B5EF4-FFF2-40B4-BE49-F238E27FC236}">
                <a16:creationId xmlns:a16="http://schemas.microsoft.com/office/drawing/2014/main" id="{93847446-B777-8967-C58A-6C8DDE2E6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2" y="4715621"/>
            <a:ext cx="2971020" cy="198886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EDDAF-A784-4698-EEB8-67E91A11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636" y="2429847"/>
            <a:ext cx="6868620" cy="101689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Optimal Cut Off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A50655B3-175D-EE80-DC0F-7419B413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180" y="4101152"/>
            <a:ext cx="6868620" cy="20758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Optimal cut off was calculated twice in the interest of specific optimal value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</a:t>
            </a:r>
            <a:r>
              <a:rPr lang="en-US" sz="2000" baseline="30000" dirty="0">
                <a:solidFill>
                  <a:srgbClr val="FFFFFF"/>
                </a:solidFill>
              </a:rPr>
              <a:t>st</a:t>
            </a:r>
            <a:r>
              <a:rPr lang="en-US" sz="2000" dirty="0">
                <a:solidFill>
                  <a:srgbClr val="FFFFFF"/>
                </a:solidFill>
              </a:rPr>
              <a:t> time probability was considered between 0.0 – 0.9.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After getting to know that there might exist some point between 0.3 and 0.4, again the calculation was done between 0.3 – 0.39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B42701-FD5E-4835-2902-7928AEF5DB21}"/>
              </a:ext>
            </a:extLst>
          </p:cNvPr>
          <p:cNvCxnSpPr/>
          <p:nvPr/>
        </p:nvCxnSpPr>
        <p:spPr>
          <a:xfrm>
            <a:off x="10549719" y="4926842"/>
            <a:ext cx="996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E24D2-649D-3105-F7EE-8300080846CD}"/>
              </a:ext>
            </a:extLst>
          </p:cNvPr>
          <p:cNvCxnSpPr/>
          <p:nvPr/>
        </p:nvCxnSpPr>
        <p:spPr>
          <a:xfrm flipV="1">
            <a:off x="11546006" y="2327937"/>
            <a:ext cx="0" cy="2598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6430B9B-1395-24F4-8FE2-714BB3E29D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1145" y="5718412"/>
            <a:ext cx="636353" cy="4585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71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54A14-94D9-C3DC-A334-5CF0625E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4" y="-229381"/>
            <a:ext cx="567291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6000" b="1" u="sng" dirty="0">
                <a:solidFill>
                  <a:schemeClr val="bg1"/>
                </a:solidFill>
              </a:rPr>
              <a:t>Model Validation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09E060F-0A65-B630-C1A7-FF68274F2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1" y="4046382"/>
            <a:ext cx="6414461" cy="93015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Since all the 3 parameters are almost same and high, model can be considered as good fit to recognizing hot and cold leads</a:t>
            </a:r>
          </a:p>
        </p:txBody>
      </p:sp>
      <p:pic>
        <p:nvPicPr>
          <p:cNvPr id="9" name="Content Placeholder 8" descr="Logo, icon&#10;&#10;Description automatically generated">
            <a:extLst>
              <a:ext uri="{FF2B5EF4-FFF2-40B4-BE49-F238E27FC236}">
                <a16:creationId xmlns:a16="http://schemas.microsoft.com/office/drawing/2014/main" id="{93DC48CF-960C-7BF5-8392-16A510D00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6B1A0B88-DB9A-2215-83C6-8A5AAE390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900ED28E-E583-5674-2306-A1A917574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3737" y="5033762"/>
            <a:ext cx="3778071" cy="1686947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773F208-C911-3AA1-188E-10DDBB039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483999" y="5028861"/>
            <a:ext cx="3068880" cy="17262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F465C18-78DF-3C0A-F26F-5450421150FF}"/>
              </a:ext>
            </a:extLst>
          </p:cNvPr>
          <p:cNvSpPr/>
          <p:nvPr/>
        </p:nvSpPr>
        <p:spPr>
          <a:xfrm>
            <a:off x="0" y="1771607"/>
            <a:ext cx="6264322" cy="4947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D60B72-490A-0E4B-7D60-C467DD655673}"/>
              </a:ext>
            </a:extLst>
          </p:cNvPr>
          <p:cNvSpPr txBox="1"/>
          <p:nvPr/>
        </p:nvSpPr>
        <p:spPr>
          <a:xfrm>
            <a:off x="85114" y="1223960"/>
            <a:ext cx="61960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With optimal cut off probability of 0.35, after fitting the model on test data, the model has following parameters 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Overall Accuracy: 82.864 %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Sensitivity: 84.736 %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</a:rPr>
              <a:t>Specificity: 81.668 %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DCB7EB4-B659-6178-7224-7EA109EEE2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716" y="2636949"/>
            <a:ext cx="3599065" cy="12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shape&#10;&#10;Description automatically generated with medium confidence">
            <a:extLst>
              <a:ext uri="{FF2B5EF4-FFF2-40B4-BE49-F238E27FC236}">
                <a16:creationId xmlns:a16="http://schemas.microsoft.com/office/drawing/2014/main" id="{E54F61BD-CEE4-28B1-8DB3-A69E57D46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14" r="18297"/>
          <a:stretch/>
        </p:blipFill>
        <p:spPr>
          <a:xfrm>
            <a:off x="812793" y="457200"/>
            <a:ext cx="1056641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448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Lead Scoring Model</vt:lpstr>
      <vt:lpstr>Process Flow</vt:lpstr>
      <vt:lpstr>Exploratory Data Analysis</vt:lpstr>
      <vt:lpstr>Data Cleaning</vt:lpstr>
      <vt:lpstr>ROC Curve</vt:lpstr>
      <vt:lpstr>Optimal Cut Off</vt:lpstr>
      <vt:lpstr>Model Validation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Model</dc:title>
  <dc:creator>Deepak Ramesh</dc:creator>
  <cp:lastModifiedBy>Deepak Ramesh</cp:lastModifiedBy>
  <cp:revision>35</cp:revision>
  <dcterms:created xsi:type="dcterms:W3CDTF">2023-01-31T06:07:36Z</dcterms:created>
  <dcterms:modified xsi:type="dcterms:W3CDTF">2023-01-31T19:31:31Z</dcterms:modified>
</cp:coreProperties>
</file>