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b="1">
                <a:solidFill>
                  <a:srgbClr val="FF0000"/>
                </a:solidFill>
              </a:rPr>
              <a:t>Decision Making</a:t>
            </a:r>
            <a:endParaRPr lang="en-US"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IF-ELIF-ELSE</a:t>
            </a:r>
            <a:endParaRPr lang="en-US" b="1">
              <a:solidFill>
                <a:srgbClr val="FF0000"/>
              </a:solidFill>
            </a:endParaRPr>
          </a:p>
        </p:txBody>
      </p:sp>
      <p:sp>
        <p:nvSpPr>
          <p:cNvPr id="4" name="Text Box 3"/>
          <p:cNvSpPr txBox="1"/>
          <p:nvPr/>
        </p:nvSpPr>
        <p:spPr>
          <a:xfrm>
            <a:off x="609600" y="1418590"/>
            <a:ext cx="10441305" cy="2306955"/>
          </a:xfrm>
          <a:prstGeom prst="rect">
            <a:avLst/>
          </a:prstGeom>
          <a:noFill/>
        </p:spPr>
        <p:txBody>
          <a:bodyPr wrap="square" rtlCol="0" anchor="t">
            <a:spAutoFit/>
          </a:bodyPr>
          <a:p>
            <a:pPr algn="just"/>
            <a:r>
              <a:rPr lang="en-US" sz="2400"/>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lang="en-US" sz="2400"/>
          </a:p>
          <a:p>
            <a:pPr algn="just"/>
            <a:endParaRPr lang="en-US" sz="2400"/>
          </a:p>
        </p:txBody>
      </p:sp>
      <p:sp>
        <p:nvSpPr>
          <p:cNvPr id="5" name="Text Box 4"/>
          <p:cNvSpPr txBox="1"/>
          <p:nvPr/>
        </p:nvSpPr>
        <p:spPr>
          <a:xfrm>
            <a:off x="8026400" y="3265170"/>
            <a:ext cx="2540000" cy="3046095"/>
          </a:xfrm>
          <a:prstGeom prst="rect">
            <a:avLst/>
          </a:prstGeom>
          <a:noFill/>
        </p:spPr>
        <p:txBody>
          <a:bodyPr wrap="square" rtlCol="0" anchor="t">
            <a:spAutoFit/>
          </a:bodyPr>
          <a:p>
            <a:r>
              <a:rPr lang="en-US" sz="2400">
                <a:gradFill>
                  <a:gsLst>
                    <a:gs pos="0">
                      <a:srgbClr val="14CD68"/>
                    </a:gs>
                    <a:gs pos="100000">
                      <a:srgbClr val="0B6E38"/>
                    </a:gs>
                  </a:gsLst>
                  <a:lin scaled="0"/>
                </a:gradFill>
              </a:rPr>
              <a:t>if (condition):</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statement</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elif (condition):</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statement</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else:</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statement</a:t>
            </a:r>
            <a:endParaRPr lang="en-US" sz="2400">
              <a:gradFill>
                <a:gsLst>
                  <a:gs pos="0">
                    <a:srgbClr val="14CD68"/>
                  </a:gs>
                  <a:gs pos="100000">
                    <a:srgbClr val="0B6E38"/>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Flow chart</a:t>
            </a:r>
            <a:endParaRPr lang="en-US" b="1">
              <a:solidFill>
                <a:srgbClr val="FF0000"/>
              </a:solidFill>
            </a:endParaRPr>
          </a:p>
        </p:txBody>
      </p:sp>
      <p:pic>
        <p:nvPicPr>
          <p:cNvPr id="4" name="Content Placeholder 3"/>
          <p:cNvPicPr>
            <a:picLocks noChangeAspect="1"/>
          </p:cNvPicPr>
          <p:nvPr>
            <p:ph idx="1"/>
          </p:nvPr>
        </p:nvPicPr>
        <p:blipFill>
          <a:blip r:embed="rId1"/>
          <a:srcRect l="5661" r="8327"/>
          <a:stretch>
            <a:fillRect/>
          </a:stretch>
        </p:blipFill>
        <p:spPr>
          <a:xfrm>
            <a:off x="1423670" y="1191260"/>
            <a:ext cx="851979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Example </a:t>
            </a:r>
            <a:endParaRPr lang="en-US" b="1">
              <a:solidFill>
                <a:srgbClr val="FF0000"/>
              </a:solidFill>
            </a:endParaRPr>
          </a:p>
        </p:txBody>
      </p:sp>
      <p:sp>
        <p:nvSpPr>
          <p:cNvPr id="4" name="Text Box 3"/>
          <p:cNvSpPr txBox="1"/>
          <p:nvPr/>
        </p:nvSpPr>
        <p:spPr>
          <a:xfrm>
            <a:off x="1691640" y="1167130"/>
            <a:ext cx="5674360" cy="4154170"/>
          </a:xfrm>
          <a:prstGeom prst="rect">
            <a:avLst/>
          </a:prstGeom>
          <a:noFill/>
        </p:spPr>
        <p:txBody>
          <a:bodyPr wrap="square" rtlCol="0" anchor="t">
            <a:spAutoFit/>
          </a:bodyPr>
          <a:p>
            <a:r>
              <a:rPr lang="en-US" sz="2400"/>
              <a:t>a = 10</a:t>
            </a:r>
            <a:endParaRPr lang="en-US" sz="2400"/>
          </a:p>
          <a:p>
            <a:r>
              <a:rPr lang="en-US" sz="2400"/>
              <a:t>b =20</a:t>
            </a:r>
            <a:endParaRPr lang="en-US" sz="2400"/>
          </a:p>
          <a:p>
            <a:r>
              <a:rPr lang="en-US" sz="2400"/>
              <a:t>if (a&gt;b):</a:t>
            </a:r>
            <a:endParaRPr lang="en-US" sz="2400"/>
          </a:p>
          <a:p>
            <a:r>
              <a:rPr lang="en-US" sz="2400"/>
              <a:t>    print("a is grater then b")</a:t>
            </a:r>
            <a:endParaRPr lang="en-US" sz="2400"/>
          </a:p>
          <a:p>
            <a:r>
              <a:rPr lang="en-US" sz="2400"/>
              <a:t>elif a==b:</a:t>
            </a:r>
            <a:endParaRPr lang="en-US" sz="2400"/>
          </a:p>
          <a:p>
            <a:r>
              <a:rPr lang="en-US" sz="2400"/>
              <a:t>    print("a is equal to b ")</a:t>
            </a:r>
            <a:endParaRPr lang="en-US" sz="2400"/>
          </a:p>
          <a:p>
            <a:r>
              <a:rPr lang="en-US" sz="2400"/>
              <a:t>elif a&lt;b:</a:t>
            </a:r>
            <a:endParaRPr lang="en-US" sz="2400"/>
          </a:p>
          <a:p>
            <a:r>
              <a:rPr lang="en-US" sz="2400"/>
              <a:t>        print("a is less then b")</a:t>
            </a:r>
            <a:endParaRPr lang="en-US" sz="2400"/>
          </a:p>
          <a:p>
            <a:r>
              <a:rPr lang="en-US" sz="2400"/>
              <a:t>else:</a:t>
            </a:r>
            <a:endParaRPr lang="en-US" sz="2400"/>
          </a:p>
          <a:p>
            <a:r>
              <a:rPr lang="en-US" sz="2400"/>
              <a:t>            print("no values match")</a:t>
            </a:r>
            <a:endParaRPr lang="en-US" sz="2400"/>
          </a:p>
          <a:p>
            <a:r>
              <a:rPr lang="en-US" sz="2400"/>
              <a:t>        </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Nested if Statment </a:t>
            </a:r>
            <a:endParaRPr lang="en-US" b="1">
              <a:solidFill>
                <a:srgbClr val="FF0000"/>
              </a:solidFill>
            </a:endParaRPr>
          </a:p>
        </p:txBody>
      </p:sp>
      <p:sp>
        <p:nvSpPr>
          <p:cNvPr id="4" name="Text Box 3"/>
          <p:cNvSpPr txBox="1"/>
          <p:nvPr/>
        </p:nvSpPr>
        <p:spPr>
          <a:xfrm>
            <a:off x="1097915" y="1682115"/>
            <a:ext cx="9551035" cy="3107690"/>
          </a:xfrm>
          <a:prstGeom prst="rect">
            <a:avLst/>
          </a:prstGeom>
          <a:noFill/>
        </p:spPr>
        <p:txBody>
          <a:bodyPr wrap="square" rtlCol="0" anchor="t">
            <a:spAutoFit/>
          </a:bodyPr>
          <a:p>
            <a:pPr algn="just"/>
            <a:r>
              <a:rPr lang="en-US" sz="2800"/>
              <a:t>Python Nested If Statement means to place one If Statement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b="1">
                <a:solidFill>
                  <a:srgbClr val="FF0000"/>
                </a:solidFill>
              </a:rPr>
              <a:t>Flowchart</a:t>
            </a:r>
            <a:endParaRPr lang="en-US" b="1">
              <a:solidFill>
                <a:srgbClr val="FF0000"/>
              </a:solidFill>
            </a:endParaRPr>
          </a:p>
        </p:txBody>
      </p:sp>
      <p:pic>
        <p:nvPicPr>
          <p:cNvPr id="4" name="Content Placeholder 3"/>
          <p:cNvPicPr>
            <a:picLocks noChangeAspect="1"/>
          </p:cNvPicPr>
          <p:nvPr>
            <p:ph idx="1"/>
          </p:nvPr>
        </p:nvPicPr>
        <p:blipFill>
          <a:blip r:embed="rId1"/>
          <a:stretch>
            <a:fillRect/>
          </a:stretch>
        </p:blipFill>
        <p:spPr>
          <a:xfrm>
            <a:off x="866775" y="1169670"/>
            <a:ext cx="9016365" cy="3277870"/>
          </a:xfrm>
          <a:prstGeom prst="rect">
            <a:avLst/>
          </a:prstGeom>
        </p:spPr>
      </p:pic>
      <p:sp>
        <p:nvSpPr>
          <p:cNvPr id="6" name="Text Box 5"/>
          <p:cNvSpPr txBox="1"/>
          <p:nvPr/>
        </p:nvSpPr>
        <p:spPr>
          <a:xfrm>
            <a:off x="866775" y="4627245"/>
            <a:ext cx="10309225" cy="1383665"/>
          </a:xfrm>
          <a:prstGeom prst="rect">
            <a:avLst/>
          </a:prstGeom>
          <a:noFill/>
        </p:spPr>
        <p:txBody>
          <a:bodyPr wrap="square" rtlCol="0" anchor="t">
            <a:spAutoFit/>
          </a:bodyPr>
          <a:p>
            <a:pPr algn="just"/>
            <a:r>
              <a:rPr lang="en-US" sz="2800">
                <a:effectLst>
                  <a:outerShdw blurRad="38100" dist="38100" dir="2700000" algn="tl">
                    <a:srgbClr val="000000">
                      <a:alpha val="43137"/>
                    </a:srgbClr>
                  </a:outerShdw>
                </a:effectLst>
                <a:latin typeface="Times New Roman" panose="02020603050405020304" charset="0"/>
                <a:cs typeface="Times New Roman" panose="02020603050405020304" charset="0"/>
              </a:rPr>
              <a:t>If the Test Condition1 is FALSE, then STATEMENT3 executed. If Test Condition1 is TRUE, it checks for the Test Condition2, and if it is TRUE, then STATEMENT1 executed else STATEMENT2</a:t>
            </a:r>
            <a:endParaRPr lang="en-US" sz="2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Example</a:t>
            </a:r>
            <a:endParaRPr lang="en-US">
              <a:solidFill>
                <a:srgbClr val="FF0000"/>
              </a:solidFill>
            </a:endParaRPr>
          </a:p>
        </p:txBody>
      </p:sp>
      <p:sp>
        <p:nvSpPr>
          <p:cNvPr id="4" name="Text Box 3"/>
          <p:cNvSpPr txBox="1"/>
          <p:nvPr/>
        </p:nvSpPr>
        <p:spPr>
          <a:xfrm>
            <a:off x="1196340" y="1167130"/>
            <a:ext cx="9418955" cy="5262245"/>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i = 13</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(i == 13):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  First if statement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if (i &lt; 15):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print ("i is smaller than 15")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if (i &lt; 12):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print ("i is smaller than 12 too")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else: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print ("i is greater than 12 and smaller than 15")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22555"/>
            <a:ext cx="11426190" cy="6862445"/>
          </a:xfrm>
          <a:prstGeom prst="rect">
            <a:avLst/>
          </a:prstGeom>
          <a:noFill/>
        </p:spPr>
        <p:txBody>
          <a:bodyPr wrap="square" rtlCol="0" anchor="t">
            <a:spAutoFit/>
          </a:bodyPr>
          <a:p>
            <a:r>
              <a:rPr lang="en-US" sz="800"/>
              <a:t>rollno = int(input("enter roll number :"))</a:t>
            </a:r>
            <a:endParaRPr lang="en-US" sz="800"/>
          </a:p>
          <a:p>
            <a:r>
              <a:rPr lang="en-US" sz="800"/>
              <a:t>name = input("enter the name: ")</a:t>
            </a:r>
            <a:endParaRPr lang="en-US" sz="800"/>
          </a:p>
          <a:p>
            <a:r>
              <a:rPr lang="en-US" sz="800"/>
              <a:t>gender = input("enter the gender: ")</a:t>
            </a:r>
            <a:endParaRPr lang="en-US" sz="800"/>
          </a:p>
          <a:p>
            <a:r>
              <a:rPr lang="en-US" sz="800"/>
              <a:t>standard = int(input("inter hte class: "))</a:t>
            </a:r>
            <a:endParaRPr lang="en-US" sz="800"/>
          </a:p>
          <a:p>
            <a:r>
              <a:rPr lang="en-US" sz="800"/>
              <a:t>english = int(input("enter the englis: "))</a:t>
            </a:r>
            <a:endParaRPr lang="en-US" sz="800"/>
          </a:p>
          <a:p>
            <a:r>
              <a:rPr lang="en-US" sz="800"/>
              <a:t>physic = int(input("enter the physic: "))</a:t>
            </a:r>
            <a:endParaRPr lang="en-US" sz="800"/>
          </a:p>
          <a:p>
            <a:r>
              <a:rPr lang="en-US" sz="800"/>
              <a:t>chemistry = int(input("enter the chemistery: "))</a:t>
            </a:r>
            <a:endParaRPr lang="en-US" sz="800"/>
          </a:p>
          <a:p>
            <a:r>
              <a:rPr lang="en-US" sz="800"/>
              <a:t>hindi = int(input("enter the hindi: "))</a:t>
            </a:r>
            <a:endParaRPr lang="en-US" sz="800"/>
          </a:p>
          <a:p>
            <a:r>
              <a:rPr lang="en-US" sz="800"/>
              <a:t>santricket = int(input("enter the santricket: "))</a:t>
            </a:r>
            <a:endParaRPr lang="en-US" sz="800"/>
          </a:p>
          <a:p>
            <a:endParaRPr lang="en-US" sz="800"/>
          </a:p>
          <a:p>
            <a:r>
              <a:rPr lang="en-US" sz="800"/>
              <a:t>obtained_mark = english+physic+chemistry+hindi+santricket</a:t>
            </a:r>
            <a:endParaRPr lang="en-US" sz="800"/>
          </a:p>
          <a:p>
            <a:r>
              <a:rPr lang="en-US" sz="800"/>
              <a:t>print(obtained_mark)</a:t>
            </a:r>
            <a:endParaRPr lang="en-US" sz="800"/>
          </a:p>
          <a:p>
            <a:endParaRPr lang="en-US" sz="800"/>
          </a:p>
          <a:p>
            <a:r>
              <a:rPr lang="en-US" sz="800"/>
              <a:t>percentae = obtained_mark /500*100</a:t>
            </a:r>
            <a:endParaRPr lang="en-US" sz="800"/>
          </a:p>
          <a:p>
            <a:r>
              <a:rPr lang="en-US" sz="800"/>
              <a:t>print(percentae)</a:t>
            </a:r>
            <a:endParaRPr lang="en-US" sz="800"/>
          </a:p>
          <a:p>
            <a:endParaRPr lang="en-US" sz="800"/>
          </a:p>
          <a:p>
            <a:r>
              <a:rPr lang="en-US" sz="800"/>
              <a:t>print("------------print the stuent marksheet-----------")</a:t>
            </a:r>
            <a:endParaRPr lang="en-US" sz="800"/>
          </a:p>
          <a:p>
            <a:r>
              <a:rPr lang="en-US" sz="800"/>
              <a:t>print("your roll number: " + str(rollno))</a:t>
            </a:r>
            <a:endParaRPr lang="en-US" sz="800"/>
          </a:p>
          <a:p>
            <a:r>
              <a:rPr lang="en-US" sz="800"/>
              <a:t>print("your name :"+name)</a:t>
            </a:r>
            <a:endParaRPr lang="en-US" sz="800"/>
          </a:p>
          <a:p>
            <a:r>
              <a:rPr lang="en-US" sz="800"/>
              <a:t>print("your gender: "+gender)</a:t>
            </a:r>
            <a:endParaRPr lang="en-US" sz="800"/>
          </a:p>
          <a:p>
            <a:r>
              <a:rPr lang="en-US" sz="800"/>
              <a:t>print("your class :"+str(standard))</a:t>
            </a:r>
            <a:endParaRPr lang="en-US" sz="800"/>
          </a:p>
          <a:p>
            <a:r>
              <a:rPr lang="en-US" sz="800"/>
              <a:t>print("print total mark are: 500")</a:t>
            </a:r>
            <a:endParaRPr lang="en-US" sz="800"/>
          </a:p>
          <a:p>
            <a:r>
              <a:rPr lang="en-US" sz="800"/>
              <a:t>print("otained marks are: "+str(obtained_mark))</a:t>
            </a:r>
            <a:endParaRPr lang="en-US" sz="800"/>
          </a:p>
          <a:p>
            <a:r>
              <a:rPr lang="en-US" sz="800"/>
              <a:t>print("your presentage is :"+ str(precentage))</a:t>
            </a:r>
            <a:endParaRPr lang="en-US" sz="800"/>
          </a:p>
          <a:p>
            <a:endParaRPr lang="en-US" sz="800"/>
          </a:p>
          <a:p>
            <a:r>
              <a:rPr lang="en-US" sz="800"/>
              <a:t>if  percentae&gt;= 80:</a:t>
            </a:r>
            <a:endParaRPr lang="en-US" sz="800"/>
          </a:p>
          <a:p>
            <a:r>
              <a:rPr lang="en-US" sz="800"/>
              <a:t>    print("grade: A-1")</a:t>
            </a:r>
            <a:endParaRPr lang="en-US" sz="800"/>
          </a:p>
          <a:p>
            <a:r>
              <a:rPr lang="en-US" sz="800"/>
              <a:t>elif percentae &gt;=70:</a:t>
            </a:r>
            <a:endParaRPr lang="en-US" sz="800"/>
          </a:p>
          <a:p>
            <a:r>
              <a:rPr lang="en-US" sz="800"/>
              <a:t>    print("grade: A")</a:t>
            </a:r>
            <a:endParaRPr lang="en-US" sz="800"/>
          </a:p>
          <a:p>
            <a:r>
              <a:rPr lang="en-US" sz="800"/>
              <a:t>elif percentae &gt;=60:</a:t>
            </a:r>
            <a:endParaRPr lang="en-US" sz="800"/>
          </a:p>
          <a:p>
            <a:r>
              <a:rPr lang="en-US" sz="800"/>
              <a:t>    print("grade: B")</a:t>
            </a:r>
            <a:endParaRPr lang="en-US" sz="800"/>
          </a:p>
          <a:p>
            <a:r>
              <a:rPr lang="en-US" sz="800"/>
              <a:t>elif percentae &gt;= 50:</a:t>
            </a:r>
            <a:endParaRPr lang="en-US" sz="800"/>
          </a:p>
          <a:p>
            <a:r>
              <a:rPr lang="en-US" sz="800"/>
              <a:t>    print("grade: C")</a:t>
            </a:r>
            <a:endParaRPr lang="en-US" sz="800"/>
          </a:p>
          <a:p>
            <a:r>
              <a:rPr lang="en-US" sz="800"/>
              <a:t>elif percentae &gt;=40:</a:t>
            </a:r>
            <a:endParaRPr lang="en-US" sz="800"/>
          </a:p>
          <a:p>
            <a:r>
              <a:rPr lang="en-US" sz="800"/>
              <a:t>    print("grade :D")</a:t>
            </a:r>
            <a:endParaRPr lang="en-US" sz="800"/>
          </a:p>
          <a:p>
            <a:r>
              <a:rPr lang="en-US" sz="800"/>
              <a:t>elif percentae &gt;=30:</a:t>
            </a:r>
            <a:endParaRPr lang="en-US" sz="800"/>
          </a:p>
          <a:p>
            <a:r>
              <a:rPr lang="en-US" sz="800"/>
              <a:t>        print("grade: E")</a:t>
            </a:r>
            <a:endParaRPr lang="en-US" sz="800"/>
          </a:p>
          <a:p>
            <a:r>
              <a:rPr lang="en-US" sz="800"/>
              <a:t>else:</a:t>
            </a:r>
            <a:endParaRPr lang="en-US" sz="800"/>
          </a:p>
          <a:p>
            <a:r>
              <a:rPr lang="en-US" sz="800"/>
              <a:t>            print("fail")</a:t>
            </a:r>
            <a:endParaRPr lang="en-US" sz="800"/>
          </a:p>
          <a:p>
            <a:r>
              <a:rPr lang="en-US" sz="800"/>
              <a:t>        </a:t>
            </a:r>
            <a:endParaRPr lang="en-US" sz="800"/>
          </a:p>
          <a:p>
            <a:r>
              <a:rPr lang="en-US" sz="800"/>
              <a:t>#count the subject fail</a:t>
            </a:r>
            <a:endParaRPr lang="en-US" sz="800"/>
          </a:p>
          <a:p>
            <a:r>
              <a:rPr lang="en-US" sz="800"/>
              <a:t>i = 0</a:t>
            </a:r>
            <a:endParaRPr lang="en-US" sz="800"/>
          </a:p>
          <a:p>
            <a:r>
              <a:rPr lang="en-US" sz="800"/>
              <a:t>if english &lt;30:</a:t>
            </a:r>
            <a:endParaRPr lang="en-US" sz="800"/>
          </a:p>
          <a:p>
            <a:r>
              <a:rPr lang="en-US" sz="800"/>
              <a:t>    i+i+1</a:t>
            </a:r>
            <a:endParaRPr lang="en-US" sz="800"/>
          </a:p>
          <a:p>
            <a:r>
              <a:rPr lang="en-US" sz="800"/>
              <a:t>if physic&lt;30:</a:t>
            </a:r>
            <a:endParaRPr lang="en-US" sz="800"/>
          </a:p>
          <a:p>
            <a:r>
              <a:rPr lang="en-US" sz="800"/>
              <a:t>    i=i+1</a:t>
            </a:r>
            <a:endParaRPr lang="en-US" sz="800"/>
          </a:p>
          <a:p>
            <a:r>
              <a:rPr lang="en-US" sz="800"/>
              <a:t>if chemistry&lt;30:</a:t>
            </a:r>
            <a:endParaRPr lang="en-US" sz="800"/>
          </a:p>
          <a:p>
            <a:r>
              <a:rPr lang="en-US" sz="800"/>
              <a:t>    i=i+1</a:t>
            </a:r>
            <a:endParaRPr lang="en-US" sz="800"/>
          </a:p>
          <a:p>
            <a:r>
              <a:rPr lang="en-US" sz="800"/>
              <a:t>if hindi &lt;30:</a:t>
            </a:r>
            <a:endParaRPr lang="en-US" sz="800"/>
          </a:p>
          <a:p>
            <a:r>
              <a:rPr lang="en-US" sz="800"/>
              <a:t>    i=i+1</a:t>
            </a:r>
            <a:endParaRPr lang="en-US" sz="800"/>
          </a:p>
          <a:p>
            <a:r>
              <a:rPr lang="en-US" sz="800"/>
              <a:t>if santricket &lt;30:</a:t>
            </a:r>
            <a:endParaRPr lang="en-US" sz="800"/>
          </a:p>
          <a:p>
            <a:r>
              <a:rPr lang="en-US" sz="800"/>
              <a:t>    i=i+1</a:t>
            </a:r>
            <a:endParaRPr lang="en-US" sz="800"/>
          </a:p>
          <a:p>
            <a:r>
              <a:rPr lang="en-US" sz="800"/>
              <a:t>print("failed subject count: "+ str(i))</a:t>
            </a:r>
            <a:endParaRPr lang="en-US" sz="800"/>
          </a:p>
          <a:p>
            <a:r>
              <a:rPr lang="en-US" sz="800"/>
              <a:t>    </a:t>
            </a:r>
            <a:endParaRPr lang="en-US" sz="800"/>
          </a:p>
          <a:p>
            <a:r>
              <a:rPr lang="en-US" sz="800"/>
              <a:t>                    </a:t>
            </a:r>
            <a:endParaRPr lang="en-US" sz="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calculator</a:t>
            </a:r>
            <a:endParaRPr lang="en-US">
              <a:solidFill>
                <a:srgbClr val="FF0000"/>
              </a:solidFill>
            </a:endParaRPr>
          </a:p>
        </p:txBody>
      </p:sp>
      <p:sp>
        <p:nvSpPr>
          <p:cNvPr id="4" name="Text Box 3"/>
          <p:cNvSpPr txBox="1"/>
          <p:nvPr/>
        </p:nvSpPr>
        <p:spPr>
          <a:xfrm>
            <a:off x="472440" y="773430"/>
            <a:ext cx="9962515" cy="6000750"/>
          </a:xfrm>
          <a:prstGeom prst="rect">
            <a:avLst/>
          </a:prstGeom>
          <a:noFill/>
        </p:spPr>
        <p:txBody>
          <a:bodyPr wrap="square" rtlCol="0" anchor="t">
            <a:spAutoFit/>
          </a:bodyPr>
          <a:p>
            <a:r>
              <a:rPr lang="en-US" sz="2400">
                <a:latin typeface="Times New Roman" panose="02020603050405020304" charset="0"/>
                <a:cs typeface="Times New Roman" panose="02020603050405020304" charset="0"/>
              </a:rPr>
              <a:t>print("welcome to my calculator: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num = input("please enter your + , - , / , *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print("you have selected ",num)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deep1 =int(input ("enter the first number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deep2 = int(input("enter the second number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if num ==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print("your answer :", deep1+deep2)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elif num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print("your anser :",dee1-deep2)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elif num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print("your anser :",dee1/deep2)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elif num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print("your anser :",dee1*deep2)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print("something is wrong:")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76960"/>
          </a:xfrm>
        </p:spPr>
        <p:txBody>
          <a:bodyPr/>
          <a:p>
            <a:r>
              <a:rPr lang="en-US" sz="2800" b="1">
                <a:solidFill>
                  <a:srgbClr val="FF0000"/>
                </a:solidFill>
              </a:rPr>
              <a:t>enter basic salary of employee and claculate </a:t>
            </a:r>
            <a:br>
              <a:rPr lang="en-US" sz="2800" b="1">
                <a:solidFill>
                  <a:srgbClr val="FF0000"/>
                </a:solidFill>
              </a:rPr>
            </a:br>
            <a:r>
              <a:rPr lang="en-US" sz="2800" b="1">
                <a:solidFill>
                  <a:srgbClr val="FF0000"/>
                </a:solidFill>
              </a:rPr>
              <a:t>net salary HRA = 3 , TA =2</a:t>
            </a:r>
            <a:endParaRPr lang="en-US" sz="2800" b="1">
              <a:solidFill>
                <a:srgbClr val="FF0000"/>
              </a:solidFill>
            </a:endParaRPr>
          </a:p>
        </p:txBody>
      </p:sp>
      <p:sp>
        <p:nvSpPr>
          <p:cNvPr id="4" name="Text Box 3"/>
          <p:cNvSpPr txBox="1"/>
          <p:nvPr/>
        </p:nvSpPr>
        <p:spPr>
          <a:xfrm>
            <a:off x="2868930" y="2207260"/>
            <a:ext cx="5560060" cy="1814830"/>
          </a:xfrm>
          <a:prstGeom prst="rect">
            <a:avLst/>
          </a:prstGeom>
          <a:noFill/>
        </p:spPr>
        <p:txBody>
          <a:bodyPr wrap="none" rtlCol="0">
            <a:spAutoFit/>
          </a:bodyPr>
          <a:p>
            <a:r>
              <a:rPr lang="en-US" sz="2800">
                <a:latin typeface="Times New Roman" panose="02020603050405020304" charset="0"/>
                <a:cs typeface="Times New Roman" panose="02020603050405020304" charset="0"/>
              </a:rPr>
              <a:t>value = eval(input(“enter the salary:))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hra = value*2/100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 = value+hra+ta</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print(“net salary is :”,value)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737360"/>
          </a:xfrm>
        </p:spPr>
        <p:txBody>
          <a:bodyPr/>
          <a:p>
            <a:r>
              <a:rPr lang="en-US" sz="2400" b="1"/>
              <a:t>enter the basic salary of employee and calculate net salary if basic </a:t>
            </a:r>
            <a:br>
              <a:rPr lang="en-US" sz="2400" b="1"/>
            </a:br>
            <a:r>
              <a:rPr lang="en-US" sz="2400" b="1"/>
              <a:t>salary grater than 5000 then give hra 3% ,ta 2% , if absic salary is </a:t>
            </a:r>
            <a:br>
              <a:rPr lang="en-US" sz="2400" b="1"/>
            </a:br>
            <a:r>
              <a:rPr lang="en-US" sz="2400" b="1"/>
              <a:t>less than 5000 then give hra 2% and ta =4%</a:t>
            </a:r>
            <a:endParaRPr lang="en-US" sz="2400" b="1"/>
          </a:p>
        </p:txBody>
      </p:sp>
      <p:sp>
        <p:nvSpPr>
          <p:cNvPr id="5" name="Text Box 4"/>
          <p:cNvSpPr txBox="1"/>
          <p:nvPr/>
        </p:nvSpPr>
        <p:spPr>
          <a:xfrm>
            <a:off x="3409950" y="1927860"/>
            <a:ext cx="5372100" cy="3969385"/>
          </a:xfrm>
          <a:prstGeom prst="rect">
            <a:avLst/>
          </a:prstGeom>
          <a:noFill/>
        </p:spPr>
        <p:txBody>
          <a:bodyPr wrap="none" rtlCol="0">
            <a:spAutoFit/>
          </a:bodyPr>
          <a:p>
            <a:r>
              <a:rPr lang="en-US" sz="2800">
                <a:latin typeface="Times New Roman" panose="02020603050405020304" charset="0"/>
                <a:cs typeface="Times New Roman" panose="02020603050405020304" charset="0"/>
              </a:rPr>
              <a:t>value =eval(input(“enter the salary))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value &gt; 500: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hra =value*3/100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ta = value*2/100</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value &lt;= 5000: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hra = value*2/100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ta =value*4/100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print(“net salary is :”,value)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What is Decision making?</a:t>
            </a:r>
            <a:endParaRPr lang="en-US">
              <a:solidFill>
                <a:srgbClr val="FF0000"/>
              </a:solidFill>
            </a:endParaRPr>
          </a:p>
        </p:txBody>
      </p:sp>
      <p:sp>
        <p:nvSpPr>
          <p:cNvPr id="4" name="Text Box 3"/>
          <p:cNvSpPr txBox="1"/>
          <p:nvPr/>
        </p:nvSpPr>
        <p:spPr>
          <a:xfrm>
            <a:off x="340360" y="1644015"/>
            <a:ext cx="11112500" cy="3538220"/>
          </a:xfrm>
          <a:prstGeom prst="rect">
            <a:avLst/>
          </a:prstGeom>
          <a:noFill/>
        </p:spPr>
        <p:txBody>
          <a:bodyPr wrap="square" rtlCol="0">
            <a:spAutoFit/>
          </a:bodyPr>
          <a:p>
            <a:pPr algn="just"/>
            <a:r>
              <a:rPr lang="en-US" sz="2800"/>
              <a:t>Decision making is anticipation of conditions occuring whilw </a:t>
            </a:r>
            <a:endParaRPr lang="en-US" sz="2800"/>
          </a:p>
          <a:p>
            <a:pPr algn="just"/>
            <a:r>
              <a:rPr lang="en-US" sz="2800"/>
              <a:t>execution of the program and specifying actions taken accoriding ot hte conditon</a:t>
            </a:r>
            <a:endParaRPr lang="en-US" sz="2800"/>
          </a:p>
          <a:p>
            <a:pPr algn="just"/>
            <a:endParaRPr lang="en-US" sz="2800"/>
          </a:p>
          <a:p>
            <a:pPr algn="just"/>
            <a:r>
              <a:rPr lang="en-US" sz="2800"/>
              <a:t>decision structures evaluate multiple exprssions which produce TRUE or FALSE as outcome.you need to determine which acction to take and which statments to execute if outcome is TRUE or FALSE otherwise. </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24180" y="1134745"/>
            <a:ext cx="10056495" cy="4108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solution </a:t>
            </a:r>
            <a:endParaRPr lang="en-US"/>
          </a:p>
        </p:txBody>
      </p:sp>
      <p:pic>
        <p:nvPicPr>
          <p:cNvPr id="4" name="Content Placeholder 3"/>
          <p:cNvPicPr>
            <a:picLocks noChangeAspect="1"/>
          </p:cNvPicPr>
          <p:nvPr>
            <p:ph idx="1"/>
          </p:nvPr>
        </p:nvPicPr>
        <p:blipFill>
          <a:blip r:embed="rId1"/>
          <a:stretch>
            <a:fillRect/>
          </a:stretch>
        </p:blipFill>
        <p:spPr>
          <a:xfrm>
            <a:off x="940435" y="1108710"/>
            <a:ext cx="8594725" cy="4953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write the program to calculate income tax</a:t>
            </a:r>
            <a:endParaRPr lang="en-US"/>
          </a:p>
        </p:txBody>
      </p:sp>
      <p:pic>
        <p:nvPicPr>
          <p:cNvPr id="4" name="Content Placeholder 3"/>
          <p:cNvPicPr>
            <a:picLocks noChangeAspect="1"/>
          </p:cNvPicPr>
          <p:nvPr>
            <p:ph idx="1"/>
          </p:nvPr>
        </p:nvPicPr>
        <p:blipFill>
          <a:blip r:embed="rId1"/>
          <a:stretch>
            <a:fillRect/>
          </a:stretch>
        </p:blipFill>
        <p:spPr>
          <a:xfrm>
            <a:off x="1137920" y="976630"/>
            <a:ext cx="8809990" cy="55448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3205" y="751840"/>
            <a:ext cx="11704955" cy="5939155"/>
          </a:xfrm>
          <a:prstGeom prst="rect">
            <a:avLst/>
          </a:prstGeom>
          <a:noFill/>
        </p:spPr>
        <p:txBody>
          <a:bodyPr wrap="square" rtlCol="0" anchor="t">
            <a:spAutoFit/>
          </a:bodyPr>
          <a:p>
            <a:r>
              <a:rPr lang="en-US" sz="2000" b="1"/>
              <a:t>#write a program to calculate tax and gst </a:t>
            </a:r>
            <a:endParaRPr lang="en-US" sz="2000" b="1"/>
          </a:p>
          <a:p>
            <a:r>
              <a:rPr lang="en-US" sz="2000" b="1"/>
              <a:t>cost = float(input("entet the cost of the product :"))</a:t>
            </a:r>
            <a:endParaRPr lang="en-US" sz="2000" b="1"/>
          </a:p>
          <a:p>
            <a:r>
              <a:rPr lang="en-US" sz="2000" b="1"/>
              <a:t>gst = float(input("enter the precentage charge of gst :"))</a:t>
            </a:r>
            <a:endParaRPr lang="en-US" sz="2000" b="1"/>
          </a:p>
          <a:p>
            <a:r>
              <a:rPr lang="en-US" sz="2000" b="1"/>
              <a:t>gst_cal = cost*gst/100</a:t>
            </a:r>
            <a:endParaRPr lang="en-US" sz="2000" b="1"/>
          </a:p>
          <a:p>
            <a:r>
              <a:rPr lang="en-US" sz="2000" b="1"/>
              <a:t>amount =cost+gst_cal</a:t>
            </a:r>
            <a:endParaRPr lang="en-US" sz="2000" b="1"/>
          </a:p>
          <a:p>
            <a:r>
              <a:rPr lang="en-US" sz="2000" b="1"/>
              <a:t>print("gst is ...",gst)</a:t>
            </a:r>
            <a:endParaRPr lang="en-US" sz="2000" b="1"/>
          </a:p>
          <a:p>
            <a:r>
              <a:rPr lang="en-US" sz="2000" b="1"/>
              <a:t>print("amount to pay is ...",amount)</a:t>
            </a:r>
            <a:endParaRPr lang="en-US" sz="2000" b="1"/>
          </a:p>
          <a:p>
            <a:endParaRPr lang="en-US" sz="2000" b="1"/>
          </a:p>
          <a:p>
            <a:r>
              <a:rPr lang="en-US" sz="2000" b="1"/>
              <a:t>income = float(input("enter the annual inocme"))</a:t>
            </a:r>
            <a:endParaRPr lang="en-US" sz="2000" b="1"/>
          </a:p>
          <a:p>
            <a:r>
              <a:rPr lang="en-US" sz="2000" b="1"/>
              <a:t>if income &lt;200000:</a:t>
            </a:r>
            <a:endParaRPr lang="en-US" sz="2000" b="1"/>
          </a:p>
          <a:p>
            <a:r>
              <a:rPr lang="en-US" sz="2000" b="1"/>
              <a:t>    tax =0</a:t>
            </a:r>
            <a:endParaRPr lang="en-US" sz="2000" b="1"/>
          </a:p>
          <a:p>
            <a:r>
              <a:rPr lang="en-US" sz="2000" b="1"/>
              <a:t>elif income &lt; 400000:</a:t>
            </a:r>
            <a:endParaRPr lang="en-US" sz="2000" b="1"/>
          </a:p>
          <a:p>
            <a:r>
              <a:rPr lang="en-US" sz="2000" b="1"/>
              <a:t>    tax=(income-200000)*0.05</a:t>
            </a:r>
            <a:endParaRPr lang="en-US" sz="2000" b="1"/>
          </a:p>
          <a:p>
            <a:r>
              <a:rPr lang="en-US" sz="2000" b="1"/>
              <a:t>elif income&lt;800000:</a:t>
            </a:r>
            <a:endParaRPr lang="en-US" sz="2000" b="1"/>
          </a:p>
          <a:p>
            <a:r>
              <a:rPr lang="en-US" sz="2000" b="1"/>
              <a:t>    tax=(income-400000)*0.07+10000</a:t>
            </a:r>
            <a:endParaRPr lang="en-US" sz="2000" b="1"/>
          </a:p>
          <a:p>
            <a:r>
              <a:rPr lang="en-US" sz="2000" b="1"/>
              <a:t>else:</a:t>
            </a:r>
            <a:endParaRPr lang="en-US" sz="2000" b="1"/>
          </a:p>
          <a:p>
            <a:r>
              <a:rPr lang="en-US" sz="2000" b="1"/>
              <a:t>    tax=(income-800000)*0.1+38000</a:t>
            </a:r>
            <a:endParaRPr lang="en-US" sz="2000" b="1"/>
          </a:p>
          <a:p>
            <a:endParaRPr lang="en-US" sz="2000" b="1"/>
          </a:p>
          <a:p>
            <a:r>
              <a:rPr lang="en-US" sz="2000" b="1"/>
              <a:t>print("income tax to pay =",tax)</a:t>
            </a:r>
            <a:endParaRPr lang="en-US" sz="2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write a program to  print max number and min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write to find largest and smallest number </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Types of Decision making</a:t>
            </a:r>
            <a:endParaRPr lang="en-US">
              <a:solidFill>
                <a:srgbClr val="FF0000"/>
              </a:solidFill>
            </a:endParaRPr>
          </a:p>
        </p:txBody>
      </p:sp>
      <p:sp>
        <p:nvSpPr>
          <p:cNvPr id="4" name="Text Box 3"/>
          <p:cNvSpPr txBox="1"/>
          <p:nvPr/>
        </p:nvSpPr>
        <p:spPr>
          <a:xfrm>
            <a:off x="3034665" y="2042795"/>
            <a:ext cx="5793105" cy="2245360"/>
          </a:xfrm>
          <a:prstGeom prst="rect">
            <a:avLst/>
          </a:prstGeom>
          <a:noFill/>
        </p:spPr>
        <p:txBody>
          <a:bodyPr wrap="none" rtlCol="0">
            <a:spAutoFit/>
          </a:bodyPr>
          <a:p>
            <a:pPr marL="457200" indent="-457200">
              <a:buFont typeface="Wingdings" panose="05000000000000000000" charset="0"/>
              <a:buChar char="q"/>
            </a:pPr>
            <a:r>
              <a:rPr lang="en-US" sz="2800"/>
              <a:t>IF </a:t>
            </a:r>
            <a:endParaRPr lang="en-US" sz="2800"/>
          </a:p>
          <a:p>
            <a:pPr marL="457200" indent="-457200">
              <a:buFont typeface="Wingdings" panose="05000000000000000000" charset="0"/>
              <a:buChar char="q"/>
            </a:pPr>
            <a:r>
              <a:rPr lang="en-US" sz="2800"/>
              <a:t>IF-ELSE</a:t>
            </a:r>
            <a:endParaRPr lang="en-US" sz="2800"/>
          </a:p>
          <a:p>
            <a:pPr marL="457200" indent="-457200">
              <a:buFont typeface="Wingdings" panose="05000000000000000000" charset="0"/>
              <a:buChar char="q"/>
            </a:pPr>
            <a:r>
              <a:rPr lang="en-US" sz="2800"/>
              <a:t>IF-ELIF-ELSE</a:t>
            </a:r>
            <a:endParaRPr lang="en-US" sz="2800"/>
          </a:p>
          <a:p>
            <a:pPr marL="457200" indent="-457200">
              <a:buFont typeface="Wingdings" panose="05000000000000000000" charset="0"/>
              <a:buChar char="q"/>
            </a:pPr>
            <a:r>
              <a:rPr lang="en-US" sz="2800"/>
              <a:t>NESTED IF</a:t>
            </a:r>
            <a:endParaRPr lang="en-US" sz="2800"/>
          </a:p>
          <a:p>
            <a:pPr marL="457200" indent="-457200">
              <a:buFont typeface="Wingdings" panose="05000000000000000000" charset="0"/>
              <a:buChar char="q"/>
            </a:pPr>
            <a:r>
              <a:rPr lang="en-US" sz="2800"/>
              <a:t>There is no switch case in python</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IF Statements</a:t>
            </a:r>
            <a:endParaRPr lang="en-US">
              <a:solidFill>
                <a:srgbClr val="FF0000"/>
              </a:solidFill>
            </a:endParaRPr>
          </a:p>
        </p:txBody>
      </p:sp>
      <p:sp>
        <p:nvSpPr>
          <p:cNvPr id="4" name="Text Box 3"/>
          <p:cNvSpPr txBox="1"/>
          <p:nvPr/>
        </p:nvSpPr>
        <p:spPr>
          <a:xfrm>
            <a:off x="609600" y="1490345"/>
            <a:ext cx="9864725" cy="1814830"/>
          </a:xfrm>
          <a:prstGeom prst="rect">
            <a:avLst/>
          </a:prstGeom>
          <a:noFill/>
        </p:spPr>
        <p:txBody>
          <a:bodyPr wrap="square" rtlCol="0" anchor="t">
            <a:spAutoFit/>
          </a:bodyPr>
          <a:p>
            <a:pPr algn="just"/>
            <a:r>
              <a:rPr lang="en-US" sz="2800">
                <a:latin typeface="Times New Roman" panose="02020603050405020304" charset="0"/>
                <a:cs typeface="Times New Roman" panose="02020603050405020304" charset="0"/>
              </a:rPr>
              <a:t>if statement is the most simple decision making statement. It is used to decide whether a certain statement or block of statements will be executed or not i.e if a certain condition is true then a block of statement is executed otherwise not.</a:t>
            </a:r>
            <a:endParaRPr lang="en-US" sz="2800">
              <a:latin typeface="Times New Roman" panose="02020603050405020304" charset="0"/>
              <a:cs typeface="Times New Roman" panose="02020603050405020304" charset="0"/>
            </a:endParaRPr>
          </a:p>
        </p:txBody>
      </p:sp>
      <p:sp>
        <p:nvSpPr>
          <p:cNvPr id="7" name="Text Box 6"/>
          <p:cNvSpPr txBox="1"/>
          <p:nvPr/>
        </p:nvSpPr>
        <p:spPr>
          <a:xfrm>
            <a:off x="6995795" y="3681730"/>
            <a:ext cx="5196205" cy="3046095"/>
          </a:xfrm>
          <a:prstGeom prst="rect">
            <a:avLst/>
          </a:prstGeom>
          <a:noFill/>
        </p:spPr>
        <p:txBody>
          <a:bodyPr wrap="square" rtlCol="0" anchor="t">
            <a:spAutoFit/>
          </a:bodyPr>
          <a:p>
            <a:r>
              <a:rPr lang="en-US" sz="2400">
                <a:gradFill>
                  <a:gsLst>
                    <a:gs pos="0">
                      <a:srgbClr val="14CD68"/>
                    </a:gs>
                    <a:gs pos="100000">
                      <a:srgbClr val="0B6E38"/>
                    </a:gs>
                  </a:gsLst>
                  <a:lin scaled="0"/>
                </a:gradFill>
              </a:rPr>
              <a:t>if condition:</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statement1</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statement2</a:t>
            </a:r>
            <a:endParaRPr lang="en-US" sz="2400">
              <a:gradFill>
                <a:gsLst>
                  <a:gs pos="0">
                    <a:srgbClr val="14CD68"/>
                  </a:gs>
                  <a:gs pos="100000">
                    <a:srgbClr val="0B6E38"/>
                  </a:gs>
                </a:gsLst>
                <a:lin scaled="0"/>
              </a:gradFill>
            </a:endParaRPr>
          </a:p>
          <a:p>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Here if the condition is true, if block </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will consider only statement1 to be inside </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its block.</a:t>
            </a:r>
            <a:endParaRPr lang="en-US" sz="2400">
              <a:gradFill>
                <a:gsLst>
                  <a:gs pos="0">
                    <a:srgbClr val="14CD68"/>
                  </a:gs>
                  <a:gs pos="100000">
                    <a:srgbClr val="0B6E38"/>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solidFill>
                  <a:srgbClr val="FF0000"/>
                </a:solidFill>
              </a:rPr>
              <a:t>Flowchart</a:t>
            </a:r>
            <a:endParaRPr lang="en-US">
              <a:solidFill>
                <a:srgbClr val="FF0000"/>
              </a:solidFill>
            </a:endParaRPr>
          </a:p>
        </p:txBody>
      </p:sp>
      <p:pic>
        <p:nvPicPr>
          <p:cNvPr id="7" name="Content Placeholder 6"/>
          <p:cNvPicPr>
            <a:picLocks noChangeAspect="1"/>
          </p:cNvPicPr>
          <p:nvPr>
            <p:ph idx="1"/>
          </p:nvPr>
        </p:nvPicPr>
        <p:blipFill>
          <a:blip r:embed="rId1"/>
          <a:srcRect l="9994" r="9654" b="11987"/>
          <a:stretch>
            <a:fillRect/>
          </a:stretch>
        </p:blipFill>
        <p:spPr>
          <a:xfrm>
            <a:off x="2116455" y="1751965"/>
            <a:ext cx="7959090" cy="4359275"/>
          </a:xfrm>
          <a:prstGeom prst="rect">
            <a:avLst/>
          </a:prstGeom>
        </p:spPr>
      </p:pic>
      <p:sp>
        <p:nvSpPr>
          <p:cNvPr id="8" name="Rounded Rectangle 7"/>
          <p:cNvSpPr/>
          <p:nvPr/>
        </p:nvSpPr>
        <p:spPr>
          <a:xfrm>
            <a:off x="4864100" y="1317625"/>
            <a:ext cx="1503680" cy="434340"/>
          </a:xfrm>
          <a:prstGeom prst="roundRect">
            <a:avLst/>
          </a:prstGeom>
          <a:solidFill>
            <a:srgbClr val="2D61B7"/>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Start</a:t>
            </a: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Example </a:t>
            </a:r>
            <a:endParaRPr lang="en-US" b="1">
              <a:solidFill>
                <a:srgbClr val="FF0000"/>
              </a:solidFill>
            </a:endParaRPr>
          </a:p>
        </p:txBody>
      </p:sp>
      <p:sp>
        <p:nvSpPr>
          <p:cNvPr id="4" name="Text Box 3"/>
          <p:cNvSpPr txBox="1"/>
          <p:nvPr/>
        </p:nvSpPr>
        <p:spPr>
          <a:xfrm>
            <a:off x="1635760" y="2009775"/>
            <a:ext cx="8898255" cy="953135"/>
          </a:xfrm>
          <a:prstGeom prst="rect">
            <a:avLst/>
          </a:prstGeom>
          <a:noFill/>
        </p:spPr>
        <p:txBody>
          <a:bodyPr wrap="none" rtlCol="0">
            <a:spAutoFit/>
          </a:bodyPr>
          <a:p>
            <a:pPr marL="457200" indent="-457200">
              <a:buFont typeface="Arial" panose="020B0604020202020204" pitchFamily="34" charset="0"/>
              <a:buChar char="•"/>
            </a:pPr>
            <a:r>
              <a:rPr lang="en-US" sz="2800"/>
              <a:t>check the persion is eligible for the vote or not</a:t>
            </a:r>
            <a:endParaRPr lang="en-US" sz="2800"/>
          </a:p>
          <a:p>
            <a:pPr marL="457200" indent="-457200">
              <a:buFont typeface="Arial" panose="020B0604020202020204" pitchFamily="34" charset="0"/>
              <a:buChar char="•"/>
            </a:pPr>
            <a:r>
              <a:rPr lang="en-US" sz="2800"/>
              <a:t>check the the number is greater then equal to or not </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IF else statement</a:t>
            </a:r>
            <a:endParaRPr lang="en-US" b="1">
              <a:solidFill>
                <a:srgbClr val="FF0000"/>
              </a:solidFill>
            </a:endParaRPr>
          </a:p>
        </p:txBody>
      </p:sp>
      <p:sp>
        <p:nvSpPr>
          <p:cNvPr id="4" name="Text Box 3"/>
          <p:cNvSpPr txBox="1"/>
          <p:nvPr/>
        </p:nvSpPr>
        <p:spPr>
          <a:xfrm>
            <a:off x="212725" y="1647190"/>
            <a:ext cx="11230610" cy="2245360"/>
          </a:xfrm>
          <a:prstGeom prst="rect">
            <a:avLst/>
          </a:prstGeom>
          <a:noFill/>
        </p:spPr>
        <p:txBody>
          <a:bodyPr wrap="square" rtlCol="0">
            <a:spAutoFit/>
          </a:bodyPr>
          <a:p>
            <a:pPr algn="just"/>
            <a:r>
              <a:rPr lang="en-US" sz="2800"/>
              <a:t>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endParaRPr lang="en-US" sz="2800"/>
          </a:p>
        </p:txBody>
      </p:sp>
      <p:sp>
        <p:nvSpPr>
          <p:cNvPr id="5" name="Text Box 4"/>
          <p:cNvSpPr txBox="1"/>
          <p:nvPr/>
        </p:nvSpPr>
        <p:spPr>
          <a:xfrm>
            <a:off x="8498205" y="3759835"/>
            <a:ext cx="3446145" cy="3046095"/>
          </a:xfrm>
          <a:prstGeom prst="rect">
            <a:avLst/>
          </a:prstGeom>
          <a:noFill/>
        </p:spPr>
        <p:txBody>
          <a:bodyPr wrap="square" rtlCol="0" anchor="t">
            <a:spAutoFit/>
          </a:bodyPr>
          <a:p>
            <a:r>
              <a:rPr lang="en-US" sz="2400">
                <a:gradFill>
                  <a:gsLst>
                    <a:gs pos="0">
                      <a:srgbClr val="14CD68"/>
                    </a:gs>
                    <a:gs pos="100000">
                      <a:srgbClr val="0B6E38"/>
                    </a:gs>
                  </a:gsLst>
                  <a:lin scaled="0"/>
                </a:gradFill>
              </a:rPr>
              <a:t>if (condition):</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 Executes this block if</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 condition is true</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else:</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 Executes this block if</a:t>
            </a:r>
            <a:endParaRPr lang="en-US" sz="2400">
              <a:gradFill>
                <a:gsLst>
                  <a:gs pos="0">
                    <a:srgbClr val="14CD68"/>
                  </a:gs>
                  <a:gs pos="100000">
                    <a:srgbClr val="0B6E38"/>
                  </a:gs>
                </a:gsLst>
                <a:lin scaled="0"/>
              </a:gradFill>
            </a:endParaRPr>
          </a:p>
          <a:p>
            <a:r>
              <a:rPr lang="en-US" sz="2400">
                <a:gradFill>
                  <a:gsLst>
                    <a:gs pos="0">
                      <a:srgbClr val="14CD68"/>
                    </a:gs>
                    <a:gs pos="100000">
                      <a:srgbClr val="0B6E38"/>
                    </a:gs>
                  </a:gsLst>
                  <a:lin scaled="0"/>
                </a:gradFill>
              </a:rPr>
              <a:t>    # condition is false</a:t>
            </a:r>
            <a:endParaRPr lang="en-US" sz="2400">
              <a:gradFill>
                <a:gsLst>
                  <a:gs pos="0">
                    <a:srgbClr val="14CD68"/>
                  </a:gs>
                  <a:gs pos="100000">
                    <a:srgbClr val="0B6E38"/>
                  </a:gs>
                </a:gsLst>
                <a:lin scaled="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Flowchart</a:t>
            </a:r>
            <a:endParaRPr lang="en-US" b="1">
              <a:solidFill>
                <a:srgbClr val="FF0000"/>
              </a:solidFill>
            </a:endParaRPr>
          </a:p>
        </p:txBody>
      </p:sp>
      <p:pic>
        <p:nvPicPr>
          <p:cNvPr id="4" name="Content Placeholder 3"/>
          <p:cNvPicPr>
            <a:picLocks noChangeAspect="1"/>
          </p:cNvPicPr>
          <p:nvPr>
            <p:ph idx="1"/>
          </p:nvPr>
        </p:nvPicPr>
        <p:blipFill>
          <a:blip r:embed="rId1"/>
          <a:srcRect l="11161" r="7661" b="11987"/>
          <a:stretch>
            <a:fillRect/>
          </a:stretch>
        </p:blipFill>
        <p:spPr>
          <a:xfrm>
            <a:off x="1539240" y="1966595"/>
            <a:ext cx="9772650" cy="4359275"/>
          </a:xfrm>
          <a:prstGeom prst="rect">
            <a:avLst/>
          </a:prstGeom>
        </p:spPr>
      </p:pic>
      <p:sp>
        <p:nvSpPr>
          <p:cNvPr id="8" name="Rounded Rectangle 7"/>
          <p:cNvSpPr/>
          <p:nvPr/>
        </p:nvSpPr>
        <p:spPr>
          <a:xfrm>
            <a:off x="3808095" y="1664335"/>
            <a:ext cx="1503680" cy="434340"/>
          </a:xfrm>
          <a:prstGeom prst="roundRect">
            <a:avLst/>
          </a:prstGeom>
          <a:solidFill>
            <a:srgbClr val="2D61B7"/>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Start</a:t>
            </a: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Example </a:t>
            </a:r>
            <a:endParaRPr lang="en-US" b="1">
              <a:solidFill>
                <a:srgbClr val="FF0000"/>
              </a:solidFill>
            </a:endParaRPr>
          </a:p>
        </p:txBody>
      </p:sp>
      <p:sp>
        <p:nvSpPr>
          <p:cNvPr id="4" name="Text Box 3"/>
          <p:cNvSpPr txBox="1"/>
          <p:nvPr/>
        </p:nvSpPr>
        <p:spPr>
          <a:xfrm>
            <a:off x="2301240" y="1582420"/>
            <a:ext cx="7440295" cy="3046095"/>
          </a:xfrm>
          <a:prstGeom prst="rect">
            <a:avLst/>
          </a:prstGeom>
          <a:noFill/>
        </p:spPr>
        <p:txBody>
          <a:bodyPr wrap="square" rtlCol="0" anchor="t">
            <a:spAutoFit/>
          </a:bodyPr>
          <a:p>
            <a:r>
              <a:rPr lang="en-US" sz="2400"/>
              <a:t>i = 50; </a:t>
            </a:r>
            <a:endParaRPr lang="en-US" sz="2400"/>
          </a:p>
          <a:p>
            <a:r>
              <a:rPr lang="en-US" sz="2400"/>
              <a:t>if (i &lt; 25): </a:t>
            </a:r>
            <a:endParaRPr lang="en-US" sz="2400"/>
          </a:p>
          <a:p>
            <a:r>
              <a:rPr lang="en-US" sz="2400"/>
              <a:t>    print ("i is smaller than 25") </a:t>
            </a:r>
            <a:endParaRPr lang="en-US" sz="2400"/>
          </a:p>
          <a:p>
            <a:r>
              <a:rPr lang="en-US" sz="2400"/>
              <a:t>    print ("i'm in if Block") </a:t>
            </a:r>
            <a:endParaRPr lang="en-US" sz="2400"/>
          </a:p>
          <a:p>
            <a:r>
              <a:rPr lang="en-US" sz="2400"/>
              <a:t>else: </a:t>
            </a:r>
            <a:endParaRPr lang="en-US" sz="2400"/>
          </a:p>
          <a:p>
            <a:r>
              <a:rPr lang="en-US" sz="2400"/>
              <a:t>    print ("i is greater than 25") </a:t>
            </a:r>
            <a:endParaRPr lang="en-US" sz="2400"/>
          </a:p>
          <a:p>
            <a:r>
              <a:rPr lang="en-US" sz="2400"/>
              <a:t>    print ("i'm in else Block") </a:t>
            </a:r>
            <a:endParaRPr lang="en-US" sz="2400"/>
          </a:p>
          <a:p>
            <a:r>
              <a:rPr lang="en-US" sz="2400"/>
              <a:t>print ("i'm not in if and not in else Block") </a:t>
            </a:r>
            <a:endParaRPr lang="en-US" sz="24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6085</Words>
  <Application>WPS Presentation</Application>
  <PresentationFormat>Widescreen</PresentationFormat>
  <Paragraphs>239</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Wingdings</vt:lpstr>
      <vt:lpstr>Times New Roman</vt:lpstr>
      <vt:lpstr>Microsoft YaHei</vt:lpstr>
      <vt:lpstr>Arial Unicode MS</vt:lpstr>
      <vt:lpstr>Calibri</vt:lpstr>
      <vt:lpstr>Gear Drives</vt:lpstr>
      <vt:lpstr>Decision Making</vt:lpstr>
      <vt:lpstr>What is Decision making?</vt:lpstr>
      <vt:lpstr>Types of Decision making</vt:lpstr>
      <vt:lpstr>IF Statements</vt:lpstr>
      <vt:lpstr>Flowchart</vt:lpstr>
      <vt:lpstr>Example </vt:lpstr>
      <vt:lpstr>IF else statement</vt:lpstr>
      <vt:lpstr>Flowchart</vt:lpstr>
      <vt:lpstr>Example </vt:lpstr>
      <vt:lpstr>IF-ELIF-ELSE</vt:lpstr>
      <vt:lpstr>Flow chart</vt:lpstr>
      <vt:lpstr>Example </vt:lpstr>
      <vt:lpstr>Nested if Statment </vt:lpstr>
      <vt:lpstr>Flowchart</vt:lpstr>
      <vt:lpstr>Example</vt:lpstr>
      <vt:lpstr>PowerPoint 演示文稿</vt:lpstr>
      <vt:lpstr>calculator</vt:lpstr>
      <vt:lpstr>enter basic salary of employee and claculate  net salary HRA = 3 , TA =2</vt:lpstr>
      <vt:lpstr>enter the basic salary of employee and calculate net salary if basic  salary grater than 5000 then give hra 3% ,ta 2% , if absic salary is  less than 5000 then give hra 2% and ta =4%</vt:lpstr>
      <vt:lpstr>PowerPoint 演示文稿</vt:lpstr>
      <vt:lpstr>solution </vt:lpstr>
      <vt:lpstr>write the program to calculate income tax</vt:lpstr>
      <vt:lpstr>PowerPoint 演示文稿</vt:lpstr>
      <vt:lpstr>write a program to  print max number and min</vt:lpstr>
      <vt:lpstr>write to find largest and smallest number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dc:title>
  <dc:creator>deepak kumar</dc:creator>
  <cp:lastModifiedBy>deepak kumar</cp:lastModifiedBy>
  <cp:revision>15</cp:revision>
  <dcterms:created xsi:type="dcterms:W3CDTF">2020-11-27T17:55:00Z</dcterms:created>
  <dcterms:modified xsi:type="dcterms:W3CDTF">2021-02-10T08:23:25Z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