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80" r:id="rId7"/>
    <p:sldId id="302" r:id="rId8"/>
    <p:sldId id="260" r:id="rId9"/>
    <p:sldId id="265" r:id="rId10"/>
    <p:sldId id="266" r:id="rId11"/>
    <p:sldId id="267" r:id="rId12"/>
    <p:sldId id="268" r:id="rId13"/>
    <p:sldId id="269" r:id="rId14"/>
    <p:sldId id="261" r:id="rId15"/>
    <p:sldId id="262" r:id="rId16"/>
    <p:sldId id="263" r:id="rId17"/>
    <p:sldId id="264" r:id="rId18"/>
    <p:sldId id="274" r:id="rId19"/>
    <p:sldId id="275" r:id="rId20"/>
    <p:sldId id="276" r:id="rId21"/>
    <p:sldId id="277" r:id="rId22"/>
    <p:sldId id="278" r:id="rId23"/>
    <p:sldId id="281" r:id="rId24"/>
    <p:sldId id="279" r:id="rId25"/>
    <p:sldId id="298" r:id="rId26"/>
    <p:sldId id="299" r:id="rId27"/>
    <p:sldId id="300" r:id="rId28"/>
    <p:sldId id="30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243195" y="3013710"/>
            <a:ext cx="6444615" cy="829945"/>
          </a:xfrm>
          <a:prstGeom prst="rect">
            <a:avLst/>
          </a:prstGeom>
          <a:noFill/>
        </p:spPr>
        <p:txBody>
          <a:bodyPr wrap="none" rtlCol="0">
            <a:spAutoFit/>
          </a:bodyPr>
          <a:p>
            <a:r>
              <a:rPr lang="en-US" sz="4800" b="1">
                <a:ln w="9525">
                  <a:solidFill>
                    <a:schemeClr val="bg1"/>
                  </a:solidFill>
                  <a:prstDash val="solid"/>
                </a:ln>
                <a:solidFill>
                  <a:srgbClr val="FF0000"/>
                </a:solidFill>
                <a:effectLst>
                  <a:outerShdw blurRad="12700" dist="38100" dir="2700000" algn="tl" rotWithShape="0">
                    <a:schemeClr val="bg1">
                      <a:lumMod val="50000"/>
                    </a:schemeClr>
                  </a:outerShdw>
                </a:effectLst>
              </a:rPr>
              <a:t>PYTHON DATATYPES</a:t>
            </a:r>
            <a:endParaRPr lang="en-US" sz="4800" b="1">
              <a:ln w="9525">
                <a:solidFill>
                  <a:schemeClr val="bg1"/>
                </a:solidFill>
                <a:prstDash val="solid"/>
              </a:ln>
              <a:solidFill>
                <a:srgbClr val="FF0000"/>
              </a:solidFill>
              <a:effectLst>
                <a:outerShdw blurRad="12700" dist="38100" dir="2700000" algn="tl" rotWithShape="0">
                  <a:schemeClr val="bg1">
                    <a:lumMod val="5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0" y="629285"/>
            <a:ext cx="9265920" cy="2245360"/>
          </a:xfrm>
          <a:prstGeom prst="rect">
            <a:avLst/>
          </a:prstGeom>
          <a:noFill/>
          <a:ln w="9525">
            <a:noFill/>
          </a:ln>
        </p:spPr>
        <p:txBody>
          <a:bodyPr wrap="square">
            <a:spAutoFit/>
          </a:bodyPr>
          <a:p>
            <a:pPr indent="0"/>
            <a:r>
              <a:rPr lang="en-US" sz="2800" b="1">
                <a:solidFill>
                  <a:srgbClr val="FF0000"/>
                </a:solidFill>
                <a:latin typeface="Times New Roman" panose="02020603050405020304" charset="0"/>
                <a:cs typeface="等线" charset="0"/>
              </a:rPr>
              <a:t>Why use a python dictionary</a:t>
            </a:r>
            <a:r>
              <a:rPr lang="en-US" sz="2800">
                <a:latin typeface="Symbol" panose="05050102010706020507" charset="0"/>
                <a:cs typeface="Times New Roman" panose="02020603050405020304" charset="0"/>
              </a:rPr>
              <a:t>· </a:t>
            </a:r>
            <a:r>
              <a:rPr lang="en-US" sz="2800">
                <a:latin typeface="Times New Roman" panose="02020603050405020304" charset="0"/>
                <a:cs typeface="Times New Roman" panose="02020603050405020304" charset="0"/>
              </a:rPr>
              <a:t>un ordered and stores value like a map</a:t>
            </a:r>
            <a:r>
              <a:rPr lang="en-US" sz="2800">
                <a:latin typeface="Symbol" panose="05050102010706020507" charset="0"/>
                <a:cs typeface="Times New Roman" panose="02020603050405020304" charset="0"/>
              </a:rPr>
              <a:t>· </a:t>
            </a:r>
            <a:r>
              <a:rPr lang="en-US" sz="2800">
                <a:latin typeface="Times New Roman" panose="02020603050405020304" charset="0"/>
                <a:cs typeface="Times New Roman" panose="02020603050405020304" charset="0"/>
              </a:rPr>
              <a:t>Contains key value pairs unlike other data type </a:t>
            </a:r>
            <a:r>
              <a:rPr lang="en-US" sz="2800">
                <a:latin typeface="Symbol" panose="05050102010706020507" charset="0"/>
                <a:cs typeface="Times New Roman" panose="02020603050405020304" charset="0"/>
              </a:rPr>
              <a:t>· </a:t>
            </a:r>
            <a:r>
              <a:rPr lang="en-US" sz="2800">
                <a:latin typeface="Times New Roman" panose="02020603050405020304" charset="0"/>
                <a:cs typeface="Times New Roman" panose="02020603050405020304" charset="0"/>
              </a:rPr>
              <a:t>Similar to real life dictionary with distinct key value </a:t>
            </a:r>
            <a:endParaRPr lang="en-US" sz="2800">
              <a:solidFill>
                <a:srgbClr val="FF0000"/>
              </a:solidFill>
              <a:latin typeface="Times New Roman" panose="02020603050405020304" charset="0"/>
              <a:cs typeface="等线" charset="0"/>
            </a:endParaRPr>
          </a:p>
          <a:p>
            <a:endParaRPr lang="en-US" sz="2800"/>
          </a:p>
        </p:txBody>
      </p:sp>
      <p:graphicFrame>
        <p:nvGraphicFramePr>
          <p:cNvPr id="4" name="Table 3"/>
          <p:cNvGraphicFramePr/>
          <p:nvPr/>
        </p:nvGraphicFramePr>
        <p:xfrm>
          <a:off x="3688080" y="3086735"/>
          <a:ext cx="8504555" cy="3771265"/>
        </p:xfrm>
        <a:graphic>
          <a:graphicData uri="http://schemas.openxmlformats.org/drawingml/2006/table">
            <a:tbl>
              <a:tblPr firstRow="1" bandRow="1">
                <a:tableStyleId>{5940675A-B579-460E-94D1-54222C63F5DA}</a:tableStyleId>
              </a:tblPr>
              <a:tblGrid>
                <a:gridCol w="4250690"/>
                <a:gridCol w="4253865"/>
              </a:tblGrid>
              <a:tr h="381000">
                <a:tc>
                  <a:txBody>
                    <a:bodyPr/>
                    <a:p>
                      <a:pPr indent="0">
                        <a:buNone/>
                      </a:pPr>
                      <a:r>
                        <a:rPr lang="en-US" sz="2400" b="1">
                          <a:gradFill>
                            <a:gsLst>
                              <a:gs pos="0">
                                <a:srgbClr val="012D86"/>
                              </a:gs>
                              <a:gs pos="100000">
                                <a:srgbClr val="0E2557"/>
                              </a:gs>
                            </a:gsLst>
                            <a:lin scaled="0"/>
                          </a:gradFill>
                          <a:latin typeface="Times New Roman" panose="02020603050405020304" charset="0"/>
                          <a:cs typeface="Times New Roman" panose="02020603050405020304" charset="0"/>
                        </a:rPr>
                        <a:t>Dictionary </a:t>
                      </a:r>
                      <a:endParaRPr lang="en-US" sz="2400" b="1">
                        <a:gradFill>
                          <a:gsLst>
                            <a:gs pos="0">
                              <a:srgbClr val="012D86"/>
                            </a:gs>
                            <a:gs pos="100000">
                              <a:srgbClr val="0E2557"/>
                            </a:gs>
                          </a:gsLst>
                          <a:lin scaled="0"/>
                        </a:gra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1">
                          <a:gradFill>
                            <a:gsLst>
                              <a:gs pos="0">
                                <a:srgbClr val="012D86"/>
                              </a:gs>
                              <a:gs pos="100000">
                                <a:srgbClr val="0E2557"/>
                              </a:gs>
                            </a:gsLst>
                            <a:lin scaled="0"/>
                          </a:gradFill>
                          <a:latin typeface="Times New Roman" panose="02020603050405020304" charset="0"/>
                          <a:cs typeface="Times New Roman" panose="02020603050405020304" charset="0"/>
                        </a:rPr>
                        <a:t>list</a:t>
                      </a:r>
                      <a:endParaRPr lang="en-US" sz="2400" b="1">
                        <a:gradFill>
                          <a:gsLst>
                            <a:gs pos="0">
                              <a:srgbClr val="012D86"/>
                            </a:gs>
                            <a:gs pos="100000">
                              <a:srgbClr val="0E2557"/>
                            </a:gs>
                          </a:gsLst>
                          <a:lin scaled="0"/>
                        </a:gra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0365">
                <a:tc>
                  <a:txBody>
                    <a:bodyPr/>
                    <a:p>
                      <a:pPr indent="0">
                        <a:buNone/>
                      </a:pPr>
                      <a:r>
                        <a:rPr lang="en-US" sz="2400" b="0">
                          <a:latin typeface="Times New Roman" panose="02020603050405020304" charset="0"/>
                          <a:cs typeface="Times New Roman" panose="02020603050405020304" charset="0"/>
                        </a:rPr>
                        <a:t>Unordered</a:t>
                      </a:r>
                      <a:endParaRPr lang="en-US" sz="2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Times New Roman" panose="02020603050405020304" charset="0"/>
                          <a:cs typeface="Times New Roman" panose="02020603050405020304" charset="0"/>
                        </a:rPr>
                        <a:t>Ordered</a:t>
                      </a:r>
                      <a:endParaRPr lang="en-US" sz="2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1000">
                <a:tc>
                  <a:txBody>
                    <a:bodyPr/>
                    <a:p>
                      <a:pPr indent="0">
                        <a:buNone/>
                      </a:pPr>
                      <a:r>
                        <a:rPr lang="en-US" sz="2400" b="0">
                          <a:latin typeface="Times New Roman" panose="02020603050405020304" charset="0"/>
                          <a:cs typeface="Times New Roman" panose="02020603050405020304" charset="0"/>
                        </a:rPr>
                        <a:t>Accesses via keys</a:t>
                      </a:r>
                      <a:endParaRPr lang="en-US" sz="2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Times New Roman" panose="02020603050405020304" charset="0"/>
                          <a:cs typeface="Times New Roman" panose="02020603050405020304" charset="0"/>
                        </a:rPr>
                        <a:t>Accessed via index</a:t>
                      </a:r>
                      <a:endParaRPr lang="en-US" sz="2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50570">
                <a:tc>
                  <a:txBody>
                    <a:bodyPr/>
                    <a:p>
                      <a:pPr indent="0">
                        <a:buNone/>
                      </a:pPr>
                      <a:r>
                        <a:rPr lang="en-US" sz="2400" b="0">
                          <a:latin typeface="Times New Roman" panose="02020603050405020304" charset="0"/>
                          <a:cs typeface="Times New Roman" panose="02020603050405020304" charset="0"/>
                        </a:rPr>
                        <a:t>Collection of key value pairs</a:t>
                      </a:r>
                      <a:endParaRPr lang="en-US" sz="2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Times New Roman" panose="02020603050405020304" charset="0"/>
                          <a:cs typeface="Times New Roman" panose="02020603050405020304" charset="0"/>
                        </a:rPr>
                        <a:t>Collection of elements</a:t>
                      </a:r>
                      <a:endParaRPr lang="en-US" sz="2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27125">
                <a:tc>
                  <a:txBody>
                    <a:bodyPr/>
                    <a:p>
                      <a:pPr indent="0">
                        <a:buNone/>
                      </a:pPr>
                      <a:r>
                        <a:rPr lang="en-US" sz="2400" b="0">
                          <a:latin typeface="Times New Roman" panose="02020603050405020304" charset="0"/>
                          <a:cs typeface="Times New Roman" panose="02020603050405020304" charset="0"/>
                        </a:rPr>
                        <a:t>Preferred when you have unique key value</a:t>
                      </a:r>
                      <a:endParaRPr lang="en-US" sz="2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Times New Roman" panose="02020603050405020304" charset="0"/>
                          <a:cs typeface="Times New Roman" panose="02020603050405020304" charset="0"/>
                        </a:rPr>
                        <a:t>Preferred for ordered data</a:t>
                      </a:r>
                      <a:endParaRPr lang="en-US" sz="2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51205">
                <a:tc>
                  <a:txBody>
                    <a:bodyPr/>
                    <a:p>
                      <a:pPr indent="0">
                        <a:buNone/>
                      </a:pPr>
                      <a:r>
                        <a:rPr lang="en-US" sz="2400" b="0">
                          <a:latin typeface="Times New Roman" panose="02020603050405020304" charset="0"/>
                          <a:cs typeface="Times New Roman" panose="02020603050405020304" charset="0"/>
                        </a:rPr>
                        <a:t>No duplicate members</a:t>
                      </a:r>
                      <a:endParaRPr lang="en-US" sz="2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latin typeface="Times New Roman" panose="02020603050405020304" charset="0"/>
                          <a:cs typeface="Times New Roman" panose="02020603050405020304" charset="0"/>
                        </a:rPr>
                        <a:t>Allows duplicate member</a:t>
                      </a:r>
                      <a:endParaRPr lang="en-US" sz="24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 name="Text Box 4"/>
          <p:cNvSpPr txBox="1"/>
          <p:nvPr/>
        </p:nvSpPr>
        <p:spPr>
          <a:xfrm>
            <a:off x="5805170" y="2504440"/>
            <a:ext cx="2751455" cy="953135"/>
          </a:xfrm>
          <a:prstGeom prst="rect">
            <a:avLst/>
          </a:prstGeom>
          <a:noFill/>
        </p:spPr>
        <p:txBody>
          <a:bodyPr wrap="none" rtlCol="0">
            <a:spAutoFit/>
          </a:bodyPr>
          <a:p>
            <a:pPr algn="l"/>
            <a:r>
              <a:rPr lang="en-US" sz="2800" b="1">
                <a:solidFill>
                  <a:srgbClr val="FF0000"/>
                </a:solidFill>
                <a:latin typeface="Times New Roman" panose="02020603050405020304" charset="0"/>
                <a:cs typeface="等线" charset="0"/>
                <a:sym typeface="+mn-ea"/>
              </a:rPr>
              <a:t>Dictionary vs list</a:t>
            </a:r>
            <a:endParaRPr lang="en-US" sz="2800"/>
          </a:p>
          <a:p>
            <a:endParaRPr 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652780" y="2143125"/>
            <a:ext cx="10688320" cy="2245360"/>
          </a:xfrm>
          <a:prstGeom prst="rect">
            <a:avLst/>
          </a:prstGeom>
          <a:noFill/>
          <a:ln w="9525">
            <a:noFill/>
          </a:ln>
        </p:spPr>
        <p:txBody>
          <a:bodyPr wrap="square">
            <a:spAutoFit/>
          </a:bodyPr>
          <a:p>
            <a:pPr indent="0"/>
            <a:r>
              <a:rPr lang="en-US" sz="2800">
                <a:latin typeface="Times New Roman" panose="02020603050405020304" charset="0"/>
                <a:cs typeface="等线" charset="0"/>
              </a:rPr>
              <a:t>A dictionary is a collection which is unordered changeable and indexed in python dictionaries are written within curly bracket and they have keys and vales means the dictionary contains two things first is the dictionary contains two thing first is the key and the second is the values.Dictionary in python is declared inside curly brackets</a:t>
            </a:r>
            <a:endParaRPr lang="en-US" sz="2800"/>
          </a:p>
        </p:txBody>
      </p:sp>
      <p:sp>
        <p:nvSpPr>
          <p:cNvPr id="5" name="Text Box 4"/>
          <p:cNvSpPr txBox="1"/>
          <p:nvPr/>
        </p:nvSpPr>
        <p:spPr>
          <a:xfrm>
            <a:off x="652780" y="1448435"/>
            <a:ext cx="1031875" cy="521970"/>
          </a:xfrm>
          <a:prstGeom prst="rect">
            <a:avLst/>
          </a:prstGeom>
          <a:noFill/>
        </p:spPr>
        <p:txBody>
          <a:bodyPr wrap="none" rtlCol="0">
            <a:spAutoFit/>
          </a:bodyPr>
          <a:p>
            <a:pPr algn="l"/>
            <a:r>
              <a:rPr lang="en-US" sz="2800" b="1">
                <a:solidFill>
                  <a:srgbClr val="FF0000"/>
                </a:solidFill>
                <a:effectLst>
                  <a:outerShdw blurRad="38100" dist="19050" dir="2700000" algn="tl" rotWithShape="0">
                    <a:schemeClr val="dk1">
                      <a:alpha val="40000"/>
                    </a:schemeClr>
                  </a:outerShdw>
                </a:effectLst>
                <a:sym typeface="+mn-ea"/>
              </a:rPr>
              <a:t>NOT-</a:t>
            </a:r>
            <a:endParaRPr lang="en-US" sz="2800" b="1">
              <a:solidFill>
                <a:srgbClr val="FF0000"/>
              </a:solidFill>
              <a:effectLst>
                <a:outerShdw blurRad="38100" dist="19050" dir="2700000" algn="tl" rotWithShape="0">
                  <a:schemeClr val="dk1">
                    <a:alpha val="40000"/>
                  </a:schemeClr>
                </a:outerShdw>
              </a:effectLst>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p:txBody>
          <a:bodyPr/>
          <a:p>
            <a:pPr algn="ctr"/>
            <a:r>
              <a:rPr lang="en-US"/>
              <a:t>Dictionary methos </a:t>
            </a:r>
            <a:endParaRPr lang="en-US"/>
          </a:p>
        </p:txBody>
      </p:sp>
      <p:sp>
        <p:nvSpPr>
          <p:cNvPr id="7" name="Text Box 6"/>
          <p:cNvSpPr txBox="1"/>
          <p:nvPr/>
        </p:nvSpPr>
        <p:spPr>
          <a:xfrm>
            <a:off x="494665" y="937260"/>
            <a:ext cx="11202035" cy="5631180"/>
          </a:xfrm>
          <a:prstGeom prst="rect">
            <a:avLst/>
          </a:prstGeom>
          <a:noFill/>
        </p:spPr>
        <p:txBody>
          <a:bodyPr wrap="square" rtlCol="0" anchor="t">
            <a:spAutoFit/>
          </a:bodyPr>
          <a:p>
            <a:pPr marL="342900" indent="-342900">
              <a:buFont typeface="Wingdings" panose="05000000000000000000" charset="0"/>
              <a:buChar char="q"/>
            </a:pPr>
            <a:r>
              <a:rPr lang="en-US" sz="2000" b="1">
                <a:solidFill>
                  <a:srgbClr val="FF0000"/>
                </a:solidFill>
              </a:rPr>
              <a:t>Method	Description</a:t>
            </a:r>
            <a:endParaRPr lang="en-US" sz="2000" b="1">
              <a:solidFill>
                <a:srgbClr val="FF0000"/>
              </a:solidFill>
            </a:endParaRPr>
          </a:p>
          <a:p>
            <a:pPr marL="342900" indent="-342900">
              <a:buFont typeface="Wingdings" panose="05000000000000000000" charset="0"/>
              <a:buChar char="q"/>
            </a:pPr>
            <a:r>
              <a:rPr lang="en-US" sz="2000"/>
              <a:t>clear()	Removes all items from the dictionary.</a:t>
            </a:r>
            <a:endParaRPr lang="en-US" sz="2000"/>
          </a:p>
          <a:p>
            <a:pPr marL="342900" indent="-342900">
              <a:buFont typeface="Wingdings" panose="05000000000000000000" charset="0"/>
              <a:buChar char="q"/>
            </a:pPr>
            <a:r>
              <a:rPr lang="en-US" sz="2000"/>
              <a:t>copy()	Returns a shallow copy of the dictionary.</a:t>
            </a:r>
            <a:endParaRPr lang="en-US" sz="2000"/>
          </a:p>
          <a:p>
            <a:pPr marL="342900" indent="-342900">
              <a:buFont typeface="Wingdings" panose="05000000000000000000" charset="0"/>
              <a:buChar char="q"/>
            </a:pPr>
            <a:r>
              <a:rPr lang="en-US" sz="2000"/>
              <a:t>fromkeys(seq[, v])	Returns a new dictionary with keys from seq and value equal to v (defaults to None).</a:t>
            </a:r>
            <a:endParaRPr lang="en-US" sz="2000"/>
          </a:p>
          <a:p>
            <a:pPr marL="342900" indent="-342900">
              <a:buFont typeface="Wingdings" panose="05000000000000000000" charset="0"/>
              <a:buChar char="q"/>
            </a:pPr>
            <a:r>
              <a:rPr lang="en-US" sz="2000"/>
              <a:t>get(key[,d])	Returns the value of the key. If the key does not exist, returns d (defaults to None).</a:t>
            </a:r>
            <a:endParaRPr lang="en-US" sz="2000"/>
          </a:p>
          <a:p>
            <a:pPr marL="342900" indent="-342900">
              <a:buFont typeface="Wingdings" panose="05000000000000000000" charset="0"/>
              <a:buChar char="q"/>
            </a:pPr>
            <a:r>
              <a:rPr lang="en-US" sz="2000"/>
              <a:t>items()	Return a new object of the dictionary's items in (key, value) format.</a:t>
            </a:r>
            <a:endParaRPr lang="en-US" sz="2000"/>
          </a:p>
          <a:p>
            <a:pPr marL="342900" indent="-342900">
              <a:buFont typeface="Wingdings" panose="05000000000000000000" charset="0"/>
              <a:buChar char="q"/>
            </a:pPr>
            <a:r>
              <a:rPr lang="en-US" sz="2000"/>
              <a:t>keys()	Returns a new object of the dictionary's keys.</a:t>
            </a:r>
            <a:endParaRPr lang="en-US" sz="2000"/>
          </a:p>
          <a:p>
            <a:pPr marL="342900" indent="-342900">
              <a:buFont typeface="Wingdings" panose="05000000000000000000" charset="0"/>
              <a:buChar char="q"/>
            </a:pPr>
            <a:r>
              <a:rPr lang="en-US" sz="2000"/>
              <a:t>pop(key[,d])	Removes the item with the key and returns its value or d if key is not found. If d is not provided and the key is not found, it raises KeyError.</a:t>
            </a:r>
            <a:endParaRPr lang="en-US" sz="2000"/>
          </a:p>
          <a:p>
            <a:pPr marL="342900" indent="-342900">
              <a:buFont typeface="Wingdings" panose="05000000000000000000" charset="0"/>
              <a:buChar char="q"/>
            </a:pPr>
            <a:r>
              <a:rPr lang="en-US" sz="2000"/>
              <a:t>popitem()	Removes and returns an arbitrary item (key, value). Raises KeyError if the dictionary is empty.</a:t>
            </a:r>
            <a:endParaRPr lang="en-US" sz="2000"/>
          </a:p>
          <a:p>
            <a:pPr marL="342900" indent="-342900">
              <a:buFont typeface="Wingdings" panose="05000000000000000000" charset="0"/>
              <a:buChar char="q"/>
            </a:pPr>
            <a:r>
              <a:rPr lang="en-US" sz="2000"/>
              <a:t>setdefault(key[,d])	Returns the corresponding value if the key is in the dictionary. If not, inserts the key with a value of d and returns d (defaults to None).</a:t>
            </a:r>
            <a:endParaRPr lang="en-US" sz="2000"/>
          </a:p>
          <a:p>
            <a:pPr marL="342900" indent="-342900">
              <a:buFont typeface="Wingdings" panose="05000000000000000000" charset="0"/>
              <a:buChar char="q"/>
            </a:pPr>
            <a:r>
              <a:rPr lang="en-US" sz="2000"/>
              <a:t>update([other])	Updates the dictionary with the key/value pairs from other, overwriting existing keys.</a:t>
            </a:r>
            <a:endParaRPr lang="en-US" sz="2000"/>
          </a:p>
          <a:p>
            <a:pPr marL="342900" indent="-342900">
              <a:buFont typeface="Wingdings" panose="05000000000000000000" charset="0"/>
              <a:buChar char="q"/>
            </a:pPr>
            <a:r>
              <a:rPr lang="en-US" sz="2000"/>
              <a:t>values()	Returns a new object of the dictionary's values</a:t>
            </a:r>
            <a:endParaRPr lang="en-US" sz="2000"/>
          </a:p>
          <a:p>
            <a:pPr marL="342900" indent="-342900">
              <a:buFont typeface="Wingdings" panose="05000000000000000000" charset="0"/>
              <a:buChar char="q"/>
            </a:pP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FF0000"/>
                </a:solidFill>
                <a:effectLst>
                  <a:outerShdw blurRad="38100" dist="19050" dir="2700000" algn="tl" rotWithShape="0">
                    <a:schemeClr val="dk1">
                      <a:alpha val="40000"/>
                    </a:schemeClr>
                  </a:outerShdw>
                </a:effectLst>
              </a:rPr>
              <a:t>SET </a:t>
            </a:r>
            <a:endParaRPr lang="en-US" b="1">
              <a:solidFill>
                <a:srgbClr val="FF0000"/>
              </a:solidFill>
              <a:effectLst>
                <a:outerShdw blurRad="38100" dist="19050" dir="2700000" algn="tl" rotWithShape="0">
                  <a:schemeClr val="dk1">
                    <a:alpha val="40000"/>
                  </a:schemeClr>
                </a:outerShdw>
              </a:effectLst>
            </a:endParaRPr>
          </a:p>
        </p:txBody>
      </p:sp>
      <p:sp>
        <p:nvSpPr>
          <p:cNvPr id="100" name="Text Box 99"/>
          <p:cNvSpPr txBox="1"/>
          <p:nvPr/>
        </p:nvSpPr>
        <p:spPr>
          <a:xfrm>
            <a:off x="609600" y="1119505"/>
            <a:ext cx="5080000" cy="5692775"/>
          </a:xfrm>
          <a:prstGeom prst="rect">
            <a:avLst/>
          </a:prstGeom>
          <a:noFill/>
          <a:ln w="9525">
            <a:noFill/>
          </a:ln>
        </p:spPr>
        <p:txBody>
          <a:bodyPr>
            <a:spAutoFit/>
          </a:bodyPr>
          <a:p>
            <a:pPr indent="0" algn="just"/>
            <a:r>
              <a:rPr lang="en-US" sz="2800">
                <a:solidFill>
                  <a:srgbClr val="FF0000"/>
                </a:solidFill>
                <a:latin typeface="Times New Roman" panose="02020603050405020304" charset="0"/>
                <a:cs typeface="等线" charset="0"/>
              </a:rPr>
              <a:t>AGENDA OF SET</a:t>
            </a:r>
            <a:r>
              <a:rPr lang="en-US" sz="2800">
                <a:solidFill>
                  <a:schemeClr val="tx1"/>
                </a:solidFill>
                <a:latin typeface="Times New Roman" panose="02020603050405020304" charset="0"/>
                <a:cs typeface="等线" charset="0"/>
              </a:rPr>
              <a:t>What Is setWhen to use setsHow to create sets</a:t>
            </a:r>
            <a:endParaRPr lang="en-US" sz="2800">
              <a:solidFill>
                <a:schemeClr val="tx1"/>
              </a:solidFill>
              <a:latin typeface="Times New Roman" panose="02020603050405020304" charset="0"/>
              <a:cs typeface="等线" charset="0"/>
            </a:endParaRPr>
          </a:p>
          <a:p>
            <a:pPr indent="0" algn="just"/>
            <a:r>
              <a:rPr lang="en-US" sz="2800">
                <a:solidFill>
                  <a:srgbClr val="FF0000"/>
                </a:solidFill>
                <a:latin typeface="Times New Roman" panose="02020603050405020304" charset="0"/>
                <a:cs typeface="等线" charset="0"/>
              </a:rPr>
              <a:t>Python set operators-</a:t>
            </a:r>
            <a:r>
              <a:rPr lang="en-US" sz="2800">
                <a:solidFill>
                  <a:schemeClr val="tx1"/>
                </a:solidFill>
                <a:latin typeface="Times New Roman" panose="02020603050405020304" charset="0"/>
                <a:cs typeface="等线" charset="0"/>
              </a:rPr>
              <a:t>* accessing set* finding the length * adding updating sets* removing sets* deleting sets* union set* intersection * difference </a:t>
            </a:r>
            <a:endParaRPr lang="en-US" sz="2800">
              <a:solidFill>
                <a:schemeClr val="tx1"/>
              </a:solidFill>
              <a:latin typeface="Times New Roman" panose="02020603050405020304" charset="0"/>
              <a:cs typeface="等线"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olidFill>
                  <a:srgbClr val="FF0000"/>
                </a:solidFill>
              </a:rPr>
              <a:t>what is set?.</a:t>
            </a:r>
            <a:endParaRPr lang="en-US">
              <a:solidFill>
                <a:srgbClr val="FF0000"/>
              </a:solidFill>
            </a:endParaRPr>
          </a:p>
        </p:txBody>
      </p:sp>
      <p:sp>
        <p:nvSpPr>
          <p:cNvPr id="5" name="Text Box 4"/>
          <p:cNvSpPr txBox="1"/>
          <p:nvPr/>
        </p:nvSpPr>
        <p:spPr>
          <a:xfrm>
            <a:off x="609600" y="1868170"/>
            <a:ext cx="10617200" cy="4399915"/>
          </a:xfrm>
          <a:prstGeom prst="rect">
            <a:avLst/>
          </a:prstGeom>
          <a:noFill/>
        </p:spPr>
        <p:txBody>
          <a:bodyPr wrap="square" rtlCol="0" anchor="t">
            <a:spAutoFit/>
          </a:bodyPr>
          <a:p>
            <a:pPr marL="457200" indent="-457200" algn="just">
              <a:buFont typeface="Wingdings" panose="05000000000000000000" charset="0"/>
              <a:buChar char="q"/>
            </a:pPr>
            <a:r>
              <a:rPr lang="en-US" sz="2800">
                <a:latin typeface="Times New Roman" panose="02020603050405020304" charset="0"/>
                <a:cs typeface="Times New Roman" panose="02020603050405020304" charset="0"/>
              </a:rPr>
              <a:t>Python Set is an unordered collection of elements much like a set in mathematics.</a:t>
            </a:r>
            <a:endParaRPr lang="en-US" sz="2800">
              <a:latin typeface="Times New Roman" panose="02020603050405020304" charset="0"/>
              <a:cs typeface="Times New Roman" panose="02020603050405020304" charset="0"/>
            </a:endParaRPr>
          </a:p>
          <a:p>
            <a:pPr marL="457200" indent="-457200" algn="just">
              <a:buFont typeface="Wingdings" panose="05000000000000000000" charset="0"/>
              <a:buChar char="q"/>
            </a:pPr>
            <a:r>
              <a:rPr lang="en-US" sz="2800">
                <a:latin typeface="Times New Roman" panose="02020603050405020304" charset="0"/>
                <a:cs typeface="Times New Roman" panose="02020603050405020304" charset="0"/>
              </a:rPr>
              <a:t>the order of element is not maintained in the sets it means the elements may not appear in the same order as they are entered into the set.</a:t>
            </a:r>
            <a:endParaRPr lang="en-US" sz="2800">
              <a:latin typeface="Times New Roman" panose="02020603050405020304" charset="0"/>
              <a:cs typeface="Times New Roman" panose="02020603050405020304" charset="0"/>
            </a:endParaRPr>
          </a:p>
          <a:p>
            <a:pPr marL="457200" indent="-457200" algn="just">
              <a:buFont typeface="Wingdings" panose="05000000000000000000" charset="0"/>
              <a:buChar char="q"/>
            </a:pPr>
            <a:r>
              <a:rPr lang="en-US" sz="2800">
                <a:latin typeface="Times New Roman" panose="02020603050405020304" charset="0"/>
                <a:cs typeface="Times New Roman" panose="02020603050405020304" charset="0"/>
              </a:rPr>
              <a:t>a set does not accept duplicate elemets.</a:t>
            </a:r>
            <a:endParaRPr lang="en-US" sz="2800">
              <a:latin typeface="Times New Roman" panose="02020603050405020304" charset="0"/>
              <a:cs typeface="Times New Roman" panose="02020603050405020304" charset="0"/>
            </a:endParaRPr>
          </a:p>
          <a:p>
            <a:pPr marL="457200" indent="-457200" algn="just">
              <a:buFont typeface="Wingdings" panose="05000000000000000000" charset="0"/>
              <a:buChar char="q"/>
            </a:pPr>
            <a:r>
              <a:rPr lang="en-US" sz="2800">
                <a:latin typeface="Times New Roman" panose="02020603050405020304" charset="0"/>
                <a:cs typeface="Times New Roman" panose="02020603050405020304" charset="0"/>
              </a:rPr>
              <a:t>set is mutable so we can modify it.</a:t>
            </a:r>
            <a:endParaRPr lang="en-US" sz="2800">
              <a:latin typeface="Times New Roman" panose="02020603050405020304" charset="0"/>
              <a:cs typeface="Times New Roman" panose="02020603050405020304" charset="0"/>
            </a:endParaRPr>
          </a:p>
          <a:p>
            <a:pPr marL="457200" indent="-457200" algn="just">
              <a:buFont typeface="Wingdings" panose="05000000000000000000" charset="0"/>
              <a:buChar char="q"/>
            </a:pPr>
            <a:r>
              <a:rPr lang="en-US" sz="2800">
                <a:latin typeface="Times New Roman" panose="02020603050405020304" charset="0"/>
                <a:cs typeface="Times New Roman" panose="02020603050405020304" charset="0"/>
              </a:rPr>
              <a:t>set are unordered so we can not access its elements using index.</a:t>
            </a:r>
            <a:endParaRPr lang="en-US" sz="2800">
              <a:latin typeface="Times New Roman" panose="02020603050405020304" charset="0"/>
              <a:cs typeface="Times New Roman" panose="02020603050405020304" charset="0"/>
            </a:endParaRPr>
          </a:p>
          <a:p>
            <a:pPr marL="457200" indent="-457200" algn="just">
              <a:buFont typeface="Wingdings" panose="05000000000000000000" charset="0"/>
              <a:buChar char="q"/>
            </a:pPr>
            <a:r>
              <a:rPr lang="en-US" sz="2800">
                <a:latin typeface="Times New Roman" panose="02020603050405020304" charset="0"/>
                <a:cs typeface="Times New Roman" panose="02020603050405020304" charset="0"/>
              </a:rPr>
              <a:t>set are unordered so we can not access its elements using index. </a:t>
            </a:r>
            <a:endParaRPr lang="en-US" sz="2800">
              <a:latin typeface="Times New Roman" panose="02020603050405020304" charset="0"/>
              <a:cs typeface="Times New Roman" panose="02020603050405020304" charset="0"/>
            </a:endParaRPr>
          </a:p>
          <a:p>
            <a:pPr marL="457200" indent="-457200" algn="just">
              <a:buFont typeface="Wingdings" panose="05000000000000000000" charset="0"/>
              <a:buChar char="q"/>
            </a:pPr>
            <a:r>
              <a:rPr lang="en-US" sz="2800">
                <a:latin typeface="Times New Roman" panose="02020603050405020304" charset="0"/>
                <a:cs typeface="Times New Roman" panose="02020603050405020304" charset="0"/>
              </a:rPr>
              <a:t>set are represented using curly brackets {}</a:t>
            </a:r>
            <a:endParaRPr lang="en-US" sz="280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olidFill>
                  <a:srgbClr val="FF0000"/>
                </a:solidFill>
              </a:rPr>
              <a:t>use</a:t>
            </a:r>
            <a:endParaRPr lang="en-US">
              <a:solidFill>
                <a:srgbClr val="FF0000"/>
              </a:solidFill>
            </a:endParaRPr>
          </a:p>
        </p:txBody>
      </p:sp>
      <p:sp>
        <p:nvSpPr>
          <p:cNvPr id="4" name="Text Box 3"/>
          <p:cNvSpPr txBox="1"/>
          <p:nvPr/>
        </p:nvSpPr>
        <p:spPr>
          <a:xfrm>
            <a:off x="883920" y="2306320"/>
            <a:ext cx="10144125" cy="2245360"/>
          </a:xfrm>
          <a:prstGeom prst="rect">
            <a:avLst/>
          </a:prstGeom>
          <a:noFill/>
        </p:spPr>
        <p:txBody>
          <a:bodyPr wrap="square" rtlCol="0" anchor="t">
            <a:spAutoFit/>
          </a:bodyPr>
          <a:p>
            <a:r>
              <a:rPr lang="en-US" sz="2800">
                <a:latin typeface="Times New Roman" panose="02020603050405020304" charset="0"/>
                <a:cs typeface="Times New Roman" panose="02020603050405020304" charset="0"/>
              </a:rPr>
              <a:t>Python’s set  use class represents the mathematical notion of a set. The major advantage of using a set, as opposed to a list, is that it has a highly optimized method for checking whether a specific element is contained in the set. This is based on a data structure known as a hash table</a:t>
            </a:r>
            <a:endParaRPr lang="en-US" sz="280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how to create set</a:t>
            </a:r>
            <a:endParaRPr lang="en-US"/>
          </a:p>
        </p:txBody>
      </p:sp>
      <p:sp>
        <p:nvSpPr>
          <p:cNvPr id="4" name="Text Box 3"/>
          <p:cNvSpPr txBox="1"/>
          <p:nvPr/>
        </p:nvSpPr>
        <p:spPr>
          <a:xfrm>
            <a:off x="1779905" y="3075940"/>
            <a:ext cx="8248650" cy="706755"/>
          </a:xfrm>
          <a:prstGeom prst="rect">
            <a:avLst/>
          </a:prstGeom>
          <a:noFill/>
        </p:spPr>
        <p:txBody>
          <a:bodyPr wrap="none" rtlCol="0">
            <a:spAutoFit/>
          </a:bodyPr>
          <a:p>
            <a:r>
              <a:rPr lang="en-US" sz="4000">
                <a:latin typeface="Times New Roman" panose="02020603050405020304" charset="0"/>
                <a:cs typeface="Times New Roman" panose="02020603050405020304" charset="0"/>
              </a:rPr>
              <a:t>a = {10,20,30,”deepak”,”kumar”,5000}</a:t>
            </a:r>
            <a:endParaRPr lang="en-US" sz="4000">
              <a:latin typeface="Times New Roman" panose="02020603050405020304" charset="0"/>
              <a:cs typeface="Times New Roman" panose="02020603050405020304" charset="0"/>
            </a:endParaRPr>
          </a:p>
        </p:txBody>
      </p:sp>
      <p:sp>
        <p:nvSpPr>
          <p:cNvPr id="6" name="Text Box 5"/>
          <p:cNvSpPr txBox="1"/>
          <p:nvPr/>
        </p:nvSpPr>
        <p:spPr>
          <a:xfrm>
            <a:off x="1021080" y="1778635"/>
            <a:ext cx="10238740" cy="953135"/>
          </a:xfrm>
          <a:prstGeom prst="rect">
            <a:avLst/>
          </a:prstGeom>
          <a:noFill/>
        </p:spPr>
        <p:txBody>
          <a:bodyPr wrap="none" rtlCol="0">
            <a:spAutoFit/>
          </a:bodyPr>
          <a:p>
            <a:r>
              <a:rPr lang="en-US" sz="2800">
                <a:latin typeface="Times New Roman" panose="02020603050405020304" charset="0"/>
                <a:cs typeface="Times New Roman" panose="02020603050405020304" charset="0"/>
              </a:rPr>
              <a:t>a set created by placing all the items indside curly braces {} separated </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by comma , a setdoes not accept duplicate elements</a:t>
            </a:r>
            <a:endParaRPr lang="en-US" sz="2800">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String in python </a:t>
            </a:r>
            <a:endParaRPr lang="en-US"/>
          </a:p>
        </p:txBody>
      </p:sp>
      <p:sp>
        <p:nvSpPr>
          <p:cNvPr id="100" name="Text Box 99"/>
          <p:cNvSpPr txBox="1"/>
          <p:nvPr/>
        </p:nvSpPr>
        <p:spPr>
          <a:xfrm>
            <a:off x="288925" y="1566545"/>
            <a:ext cx="11095355" cy="3107690"/>
          </a:xfrm>
          <a:prstGeom prst="rect">
            <a:avLst/>
          </a:prstGeom>
          <a:noFill/>
          <a:ln w="9525">
            <a:noFill/>
          </a:ln>
        </p:spPr>
        <p:txBody>
          <a:bodyPr wrap="square">
            <a:spAutoFit/>
          </a:bodyPr>
          <a:p>
            <a:pPr indent="0"/>
            <a:r>
              <a:rPr lang="en-US" sz="2800">
                <a:solidFill>
                  <a:srgbClr val="000000"/>
                </a:solidFill>
                <a:latin typeface="Times New Roman" panose="02020603050405020304" charset="0"/>
                <a:cs typeface="等线" charset="0"/>
              </a:rPr>
              <a:t>Strings are amongst the most popular types in Python. We can create them simply by enclosing characters in quotes. Python treats single quotes the same as double quotes. Creating strings is as simple as assigning a value to a variable</a:t>
            </a:r>
            <a:endParaRPr lang="en-US" sz="2800">
              <a:solidFill>
                <a:srgbClr val="000000"/>
              </a:solidFill>
              <a:latin typeface="Times New Roman" panose="02020603050405020304" charset="0"/>
              <a:cs typeface="等线" charset="0"/>
            </a:endParaRPr>
          </a:p>
          <a:p>
            <a:pPr indent="0"/>
            <a:endParaRPr lang="en-US" sz="2800"/>
          </a:p>
          <a:p>
            <a:pPr indent="0"/>
            <a:r>
              <a:rPr lang="en-US" sz="2800"/>
              <a:t>string represents group of characters strings are enclosed in double quotes or single quotes. the str data type represents string.</a:t>
            </a:r>
            <a:endParaRPr lang="en-US" sz="2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FF0000"/>
                </a:solidFill>
              </a:rPr>
              <a:t>creating string </a:t>
            </a:r>
            <a:endParaRPr lang="en-US" b="1">
              <a:solidFill>
                <a:srgbClr val="FF0000"/>
              </a:solidFill>
            </a:endParaRPr>
          </a:p>
        </p:txBody>
      </p:sp>
      <p:sp>
        <p:nvSpPr>
          <p:cNvPr id="4" name="Text Box 3"/>
          <p:cNvSpPr txBox="1"/>
          <p:nvPr/>
        </p:nvSpPr>
        <p:spPr>
          <a:xfrm>
            <a:off x="2291080" y="3164840"/>
            <a:ext cx="6588125" cy="860425"/>
          </a:xfrm>
          <a:prstGeom prst="rect">
            <a:avLst/>
          </a:prstGeom>
          <a:noFill/>
        </p:spPr>
        <p:txBody>
          <a:bodyPr wrap="none" rtlCol="0">
            <a:spAutoFit/>
          </a:bodyPr>
          <a:p>
            <a:r>
              <a:rPr lang="en-US" sz="5000"/>
              <a:t>str_1 = “deepal kumar”</a:t>
            </a:r>
            <a:endParaRPr lang="en-US" sz="5000"/>
          </a:p>
        </p:txBody>
      </p:sp>
      <p:sp>
        <p:nvSpPr>
          <p:cNvPr id="5" name="Rectangles 4"/>
          <p:cNvSpPr/>
          <p:nvPr/>
        </p:nvSpPr>
        <p:spPr>
          <a:xfrm>
            <a:off x="2423160" y="1662430"/>
            <a:ext cx="1772285" cy="46990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variable_name </a:t>
            </a:r>
            <a:endParaRPr kumimoji="0" lang="en-US" altLang="zh-CN" sz="1800" b="1"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Rectangles 5"/>
          <p:cNvSpPr/>
          <p:nvPr/>
        </p:nvSpPr>
        <p:spPr>
          <a:xfrm>
            <a:off x="7785100" y="5177155"/>
            <a:ext cx="1920240" cy="520065"/>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stirng</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7" name="Straight Arrow Connector 6"/>
          <p:cNvCxnSpPr/>
          <p:nvPr/>
        </p:nvCxnSpPr>
        <p:spPr>
          <a:xfrm flipV="1">
            <a:off x="2769870" y="2191385"/>
            <a:ext cx="1171575" cy="1154430"/>
          </a:xfrm>
          <a:prstGeom prst="straightConnector1">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a:off x="6894195" y="3758565"/>
            <a:ext cx="1468120" cy="1369060"/>
          </a:xfrm>
          <a:prstGeom prst="straightConnector1">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FF0000"/>
                </a:solidFill>
                <a:latin typeface="Times New Roman" panose="02020603050405020304" charset="0"/>
                <a:cs typeface="等线" charset="0"/>
                <a:sym typeface="+mn-ea"/>
              </a:rPr>
              <a:t>Mutable and immutable object  </a:t>
            </a:r>
            <a:endParaRPr lang="en-US"/>
          </a:p>
        </p:txBody>
      </p:sp>
      <p:sp>
        <p:nvSpPr>
          <p:cNvPr id="100" name="Text Box 99"/>
          <p:cNvSpPr txBox="1"/>
          <p:nvPr/>
        </p:nvSpPr>
        <p:spPr>
          <a:xfrm>
            <a:off x="396240" y="2225675"/>
            <a:ext cx="11480800" cy="2676525"/>
          </a:xfrm>
          <a:prstGeom prst="rect">
            <a:avLst/>
          </a:prstGeom>
          <a:noFill/>
          <a:ln w="9525">
            <a:noFill/>
          </a:ln>
        </p:spPr>
        <p:txBody>
          <a:bodyPr wrap="square">
            <a:spAutoFit/>
          </a:bodyPr>
          <a:p>
            <a:pPr indent="0"/>
            <a:r>
              <a:rPr lang="en-US" sz="2800" b="1">
                <a:solidFill>
                  <a:srgbClr val="00B050"/>
                </a:solidFill>
                <a:latin typeface="Times New Roman" panose="02020603050405020304" charset="0"/>
                <a:cs typeface="等线" charset="0"/>
              </a:rPr>
              <a:t>Mutable object </a:t>
            </a:r>
            <a:r>
              <a:rPr lang="en-US" sz="2800" b="1">
                <a:latin typeface="Times New Roman" panose="02020603050405020304" charset="0"/>
                <a:cs typeface="等线" charset="0"/>
              </a:rPr>
              <a:t>– mutable object are those object whose value or content can be changed as and when required </a:t>
            </a:r>
            <a:r>
              <a:rPr lang="en-US" sz="2800" b="1">
                <a:solidFill>
                  <a:srgbClr val="FF0000"/>
                </a:solidFill>
                <a:latin typeface="Times New Roman" panose="02020603050405020304" charset="0"/>
                <a:cs typeface="等线" charset="0"/>
              </a:rPr>
              <a:t> Example </a:t>
            </a:r>
            <a:r>
              <a:rPr lang="en-US" sz="2800" b="1">
                <a:latin typeface="Times New Roman" panose="02020603050405020304" charset="0"/>
                <a:cs typeface="等线" charset="0"/>
              </a:rPr>
              <a:t>– list set dictionaries </a:t>
            </a:r>
            <a:r>
              <a:rPr lang="en-US" sz="2800" b="1">
                <a:solidFill>
                  <a:srgbClr val="00B050"/>
                </a:solidFill>
                <a:latin typeface="Times New Roman" panose="02020603050405020304" charset="0"/>
                <a:cs typeface="等线" charset="0"/>
              </a:rPr>
              <a:t>Immutable object</a:t>
            </a:r>
            <a:r>
              <a:rPr lang="en-US" sz="2800" b="1">
                <a:latin typeface="Times New Roman" panose="02020603050405020304" charset="0"/>
                <a:cs typeface="等线" charset="0"/>
              </a:rPr>
              <a:t>- immutable object are hose object whose values or content can’t be changed</a:t>
            </a:r>
            <a:endParaRPr 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345565" y="1269365"/>
            <a:ext cx="2232660" cy="768350"/>
          </a:xfrm>
          <a:prstGeom prst="rect">
            <a:avLst/>
          </a:prstGeom>
          <a:noFill/>
        </p:spPr>
        <p:txBody>
          <a:bodyPr wrap="none" rtlCol="0">
            <a:spAutoFit/>
          </a:bodyPr>
          <a:p>
            <a:r>
              <a:rPr lang="en-US" sz="4400" b="1">
                <a:solidFill>
                  <a:srgbClr val="FF0000"/>
                </a:solidFill>
              </a:rPr>
              <a:t>Agenda</a:t>
            </a:r>
            <a:endParaRPr lang="en-US" sz="4400" b="1">
              <a:solidFill>
                <a:srgbClr val="FF0000"/>
              </a:solidFill>
            </a:endParaRPr>
          </a:p>
        </p:txBody>
      </p:sp>
      <p:sp>
        <p:nvSpPr>
          <p:cNvPr id="5" name="Text Box 4"/>
          <p:cNvSpPr txBox="1"/>
          <p:nvPr/>
        </p:nvSpPr>
        <p:spPr>
          <a:xfrm>
            <a:off x="762000" y="2340610"/>
            <a:ext cx="5492115" cy="2553335"/>
          </a:xfrm>
          <a:prstGeom prst="rect">
            <a:avLst/>
          </a:prstGeom>
          <a:noFill/>
        </p:spPr>
        <p:txBody>
          <a:bodyPr wrap="none" rtlCol="0">
            <a:spAutoFit/>
          </a:bodyPr>
          <a:p>
            <a:pPr algn="l"/>
            <a:r>
              <a:rPr lang="en-US" sz="3200"/>
              <a:t>What is data type</a:t>
            </a:r>
            <a:endParaRPr lang="en-US" sz="3200"/>
          </a:p>
          <a:p>
            <a:pPr algn="l"/>
            <a:r>
              <a:rPr lang="en-US" sz="3200"/>
              <a:t>Data Conversion</a:t>
            </a:r>
            <a:endParaRPr lang="en-US" sz="3200"/>
          </a:p>
          <a:p>
            <a:pPr algn="l"/>
            <a:r>
              <a:rPr lang="en-US" sz="3200"/>
              <a:t>Aditional data types</a:t>
            </a:r>
            <a:endParaRPr lang="en-US" sz="3200"/>
          </a:p>
          <a:p>
            <a:pPr algn="l"/>
            <a:r>
              <a:rPr lang="en-US" sz="3200"/>
              <a:t>Types of data types </a:t>
            </a:r>
            <a:endParaRPr lang="en-US" sz="3200"/>
          </a:p>
          <a:p>
            <a:pPr algn="l"/>
            <a:r>
              <a:rPr lang="en-US" sz="3200"/>
              <a:t>Example with jupyter notbook</a:t>
            </a:r>
            <a:endParaRPr lang="en-US" sz="3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FF0000"/>
                </a:solidFill>
              </a:rPr>
              <a:t>List</a:t>
            </a:r>
            <a:endParaRPr lang="en-US" b="1">
              <a:solidFill>
                <a:srgbClr val="FF0000"/>
              </a:solidFill>
            </a:endParaRPr>
          </a:p>
        </p:txBody>
      </p:sp>
      <p:sp>
        <p:nvSpPr>
          <p:cNvPr id="4" name="Text Box 3"/>
          <p:cNvSpPr txBox="1"/>
          <p:nvPr/>
        </p:nvSpPr>
        <p:spPr>
          <a:xfrm>
            <a:off x="1153795" y="1532255"/>
            <a:ext cx="8214360" cy="829945"/>
          </a:xfrm>
          <a:prstGeom prst="rect">
            <a:avLst/>
          </a:prstGeom>
          <a:noFill/>
          <a:ln w="9525">
            <a:noFill/>
          </a:ln>
        </p:spPr>
        <p:txBody>
          <a:bodyPr wrap="square">
            <a:spAutoFit/>
          </a:bodyPr>
          <a:p>
            <a:pPr indent="0"/>
            <a:r>
              <a:rPr lang="en-US" sz="2400" b="1">
                <a:solidFill>
                  <a:schemeClr val="tx1"/>
                </a:solidFill>
                <a:latin typeface="Times New Roman" panose="02020603050405020304" charset="0"/>
                <a:cs typeface="等线" charset="0"/>
              </a:rPr>
              <a:t>In python list is a type of container in pthon which is used to store multiple data at the same time </a:t>
            </a:r>
            <a:endParaRPr lang="en-US" sz="2400" b="1">
              <a:solidFill>
                <a:schemeClr val="tx1"/>
              </a:solidFill>
              <a:latin typeface="Times New Roman" panose="02020603050405020304" charset="0"/>
              <a:cs typeface="等线" charset="0"/>
            </a:endParaRPr>
          </a:p>
        </p:txBody>
      </p:sp>
      <p:sp>
        <p:nvSpPr>
          <p:cNvPr id="7" name="Text Box 6"/>
          <p:cNvSpPr txBox="1"/>
          <p:nvPr/>
        </p:nvSpPr>
        <p:spPr>
          <a:xfrm>
            <a:off x="840740" y="2769235"/>
            <a:ext cx="10045700" cy="2799715"/>
          </a:xfrm>
          <a:prstGeom prst="rect">
            <a:avLst/>
          </a:prstGeom>
          <a:noFill/>
          <a:ln w="9525">
            <a:noFill/>
          </a:ln>
        </p:spPr>
        <p:txBody>
          <a:bodyPr wrap="square">
            <a:spAutoFit/>
          </a:bodyPr>
          <a:p>
            <a:pPr marL="228600" indent="-228600"/>
            <a:r>
              <a:rPr lang="en-US" sz="2200" b="1">
                <a:solidFill>
                  <a:schemeClr val="tx1"/>
                </a:solidFill>
                <a:latin typeface="Symbol" panose="05050102010706020507" charset="0"/>
                <a:cs typeface="Times New Roman" panose="02020603050405020304" charset="0"/>
              </a:rPr>
              <a:t>   · </a:t>
            </a:r>
            <a:r>
              <a:rPr lang="en-US" sz="2200" b="1">
                <a:solidFill>
                  <a:schemeClr val="tx1"/>
                </a:solidFill>
                <a:latin typeface="Times New Roman" panose="02020603050405020304" charset="0"/>
                <a:cs typeface="Times New Roman" panose="02020603050405020304" charset="0"/>
              </a:rPr>
              <a:t>A list represents a group of elements. </a:t>
            </a:r>
            <a:r>
              <a:rPr lang="en-US" sz="2200" b="1">
                <a:solidFill>
                  <a:schemeClr val="tx1"/>
                </a:solidFill>
                <a:latin typeface="Symbol" panose="05050102010706020507" charset="0"/>
                <a:cs typeface="Times New Roman" panose="02020603050405020304" charset="0"/>
              </a:rPr>
              <a:t>· </a:t>
            </a:r>
            <a:r>
              <a:rPr lang="en-US" sz="2200" b="1">
                <a:solidFill>
                  <a:schemeClr val="tx1"/>
                </a:solidFill>
                <a:latin typeface="Times New Roman" panose="02020603050405020304" charset="0"/>
                <a:cs typeface="Times New Roman" panose="02020603050405020304" charset="0"/>
              </a:rPr>
              <a:t>List are very similar to array but there is major difference an array an array can store only one types of elements whereas a list can store different types of elements.  </a:t>
            </a:r>
            <a:r>
              <a:rPr lang="en-US" sz="2200" b="1">
                <a:solidFill>
                  <a:schemeClr val="tx1"/>
                </a:solidFill>
                <a:latin typeface="Symbol" panose="05050102010706020507" charset="0"/>
                <a:cs typeface="Times New Roman" panose="02020603050405020304" charset="0"/>
              </a:rPr>
              <a:t>· </a:t>
            </a:r>
            <a:r>
              <a:rPr lang="en-US" sz="2200" b="1">
                <a:solidFill>
                  <a:schemeClr val="tx1"/>
                </a:solidFill>
                <a:latin typeface="Times New Roman" panose="02020603050405020304" charset="0"/>
                <a:cs typeface="Times New Roman" panose="02020603050405020304" charset="0"/>
              </a:rPr>
              <a:t>Lists are mutable so we can modify it is elements.</a:t>
            </a:r>
            <a:r>
              <a:rPr lang="en-US" sz="2200" b="1">
                <a:solidFill>
                  <a:schemeClr val="tx1"/>
                </a:solidFill>
                <a:latin typeface="Symbol" panose="05050102010706020507" charset="0"/>
                <a:cs typeface="Times New Roman" panose="02020603050405020304" charset="0"/>
              </a:rPr>
              <a:t>· </a:t>
            </a:r>
            <a:r>
              <a:rPr lang="en-US" sz="2200" b="1">
                <a:solidFill>
                  <a:schemeClr val="tx1"/>
                </a:solidFill>
                <a:latin typeface="Times New Roman" panose="02020603050405020304" charset="0"/>
                <a:cs typeface="Times New Roman" panose="02020603050405020304" charset="0"/>
              </a:rPr>
              <a:t>A list can store different types of elements which can be modified.</a:t>
            </a:r>
            <a:r>
              <a:rPr lang="en-US" sz="2200" b="1">
                <a:solidFill>
                  <a:schemeClr val="tx1"/>
                </a:solidFill>
                <a:latin typeface="Symbol" panose="05050102010706020507" charset="0"/>
                <a:cs typeface="Times New Roman" panose="02020603050405020304" charset="0"/>
              </a:rPr>
              <a:t>· </a:t>
            </a:r>
            <a:r>
              <a:rPr lang="en-US" sz="2200" b="1">
                <a:solidFill>
                  <a:schemeClr val="tx1"/>
                </a:solidFill>
                <a:latin typeface="Times New Roman" panose="02020603050405020304" charset="0"/>
                <a:cs typeface="Times New Roman" panose="02020603050405020304" charset="0"/>
              </a:rPr>
              <a:t>List are dynamic which means size is not fixed.</a:t>
            </a:r>
            <a:r>
              <a:rPr lang="en-US" sz="2200" b="1">
                <a:solidFill>
                  <a:schemeClr val="tx1"/>
                </a:solidFill>
                <a:latin typeface="Symbol" panose="05050102010706020507" charset="0"/>
                <a:cs typeface="Times New Roman" panose="02020603050405020304" charset="0"/>
              </a:rPr>
              <a:t>· </a:t>
            </a:r>
            <a:r>
              <a:rPr lang="en-US" sz="2200" b="1">
                <a:solidFill>
                  <a:schemeClr val="tx1"/>
                </a:solidFill>
                <a:latin typeface="Times New Roman" panose="02020603050405020304" charset="0"/>
                <a:cs typeface="Times New Roman" panose="02020603050405020304" charset="0"/>
              </a:rPr>
              <a:t>List are represented using square bracket []</a:t>
            </a:r>
            <a:endParaRPr lang="en-US" sz="2200" b="1">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736600" y="317500"/>
            <a:ext cx="10972800" cy="582613"/>
          </a:xfrm>
          <a:prstGeom prst="rect">
            <a:avLst/>
          </a:prstGeom>
          <a:noFill/>
          <a:ln w="9525">
            <a:noFill/>
          </a:ln>
        </p:spPr>
        <p:txBody>
          <a:bodyPr anchor="ct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ctr"/>
            <a:r>
              <a:rPr lang="en-US" b="1">
                <a:solidFill>
                  <a:srgbClr val="FF0000"/>
                </a:solidFill>
              </a:rPr>
              <a:t>creating List</a:t>
            </a:r>
            <a:endParaRPr lang="en-US" b="1">
              <a:solidFill>
                <a:srgbClr val="FF0000"/>
              </a:solidFill>
            </a:endParaRPr>
          </a:p>
        </p:txBody>
      </p:sp>
      <p:sp>
        <p:nvSpPr>
          <p:cNvPr id="5" name="Text Box 4"/>
          <p:cNvSpPr txBox="1"/>
          <p:nvPr/>
        </p:nvSpPr>
        <p:spPr>
          <a:xfrm>
            <a:off x="2291080" y="3164840"/>
            <a:ext cx="9171940" cy="706755"/>
          </a:xfrm>
          <a:prstGeom prst="rect">
            <a:avLst/>
          </a:prstGeom>
          <a:noFill/>
        </p:spPr>
        <p:txBody>
          <a:bodyPr wrap="none" rtlCol="0">
            <a:spAutoFit/>
          </a:bodyPr>
          <a:p>
            <a:r>
              <a:rPr lang="en-US" sz="4000"/>
              <a:t>str_1 = [“deepal”,” kumar”,”salary”,5000]</a:t>
            </a:r>
            <a:endParaRPr lang="en-US" sz="4000"/>
          </a:p>
        </p:txBody>
      </p:sp>
      <p:sp>
        <p:nvSpPr>
          <p:cNvPr id="6" name="Rectangles 5"/>
          <p:cNvSpPr/>
          <p:nvPr/>
        </p:nvSpPr>
        <p:spPr>
          <a:xfrm>
            <a:off x="2423160" y="1662430"/>
            <a:ext cx="1772285" cy="46990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variable_name </a:t>
            </a:r>
            <a:endParaRPr kumimoji="0" lang="en-US" altLang="zh-CN" sz="1800" b="1"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Rectangles 6"/>
          <p:cNvSpPr/>
          <p:nvPr/>
        </p:nvSpPr>
        <p:spPr>
          <a:xfrm>
            <a:off x="7785100" y="5177155"/>
            <a:ext cx="1920240" cy="520065"/>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LIST</a:t>
            </a:r>
            <a:endParaRPr kumimoji="0" lang="en-US" altLang="zh-CN" sz="1800" b="1"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8" name="Straight Arrow Connector 7"/>
          <p:cNvCxnSpPr/>
          <p:nvPr/>
        </p:nvCxnSpPr>
        <p:spPr>
          <a:xfrm flipV="1">
            <a:off x="2769870" y="2191385"/>
            <a:ext cx="1171575" cy="1154430"/>
          </a:xfrm>
          <a:prstGeom prst="straightConnector1">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a:off x="6894195" y="3758565"/>
            <a:ext cx="1468120" cy="1369060"/>
          </a:xfrm>
          <a:prstGeom prst="straightConnector1">
            <a:avLst/>
          </a:prstGeom>
          <a:ln>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Basic operation in list </a:t>
            </a:r>
            <a:endParaRPr lang="en-US" b="1"/>
          </a:p>
        </p:txBody>
      </p:sp>
      <p:sp>
        <p:nvSpPr>
          <p:cNvPr id="4" name="Text Box 3"/>
          <p:cNvSpPr txBox="1"/>
          <p:nvPr/>
        </p:nvSpPr>
        <p:spPr>
          <a:xfrm>
            <a:off x="2819400" y="2339975"/>
            <a:ext cx="6299200" cy="1938020"/>
          </a:xfrm>
          <a:prstGeom prst="rect">
            <a:avLst/>
          </a:prstGeom>
          <a:noFill/>
        </p:spPr>
        <p:txBody>
          <a:bodyPr wrap="none" rtlCol="0">
            <a:spAutoFit/>
          </a:bodyPr>
          <a:p>
            <a:pPr marL="342900" indent="-342900">
              <a:buFont typeface="Wingdings" panose="05000000000000000000" charset="0"/>
              <a:buChar char="q"/>
            </a:pPr>
            <a:r>
              <a:rPr lang="en-US" sz="2400"/>
              <a:t>create list  and print </a:t>
            </a:r>
            <a:endParaRPr lang="en-US" sz="2400"/>
          </a:p>
          <a:p>
            <a:pPr marL="342900" indent="-342900">
              <a:buFont typeface="Wingdings" panose="05000000000000000000" charset="0"/>
              <a:buChar char="q"/>
            </a:pPr>
            <a:r>
              <a:rPr lang="en-US" sz="2400"/>
              <a:t>print the list using for loops and while loops</a:t>
            </a:r>
            <a:endParaRPr lang="en-US" sz="2400"/>
          </a:p>
          <a:p>
            <a:pPr marL="342900" indent="-342900">
              <a:buFont typeface="Wingdings" panose="05000000000000000000" charset="0"/>
              <a:buChar char="q"/>
            </a:pPr>
            <a:r>
              <a:rPr lang="en-US" sz="2400"/>
              <a:t>indexing the list </a:t>
            </a:r>
            <a:endParaRPr lang="en-US" sz="2400"/>
          </a:p>
          <a:p>
            <a:pPr marL="342900" indent="-342900">
              <a:buFont typeface="Wingdings" panose="05000000000000000000" charset="0"/>
              <a:buChar char="q"/>
            </a:pPr>
            <a:r>
              <a:rPr lang="en-US" sz="2400"/>
              <a:t>slicing the list</a:t>
            </a:r>
            <a:endParaRPr lang="en-US" sz="2400"/>
          </a:p>
          <a:p>
            <a:pPr marL="342900" indent="-342900">
              <a:buFont typeface="Wingdings" panose="05000000000000000000" charset="0"/>
              <a:buChar char="q"/>
            </a:pPr>
            <a:r>
              <a:rPr lang="en-US" sz="2400"/>
              <a:t>mathemetical function </a:t>
            </a:r>
            <a:endParaRPr 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FF0000"/>
                </a:solidFill>
              </a:rPr>
              <a:t>Some method preform in the list -</a:t>
            </a:r>
            <a:endParaRPr lang="en-US" b="1">
              <a:solidFill>
                <a:srgbClr val="FF0000"/>
              </a:solidFill>
            </a:endParaRPr>
          </a:p>
        </p:txBody>
      </p:sp>
      <p:sp>
        <p:nvSpPr>
          <p:cNvPr id="100" name="Text Box 99"/>
          <p:cNvSpPr txBox="1"/>
          <p:nvPr/>
        </p:nvSpPr>
        <p:spPr>
          <a:xfrm>
            <a:off x="2698115" y="1905635"/>
            <a:ext cx="8148955" cy="3046095"/>
          </a:xfrm>
          <a:prstGeom prst="rect">
            <a:avLst/>
          </a:prstGeom>
          <a:noFill/>
          <a:ln w="9525">
            <a:noFill/>
          </a:ln>
        </p:spPr>
        <p:txBody>
          <a:bodyPr wrap="square">
            <a:spAutoFit/>
          </a:bodyPr>
          <a:p>
            <a:pPr marL="342900" indent="-342900">
              <a:buFont typeface="Wingdings" panose="05000000000000000000" charset="0"/>
              <a:buChar char="q"/>
            </a:pPr>
            <a:r>
              <a:rPr lang="en-US" sz="2400" b="1">
                <a:solidFill>
                  <a:schemeClr val="tx1"/>
                </a:solidFill>
                <a:latin typeface="Times New Roman" panose="02020603050405020304" charset="0"/>
                <a:cs typeface="等线" charset="0"/>
              </a:rPr>
              <a:t>Append -Insert -Extend - Index - Remove - Sort - Reverse - </a:t>
            </a:r>
            <a:endParaRPr lang="en-US" sz="2400" b="1">
              <a:solidFill>
                <a:schemeClr val="tx1"/>
              </a:solidFill>
              <a:latin typeface="Times New Roman" panose="02020603050405020304" charset="0"/>
              <a:cs typeface="等线"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FF0000"/>
                </a:solidFill>
              </a:rPr>
              <a:t>What is tuple </a:t>
            </a:r>
            <a:endParaRPr lang="en-US" b="1">
              <a:solidFill>
                <a:srgbClr val="FF0000"/>
              </a:solidFill>
            </a:endParaRPr>
          </a:p>
        </p:txBody>
      </p:sp>
      <p:sp>
        <p:nvSpPr>
          <p:cNvPr id="100" name="Text Box 99"/>
          <p:cNvSpPr txBox="1"/>
          <p:nvPr/>
        </p:nvSpPr>
        <p:spPr>
          <a:xfrm>
            <a:off x="1180465" y="2597150"/>
            <a:ext cx="9633585" cy="1938020"/>
          </a:xfrm>
          <a:prstGeom prst="rect">
            <a:avLst/>
          </a:prstGeom>
          <a:noFill/>
          <a:ln w="9525">
            <a:noFill/>
          </a:ln>
        </p:spPr>
        <p:txBody>
          <a:bodyPr wrap="square">
            <a:spAutoFit/>
          </a:bodyPr>
          <a:p>
            <a:pPr indent="0" algn="just"/>
            <a:r>
              <a:rPr lang="en-US" sz="2400" b="1">
                <a:latin typeface="Times New Roman" panose="02020603050405020304" charset="0"/>
                <a:cs typeface="Calibri" panose="020F0502020204030204" charset="0"/>
              </a:rPr>
              <a:t>A tuple is an immutable sequence of python object. tuples are sequences just like lists the differences between tuple and list are the tuples cannot be changed unlike lists and tuple use parentheses whereas lists use square brackets creating a tuple is as simple as putting different comma separated values </a:t>
            </a:r>
            <a:endParaRPr 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FF0000"/>
                </a:solidFill>
              </a:rPr>
              <a:t>some operation </a:t>
            </a:r>
            <a:endParaRPr lang="en-US" b="1">
              <a:solidFill>
                <a:srgbClr val="FF0000"/>
              </a:solidFill>
            </a:endParaRPr>
          </a:p>
        </p:txBody>
      </p:sp>
      <p:sp>
        <p:nvSpPr>
          <p:cNvPr id="100" name="Text Box 99"/>
          <p:cNvSpPr txBox="1"/>
          <p:nvPr/>
        </p:nvSpPr>
        <p:spPr>
          <a:xfrm>
            <a:off x="2302510" y="1804352"/>
            <a:ext cx="5080000" cy="3046095"/>
          </a:xfrm>
          <a:prstGeom prst="rect">
            <a:avLst/>
          </a:prstGeom>
          <a:noFill/>
          <a:ln w="9525">
            <a:noFill/>
          </a:ln>
        </p:spPr>
        <p:txBody>
          <a:bodyPr>
            <a:spAutoFit/>
          </a:bodyPr>
          <a:p>
            <a:pPr indent="0"/>
            <a:r>
              <a:rPr lang="en-US" sz="2400" b="1">
                <a:latin typeface="Times New Roman" panose="02020603050405020304" charset="0"/>
                <a:cs typeface="Calibri" panose="020F0502020204030204" charset="0"/>
              </a:rPr>
              <a:t>Creating tuple Difference tuple vs listAccessing &amp; indexing elements tuples</a:t>
            </a:r>
            <a:endParaRPr lang="en-US" sz="2400" b="1">
              <a:latin typeface="Times New Roman" panose="02020603050405020304" charset="0"/>
              <a:cs typeface="Calibri" panose="020F0502020204030204" charset="0"/>
            </a:endParaRPr>
          </a:p>
          <a:p>
            <a:pPr indent="0"/>
            <a:r>
              <a:rPr lang="en-US" sz="2400" b="1">
                <a:latin typeface="Times New Roman" panose="02020603050405020304" charset="0"/>
                <a:cs typeface="Calibri" panose="020F0502020204030204" charset="0"/>
              </a:rPr>
              <a:t>Built function Operations on tuplesConverting list into tupleDefining tuple and the listDefining list inside a tuple </a:t>
            </a:r>
            <a:endParaRPr 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FF0000"/>
                </a:solidFill>
              </a:rPr>
              <a:t>Difference tuple vs list</a:t>
            </a:r>
            <a:endParaRPr lang="en-US" b="1">
              <a:solidFill>
                <a:srgbClr val="FF0000"/>
              </a:solidFill>
            </a:endParaRPr>
          </a:p>
        </p:txBody>
      </p:sp>
      <p:pic>
        <p:nvPicPr>
          <p:cNvPr id="8" name="Picture 8" descr="https://qph.fs.quoracdn.net/main-qimg-0495125d9eec172e39218ac5d97c8218"/>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609600" y="1539875"/>
            <a:ext cx="10678160" cy="476758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FF0000"/>
                </a:solidFill>
              </a:rPr>
              <a:t>Notes</a:t>
            </a:r>
            <a:endParaRPr lang="en-US" b="1">
              <a:solidFill>
                <a:srgbClr val="FF0000"/>
              </a:solidFill>
            </a:endParaRPr>
          </a:p>
        </p:txBody>
      </p:sp>
      <p:sp>
        <p:nvSpPr>
          <p:cNvPr id="100" name="Text Box 99"/>
          <p:cNvSpPr txBox="1"/>
          <p:nvPr/>
        </p:nvSpPr>
        <p:spPr>
          <a:xfrm>
            <a:off x="1790065" y="1815465"/>
            <a:ext cx="8197850" cy="829945"/>
          </a:xfrm>
          <a:prstGeom prst="rect">
            <a:avLst/>
          </a:prstGeom>
          <a:noFill/>
          <a:ln w="9525">
            <a:noFill/>
          </a:ln>
        </p:spPr>
        <p:txBody>
          <a:bodyPr wrap="square">
            <a:spAutoFit/>
          </a:bodyPr>
          <a:p>
            <a:pPr indent="0"/>
            <a:r>
              <a:rPr lang="en-US" sz="2400" b="1">
                <a:latin typeface="Times New Roman" panose="02020603050405020304" charset="0"/>
                <a:cs typeface="Calibri" panose="020F0502020204030204" charset="0"/>
              </a:rPr>
              <a:t>Tuples are immutable so it is not possible to modify update or delete elements from the tuple </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75335" y="2117725"/>
            <a:ext cx="10640695" cy="2245360"/>
          </a:xfrm>
          <a:prstGeom prst="rect">
            <a:avLst/>
          </a:prstGeom>
          <a:noFill/>
        </p:spPr>
        <p:txBody>
          <a:bodyPr wrap="square" rtlCol="0" anchor="t">
            <a:spAutoFit/>
          </a:bodyPr>
          <a:p>
            <a:r>
              <a:rPr lang="en-US" sz="2800"/>
              <a:t>Data types are the classification or categorization of data items. It represents the kind of value that tells what operations can be performed on a particular data. Since everything is an object in Python programming, data types are actually classes and variables are instance (object) of these classes.</a:t>
            </a:r>
            <a:endParaRPr 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b="1">
                <a:solidFill>
                  <a:srgbClr val="FF0000"/>
                </a:solidFill>
              </a:rPr>
              <a:t>Data Types</a:t>
            </a:r>
            <a:endParaRPr lang="en-US" b="1">
              <a:solidFill>
                <a:srgbClr val="FF0000"/>
              </a:solidFill>
            </a:endParaRPr>
          </a:p>
        </p:txBody>
      </p:sp>
      <p:pic>
        <p:nvPicPr>
          <p:cNvPr id="2" name="Picture 1" descr="IMG_256"/>
          <p:cNvPicPr>
            <a:picLocks noChangeAspect="1"/>
          </p:cNvPicPr>
          <p:nvPr>
            <p:ph idx="1"/>
          </p:nvPr>
        </p:nvPicPr>
        <p:blipFill>
          <a:blip r:embed="rId1"/>
          <a:srcRect t="13124" b="11127"/>
          <a:stretch>
            <a:fillRect/>
          </a:stretch>
        </p:blipFill>
        <p:spPr>
          <a:xfrm>
            <a:off x="961390" y="1548130"/>
            <a:ext cx="10569575" cy="495300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FF0000"/>
                </a:solidFill>
              </a:rPr>
              <a:t>Data Types conversion </a:t>
            </a:r>
            <a:endParaRPr lang="en-US" b="1">
              <a:solidFill>
                <a:srgbClr val="FF0000"/>
              </a:solidFill>
            </a:endParaRPr>
          </a:p>
        </p:txBody>
      </p:sp>
      <p:sp>
        <p:nvSpPr>
          <p:cNvPr id="4" name="Text Box 3"/>
          <p:cNvSpPr txBox="1"/>
          <p:nvPr/>
        </p:nvSpPr>
        <p:spPr>
          <a:xfrm>
            <a:off x="866775" y="2014855"/>
            <a:ext cx="9913620" cy="3415030"/>
          </a:xfrm>
          <a:prstGeom prst="rect">
            <a:avLst/>
          </a:prstGeom>
          <a:noFill/>
        </p:spPr>
        <p:txBody>
          <a:bodyPr wrap="square" rtlCol="0" anchor="t">
            <a:spAutoFit/>
          </a:bodyPr>
          <a:p>
            <a:pPr algn="just"/>
            <a:r>
              <a:rPr lang="en-US" sz="2400"/>
              <a:t>Python defines type conversion functions to directly convert one data type to another which is useful in day to day and competitive programming. This article is aimed at providing information about certain conversion functions. 1. int (a,base) : This function converts any data type to integer.</a:t>
            </a:r>
            <a:endParaRPr lang="en-US" sz="2400"/>
          </a:p>
          <a:p>
            <a:pPr algn="just"/>
            <a:endParaRPr lang="en-US" sz="2400"/>
          </a:p>
          <a:p>
            <a:pPr algn="just"/>
            <a:r>
              <a:rPr lang="en-US" sz="2400"/>
              <a:t>there are two types of data conversion</a:t>
            </a:r>
            <a:endParaRPr lang="en-US" sz="2400"/>
          </a:p>
          <a:p>
            <a:pPr marL="342900" indent="-342900" algn="just">
              <a:buFont typeface="Wingdings" panose="05000000000000000000" charset="0"/>
              <a:buChar char="q"/>
            </a:pPr>
            <a:r>
              <a:rPr lang="en-US" sz="2400"/>
              <a:t>implicit types conversion</a:t>
            </a:r>
            <a:endParaRPr lang="en-US" sz="2400"/>
          </a:p>
          <a:p>
            <a:pPr marL="342900" indent="-342900" algn="just">
              <a:buFont typeface="Wingdings" panose="05000000000000000000" charset="0"/>
              <a:buChar char="q"/>
            </a:pPr>
            <a:r>
              <a:rPr lang="en-US" sz="2400"/>
              <a:t>explicit types conversion</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sz="2800" b="1">
                <a:solidFill>
                  <a:srgbClr val="FF0000"/>
                </a:solidFill>
                <a:latin typeface="Times New Roman" panose="02020603050405020304" charset="0"/>
                <a:cs typeface="Times New Roman" panose="02020603050405020304" charset="0"/>
              </a:rPr>
              <a:t>implicit</a:t>
            </a:r>
            <a:r>
              <a:rPr lang="en-US" sz="2800">
                <a:latin typeface="Times New Roman" panose="02020603050405020304" charset="0"/>
                <a:cs typeface="Times New Roman" panose="02020603050405020304" charset="0"/>
              </a:rPr>
              <a:t> types convrsion automatically converts ne data types to another  data types. this porcess does not need any user involement.</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exampple - where pyhton promotes the conversion of the lower data types (integer) to the higher data types (float) to avoid data loss.</a:t>
            </a:r>
            <a:endParaRPr lang="en-US" sz="2800">
              <a:latin typeface="Times New Roman" panose="02020603050405020304" charset="0"/>
              <a:cs typeface="Times New Roman" panose="02020603050405020304" charset="0"/>
            </a:endParaRPr>
          </a:p>
          <a:p>
            <a:r>
              <a:rPr lang="en-US" sz="2800" b="1">
                <a:solidFill>
                  <a:srgbClr val="FF0000"/>
                </a:solidFill>
                <a:latin typeface="Times New Roman" panose="02020603050405020304" charset="0"/>
                <a:cs typeface="Times New Roman" panose="02020603050405020304" charset="0"/>
              </a:rPr>
              <a:t> explicittypes</a:t>
            </a:r>
            <a:r>
              <a:rPr lang="en-US" sz="2800">
                <a:latin typeface="Times New Roman" panose="02020603050405020304" charset="0"/>
                <a:cs typeface="Times New Roman" panose="02020603050405020304" charset="0"/>
              </a:rPr>
              <a:t> conversion users convert the data types of an object to required data type. we use the predefined funciton like int,flaot,str,etc to perform explicit types conversion and it also know as the typecasting.</a:t>
            </a:r>
            <a:endParaRPr lang="en-US" sz="28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olidFill>
                  <a:srgbClr val="FF0000"/>
                </a:solidFill>
              </a:rPr>
              <a:t>Number data types</a:t>
            </a:r>
            <a:endParaRPr lang="en-US">
              <a:solidFill>
                <a:srgbClr val="FF0000"/>
              </a:solidFill>
            </a:endParaRPr>
          </a:p>
        </p:txBody>
      </p:sp>
      <p:sp>
        <p:nvSpPr>
          <p:cNvPr id="4" name="Text Box 3"/>
          <p:cNvSpPr txBox="1"/>
          <p:nvPr/>
        </p:nvSpPr>
        <p:spPr>
          <a:xfrm>
            <a:off x="609600" y="1117600"/>
            <a:ext cx="9082405" cy="1814830"/>
          </a:xfrm>
          <a:prstGeom prst="rect">
            <a:avLst/>
          </a:prstGeom>
          <a:noFill/>
        </p:spPr>
        <p:txBody>
          <a:bodyPr wrap="square" rtlCol="0" anchor="t">
            <a:spAutoFit/>
          </a:bodyPr>
          <a:p>
            <a:r>
              <a:rPr lang="en-US" sz="2800"/>
              <a:t>Number data type represent the data which has numeric value. Numeric value can be integer, floating number or even complex numbers. These values are defined as int, float and complex class in Python.</a:t>
            </a:r>
            <a:endParaRPr lang="en-US" sz="2800"/>
          </a:p>
        </p:txBody>
      </p:sp>
      <p:sp>
        <p:nvSpPr>
          <p:cNvPr id="100" name="Text Box 99"/>
          <p:cNvSpPr txBox="1"/>
          <p:nvPr/>
        </p:nvSpPr>
        <p:spPr>
          <a:xfrm>
            <a:off x="609600" y="3065145"/>
            <a:ext cx="11199495" cy="3538220"/>
          </a:xfrm>
          <a:prstGeom prst="rect">
            <a:avLst/>
          </a:prstGeom>
          <a:noFill/>
          <a:ln w="9525">
            <a:noFill/>
          </a:ln>
        </p:spPr>
        <p:txBody>
          <a:bodyPr wrap="square">
            <a:spAutoFit/>
          </a:bodyPr>
          <a:p>
            <a:pPr indent="0"/>
            <a:r>
              <a:rPr lang="en-US" sz="2800">
                <a:solidFill>
                  <a:srgbClr val="FF0000"/>
                </a:solidFill>
                <a:latin typeface="Times New Roman" panose="02020603050405020304" charset="0"/>
                <a:cs typeface="等线" charset="0"/>
              </a:rPr>
              <a:t>Integer </a:t>
            </a:r>
            <a:r>
              <a:rPr lang="en-US" sz="2800">
                <a:latin typeface="Times New Roman" panose="02020603050405020304" charset="0"/>
                <a:cs typeface="等线" charset="0"/>
              </a:rPr>
              <a:t>– integer only take the hole no of value without any decimal value but if you have decimal point value to the number it is going to became float </a:t>
            </a:r>
            <a:r>
              <a:rPr lang="en-US" sz="2800">
                <a:solidFill>
                  <a:srgbClr val="FF0000"/>
                </a:solidFill>
                <a:latin typeface="Times New Roman" panose="02020603050405020304" charset="0"/>
                <a:cs typeface="等线" charset="0"/>
              </a:rPr>
              <a:t>Float </a:t>
            </a:r>
            <a:r>
              <a:rPr lang="en-US" sz="2800">
                <a:latin typeface="Times New Roman" panose="02020603050405020304" charset="0"/>
                <a:cs typeface="等线" charset="0"/>
              </a:rPr>
              <a:t>-The float() method returns a floating point number from a number or a string.</a:t>
            </a:r>
            <a:r>
              <a:rPr lang="en-US" sz="2800">
                <a:solidFill>
                  <a:srgbClr val="FF0000"/>
                </a:solidFill>
                <a:latin typeface="Times New Roman" panose="02020603050405020304" charset="0"/>
                <a:cs typeface="等线" charset="0"/>
              </a:rPr>
              <a:t>Complex </a:t>
            </a:r>
            <a:r>
              <a:rPr lang="en-US" sz="2800">
                <a:latin typeface="Times New Roman" panose="02020603050405020304" charset="0"/>
                <a:cs typeface="等线" charset="0"/>
              </a:rPr>
              <a:t>- A Complex number consists of real and imaginary component. It is represented as x+yj. Both x and y are real numbers. Y multiplied by imaginary unit forms an imaginary part of complex number. Examples: 3+2j, 10-5.5J, 9.55+2.3j, 5.11e-6+4j. Python has a </a:t>
            </a:r>
            <a:r>
              <a:rPr lang="en-US" sz="2800">
                <a:solidFill>
                  <a:srgbClr val="FF0000"/>
                </a:solidFill>
                <a:latin typeface="Times New Roman" panose="02020603050405020304" charset="0"/>
                <a:cs typeface="等线" charset="0"/>
              </a:rPr>
              <a:t>built</a:t>
            </a:r>
            <a:r>
              <a:rPr lang="en-US" sz="2800">
                <a:latin typeface="Times New Roman" panose="02020603050405020304" charset="0"/>
                <a:cs typeface="等线" charset="0"/>
              </a:rPr>
              <a:t>-in complex data type.</a:t>
            </a:r>
            <a:endParaRPr 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 Dictionary in python</a:t>
            </a:r>
            <a:endParaRPr lang="en-US"/>
          </a:p>
        </p:txBody>
      </p:sp>
      <p:sp>
        <p:nvSpPr>
          <p:cNvPr id="100" name="Text Box 99"/>
          <p:cNvSpPr txBox="1"/>
          <p:nvPr/>
        </p:nvSpPr>
        <p:spPr>
          <a:xfrm>
            <a:off x="1559560" y="1450340"/>
            <a:ext cx="6944360" cy="3107690"/>
          </a:xfrm>
          <a:prstGeom prst="rect">
            <a:avLst/>
          </a:prstGeom>
          <a:noFill/>
          <a:ln w="9525">
            <a:noFill/>
          </a:ln>
        </p:spPr>
        <p:txBody>
          <a:bodyPr wrap="square">
            <a:spAutoFit/>
          </a:bodyPr>
          <a:p>
            <a:pPr indent="0"/>
            <a:r>
              <a:rPr lang="en-US" sz="2800" b="1">
                <a:solidFill>
                  <a:srgbClr val="FF0000"/>
                </a:solidFill>
                <a:latin typeface="Times New Roman" panose="02020603050405020304" charset="0"/>
                <a:cs typeface="等线" charset="0"/>
              </a:rPr>
              <a:t>Agenda of the dictionary-</a:t>
            </a:r>
            <a:r>
              <a:rPr lang="en-US" sz="2800">
                <a:latin typeface="Times New Roman" panose="02020603050405020304" charset="0"/>
                <a:cs typeface="等线" charset="0"/>
              </a:rPr>
              <a:t>What is dictionary -Why use  python dictionary Dictionary vs listHow to implement python dictionaryall method in python dictionary</a:t>
            </a:r>
            <a:endParaRPr lang="en-US" sz="2800">
              <a:latin typeface="Times New Roman" panose="02020603050405020304" charset="0"/>
              <a:cs typeface="等线" charset="0"/>
            </a:endParaRPr>
          </a:p>
          <a:p>
            <a:pPr indent="0"/>
            <a:r>
              <a:rPr lang="en-US" sz="2800">
                <a:latin typeface="Times New Roman" panose="02020603050405020304" charset="0"/>
                <a:cs typeface="等线" charset="0"/>
              </a:rPr>
              <a:t> nested dictionary</a:t>
            </a:r>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1203325" y="1596390"/>
            <a:ext cx="9616440" cy="4399915"/>
          </a:xfrm>
          <a:prstGeom prst="rect">
            <a:avLst/>
          </a:prstGeom>
          <a:noFill/>
          <a:ln w="9525">
            <a:noFill/>
          </a:ln>
        </p:spPr>
        <p:txBody>
          <a:bodyPr wrap="square">
            <a:spAutoFit/>
          </a:bodyPr>
          <a:p>
            <a:pPr indent="0"/>
            <a:r>
              <a:rPr lang="en-US" sz="2800" b="1">
                <a:solidFill>
                  <a:srgbClr val="FF0000"/>
                </a:solidFill>
                <a:latin typeface="Times New Roman" panose="02020603050405020304" charset="0"/>
                <a:cs typeface="等线" charset="0"/>
              </a:rPr>
              <a:t>what is dicctionary</a:t>
            </a:r>
            <a:r>
              <a:rPr lang="en-US" sz="2800">
                <a:latin typeface="Times New Roman" panose="02020603050405020304" charset="0"/>
                <a:cs typeface="等线" charset="0"/>
              </a:rPr>
              <a:t>-Dictionary in python is an un ordered collection of data values like a map which unlike other data types that hold only single value as an element dictionary holds key values pair key value is provided In dictionary to make it more optimized </a:t>
            </a:r>
            <a:endParaRPr lang="en-US" sz="2800">
              <a:solidFill>
                <a:srgbClr val="FF0000"/>
              </a:solidFill>
              <a:latin typeface="Times New Roman" panose="02020603050405020304" charset="0"/>
              <a:cs typeface="等线" charset="0"/>
            </a:endParaRPr>
          </a:p>
          <a:p>
            <a:pPr indent="0"/>
            <a:r>
              <a:rPr lang="en-US" sz="2800" b="1">
                <a:solidFill>
                  <a:srgbClr val="FF0000"/>
                </a:solidFill>
                <a:latin typeface="Times New Roman" panose="02020603050405020304" charset="0"/>
                <a:cs typeface="等线" charset="0"/>
              </a:rPr>
              <a:t>Feature of dictionary -</a:t>
            </a:r>
            <a:r>
              <a:rPr lang="en-US" sz="2800">
                <a:latin typeface="Times New Roman" panose="02020603050405020304" charset="0"/>
                <a:cs typeface="等线" charset="0"/>
              </a:rPr>
              <a:t>UNORDERED MUTABLE INDEXED NO DUPLICATE MEMBERS</a:t>
            </a:r>
            <a:endParaRPr lang="en-US" sz="2800"/>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7758</Words>
  <Application>WPS Presentation</Application>
  <PresentationFormat>Widescreen</PresentationFormat>
  <Paragraphs>221</Paragraphs>
  <Slides>27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Arial</vt:lpstr>
      <vt:lpstr>SimSun</vt:lpstr>
      <vt:lpstr>Wingdings</vt:lpstr>
      <vt:lpstr>Wingdings</vt:lpstr>
      <vt:lpstr>Times New Roman</vt:lpstr>
      <vt:lpstr>等线</vt:lpstr>
      <vt:lpstr>Symbol</vt:lpstr>
      <vt:lpstr>Microsoft YaHei</vt:lpstr>
      <vt:lpstr>Arial Unicode MS</vt:lpstr>
      <vt:lpstr>Calibri</vt:lpstr>
      <vt:lpstr>Gear Drives</vt:lpstr>
      <vt:lpstr>PowerPoint 演示文稿</vt:lpstr>
      <vt:lpstr>PowerPoint 演示文稿</vt:lpstr>
      <vt:lpstr>PowerPoint 演示文稿</vt:lpstr>
      <vt:lpstr>Data Types</vt:lpstr>
      <vt:lpstr>Data Types conversion </vt:lpstr>
      <vt:lpstr>PowerPoint 演示文稿</vt:lpstr>
      <vt:lpstr>Number data types</vt:lpstr>
      <vt:lpstr> Dictionary in python</vt:lpstr>
      <vt:lpstr>PowerPoint 演示文稿</vt:lpstr>
      <vt:lpstr>PowerPoint 演示文稿</vt:lpstr>
      <vt:lpstr>PowerPoint 演示文稿</vt:lpstr>
      <vt:lpstr>Dictionary methos </vt:lpstr>
      <vt:lpstr>SET </vt:lpstr>
      <vt:lpstr>what is set?.</vt:lpstr>
      <vt:lpstr>use</vt:lpstr>
      <vt:lpstr>how to create set</vt:lpstr>
      <vt:lpstr>String in python </vt:lpstr>
      <vt:lpstr>creating string </vt:lpstr>
      <vt:lpstr>Mutable and immutable object  </vt:lpstr>
      <vt:lpstr>List</vt:lpstr>
      <vt:lpstr>PowerPoint 演示文稿</vt:lpstr>
      <vt:lpstr>Basic operation in list </vt:lpstr>
      <vt:lpstr>Some method preform in the list -</vt:lpstr>
      <vt:lpstr>What is tuple </vt:lpstr>
      <vt:lpstr>some operation </vt:lpstr>
      <vt:lpstr>Difference tuple vs list</vt:lpstr>
      <vt:lpstr>Notes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deepak kumar</dc:creator>
  <cp:lastModifiedBy>deepak kumar</cp:lastModifiedBy>
  <cp:revision>17</cp:revision>
  <dcterms:created xsi:type="dcterms:W3CDTF">2020-11-25T20:08:00Z</dcterms:created>
  <dcterms:modified xsi:type="dcterms:W3CDTF">2021-04-11T10:03:04Z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