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8" r:id="rId6"/>
    <p:sldId id="259" r:id="rId7"/>
    <p:sldId id="26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17650" y="879475"/>
            <a:ext cx="9591040" cy="1322070"/>
          </a:xfrm>
          <a:prstGeom prst="rect">
            <a:avLst/>
          </a:prstGeom>
          <a:noFill/>
        </p:spPr>
        <p:txBody>
          <a:bodyPr wrap="square" rtlCol="0">
            <a:spAutoFit/>
          </a:bodyPr>
          <a:p>
            <a:pPr algn="l"/>
            <a:r>
              <a:rPr lang="en-US" sz="8000" b="1">
                <a:solidFill>
                  <a:srgbClr val="FF0000"/>
                </a:solidFill>
              </a:rPr>
              <a:t>FlowControl Loops </a:t>
            </a:r>
            <a:endParaRPr lang="en-US" sz="8000"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latin typeface="Times New Roman" panose="02020603050405020304" charset="0"/>
                <a:cs typeface="Times New Roman" panose="02020603050405020304" charset="0"/>
                <a:sym typeface="+mn-ea"/>
              </a:rPr>
              <a:t>What is loops </a:t>
            </a:r>
            <a:endParaRPr lang="en-US"/>
          </a:p>
        </p:txBody>
      </p:sp>
      <p:sp>
        <p:nvSpPr>
          <p:cNvPr id="100" name="Text Box 99"/>
          <p:cNvSpPr txBox="1"/>
          <p:nvPr/>
        </p:nvSpPr>
        <p:spPr>
          <a:xfrm>
            <a:off x="609600" y="1128395"/>
            <a:ext cx="11167745" cy="2245360"/>
          </a:xfrm>
          <a:prstGeom prst="rect">
            <a:avLst/>
          </a:prstGeom>
          <a:noFill/>
          <a:ln w="9525">
            <a:noFill/>
          </a:ln>
        </p:spPr>
        <p:txBody>
          <a:bodyPr wrap="square">
            <a:spAutoFit/>
          </a:bodyPr>
          <a:p>
            <a:pPr marL="457200" indent="-457200">
              <a:buFont typeface="Wingdings" panose="05000000000000000000" charset="0"/>
              <a:buChar char="q"/>
            </a:pPr>
            <a:r>
              <a:rPr lang="en-US" sz="2800" b="0">
                <a:latin typeface="Times New Roman" panose="02020603050405020304" charset="0"/>
                <a:cs typeface="Times New Roman" panose="02020603050405020304" charset="0"/>
              </a:rPr>
              <a:t>in computer programming a loop is a sequence of instructions that is continually repeated untiol a certain condiiton is reached </a:t>
            </a:r>
            <a:endParaRPr lang="en-US" sz="2800" b="0">
              <a:latin typeface="Times New Roman" panose="02020603050405020304" charset="0"/>
              <a:cs typeface="Times New Roman" panose="02020603050405020304" charset="0"/>
            </a:endParaRPr>
          </a:p>
          <a:p>
            <a:pPr marL="457200" indent="-457200">
              <a:buFont typeface="Wingdings" panose="05000000000000000000" charset="0"/>
              <a:buChar char="q"/>
            </a:pPr>
            <a:r>
              <a:rPr lang="en-US" sz="2800" b="0">
                <a:latin typeface="Times New Roman" panose="02020603050405020304" charset="0"/>
                <a:cs typeface="Times New Roman" panose="02020603050405020304" charset="0"/>
              </a:rPr>
              <a:t>it is used ot repeat the statments until a certain condition is satisfied. </a:t>
            </a:r>
            <a:r>
              <a:rPr lang="en-US" sz="2800" b="0">
                <a:gradFill>
                  <a:gsLst>
                    <a:gs pos="0">
                      <a:srgbClr val="012D86"/>
                    </a:gs>
                    <a:gs pos="100000">
                      <a:srgbClr val="0E2557"/>
                    </a:gs>
                  </a:gsLst>
                  <a:lin scaled="0"/>
                </a:gradFill>
                <a:latin typeface="Times New Roman" panose="02020603050405020304" charset="0"/>
                <a:cs typeface="Times New Roman" panose="02020603050405020304" charset="0"/>
              </a:rPr>
              <a:t>Once the condition because false the loops stops and the control moves out of the loops </a:t>
            </a:r>
            <a:endParaRPr lang="en-US" sz="2800" b="0">
              <a:gradFill>
                <a:gsLst>
                  <a:gs pos="0">
                    <a:srgbClr val="012D86"/>
                  </a:gs>
                  <a:gs pos="100000">
                    <a:srgbClr val="0E2557"/>
                  </a:gs>
                </a:gsLst>
                <a:lin scaled="0"/>
              </a:gradFill>
              <a:latin typeface="Times New Roman" panose="02020603050405020304" charset="0"/>
              <a:cs typeface="Times New Roman" panose="02020603050405020304" charset="0"/>
            </a:endParaRPr>
          </a:p>
        </p:txBody>
      </p:sp>
      <p:pic>
        <p:nvPicPr>
          <p:cNvPr id="4" name="Picture 3"/>
          <p:cNvPicPr/>
          <p:nvPr/>
        </p:nvPicPr>
        <p:blipFill>
          <a:blip r:embed="rId1"/>
          <a:stretch>
            <a:fillRect/>
          </a:stretch>
        </p:blipFill>
        <p:spPr>
          <a:xfrm>
            <a:off x="2088515" y="3804920"/>
            <a:ext cx="9493885" cy="26352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Text Box 100"/>
          <p:cNvSpPr txBox="1"/>
          <p:nvPr/>
        </p:nvSpPr>
        <p:spPr>
          <a:xfrm>
            <a:off x="354965" y="1456690"/>
            <a:ext cx="10820400" cy="3538220"/>
          </a:xfrm>
          <a:prstGeom prst="rect">
            <a:avLst/>
          </a:prstGeom>
          <a:noFill/>
          <a:ln w="9525">
            <a:noFill/>
          </a:ln>
        </p:spPr>
        <p:txBody>
          <a:bodyPr wrap="square">
            <a:spAutoFit/>
          </a:bodyPr>
          <a:p>
            <a:pPr indent="0"/>
            <a:r>
              <a:rPr lang="en-US" sz="2800">
                <a:latin typeface="Times New Roman" panose="02020603050405020304" charset="0"/>
                <a:cs typeface="Calibri" panose="020F0502020204030204" charset="0"/>
              </a:rPr>
              <a:t>The control comes here and check the condition so if the condition is true it will go on and execute the conditional code that is here this is statement which is inside the loops so it is execute that and again it will go back and check the condition if the condition is still true than again it will execute the condition code the inside the loops and it will keep and repeating until the condition will false at the moment condition will became false the control will  move  out the loops and execute the statement present after the loops. </a:t>
            </a:r>
            <a:endParaRPr lang="en-US" sz="2800">
              <a:latin typeface="Times New Roman" panose="020206030504050203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pPr algn="ctr"/>
            <a:r>
              <a:rPr lang="en-US" b="1">
                <a:solidFill>
                  <a:srgbClr val="FF0000"/>
                </a:solidFill>
              </a:rPr>
              <a:t>How do loops work?</a:t>
            </a:r>
            <a:endParaRPr lang="en-US" b="1">
              <a:solidFill>
                <a:srgbClr val="FF0000"/>
              </a:solidFill>
            </a:endParaRPr>
          </a:p>
        </p:txBody>
      </p:sp>
      <p:sp>
        <p:nvSpPr>
          <p:cNvPr id="5" name="Text Box 4"/>
          <p:cNvSpPr txBox="1"/>
          <p:nvPr/>
        </p:nvSpPr>
        <p:spPr>
          <a:xfrm>
            <a:off x="609600" y="1357630"/>
            <a:ext cx="10490835" cy="1383665"/>
          </a:xfrm>
          <a:prstGeom prst="rect">
            <a:avLst/>
          </a:prstGeom>
          <a:noFill/>
        </p:spPr>
        <p:txBody>
          <a:bodyPr wrap="square" rtlCol="0" anchor="t">
            <a:spAutoFit/>
          </a:bodyPr>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Check for the condition.</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The block of code will be executed as long as the condition is True.</a:t>
            </a: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latin typeface="Times New Roman" panose="02020603050405020304" charset="0"/>
                <a:cs typeface="Times New Roman" panose="02020603050405020304" charset="0"/>
              </a:rPr>
              <a:t>Once the condition becomes False, the loop will be exited.</a:t>
            </a:r>
            <a:endParaRPr lang="en-US" sz="2800">
              <a:latin typeface="Times New Roman" panose="02020603050405020304" charset="0"/>
              <a:cs typeface="Times New Roman" panose="02020603050405020304" charset="0"/>
            </a:endParaRPr>
          </a:p>
        </p:txBody>
      </p:sp>
      <p:pic>
        <p:nvPicPr>
          <p:cNvPr id="6" name="Content Placeholder 5"/>
          <p:cNvPicPr>
            <a:picLocks noChangeAspect="1"/>
          </p:cNvPicPr>
          <p:nvPr>
            <p:ph idx="1"/>
          </p:nvPr>
        </p:nvPicPr>
        <p:blipFill>
          <a:blip r:embed="rId1"/>
          <a:stretch>
            <a:fillRect/>
          </a:stretch>
        </p:blipFill>
        <p:spPr>
          <a:xfrm>
            <a:off x="1215390" y="2919095"/>
            <a:ext cx="9643110" cy="3425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Types of Loops </a:t>
            </a:r>
            <a:endParaRPr lang="en-US" b="1">
              <a:solidFill>
                <a:srgbClr val="FF0000"/>
              </a:solidFill>
            </a:endParaRPr>
          </a:p>
        </p:txBody>
      </p:sp>
      <p:sp>
        <p:nvSpPr>
          <p:cNvPr id="101" name="Text Box 100"/>
          <p:cNvSpPr txBox="1"/>
          <p:nvPr/>
        </p:nvSpPr>
        <p:spPr>
          <a:xfrm>
            <a:off x="273050" y="2023745"/>
            <a:ext cx="11645900" cy="2245360"/>
          </a:xfrm>
          <a:prstGeom prst="rect">
            <a:avLst/>
          </a:prstGeom>
          <a:noFill/>
          <a:ln w="9525">
            <a:noFill/>
          </a:ln>
        </p:spPr>
        <p:txBody>
          <a:bodyPr wrap="square">
            <a:spAutoFit/>
          </a:bodyPr>
          <a:p>
            <a:pPr indent="0"/>
            <a:r>
              <a:rPr lang="en-US" sz="2800">
                <a:solidFill>
                  <a:srgbClr val="FF0000"/>
                </a:solidFill>
                <a:latin typeface="Times New Roman" panose="02020603050405020304" charset="0"/>
                <a:cs typeface="Calibri" panose="020F0502020204030204" charset="0"/>
              </a:rPr>
              <a:t>Finite –</a:t>
            </a:r>
            <a:r>
              <a:rPr lang="en-US" sz="2800">
                <a:latin typeface="Times New Roman" panose="02020603050405020304" charset="0"/>
                <a:cs typeface="Calibri" panose="020F0502020204030204" charset="0"/>
              </a:rPr>
              <a:t> the loop that terminate after the fixed number of times or after the occurrence of specific values. </a:t>
            </a:r>
            <a:r>
              <a:rPr lang="en-US" sz="2800">
                <a:solidFill>
                  <a:srgbClr val="FF0000"/>
                </a:solidFill>
                <a:latin typeface="Times New Roman" panose="02020603050405020304" charset="0"/>
                <a:cs typeface="Calibri" panose="020F0502020204030204" charset="0"/>
              </a:rPr>
              <a:t>Infinite </a:t>
            </a:r>
            <a:r>
              <a:rPr lang="en-US" sz="2800">
                <a:latin typeface="Times New Roman" panose="02020603050405020304" charset="0"/>
                <a:cs typeface="Calibri" panose="020F0502020204030204" charset="0"/>
              </a:rPr>
              <a:t>– in infinite loops what happened the condition will never be false that time the control never come out the loops that mean it will keep repeating and it will never be false that is infinite loops are.</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b="1">
                <a:solidFill>
                  <a:srgbClr val="FF0000"/>
                </a:solidFill>
              </a:rPr>
              <a:t>Loops Operation</a:t>
            </a:r>
            <a:endParaRPr lang="en-US" b="1">
              <a:solidFill>
                <a:srgbClr val="FF0000"/>
              </a:solidFill>
            </a:endParaRPr>
          </a:p>
        </p:txBody>
      </p:sp>
      <p:pic>
        <p:nvPicPr>
          <p:cNvPr id="4" name="Content Placeholder 3"/>
          <p:cNvPicPr>
            <a:picLocks noChangeAspect="1"/>
          </p:cNvPicPr>
          <p:nvPr>
            <p:ph idx="1"/>
          </p:nvPr>
        </p:nvPicPr>
        <p:blipFill>
          <a:blip r:embed="rId1"/>
          <a:stretch>
            <a:fillRect/>
          </a:stretch>
        </p:blipFill>
        <p:spPr>
          <a:xfrm>
            <a:off x="854710" y="1593215"/>
            <a:ext cx="1000379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While loop</a:t>
            </a:r>
            <a:endParaRPr lang="en-US" b="1">
              <a:solidFill>
                <a:srgbClr val="FF0000"/>
              </a:solidFill>
            </a:endParaRPr>
          </a:p>
        </p:txBody>
      </p:sp>
      <p:sp>
        <p:nvSpPr>
          <p:cNvPr id="5" name="Text Box 4"/>
          <p:cNvSpPr txBox="1"/>
          <p:nvPr/>
        </p:nvSpPr>
        <p:spPr>
          <a:xfrm>
            <a:off x="609600" y="1753235"/>
            <a:ext cx="10403205" cy="1814830"/>
          </a:xfrm>
          <a:prstGeom prst="rect">
            <a:avLst/>
          </a:prstGeom>
          <a:noFill/>
        </p:spPr>
        <p:txBody>
          <a:bodyPr wrap="square" rtlCol="0">
            <a:spAutoFit/>
          </a:bodyPr>
          <a:p>
            <a:r>
              <a:rPr lang="en-US" sz="2800">
                <a:latin typeface="Times New Roman" panose="02020603050405020304" charset="0"/>
                <a:cs typeface="Times New Roman" panose="02020603050405020304" charset="0"/>
              </a:rPr>
              <a:t>in python while loops is used to execute a block of statemetns repeatedly until a given a condition is satisfied and when the condition become false the line immediately after the loops in progdram is executed  </a:t>
            </a:r>
            <a:endParaRPr lang="en-US" sz="2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5" descr="C:\Users\deepak kumar\Pictures\Screenshots\Screenshot (473).png"/>
          <p:cNvPicPr>
            <a:picLocks noChangeAspect="1" noChangeArrowheads="1"/>
          </p:cNvPicPr>
          <p:nvPr>
            <p:ph idx="1"/>
          </p:nvPr>
        </p:nvPicPr>
        <p:blipFill>
          <a:blip r:embed="rId1">
            <a:extLst>
              <a:ext uri="{28A0092B-C50C-407E-A947-70E740481C1C}">
                <a14:useLocalDpi xmlns:a14="http://schemas.microsoft.com/office/drawing/2010/main" val="0"/>
              </a:ext>
            </a:extLst>
          </a:blip>
          <a:srcRect l="34091" r="19837"/>
          <a:stretch>
            <a:fillRect/>
          </a:stretch>
        </p:blipFill>
        <p:spPr>
          <a:xfrm>
            <a:off x="0" y="1905000"/>
            <a:ext cx="12290425" cy="4953000"/>
          </a:xfrm>
          <a:prstGeom prst="rect">
            <a:avLst/>
          </a:prstGeom>
          <a:noFill/>
          <a:ln>
            <a:noFill/>
          </a:ln>
        </p:spPr>
      </p:pic>
      <p:sp>
        <p:nvSpPr>
          <p:cNvPr id="7" name="Text Box 6"/>
          <p:cNvSpPr txBox="1"/>
          <p:nvPr/>
        </p:nvSpPr>
        <p:spPr>
          <a:xfrm>
            <a:off x="4898390" y="277495"/>
            <a:ext cx="1960880" cy="521970"/>
          </a:xfrm>
          <a:prstGeom prst="rect">
            <a:avLst/>
          </a:prstGeom>
          <a:noFill/>
        </p:spPr>
        <p:txBody>
          <a:bodyPr wrap="none" rtlCol="0">
            <a:spAutoFit/>
          </a:bodyPr>
          <a:p>
            <a:pPr algn="l"/>
            <a:r>
              <a:rPr lang="en-US" sz="2800" b="1">
                <a:solidFill>
                  <a:srgbClr val="FF0000"/>
                </a:solidFill>
                <a:sym typeface="+mn-ea"/>
              </a:rPr>
              <a:t>Flow chart</a:t>
            </a:r>
            <a:endParaRPr lang="en-US" sz="2800" b="1">
              <a:solidFill>
                <a:srgbClr val="FF0000"/>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example </a:t>
            </a:r>
            <a:endParaRPr lang="en-US"/>
          </a:p>
        </p:txBody>
      </p:sp>
      <p:sp>
        <p:nvSpPr>
          <p:cNvPr id="4" name="Text Box 3"/>
          <p:cNvSpPr txBox="1"/>
          <p:nvPr/>
        </p:nvSpPr>
        <p:spPr>
          <a:xfrm>
            <a:off x="1146810" y="1367790"/>
            <a:ext cx="9566910" cy="2584450"/>
          </a:xfrm>
          <a:prstGeom prst="rect">
            <a:avLst/>
          </a:prstGeom>
          <a:noFill/>
        </p:spPr>
        <p:txBody>
          <a:bodyPr wrap="square" rtlCol="0" anchor="t">
            <a:spAutoFit/>
          </a:bodyPr>
          <a:p>
            <a:r>
              <a:rPr lang="en-US"/>
              <a:t># first all  i have created one counter variable </a:t>
            </a:r>
            <a:endParaRPr lang="en-US"/>
          </a:p>
          <a:p>
            <a:r>
              <a:rPr lang="en-US"/>
              <a:t>counter = 0</a:t>
            </a:r>
            <a:endParaRPr lang="en-US"/>
          </a:p>
          <a:p>
            <a:r>
              <a:rPr lang="en-US"/>
              <a:t>#and here i have put the condition using while loops</a:t>
            </a:r>
            <a:endParaRPr lang="en-US"/>
          </a:p>
          <a:p>
            <a:r>
              <a:rPr lang="en-US"/>
              <a:t>while counter &lt;10:</a:t>
            </a:r>
            <a:endParaRPr lang="en-US"/>
          </a:p>
          <a:p>
            <a:r>
              <a:rPr lang="en-US"/>
              <a:t>#print the values</a:t>
            </a:r>
            <a:endParaRPr lang="en-US"/>
          </a:p>
          <a:p>
            <a:r>
              <a:rPr lang="en-US"/>
              <a:t>    print(counter)</a:t>
            </a:r>
            <a:endParaRPr lang="en-US"/>
          </a:p>
          <a:p>
            <a:r>
              <a:rPr lang="en-US"/>
              <a:t>    #incremante </a:t>
            </a:r>
            <a:endParaRPr lang="en-US"/>
          </a:p>
          <a:p>
            <a:r>
              <a:rPr lang="en-US"/>
              <a:t>    counter = counter+1</a:t>
            </a:r>
            <a:endParaRPr lang="en-US"/>
          </a:p>
          <a:p>
            <a:r>
              <a:rPr lang="en-US"/>
              <a:t>    </a:t>
            </a:r>
            <a:endParaRPr lang="en-US"/>
          </a:p>
        </p:txBody>
      </p:sp>
      <p:sp>
        <p:nvSpPr>
          <p:cNvPr id="5" name="Text Box 4"/>
          <p:cNvSpPr txBox="1"/>
          <p:nvPr/>
        </p:nvSpPr>
        <p:spPr>
          <a:xfrm>
            <a:off x="1146810" y="4123690"/>
            <a:ext cx="8247380" cy="2584450"/>
          </a:xfrm>
          <a:prstGeom prst="rect">
            <a:avLst/>
          </a:prstGeom>
          <a:noFill/>
        </p:spPr>
        <p:txBody>
          <a:bodyPr wrap="square" rtlCol="0" anchor="t">
            <a:spAutoFit/>
          </a:bodyPr>
          <a:p>
            <a:r>
              <a:rPr lang="en-US"/>
              <a:t># first all  i have created one counter variable </a:t>
            </a:r>
            <a:endParaRPr lang="en-US"/>
          </a:p>
          <a:p>
            <a:r>
              <a:rPr lang="en-US"/>
              <a:t>counter = 0</a:t>
            </a:r>
            <a:endParaRPr lang="en-US"/>
          </a:p>
          <a:p>
            <a:r>
              <a:rPr lang="en-US"/>
              <a:t>#and here i have put the condition using while loops</a:t>
            </a:r>
            <a:endParaRPr lang="en-US"/>
          </a:p>
          <a:p>
            <a:r>
              <a:rPr lang="en-US"/>
              <a:t>while counter &lt;=10:</a:t>
            </a:r>
            <a:endParaRPr lang="en-US"/>
          </a:p>
          <a:p>
            <a:r>
              <a:rPr lang="en-US"/>
              <a:t>#print the values</a:t>
            </a:r>
            <a:endParaRPr lang="en-US"/>
          </a:p>
          <a:p>
            <a:r>
              <a:rPr lang="en-US"/>
              <a:t>    print(counter)</a:t>
            </a:r>
            <a:endParaRPr lang="en-US"/>
          </a:p>
          <a:p>
            <a:r>
              <a:rPr lang="en-US"/>
              <a:t>    #incremante </a:t>
            </a:r>
            <a:endParaRPr lang="en-US"/>
          </a:p>
          <a:p>
            <a:r>
              <a:rPr lang="en-US"/>
              <a:t>    counter = counter+1</a:t>
            </a:r>
            <a:endParaRPr lang="en-US"/>
          </a:p>
          <a:p>
            <a:r>
              <a:rPr lang="en-US"/>
              <a:t>    </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2039</Words>
  <Application>WPS Presentation</Application>
  <PresentationFormat>Widescreen</PresentationFormat>
  <Paragraphs>51</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 Unicode MS</vt:lpstr>
      <vt:lpstr>Calibri Light</vt:lpstr>
      <vt:lpstr>Calibri</vt:lpstr>
      <vt:lpstr>Microsoft YaHei</vt:lpstr>
      <vt:lpstr>Times New Roman</vt:lpstr>
      <vt:lpstr>Symbol</vt:lpstr>
      <vt:lpstr>Wingdings</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deepak kumar</dc:creator>
  <cp:lastModifiedBy>DEEPAK KUMAR</cp:lastModifiedBy>
  <cp:revision>2</cp:revision>
  <dcterms:created xsi:type="dcterms:W3CDTF">2020-11-30T18:49:40Z</dcterms:created>
  <dcterms:modified xsi:type="dcterms:W3CDTF">2020-11-30T19:47:52Z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