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0" y="1645920"/>
            <a:ext cx="3895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Python </a:t>
            </a:r>
            <a:endParaRPr lang="en-US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9382" y="308283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Operators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30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51" t="29144" r="19777" b="11238"/>
          <a:stretch/>
        </p:blipFill>
        <p:spPr>
          <a:xfrm>
            <a:off x="0" y="1188720"/>
            <a:ext cx="12191999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0126" y="2016425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sz="3600" b="1" dirty="0">
                <a:solidFill>
                  <a:srgbClr val="FFFF00"/>
                </a:solidFill>
                <a:latin typeface="Roboto"/>
              </a:rPr>
              <a:t>Logical Operators</a:t>
            </a:r>
            <a:endParaRPr lang="en-US" sz="3600" b="1" i="0" dirty="0">
              <a:solidFill>
                <a:srgbClr val="FFFF00"/>
              </a:solidFill>
              <a:effectLst/>
              <a:latin typeface="Robo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554" y="3108960"/>
            <a:ext cx="8739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logical  operators are used primarily in the expression evaluation to make a decision python supports  the flowing logical operators  ..if one of the expressions is true then the condition will be true if A and B are the two expressions A</a:t>
            </a:r>
            <a:r>
              <a:rPr lang="en-US" sz="2400" dirty="0" smtClean="0">
                <a:sym typeface="Wingdings" panose="05000000000000000000" pitchFamily="2" charset="2"/>
              </a:rPr>
              <a:t> true , B  false that mean A or </a:t>
            </a:r>
            <a:r>
              <a:rPr lang="en-US" sz="2400" dirty="0">
                <a:sym typeface="Wingdings" panose="05000000000000000000" pitchFamily="2" charset="2"/>
              </a:rPr>
              <a:t>B</a:t>
            </a:r>
            <a:r>
              <a:rPr lang="en-US" sz="2400" dirty="0" smtClean="0">
                <a:sym typeface="Wingdings" panose="05000000000000000000" pitchFamily="2" charset="2"/>
              </a:rPr>
              <a:t> is true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966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48982"/>
              </p:ext>
            </p:extLst>
          </p:nvPr>
        </p:nvGraphicFramePr>
        <p:xfrm>
          <a:off x="-1" y="1371597"/>
          <a:ext cx="12192002" cy="5486402"/>
        </p:xfrm>
        <a:graphic>
          <a:graphicData uri="http://schemas.openxmlformats.org/drawingml/2006/table">
            <a:tbl>
              <a:tblPr/>
              <a:tblGrid>
                <a:gridCol w="6096001">
                  <a:extLst>
                    <a:ext uri="{9D8B030D-6E8A-4147-A177-3AD203B41FA5}">
                      <a16:colId xmlns:a16="http://schemas.microsoft.com/office/drawing/2014/main" val="3099438220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490345792"/>
                    </a:ext>
                  </a:extLst>
                </a:gridCol>
              </a:tblGrid>
              <a:tr h="606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05954" marR="105954" marT="105954" marB="105954">
                    <a:lnL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05954" marR="105954" marT="105954" marB="105954">
                    <a:lnL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16386"/>
                  </a:ext>
                </a:extLst>
              </a:tr>
              <a:tr h="18490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both the expression are true, then the condition will be true. If a and b are the two expressions, a → true, b → true =&gt; a and b → true.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10186"/>
                  </a:ext>
                </a:extLst>
              </a:tr>
              <a:tr h="18490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one of the expressions is true, then the condition will be true. If a and b are the two expressions, a → true, b → false =&gt; a or b → true.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16972"/>
                  </a:ext>
                </a:extLst>
              </a:tr>
              <a:tr h="11821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an expression 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is true, then not (a) will be false and vice versa.</a:t>
                      </a:r>
                    </a:p>
                  </a:txBody>
                  <a:tcPr marL="70636" marR="70636" marT="70636" marB="7063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1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3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67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74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59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7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3" y="2351314"/>
            <a:ext cx="368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Introduction of operators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Types of operators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 with python id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343" y="158060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AGENDA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/>
          <p:cNvSpPr/>
          <p:nvPr/>
        </p:nvSpPr>
        <p:spPr>
          <a:xfrm>
            <a:off x="940526" y="2499585"/>
            <a:ext cx="9470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  <a:latin typeface="erdana"/>
              </a:rPr>
              <a:t>Python Operators</a:t>
            </a:r>
          </a:p>
          <a:p>
            <a:pPr algn="just"/>
            <a:r>
              <a:rPr lang="en-US" dirty="0">
                <a:latin typeface="verdana" panose="020B0604030504040204" pitchFamily="34" charset="0"/>
              </a:rPr>
              <a:t>The operator can be defined as a symbol which is responsible for a particular operation between two operands. Operators are the pillars of a program on which the logic is built in a specific programming language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325" y="299667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Types of Operator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Python language supports the following types of operators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782"/>
            <a:ext cx="12192000" cy="56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555" y="772775"/>
            <a:ext cx="8368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erdana"/>
              </a:rPr>
              <a:t>Arithmetic Operators</a:t>
            </a:r>
          </a:p>
          <a:p>
            <a:r>
              <a:rPr lang="en-US" dirty="0">
                <a:latin typeface="verdana" panose="020B0604030504040204" pitchFamily="34" charset="0"/>
              </a:rPr>
              <a:t>Arithmetic operators are used to perform arithmetic operations between two operands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3" name="AutoShape 2" descr="Image result for operator   in py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869"/>
            <a:ext cx="12192000" cy="48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2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8068" y="1058092"/>
            <a:ext cx="79291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>
                <a:solidFill>
                  <a:srgbClr val="FFFF00"/>
                </a:solidFill>
              </a:rPr>
              <a:t>Example</a:t>
            </a:r>
            <a:r>
              <a:rPr lang="en-US" sz="2800" b="1" dirty="0" smtClean="0"/>
              <a:t> </a:t>
            </a:r>
          </a:p>
          <a:p>
            <a:pPr algn="just"/>
            <a:r>
              <a:rPr lang="en-US" sz="2800" dirty="0" smtClean="0"/>
              <a:t>A = 10 </a:t>
            </a:r>
          </a:p>
          <a:p>
            <a:pPr algn="just"/>
            <a:r>
              <a:rPr lang="en-US" sz="2800" dirty="0" smtClean="0"/>
              <a:t>B = 20 </a:t>
            </a:r>
          </a:p>
          <a:p>
            <a:pPr algn="just"/>
            <a:r>
              <a:rPr lang="en-US" sz="2800" dirty="0" smtClean="0"/>
              <a:t>Addition = </a:t>
            </a:r>
            <a:r>
              <a:rPr lang="en-US" sz="2800" dirty="0" err="1" smtClean="0"/>
              <a:t>a+b</a:t>
            </a:r>
            <a:endParaRPr lang="en-US" sz="2800" dirty="0" smtClean="0"/>
          </a:p>
          <a:p>
            <a:pPr algn="just"/>
            <a:r>
              <a:rPr lang="en-US" sz="2800" dirty="0" smtClean="0"/>
              <a:t>Sub traction = a- b</a:t>
            </a:r>
          </a:p>
          <a:p>
            <a:pPr algn="just"/>
            <a:r>
              <a:rPr lang="en-US" sz="2800" dirty="0" smtClean="0"/>
              <a:t>Multiply = a*b</a:t>
            </a:r>
          </a:p>
          <a:p>
            <a:pPr algn="just"/>
            <a:r>
              <a:rPr lang="en-US" sz="2800" dirty="0" smtClean="0"/>
              <a:t>Divide = a/b</a:t>
            </a:r>
          </a:p>
          <a:p>
            <a:pPr algn="just"/>
            <a:r>
              <a:rPr lang="en-US" sz="2800" dirty="0" smtClean="0"/>
              <a:t>Mod = </a:t>
            </a:r>
            <a:r>
              <a:rPr lang="en-US" sz="2800" dirty="0" err="1" smtClean="0"/>
              <a:t>a%b</a:t>
            </a:r>
            <a:endParaRPr lang="en-US" sz="2800" dirty="0" smtClean="0"/>
          </a:p>
          <a:p>
            <a:pPr algn="just"/>
            <a:r>
              <a:rPr lang="en-US" sz="2800" dirty="0" smtClean="0"/>
              <a:t>Exponent = a ** B</a:t>
            </a:r>
          </a:p>
          <a:p>
            <a:pPr algn="just"/>
            <a:r>
              <a:rPr lang="en-US" sz="2800" dirty="0" smtClean="0"/>
              <a:t>Floor = a //b</a:t>
            </a:r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736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616" y="665593"/>
            <a:ext cx="9400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>
                <a:solidFill>
                  <a:srgbClr val="FFFF00"/>
                </a:solidFill>
                <a:latin typeface="erdana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erdana"/>
              </a:rPr>
              <a:t>relational  </a:t>
            </a:r>
            <a:r>
              <a:rPr lang="en-US" b="1" dirty="0">
                <a:solidFill>
                  <a:srgbClr val="FFFF00"/>
                </a:solidFill>
                <a:latin typeface="erdana"/>
              </a:rPr>
              <a:t>operator</a:t>
            </a:r>
          </a:p>
          <a:p>
            <a:pPr algn="just"/>
            <a:r>
              <a:rPr lang="en-US" dirty="0">
                <a:latin typeface="verdana" panose="020B0604030504040204" pitchFamily="34" charset="0"/>
              </a:rPr>
              <a:t>Comparison operators are used to comparing the value of the two operands and returns Boolean true or false accordingly. The comparison operators are described in the following table</a:t>
            </a:r>
            <a:endParaRPr lang="en-US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3"/>
          <a:stretch/>
        </p:blipFill>
        <p:spPr bwMode="auto">
          <a:xfrm>
            <a:off x="0" y="1865922"/>
            <a:ext cx="12192000" cy="499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712" y="96665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Example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9656" y="7315200"/>
            <a:ext cx="35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0" r="4568" b="5100"/>
          <a:stretch/>
        </p:blipFill>
        <p:spPr bwMode="auto">
          <a:xfrm>
            <a:off x="0" y="1619794"/>
            <a:ext cx="12192000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92" y="1370987"/>
            <a:ext cx="9910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libre baskerville"/>
              </a:rPr>
              <a:t>Python Assignment Operators</a:t>
            </a:r>
          </a:p>
          <a:p>
            <a:pPr algn="just"/>
            <a:r>
              <a:rPr lang="en-US" dirty="0">
                <a:latin typeface="libre baskerville"/>
              </a:rPr>
              <a:t>The Python Assignment Operators are handy to assign the values to the declared variables. Equals (=) operator is the most commonly used assignment operator in Python. For example:</a:t>
            </a:r>
            <a:endParaRPr lang="en-US" b="0" i="0" dirty="0">
              <a:effectLst/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6997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769</TotalTime>
  <Words>319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erdana</vt:lpstr>
      <vt:lpstr>libre baskerville</vt:lpstr>
      <vt:lpstr>Roboto</vt:lpstr>
      <vt:lpstr>times new roman</vt:lpstr>
      <vt:lpstr>verdana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26</cp:revision>
  <dcterms:created xsi:type="dcterms:W3CDTF">2020-10-21T16:42:53Z</dcterms:created>
  <dcterms:modified xsi:type="dcterms:W3CDTF">2020-11-17T18:57:53Z</dcterms:modified>
</cp:coreProperties>
</file>