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8" r:id="rId4"/>
    <p:sldId id="259" r:id="rId5"/>
    <p:sldId id="260" r:id="rId6"/>
    <p:sldId id="263" r:id="rId7"/>
    <p:sldId id="264" r:id="rId8"/>
    <p:sldId id="261" r:id="rId9"/>
    <p:sldId id="26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12700" y="-3175"/>
            <a:ext cx="12204700" cy="6861175"/>
          </a:xfrm>
          <a:prstGeom prst="rect">
            <a:avLst/>
          </a:prstGeom>
          <a:noFill/>
          <a:ln w="9525">
            <a:noFill/>
          </a:ln>
        </p:spPr>
      </p:pic>
      <p:sp>
        <p:nvSpPr>
          <p:cNvPr id="2051" name="Rectangle 3"/>
          <p:cNvSpPr>
            <a:spLocks noGrp="1" noChangeArrowheads="1"/>
          </p:cNvSpPr>
          <p:nvPr>
            <p:ph type="ctrTitle"/>
          </p:nvPr>
        </p:nvSpPr>
        <p:spPr>
          <a:xfrm>
            <a:off x="2063751" y="1125538"/>
            <a:ext cx="9211733" cy="1082675"/>
          </a:xfrm>
        </p:spPr>
        <p:txBody>
          <a:bodyPr/>
          <a:lstStyle>
            <a:lvl1pPr algn="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2063751" y="2351088"/>
            <a:ext cx="9218083" cy="1752600"/>
          </a:xfrm>
        </p:spPr>
        <p:txBody>
          <a:bodyPr/>
          <a:lstStyle>
            <a:lvl1pPr marL="0" indent="0" algn="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6"/>
          <p:cNvPicPr>
            <a:picLocks noChangeAspect="1"/>
          </p:cNvPicPr>
          <p:nvPr/>
        </p:nvPicPr>
        <p:blipFill>
          <a:blip r:embed="rId12"/>
          <a:stretch>
            <a:fillRect/>
          </a:stretch>
        </p:blipFill>
        <p:spPr>
          <a:xfrm>
            <a:off x="0" y="0"/>
            <a:ext cx="12198351" cy="6861175"/>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bg1"/>
          </a:solidFill>
          <a:latin typeface="+mj-lt"/>
          <a:ea typeface="+mj-ea"/>
          <a:cs typeface="+mj-cs"/>
        </a:defRPr>
      </a:lvl1pPr>
      <a:lvl2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4450081" y="2780983"/>
            <a:ext cx="9211733" cy="1082675"/>
          </a:xfrm>
        </p:spPr>
        <p:txBody>
          <a:bodyPr/>
          <a:p>
            <a:pPr algn="ctr"/>
            <a:r>
              <a:rPr lang="en-US" sz="7200" b="1"/>
              <a:t>PYTHON</a:t>
            </a:r>
            <a:endParaRPr lang="en-US" sz="7200" b="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Python Definition </a:t>
            </a:r>
            <a:endParaRPr lang="en-US"/>
          </a:p>
        </p:txBody>
      </p:sp>
      <p:sp>
        <p:nvSpPr>
          <p:cNvPr id="4" name="Text Box 3"/>
          <p:cNvSpPr txBox="1"/>
          <p:nvPr/>
        </p:nvSpPr>
        <p:spPr>
          <a:xfrm>
            <a:off x="1043940" y="1095375"/>
            <a:ext cx="8773160" cy="2676525"/>
          </a:xfrm>
          <a:prstGeom prst="rect">
            <a:avLst/>
          </a:prstGeom>
          <a:noFill/>
        </p:spPr>
        <p:txBody>
          <a:bodyPr wrap="square" rtlCol="0" anchor="t">
            <a:spAutoFit/>
          </a:bodyPr>
          <a:p>
            <a:pPr algn="just"/>
            <a:r>
              <a:rPr lang="en-US" sz="2400">
                <a:solidFill>
                  <a:srgbClr val="FF0000"/>
                </a:solidFill>
              </a:rPr>
              <a:t>Python was created by Guido van Rossum, and released in 1991.</a:t>
            </a:r>
            <a:endParaRPr lang="en-US" sz="2400">
              <a:solidFill>
                <a:srgbClr val="FF0000"/>
              </a:solidFill>
            </a:endParaRPr>
          </a:p>
          <a:p>
            <a:pPr algn="just"/>
            <a:r>
              <a:rPr lang="en-US" sz="2400"/>
              <a:t>It is a general-purpose computer programming language. It is a high-level, interpreted language which can run equally on different platforms such as Windows, Linux, UNIX, and Macintosh. It is widely used in data science, machine learning Deep learning and artificial intelligence domain.</a:t>
            </a:r>
            <a:endParaRPr lang="en-US" sz="2400"/>
          </a:p>
        </p:txBody>
      </p:sp>
      <p:sp>
        <p:nvSpPr>
          <p:cNvPr id="5" name="Text Box 4"/>
          <p:cNvSpPr txBox="1"/>
          <p:nvPr/>
        </p:nvSpPr>
        <p:spPr>
          <a:xfrm>
            <a:off x="1043940" y="3771900"/>
            <a:ext cx="8773160" cy="3046095"/>
          </a:xfrm>
          <a:prstGeom prst="rect">
            <a:avLst/>
          </a:prstGeom>
          <a:noFill/>
        </p:spPr>
        <p:txBody>
          <a:bodyPr wrap="square" rtlCol="0" anchor="t">
            <a:spAutoFit/>
          </a:bodyPr>
          <a:p>
            <a:pPr marL="342900" indent="-342900">
              <a:buFont typeface="Arial" panose="020B0604020202020204" pitchFamily="34" charset="0"/>
              <a:buChar char="•"/>
            </a:pPr>
            <a:r>
              <a:rPr lang="en-US" sz="2400"/>
              <a:t>It is easy to learn and require less code to develop the applications.</a:t>
            </a:r>
            <a:endParaRPr lang="en-US" sz="2400"/>
          </a:p>
          <a:p>
            <a:pPr indent="0">
              <a:buFont typeface="Arial" panose="020B0604020202020204" pitchFamily="34" charset="0"/>
              <a:buNone/>
            </a:pPr>
            <a:r>
              <a:rPr lang="en-US" sz="2400" b="1" u="sng">
                <a:solidFill>
                  <a:srgbClr val="FF0000"/>
                </a:solidFill>
              </a:rPr>
              <a:t>It is widely used for:</a:t>
            </a:r>
            <a:endParaRPr lang="en-US" sz="2400" b="1" u="sng">
              <a:solidFill>
                <a:srgbClr val="FF0000"/>
              </a:solidFill>
            </a:endParaRPr>
          </a:p>
          <a:p>
            <a:pPr marL="342900" indent="-342900">
              <a:buFont typeface="Arial" panose="020B0604020202020204" pitchFamily="34" charset="0"/>
              <a:buChar char="•"/>
            </a:pPr>
            <a:r>
              <a:rPr lang="en-US" sz="2400"/>
              <a:t>Web development (server-side).</a:t>
            </a:r>
            <a:endParaRPr lang="en-US" sz="2400"/>
          </a:p>
          <a:p>
            <a:pPr marL="342900" indent="-342900">
              <a:buFont typeface="Arial" panose="020B0604020202020204" pitchFamily="34" charset="0"/>
              <a:buChar char="•"/>
            </a:pPr>
            <a:r>
              <a:rPr lang="en-US" sz="2400"/>
              <a:t>Software development.</a:t>
            </a:r>
            <a:endParaRPr lang="en-US" sz="2400"/>
          </a:p>
          <a:p>
            <a:pPr marL="342900" indent="-342900">
              <a:buFont typeface="Arial" panose="020B0604020202020204" pitchFamily="34" charset="0"/>
              <a:buChar char="•"/>
            </a:pPr>
            <a:r>
              <a:rPr lang="en-US" sz="2400"/>
              <a:t>Mathematics.</a:t>
            </a:r>
            <a:endParaRPr lang="en-US" sz="2400"/>
          </a:p>
          <a:p>
            <a:pPr marL="342900" indent="-342900">
              <a:buFont typeface="Arial" panose="020B0604020202020204" pitchFamily="34" charset="0"/>
              <a:buChar char="•"/>
            </a:pPr>
            <a:r>
              <a:rPr lang="en-US" sz="2400"/>
              <a:t>System scripting.</a:t>
            </a:r>
            <a:endParaRPr lang="en-US" sz="2400"/>
          </a:p>
          <a:p>
            <a:pPr marL="342900" indent="-342900">
              <a:buFont typeface="Arial" panose="020B0604020202020204" pitchFamily="34" charset="0"/>
              <a:buChar char="•"/>
            </a:pPr>
            <a:r>
              <a:rPr lang="en-US" sz="2400"/>
              <a:t>web scripting</a:t>
            </a:r>
            <a:endParaRPr lang="en-US" sz="2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431800" y="958215"/>
            <a:ext cx="10829290" cy="5631180"/>
          </a:xfrm>
          <a:prstGeom prst="rect">
            <a:avLst/>
          </a:prstGeom>
          <a:noFill/>
        </p:spPr>
        <p:txBody>
          <a:bodyPr wrap="square" rtlCol="0" anchor="t">
            <a:spAutoFit/>
          </a:bodyPr>
          <a:p>
            <a:r>
              <a:rPr lang="en-US" sz="2400"/>
              <a:t>Python provides many useful features to the programmer. These features make it most popular and widely used language. We have listed below few-essential feature of Python.</a:t>
            </a:r>
            <a:endParaRPr lang="en-US" sz="2400"/>
          </a:p>
          <a:p>
            <a:pPr marL="342900" indent="-342900">
              <a:buFont typeface="Wingdings" panose="05000000000000000000" charset="0"/>
              <a:buChar char="q"/>
            </a:pPr>
            <a:r>
              <a:rPr lang="en-US" sz="2400"/>
              <a:t>Easy to use and Learn</a:t>
            </a:r>
            <a:endParaRPr lang="en-US" sz="2400"/>
          </a:p>
          <a:p>
            <a:pPr marL="342900" indent="-342900">
              <a:buFont typeface="Wingdings" panose="05000000000000000000" charset="0"/>
              <a:buChar char="q"/>
            </a:pPr>
            <a:r>
              <a:rPr lang="en-US" sz="2400"/>
              <a:t>Expressive Language</a:t>
            </a:r>
            <a:endParaRPr lang="en-US" sz="2400"/>
          </a:p>
          <a:p>
            <a:pPr marL="342900" indent="-342900">
              <a:buFont typeface="Wingdings" panose="05000000000000000000" charset="0"/>
              <a:buChar char="q"/>
            </a:pPr>
            <a:r>
              <a:rPr lang="en-US" sz="2400"/>
              <a:t>Interpreted Language</a:t>
            </a:r>
            <a:endParaRPr lang="en-US" sz="2400"/>
          </a:p>
          <a:p>
            <a:pPr marL="342900" indent="-342900">
              <a:buFont typeface="Wingdings" panose="05000000000000000000" charset="0"/>
              <a:buChar char="q"/>
            </a:pPr>
            <a:r>
              <a:rPr lang="en-US" sz="2400"/>
              <a:t>Object-Oriented Language</a:t>
            </a:r>
            <a:endParaRPr lang="en-US" sz="2400"/>
          </a:p>
          <a:p>
            <a:pPr marL="342900" indent="-342900">
              <a:buFont typeface="Wingdings" panose="05000000000000000000" charset="0"/>
              <a:buChar char="q"/>
            </a:pPr>
            <a:r>
              <a:rPr lang="en-US" sz="2400"/>
              <a:t>Open Source Language</a:t>
            </a:r>
            <a:endParaRPr lang="en-US" sz="2400"/>
          </a:p>
          <a:p>
            <a:pPr marL="342900" indent="-342900">
              <a:buFont typeface="Wingdings" panose="05000000000000000000" charset="0"/>
              <a:buChar char="q"/>
            </a:pPr>
            <a:r>
              <a:rPr lang="en-US" sz="2400"/>
              <a:t>Extensible</a:t>
            </a:r>
            <a:endParaRPr lang="en-US" sz="2400"/>
          </a:p>
          <a:p>
            <a:pPr marL="342900" indent="-342900">
              <a:buFont typeface="Wingdings" panose="05000000000000000000" charset="0"/>
              <a:buChar char="q"/>
            </a:pPr>
            <a:r>
              <a:rPr lang="en-US" sz="2400"/>
              <a:t>Learn Standard Library</a:t>
            </a:r>
            <a:endParaRPr lang="en-US" sz="2400"/>
          </a:p>
          <a:p>
            <a:pPr marL="342900" indent="-342900">
              <a:buFont typeface="Wingdings" panose="05000000000000000000" charset="0"/>
              <a:buChar char="q"/>
            </a:pPr>
            <a:r>
              <a:rPr lang="en-US" sz="2400"/>
              <a:t>GUI Programming Support</a:t>
            </a:r>
            <a:endParaRPr lang="en-US" sz="2400"/>
          </a:p>
          <a:p>
            <a:pPr marL="342900" indent="-342900">
              <a:buFont typeface="Wingdings" panose="05000000000000000000" charset="0"/>
              <a:buChar char="q"/>
            </a:pPr>
            <a:r>
              <a:rPr lang="en-US" sz="2400"/>
              <a:t>Integrated</a:t>
            </a:r>
            <a:endParaRPr lang="en-US" sz="2400"/>
          </a:p>
          <a:p>
            <a:pPr marL="342900" indent="-342900">
              <a:buFont typeface="Wingdings" panose="05000000000000000000" charset="0"/>
              <a:buChar char="q"/>
            </a:pPr>
            <a:r>
              <a:rPr lang="en-US" sz="2400"/>
              <a:t>Embeddable</a:t>
            </a:r>
            <a:endParaRPr lang="en-US" sz="2400"/>
          </a:p>
          <a:p>
            <a:pPr marL="342900" indent="-342900">
              <a:buFont typeface="Wingdings" panose="05000000000000000000" charset="0"/>
              <a:buChar char="q"/>
            </a:pPr>
            <a:r>
              <a:rPr lang="en-US" sz="2400"/>
              <a:t>Dynamic Memory Allocation</a:t>
            </a:r>
            <a:endParaRPr lang="en-US" sz="2400"/>
          </a:p>
          <a:p>
            <a:pPr marL="342900" indent="-342900">
              <a:buFont typeface="Wingdings" panose="05000000000000000000" charset="0"/>
              <a:buChar char="q"/>
            </a:pPr>
            <a:r>
              <a:rPr lang="en-US" sz="2400"/>
              <a:t>Wide Range of Libraries and Frameworks</a:t>
            </a:r>
            <a:endParaRPr lang="en-US" sz="2400"/>
          </a:p>
        </p:txBody>
      </p:sp>
      <p:sp>
        <p:nvSpPr>
          <p:cNvPr id="6" name="Text Box 5"/>
          <p:cNvSpPr txBox="1"/>
          <p:nvPr/>
        </p:nvSpPr>
        <p:spPr>
          <a:xfrm>
            <a:off x="2761615" y="162560"/>
            <a:ext cx="6169660" cy="1076325"/>
          </a:xfrm>
          <a:prstGeom prst="rect">
            <a:avLst/>
          </a:prstGeom>
          <a:noFill/>
        </p:spPr>
        <p:txBody>
          <a:bodyPr wrap="square" rtlCol="0">
            <a:spAutoFit/>
          </a:bodyPr>
          <a:p>
            <a:pPr algn="ctr"/>
            <a:r>
              <a:rPr lang="en-US" sz="3200" b="1">
                <a:solidFill>
                  <a:schemeClr val="bg1"/>
                </a:solidFill>
                <a:sym typeface="+mn-ea"/>
              </a:rPr>
              <a:t>Why learn Python?</a:t>
            </a:r>
            <a:endParaRPr lang="en-US" sz="3200" b="1">
              <a:solidFill>
                <a:schemeClr val="bg1"/>
              </a:solidFill>
            </a:endParaRPr>
          </a:p>
          <a:p>
            <a:pPr algn="ctr"/>
            <a:endParaRPr lang="en-US" sz="3200" b="1">
              <a:solidFill>
                <a:schemeClr val="bg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165100" y="1226820"/>
            <a:ext cx="11062335" cy="5631180"/>
          </a:xfrm>
          <a:prstGeom prst="rect">
            <a:avLst/>
          </a:prstGeom>
          <a:noFill/>
        </p:spPr>
        <p:txBody>
          <a:bodyPr wrap="square" rtlCol="0" anchor="t">
            <a:spAutoFit/>
          </a:bodyPr>
          <a:p>
            <a:r>
              <a:rPr lang="en-US" sz="2400"/>
              <a:t>Python is a general-purpose, popular programming language and it is used in almost every technical field. The various areas of Python use are given below.</a:t>
            </a:r>
            <a:endParaRPr lang="en-US" sz="2400"/>
          </a:p>
          <a:p>
            <a:pPr marL="342900" indent="-342900">
              <a:buFont typeface="Wingdings" panose="05000000000000000000" charset="0"/>
              <a:buChar char="q"/>
            </a:pPr>
            <a:r>
              <a:rPr lang="en-US" sz="2400"/>
              <a:t>Data Science</a:t>
            </a:r>
            <a:endParaRPr lang="en-US" sz="2400"/>
          </a:p>
          <a:p>
            <a:pPr marL="342900" indent="-342900">
              <a:buFont typeface="Wingdings" panose="05000000000000000000" charset="0"/>
              <a:buChar char="q"/>
            </a:pPr>
            <a:r>
              <a:rPr lang="en-US" sz="2400"/>
              <a:t>Date Mining</a:t>
            </a:r>
            <a:endParaRPr lang="en-US" sz="2400"/>
          </a:p>
          <a:p>
            <a:pPr marL="342900" indent="-342900">
              <a:buFont typeface="Wingdings" panose="05000000000000000000" charset="0"/>
              <a:buChar char="q"/>
            </a:pPr>
            <a:r>
              <a:rPr lang="en-US" sz="2400"/>
              <a:t>Desktop Applications</a:t>
            </a:r>
            <a:endParaRPr lang="en-US" sz="2400"/>
          </a:p>
          <a:p>
            <a:pPr marL="342900" indent="-342900">
              <a:buFont typeface="Wingdings" panose="05000000000000000000" charset="0"/>
              <a:buChar char="q"/>
            </a:pPr>
            <a:r>
              <a:rPr lang="en-US" sz="2400"/>
              <a:t>Console-based Applications</a:t>
            </a:r>
            <a:endParaRPr lang="en-US" sz="2400"/>
          </a:p>
          <a:p>
            <a:pPr marL="342900" indent="-342900">
              <a:buFont typeface="Wingdings" panose="05000000000000000000" charset="0"/>
              <a:buChar char="q"/>
            </a:pPr>
            <a:r>
              <a:rPr lang="en-US" sz="2400"/>
              <a:t>Mobile Applications</a:t>
            </a:r>
            <a:endParaRPr lang="en-US" sz="2400"/>
          </a:p>
          <a:p>
            <a:pPr marL="342900" indent="-342900">
              <a:buFont typeface="Wingdings" panose="05000000000000000000" charset="0"/>
              <a:buChar char="q"/>
            </a:pPr>
            <a:r>
              <a:rPr lang="en-US" sz="2400"/>
              <a:t>Software Development</a:t>
            </a:r>
            <a:endParaRPr lang="en-US" sz="2400"/>
          </a:p>
          <a:p>
            <a:pPr marL="342900" indent="-342900">
              <a:buFont typeface="Wingdings" panose="05000000000000000000" charset="0"/>
              <a:buChar char="q"/>
            </a:pPr>
            <a:r>
              <a:rPr lang="en-US" sz="2400"/>
              <a:t>Artificial Intelligence</a:t>
            </a:r>
            <a:endParaRPr lang="en-US" sz="2400"/>
          </a:p>
          <a:p>
            <a:pPr marL="342900" indent="-342900">
              <a:buFont typeface="Wingdings" panose="05000000000000000000" charset="0"/>
              <a:buChar char="q"/>
            </a:pPr>
            <a:r>
              <a:rPr lang="en-US" sz="2400"/>
              <a:t>Web Applications</a:t>
            </a:r>
            <a:endParaRPr lang="en-US" sz="2400"/>
          </a:p>
          <a:p>
            <a:pPr marL="342900" indent="-342900">
              <a:buFont typeface="Wingdings" panose="05000000000000000000" charset="0"/>
              <a:buChar char="q"/>
            </a:pPr>
            <a:r>
              <a:rPr lang="en-US" sz="2400"/>
              <a:t>Enterprise Applications</a:t>
            </a:r>
            <a:endParaRPr lang="en-US" sz="2400"/>
          </a:p>
          <a:p>
            <a:pPr marL="342900" indent="-342900">
              <a:buFont typeface="Wingdings" panose="05000000000000000000" charset="0"/>
              <a:buChar char="q"/>
            </a:pPr>
            <a:r>
              <a:rPr lang="en-US" sz="2400"/>
              <a:t>3D CAD Applications</a:t>
            </a:r>
            <a:endParaRPr lang="en-US" sz="2400"/>
          </a:p>
          <a:p>
            <a:pPr marL="342900" indent="-342900">
              <a:buFont typeface="Wingdings" panose="05000000000000000000" charset="0"/>
              <a:buChar char="q"/>
            </a:pPr>
            <a:r>
              <a:rPr lang="en-US" sz="2400"/>
              <a:t>Machine Learning</a:t>
            </a:r>
            <a:endParaRPr lang="en-US" sz="2400"/>
          </a:p>
          <a:p>
            <a:pPr marL="342900" indent="-342900">
              <a:buFont typeface="Wingdings" panose="05000000000000000000" charset="0"/>
              <a:buChar char="q"/>
            </a:pPr>
            <a:r>
              <a:rPr lang="en-US" sz="2400"/>
              <a:t>Computer Vision or Image Processing Applications.</a:t>
            </a:r>
            <a:endParaRPr lang="en-US" sz="2400"/>
          </a:p>
          <a:p>
            <a:pPr marL="342900" indent="-342900">
              <a:buFont typeface="Wingdings" panose="05000000000000000000" charset="0"/>
              <a:buChar char="q"/>
            </a:pPr>
            <a:r>
              <a:rPr lang="en-US" sz="2400"/>
              <a:t>Speech Recognitions</a:t>
            </a:r>
            <a:endParaRPr lang="en-US" sz="2400"/>
          </a:p>
        </p:txBody>
      </p:sp>
      <p:sp>
        <p:nvSpPr>
          <p:cNvPr id="6" name="Text Box 5"/>
          <p:cNvSpPr txBox="1"/>
          <p:nvPr/>
        </p:nvSpPr>
        <p:spPr>
          <a:xfrm>
            <a:off x="4618990" y="278765"/>
            <a:ext cx="4114165" cy="953135"/>
          </a:xfrm>
          <a:prstGeom prst="rect">
            <a:avLst/>
          </a:prstGeom>
          <a:noFill/>
        </p:spPr>
        <p:txBody>
          <a:bodyPr wrap="none" rtlCol="0">
            <a:spAutoFit/>
          </a:bodyPr>
          <a:p>
            <a:pPr algn="ctr"/>
            <a:r>
              <a:rPr lang="en-US" sz="2800" b="1">
                <a:solidFill>
                  <a:schemeClr val="bg1"/>
                </a:solidFill>
                <a:sym typeface="+mn-ea"/>
              </a:rPr>
              <a:t>Where is Python used?</a:t>
            </a:r>
            <a:endParaRPr lang="en-US" sz="2800" b="1">
              <a:solidFill>
                <a:schemeClr val="bg1"/>
              </a:solidFill>
            </a:endParaRPr>
          </a:p>
          <a:p>
            <a:pPr algn="ctr"/>
            <a:endParaRPr lang="en-US" sz="2800" b="1">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1158875" y="1224915"/>
            <a:ext cx="9874250" cy="4831080"/>
          </a:xfrm>
          <a:prstGeom prst="rect">
            <a:avLst/>
          </a:prstGeom>
          <a:noFill/>
        </p:spPr>
        <p:txBody>
          <a:bodyPr wrap="square" rtlCol="0" anchor="t">
            <a:spAutoFit/>
          </a:bodyPr>
          <a:p>
            <a:r>
              <a:rPr lang="en-US" sz="2800">
                <a:latin typeface="Times New Roman" panose="02020603050405020304" charset="0"/>
                <a:cs typeface="Times New Roman" panose="02020603050405020304" charset="0"/>
              </a:rPr>
              <a:t>Python is used in various software domains some application areas are given below.</a:t>
            </a:r>
            <a:endParaRPr lang="en-US" sz="2800">
              <a:latin typeface="Times New Roman" panose="02020603050405020304" charset="0"/>
              <a:cs typeface="Times New Roman" panose="02020603050405020304" charset="0"/>
            </a:endParaRPr>
          </a:p>
          <a:p>
            <a:pPr marL="457200" indent="-457200">
              <a:buFont typeface="Wingdings" panose="05000000000000000000" charset="0"/>
              <a:buChar char="q"/>
            </a:pPr>
            <a:endParaRPr lang="en-US" sz="2800">
              <a:latin typeface="Times New Roman" panose="02020603050405020304" charset="0"/>
              <a:cs typeface="Times New Roman" panose="02020603050405020304" charset="0"/>
            </a:endParaRPr>
          </a:p>
          <a:p>
            <a:pPr marL="457200" indent="-457200">
              <a:buFont typeface="Wingdings" panose="05000000000000000000" charset="0"/>
              <a:buChar char="q"/>
            </a:pPr>
            <a:r>
              <a:rPr lang="en-US" sz="2800">
                <a:latin typeface="Times New Roman" panose="02020603050405020304" charset="0"/>
                <a:cs typeface="Times New Roman" panose="02020603050405020304" charset="0"/>
              </a:rPr>
              <a:t>Web and Internet Development</a:t>
            </a:r>
            <a:endParaRPr lang="en-US" sz="2800">
              <a:latin typeface="Times New Roman" panose="02020603050405020304" charset="0"/>
              <a:cs typeface="Times New Roman" panose="02020603050405020304" charset="0"/>
            </a:endParaRPr>
          </a:p>
          <a:p>
            <a:pPr marL="457200" indent="-457200">
              <a:buFont typeface="Wingdings" panose="05000000000000000000" charset="0"/>
              <a:buChar char="q"/>
            </a:pPr>
            <a:r>
              <a:rPr lang="en-US" sz="2800">
                <a:latin typeface="Times New Roman" panose="02020603050405020304" charset="0"/>
                <a:cs typeface="Times New Roman" panose="02020603050405020304" charset="0"/>
              </a:rPr>
              <a:t>Games</a:t>
            </a:r>
            <a:endParaRPr lang="en-US" sz="2800">
              <a:latin typeface="Times New Roman" panose="02020603050405020304" charset="0"/>
              <a:cs typeface="Times New Roman" panose="02020603050405020304" charset="0"/>
            </a:endParaRPr>
          </a:p>
          <a:p>
            <a:pPr marL="457200" indent="-457200">
              <a:buFont typeface="Wingdings" panose="05000000000000000000" charset="0"/>
              <a:buChar char="q"/>
            </a:pPr>
            <a:r>
              <a:rPr lang="en-US" sz="2800">
                <a:latin typeface="Times New Roman" panose="02020603050405020304" charset="0"/>
                <a:cs typeface="Times New Roman" panose="02020603050405020304" charset="0"/>
              </a:rPr>
              <a:t>Scientific and computational applications</a:t>
            </a:r>
            <a:endParaRPr lang="en-US" sz="2800">
              <a:latin typeface="Times New Roman" panose="02020603050405020304" charset="0"/>
              <a:cs typeface="Times New Roman" panose="02020603050405020304" charset="0"/>
            </a:endParaRPr>
          </a:p>
          <a:p>
            <a:pPr marL="457200" indent="-457200">
              <a:buFont typeface="Wingdings" panose="05000000000000000000" charset="0"/>
              <a:buChar char="q"/>
            </a:pPr>
            <a:r>
              <a:rPr lang="en-US" sz="2800">
                <a:latin typeface="Times New Roman" panose="02020603050405020304" charset="0"/>
                <a:cs typeface="Times New Roman" panose="02020603050405020304" charset="0"/>
              </a:rPr>
              <a:t>Language development</a:t>
            </a:r>
            <a:endParaRPr lang="en-US" sz="2800">
              <a:latin typeface="Times New Roman" panose="02020603050405020304" charset="0"/>
              <a:cs typeface="Times New Roman" panose="02020603050405020304" charset="0"/>
            </a:endParaRPr>
          </a:p>
          <a:p>
            <a:pPr marL="457200" indent="-457200">
              <a:buFont typeface="Wingdings" panose="05000000000000000000" charset="0"/>
              <a:buChar char="q"/>
            </a:pPr>
            <a:r>
              <a:rPr lang="en-US" sz="2800">
                <a:latin typeface="Times New Roman" panose="02020603050405020304" charset="0"/>
                <a:cs typeface="Times New Roman" panose="02020603050405020304" charset="0"/>
              </a:rPr>
              <a:t>Image processing and graphic design applications</a:t>
            </a:r>
            <a:endParaRPr lang="en-US" sz="2800">
              <a:latin typeface="Times New Roman" panose="02020603050405020304" charset="0"/>
              <a:cs typeface="Times New Roman" panose="02020603050405020304" charset="0"/>
            </a:endParaRPr>
          </a:p>
          <a:p>
            <a:pPr marL="457200" indent="-457200">
              <a:buFont typeface="Wingdings" panose="05000000000000000000" charset="0"/>
              <a:buChar char="q"/>
            </a:pPr>
            <a:r>
              <a:rPr lang="en-US" sz="2800">
                <a:latin typeface="Times New Roman" panose="02020603050405020304" charset="0"/>
                <a:cs typeface="Times New Roman" panose="02020603050405020304" charset="0"/>
              </a:rPr>
              <a:t>Enterprise and business applications development</a:t>
            </a:r>
            <a:endParaRPr lang="en-US" sz="2800">
              <a:latin typeface="Times New Roman" panose="02020603050405020304" charset="0"/>
              <a:cs typeface="Times New Roman" panose="02020603050405020304" charset="0"/>
            </a:endParaRPr>
          </a:p>
          <a:p>
            <a:pPr marL="457200" indent="-457200">
              <a:buFont typeface="Wingdings" panose="05000000000000000000" charset="0"/>
              <a:buChar char="q"/>
            </a:pPr>
            <a:r>
              <a:rPr lang="en-US" sz="2800">
                <a:latin typeface="Times New Roman" panose="02020603050405020304" charset="0"/>
                <a:cs typeface="Times New Roman" panose="02020603050405020304" charset="0"/>
              </a:rPr>
              <a:t>Operating systems</a:t>
            </a:r>
            <a:endParaRPr lang="en-US" sz="2800">
              <a:latin typeface="Times New Roman" panose="02020603050405020304" charset="0"/>
              <a:cs typeface="Times New Roman" panose="02020603050405020304" charset="0"/>
            </a:endParaRPr>
          </a:p>
          <a:p>
            <a:pPr marL="457200" indent="-457200">
              <a:buFont typeface="Wingdings" panose="05000000000000000000" charset="0"/>
              <a:buChar char="q"/>
            </a:pPr>
            <a:r>
              <a:rPr lang="en-US" sz="2800">
                <a:latin typeface="Times New Roman" panose="02020603050405020304" charset="0"/>
                <a:cs typeface="Times New Roman" panose="02020603050405020304" charset="0"/>
              </a:rPr>
              <a:t>GUI based desktop applications</a:t>
            </a:r>
            <a:endParaRPr lang="en-US" sz="2800">
              <a:latin typeface="Times New Roman" panose="02020603050405020304" charset="0"/>
              <a:cs typeface="Times New Roman" panose="02020603050405020304" charset="0"/>
            </a:endParaRPr>
          </a:p>
        </p:txBody>
      </p:sp>
      <p:sp>
        <p:nvSpPr>
          <p:cNvPr id="5" name="Title 4"/>
          <p:cNvSpPr/>
          <p:nvPr>
            <p:ph type="title"/>
          </p:nvPr>
        </p:nvSpPr>
        <p:spPr>
          <a:xfrm>
            <a:off x="609600" y="438150"/>
            <a:ext cx="10972800" cy="582613"/>
          </a:xfrm>
        </p:spPr>
        <p:txBody>
          <a:bodyPr/>
          <a:p>
            <a:r>
              <a:rPr lang="en-US" b="1">
                <a:sym typeface="+mn-ea"/>
              </a:rPr>
              <a:t> What are the applications of Python?</a:t>
            </a:r>
            <a:br>
              <a:rPr lang="en-US" b="1"/>
            </a:br>
            <a:endParaRPr lang="en-US" b="1"/>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12090" y="537210"/>
            <a:ext cx="10972800" cy="582613"/>
          </a:xfrm>
        </p:spPr>
        <p:txBody>
          <a:bodyPr/>
          <a:p>
            <a:pPr algn="ctr"/>
            <a:r>
              <a:rPr lang="en-US" b="1">
                <a:sym typeface="+mn-ea"/>
              </a:rPr>
              <a:t>What are the advantages of Python?</a:t>
            </a:r>
            <a:br>
              <a:rPr lang="en-US" b="1"/>
            </a:br>
            <a:endParaRPr lang="en-US" b="1"/>
          </a:p>
        </p:txBody>
      </p:sp>
      <p:sp>
        <p:nvSpPr>
          <p:cNvPr id="4" name="Text Box 3"/>
          <p:cNvSpPr txBox="1"/>
          <p:nvPr/>
        </p:nvSpPr>
        <p:spPr>
          <a:xfrm>
            <a:off x="609600" y="996950"/>
            <a:ext cx="10177780" cy="5631180"/>
          </a:xfrm>
          <a:prstGeom prst="rect">
            <a:avLst/>
          </a:prstGeom>
          <a:noFill/>
        </p:spPr>
        <p:txBody>
          <a:bodyPr wrap="square" rtlCol="0" anchor="t">
            <a:spAutoFit/>
          </a:bodyPr>
          <a:p>
            <a:pPr marL="342900" indent="-342900">
              <a:buFont typeface="Wingdings" panose="05000000000000000000" charset="0"/>
              <a:buChar char="q"/>
            </a:pPr>
            <a:r>
              <a:rPr lang="en-US" sz="2400">
                <a:latin typeface="Times New Roman" panose="02020603050405020304" charset="0"/>
                <a:cs typeface="Times New Roman" panose="02020603050405020304" charset="0"/>
              </a:rPr>
              <a:t>Interpreted</a:t>
            </a:r>
            <a:endParaRPr lang="en-US" sz="2400">
              <a:latin typeface="Times New Roman" panose="02020603050405020304" charset="0"/>
              <a:cs typeface="Times New Roman" panose="02020603050405020304" charset="0"/>
            </a:endParaRPr>
          </a:p>
          <a:p>
            <a:pPr marL="342900" indent="-342900">
              <a:buFont typeface="Wingdings" panose="05000000000000000000" charset="0"/>
              <a:buChar char="q"/>
            </a:pPr>
            <a:r>
              <a:rPr lang="en-US" sz="2400">
                <a:latin typeface="Times New Roman" panose="02020603050405020304" charset="0"/>
                <a:cs typeface="Times New Roman" panose="02020603050405020304" charset="0"/>
              </a:rPr>
              <a:t>Free and open source</a:t>
            </a:r>
            <a:endParaRPr lang="en-US" sz="2400">
              <a:latin typeface="Times New Roman" panose="02020603050405020304" charset="0"/>
              <a:cs typeface="Times New Roman" panose="02020603050405020304" charset="0"/>
            </a:endParaRPr>
          </a:p>
          <a:p>
            <a:pPr marL="342900" indent="-342900">
              <a:buFont typeface="Wingdings" panose="05000000000000000000" charset="0"/>
              <a:buChar char="q"/>
            </a:pPr>
            <a:r>
              <a:rPr lang="en-US" sz="2400">
                <a:latin typeface="Times New Roman" panose="02020603050405020304" charset="0"/>
                <a:cs typeface="Times New Roman" panose="02020603050405020304" charset="0"/>
              </a:rPr>
              <a:t>Extensible</a:t>
            </a:r>
            <a:endParaRPr lang="en-US" sz="2400">
              <a:latin typeface="Times New Roman" panose="02020603050405020304" charset="0"/>
              <a:cs typeface="Times New Roman" panose="02020603050405020304" charset="0"/>
            </a:endParaRPr>
          </a:p>
          <a:p>
            <a:pPr marL="342900" indent="-342900">
              <a:buFont typeface="Wingdings" panose="05000000000000000000" charset="0"/>
              <a:buChar char="q"/>
            </a:pPr>
            <a:r>
              <a:rPr lang="en-US" sz="2400">
                <a:latin typeface="Times New Roman" panose="02020603050405020304" charset="0"/>
                <a:cs typeface="Times New Roman" panose="02020603050405020304" charset="0"/>
              </a:rPr>
              <a:t>Object-oriented</a:t>
            </a:r>
            <a:endParaRPr lang="en-US" sz="2400">
              <a:latin typeface="Times New Roman" panose="02020603050405020304" charset="0"/>
              <a:cs typeface="Times New Roman" panose="02020603050405020304" charset="0"/>
            </a:endParaRPr>
          </a:p>
          <a:p>
            <a:pPr marL="342900" indent="-342900">
              <a:buFont typeface="Wingdings" panose="05000000000000000000" charset="0"/>
              <a:buChar char="q"/>
            </a:pPr>
            <a:r>
              <a:rPr lang="en-US" sz="2400">
                <a:latin typeface="Times New Roman" panose="02020603050405020304" charset="0"/>
                <a:cs typeface="Times New Roman" panose="02020603050405020304" charset="0"/>
              </a:rPr>
              <a:t>Built-in data structure</a:t>
            </a:r>
            <a:endParaRPr lang="en-US" sz="2400">
              <a:latin typeface="Times New Roman" panose="02020603050405020304" charset="0"/>
              <a:cs typeface="Times New Roman" panose="02020603050405020304" charset="0"/>
            </a:endParaRPr>
          </a:p>
          <a:p>
            <a:pPr marL="342900" indent="-342900">
              <a:buFont typeface="Wingdings" panose="05000000000000000000" charset="0"/>
              <a:buChar char="q"/>
            </a:pPr>
            <a:r>
              <a:rPr lang="en-US" sz="2400">
                <a:latin typeface="Times New Roman" panose="02020603050405020304" charset="0"/>
                <a:cs typeface="Times New Roman" panose="02020603050405020304" charset="0"/>
              </a:rPr>
              <a:t>Readability</a:t>
            </a:r>
            <a:endParaRPr lang="en-US" sz="2400">
              <a:latin typeface="Times New Roman" panose="02020603050405020304" charset="0"/>
              <a:cs typeface="Times New Roman" panose="02020603050405020304" charset="0"/>
            </a:endParaRPr>
          </a:p>
          <a:p>
            <a:pPr marL="342900" indent="-342900">
              <a:buFont typeface="Wingdings" panose="05000000000000000000" charset="0"/>
              <a:buChar char="q"/>
            </a:pPr>
            <a:r>
              <a:rPr lang="en-US" sz="2400">
                <a:latin typeface="Times New Roman" panose="02020603050405020304" charset="0"/>
                <a:cs typeface="Times New Roman" panose="02020603050405020304" charset="0"/>
              </a:rPr>
              <a:t>High-Level Language</a:t>
            </a:r>
            <a:endParaRPr lang="en-US" sz="2400">
              <a:latin typeface="Times New Roman" panose="02020603050405020304" charset="0"/>
              <a:cs typeface="Times New Roman" panose="02020603050405020304" charset="0"/>
            </a:endParaRPr>
          </a:p>
          <a:p>
            <a:pPr marL="342900" indent="-342900">
              <a:buFont typeface="Wingdings" panose="05000000000000000000" charset="0"/>
              <a:buChar char="q"/>
            </a:pPr>
            <a:r>
              <a:rPr lang="en-US" sz="2400">
                <a:latin typeface="Times New Roman" panose="02020603050405020304" charset="0"/>
                <a:cs typeface="Times New Roman" panose="02020603050405020304" charset="0"/>
              </a:rPr>
              <a:t>Cross-platform</a:t>
            </a:r>
            <a:endParaRPr lang="en-US" sz="2400">
              <a:latin typeface="Times New Roman" panose="02020603050405020304" charset="0"/>
              <a:cs typeface="Times New Roman" panose="02020603050405020304" charset="0"/>
            </a:endParaRPr>
          </a:p>
          <a:p>
            <a:pPr marL="342900" indent="-342900">
              <a:buFont typeface="Wingdings" panose="05000000000000000000" charset="0"/>
              <a:buChar char="q"/>
            </a:pPr>
            <a:r>
              <a:rPr lang="en-US" sz="2400">
                <a:latin typeface="Times New Roman" panose="02020603050405020304" charset="0"/>
                <a:cs typeface="Times New Roman" panose="02020603050405020304" charset="0"/>
              </a:rPr>
              <a:t>Interpreted: Python is an interpreted language. It does not require prior compilation of code and executes instructions directly.</a:t>
            </a:r>
            <a:endParaRPr lang="en-US" sz="2400">
              <a:latin typeface="Times New Roman" panose="02020603050405020304" charset="0"/>
              <a:cs typeface="Times New Roman" panose="02020603050405020304" charset="0"/>
            </a:endParaRPr>
          </a:p>
          <a:p>
            <a:pPr marL="342900" indent="-342900">
              <a:buFont typeface="Wingdings" panose="05000000000000000000" charset="0"/>
              <a:buChar char="q"/>
            </a:pPr>
            <a:r>
              <a:rPr lang="en-US" sz="2400">
                <a:latin typeface="Times New Roman" panose="02020603050405020304" charset="0"/>
                <a:cs typeface="Times New Roman" panose="02020603050405020304" charset="0"/>
              </a:rPr>
              <a:t>Free and open source: It is an open source project which is publicly available to reuse. It can be downloaded free of cost.</a:t>
            </a:r>
            <a:endParaRPr lang="en-US" sz="2400">
              <a:latin typeface="Times New Roman" panose="02020603050405020304" charset="0"/>
              <a:cs typeface="Times New Roman" panose="02020603050405020304" charset="0"/>
            </a:endParaRPr>
          </a:p>
          <a:p>
            <a:pPr marL="342900" indent="-342900">
              <a:buFont typeface="Wingdings" panose="05000000000000000000" charset="0"/>
              <a:buChar char="q"/>
            </a:pPr>
            <a:r>
              <a:rPr lang="en-US" sz="2400">
                <a:latin typeface="Times New Roman" panose="02020603050405020304" charset="0"/>
                <a:cs typeface="Times New Roman" panose="02020603050405020304" charset="0"/>
              </a:rPr>
              <a:t>Portable: Python programs can run on cross platforms without affecting its performance.</a:t>
            </a:r>
            <a:endParaRPr lang="en-US" sz="2400">
              <a:latin typeface="Times New Roman" panose="02020603050405020304" charset="0"/>
              <a:cs typeface="Times New Roman" panose="02020603050405020304" charset="0"/>
            </a:endParaRPr>
          </a:p>
          <a:p>
            <a:pPr marL="342900" indent="-342900">
              <a:buFont typeface="Wingdings" panose="05000000000000000000" charset="0"/>
              <a:buChar char="q"/>
            </a:pPr>
            <a:r>
              <a:rPr lang="en-US" sz="2400">
                <a:latin typeface="Times New Roman" panose="02020603050405020304" charset="0"/>
                <a:cs typeface="Times New Roman" panose="02020603050405020304" charset="0"/>
              </a:rPr>
              <a:t>Extensible: It is very flexible and extensible with any module.</a:t>
            </a:r>
            <a:endParaRPr lang="en-US" sz="2400">
              <a:latin typeface="Times New Roman" panose="02020603050405020304" charset="0"/>
              <a:cs typeface="Times New Roman" panose="020206030504050203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487680"/>
            <a:ext cx="10972800" cy="582613"/>
          </a:xfrm>
        </p:spPr>
        <p:txBody>
          <a:bodyPr/>
          <a:p>
            <a:pPr algn="ctr"/>
            <a:r>
              <a:rPr lang="en-US">
                <a:sym typeface="+mn-ea"/>
              </a:rPr>
              <a:t>Python Popular Frameworks and Libraries</a:t>
            </a:r>
            <a:br>
              <a:rPr lang="en-US"/>
            </a:br>
            <a:endParaRPr lang="en-US"/>
          </a:p>
        </p:txBody>
      </p:sp>
      <p:sp>
        <p:nvSpPr>
          <p:cNvPr id="4" name="Text Box 3"/>
          <p:cNvSpPr txBox="1"/>
          <p:nvPr/>
        </p:nvSpPr>
        <p:spPr>
          <a:xfrm>
            <a:off x="609600" y="1351915"/>
            <a:ext cx="10119360" cy="3784600"/>
          </a:xfrm>
          <a:prstGeom prst="rect">
            <a:avLst/>
          </a:prstGeom>
          <a:noFill/>
        </p:spPr>
        <p:txBody>
          <a:bodyPr wrap="square" rtlCol="0" anchor="t">
            <a:spAutoFit/>
          </a:bodyPr>
          <a:p>
            <a:r>
              <a:rPr lang="en-US" sz="2400"/>
              <a:t>Python has wide range of libraries and frameworks widely used in various fields such as machine learning, artificial intelligence, web applications, etc. We define some popular frameworks and libraries of Python as follows.</a:t>
            </a:r>
            <a:endParaRPr lang="en-US" sz="2400"/>
          </a:p>
          <a:p>
            <a:endParaRPr lang="en-US" sz="2400"/>
          </a:p>
          <a:p>
            <a:r>
              <a:rPr lang="en-US" sz="2400"/>
              <a:t>Web development (Server-side) - Django Flask, Pyramid, CherryPy</a:t>
            </a:r>
            <a:endParaRPr lang="en-US" sz="2400"/>
          </a:p>
          <a:p>
            <a:r>
              <a:rPr lang="en-US" sz="2400"/>
              <a:t>GUIs based applications - Tk, PyGTK, PyQt, PyJs, etc.</a:t>
            </a:r>
            <a:endParaRPr lang="en-US" sz="2400"/>
          </a:p>
          <a:p>
            <a:r>
              <a:rPr lang="en-US" sz="2400"/>
              <a:t>Machine Learning - TensorFlow, PyTorch, Scikit-learn, Matplotlib, Scipy, etc.</a:t>
            </a:r>
            <a:endParaRPr lang="en-US" sz="2400"/>
          </a:p>
          <a:p>
            <a:r>
              <a:rPr lang="en-US" sz="2400"/>
              <a:t>Mathematics - Numpy, Pandas, etc</a:t>
            </a:r>
            <a:endParaRPr lang="en-US" sz="2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endParaRPr lang="en-US"/>
          </a:p>
        </p:txBody>
      </p:sp>
    </p:spTree>
  </p:cSld>
  <p:clrMapOvr>
    <a:masterClrMapping/>
  </p:clrMapOvr>
</p:sld>
</file>

<file path=ppt/theme/theme1.xml><?xml version="1.0" encoding="utf-8"?>
<a:theme xmlns:a="http://schemas.openxmlformats.org/drawingml/2006/main" name="Data Pie Charts">
  <a:themeElements>
    <a:clrScheme name="Data Pie Charts 13">
      <a:dk1>
        <a:srgbClr val="000000"/>
      </a:dk1>
      <a:lt1>
        <a:srgbClr val="FFFFFF"/>
      </a:lt1>
      <a:dk2>
        <a:srgbClr val="000000"/>
      </a:dk2>
      <a:lt2>
        <a:srgbClr val="969696"/>
      </a:lt2>
      <a:accent1>
        <a:srgbClr val="009900"/>
      </a:accent1>
      <a:accent2>
        <a:srgbClr val="99CC00"/>
      </a:accent2>
      <a:accent3>
        <a:srgbClr val="FFFFFF"/>
      </a:accent3>
      <a:accent4>
        <a:srgbClr val="000000"/>
      </a:accent4>
      <a:accent5>
        <a:srgbClr val="AACAAA"/>
      </a:accent5>
      <a:accent6>
        <a:srgbClr val="8AB900"/>
      </a:accent6>
      <a:hlink>
        <a:srgbClr val="CC3300"/>
      </a:hlink>
      <a:folHlink>
        <a:srgbClr val="996600"/>
      </a:folHlink>
    </a:clrScheme>
    <a:fontScheme name="Data Pie Chart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Data Pie Char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ata Pie Chart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ata Pie Chart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ata Pie Chart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ata Pie Chart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ata Pie Chart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ata Pie Chart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ata Pie Chart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ata Pie Chart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ata Pie Chart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ata Pie Chart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ata Pie Chart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ata Pie Charts 13">
        <a:dk1>
          <a:srgbClr val="000000"/>
        </a:dk1>
        <a:lt1>
          <a:srgbClr val="FFFFFF"/>
        </a:lt1>
        <a:dk2>
          <a:srgbClr val="000000"/>
        </a:dk2>
        <a:lt2>
          <a:srgbClr val="969696"/>
        </a:lt2>
        <a:accent1>
          <a:srgbClr val="009900"/>
        </a:accent1>
        <a:accent2>
          <a:srgbClr val="99CC00"/>
        </a:accent2>
        <a:accent3>
          <a:srgbClr val="FFFFFF"/>
        </a:accent3>
        <a:accent4>
          <a:srgbClr val="000000"/>
        </a:accent4>
        <a:accent5>
          <a:srgbClr val="AACAAA"/>
        </a:accent5>
        <a:accent6>
          <a:srgbClr val="8AB900"/>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2840</Words>
  <Application>WPS Presentation</Application>
  <PresentationFormat>Widescreen</PresentationFormat>
  <Paragraphs>87</Paragraphs>
  <Slides>8</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8</vt:i4>
      </vt:variant>
    </vt:vector>
  </HeadingPairs>
  <TitlesOfParts>
    <vt:vector size="17" baseType="lpstr">
      <vt:lpstr>Arial</vt:lpstr>
      <vt:lpstr>SimSun</vt:lpstr>
      <vt:lpstr>Wingdings</vt:lpstr>
      <vt:lpstr>Wingdings</vt:lpstr>
      <vt:lpstr>Microsoft YaHei</vt:lpstr>
      <vt:lpstr>Arial Unicode MS</vt:lpstr>
      <vt:lpstr>Calibri</vt:lpstr>
      <vt:lpstr>Times New Roman</vt:lpstr>
      <vt:lpstr>Data Pie Charts</vt:lpstr>
      <vt:lpstr>PYTHON</vt:lpstr>
      <vt:lpstr>Python Definition </vt:lpstr>
      <vt:lpstr>PowerPoint 演示文稿</vt:lpstr>
      <vt:lpstr>PowerPoint 演示文稿</vt:lpstr>
      <vt:lpstr>PowerPoint 演示文稿</vt:lpstr>
      <vt:lpstr>PowerPoint 演示文稿</vt:lpstr>
      <vt:lpstr>Python Popular Frameworks and Libraries </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dc:title>
  <dc:creator>deepak kumar</dc:creator>
  <cp:lastModifiedBy>deepak kumar</cp:lastModifiedBy>
  <cp:revision>4</cp:revision>
  <dcterms:created xsi:type="dcterms:W3CDTF">2020-11-25T20:55:00Z</dcterms:created>
  <dcterms:modified xsi:type="dcterms:W3CDTF">2021-02-02T18:47:53Z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1033-11.2.0.9984</vt:lpwstr>
  </property>
</Properties>
</file>