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2" r:id="rId4"/>
    <p:sldId id="263" r:id="rId5"/>
    <p:sldId id="269" r:id="rId6"/>
    <p:sldId id="264" r:id="rId7"/>
    <p:sldId id="272" r:id="rId8"/>
    <p:sldId id="265" r:id="rId9"/>
    <p:sldId id="27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AAD347D-5ACD-4C99-B74B-A9C85AD731AF}" type="datetimeFigureOut">
              <a:rPr lang="en-US" dirty="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02111984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02111984F565}"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02111984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02111984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4509A250-FF31-4206-8172-F9D3106AACB1}" type="datetimeFigureOut">
              <a:rPr lang="en-US" dirty="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02111984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02111984F565}"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4509A250-FF31-4206-8172-F9D3106AACB1}" type="datetimeFigureOut">
              <a:rPr lang="en-US" dirty="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02111984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4509A250-FF31-4206-8172-F9D3106AACB1}" type="datetimeFigureOut">
              <a:rPr lang="en-US" dirty="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02111984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509A250-FF31-4206-8172-F9D3106AACB1}" type="datetimeFigureOut">
              <a:rPr lang="en-US" dirty="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02111984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02111984F565}"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509A250-FF31-4206-8172-F9D3106AACB1}" type="datetimeFigureOut">
              <a:rPr lang="en-US" dirty="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02111984F565}" type="slidenum">
              <a:rPr lang="en-US" dirty="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4509A250-FF31-4206-8172-F9D3106AACB1}" type="datetimeFigureOut">
              <a:rPr lang="en-US" dirty="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02111984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72258" y="799193"/>
            <a:ext cx="4041491" cy="1200329"/>
          </a:xfrm>
          <a:prstGeom prst="rect">
            <a:avLst/>
          </a:prstGeom>
          <a:noFill/>
        </p:spPr>
        <p:txBody>
          <a:bodyPr wrap="none" rtlCol="0">
            <a:spAutoFit/>
          </a:bodyPr>
          <a:lstStyle/>
          <a:p>
            <a:r>
              <a:rPr lang="en-US" sz="7200" b="1" dirty="0" smtClean="0"/>
              <a:t>PYHTON </a:t>
            </a:r>
            <a:endParaRPr lang="en-US" sz="7200" b="1" dirty="0"/>
          </a:p>
        </p:txBody>
      </p:sp>
      <p:sp>
        <p:nvSpPr>
          <p:cNvPr id="2" name="TextBox 1"/>
          <p:cNvSpPr txBox="1"/>
          <p:nvPr/>
        </p:nvSpPr>
        <p:spPr>
          <a:xfrm>
            <a:off x="8609058" y="2708728"/>
            <a:ext cx="2489200" cy="706755"/>
          </a:xfrm>
          <a:prstGeom prst="rect">
            <a:avLst/>
          </a:prstGeom>
          <a:noFill/>
        </p:spPr>
        <p:txBody>
          <a:bodyPr wrap="none" rtlCol="0">
            <a:spAutoFit/>
          </a:bodyPr>
          <a:lstStyle/>
          <a:p>
            <a:r>
              <a:rPr lang="en-US" sz="4000" b="1" dirty="0" smtClean="0">
                <a:solidFill>
                  <a:srgbClr val="FF0000"/>
                </a:solidFill>
              </a:rPr>
              <a:t> variable </a:t>
            </a:r>
            <a:endParaRPr lang="en-US" sz="4000" b="1" dirty="0" smtClean="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96144" y="134285"/>
            <a:ext cx="2266315" cy="645160"/>
          </a:xfrm>
          <a:prstGeom prst="rect">
            <a:avLst/>
          </a:prstGeom>
        </p:spPr>
        <p:txBody>
          <a:bodyPr wrap="none">
            <a:spAutoFit/>
          </a:bodyPr>
          <a:lstStyle/>
          <a:p>
            <a:r>
              <a:rPr lang="en-US" sz="3600" b="1" i="1" u="sng" dirty="0">
                <a:solidFill>
                  <a:srgbClr val="FFFF00"/>
                </a:solidFill>
              </a:rPr>
              <a:t>AGENDA</a:t>
            </a:r>
            <a:r>
              <a:rPr lang="en-US" sz="3600" dirty="0"/>
              <a:t> </a:t>
            </a:r>
            <a:endParaRPr lang="en-US" sz="3600" dirty="0"/>
          </a:p>
        </p:txBody>
      </p:sp>
      <p:sp>
        <p:nvSpPr>
          <p:cNvPr id="6" name="Text Box 5"/>
          <p:cNvSpPr txBox="1"/>
          <p:nvPr/>
        </p:nvSpPr>
        <p:spPr>
          <a:xfrm>
            <a:off x="3084830" y="2211070"/>
            <a:ext cx="5774055" cy="1938020"/>
          </a:xfrm>
          <a:prstGeom prst="rect">
            <a:avLst/>
          </a:prstGeom>
          <a:noFill/>
        </p:spPr>
        <p:txBody>
          <a:bodyPr wrap="none" rtlCol="0">
            <a:spAutoFit/>
          </a:bodyPr>
          <a:p>
            <a:pPr marL="571500" indent="-571500">
              <a:buFont typeface="Wingdings" panose="05000000000000000000" charset="0"/>
              <a:buChar char="q"/>
            </a:pPr>
            <a:r>
              <a:rPr lang="en-US" sz="4000"/>
              <a:t>what is variable</a:t>
            </a:r>
            <a:endParaRPr lang="en-US" sz="4000"/>
          </a:p>
          <a:p>
            <a:pPr marL="571500" indent="-571500">
              <a:buFont typeface="Wingdings" panose="05000000000000000000" charset="0"/>
              <a:buChar char="q"/>
            </a:pPr>
            <a:r>
              <a:rPr lang="en-US" sz="4000"/>
              <a:t>variable declaration</a:t>
            </a:r>
            <a:endParaRPr lang="en-US" sz="4000"/>
          </a:p>
          <a:p>
            <a:pPr marL="571500" indent="-571500">
              <a:buFont typeface="Wingdings" panose="05000000000000000000" charset="0"/>
              <a:buChar char="q"/>
            </a:pPr>
            <a:r>
              <a:rPr lang="en-US" sz="4000"/>
              <a:t>example with id </a:t>
            </a:r>
            <a:endParaRPr 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9431" y="180975"/>
            <a:ext cx="2991525" cy="523220"/>
          </a:xfrm>
          <a:prstGeom prst="rect">
            <a:avLst/>
          </a:prstGeom>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r>
              <a:rPr lang="en-US" sz="2800" b="1" dirty="0">
                <a:solidFill>
                  <a:srgbClr val="FF0000"/>
                </a:solidFill>
                <a:effectLst/>
              </a:rPr>
              <a:t>Python variable </a:t>
            </a:r>
            <a:endParaRPr lang="en-US" sz="2800" b="1" dirty="0">
              <a:solidFill>
                <a:srgbClr val="FF0000"/>
              </a:solidFill>
              <a:effectLst/>
            </a:endParaRPr>
          </a:p>
        </p:txBody>
      </p:sp>
      <p:sp>
        <p:nvSpPr>
          <p:cNvPr id="5" name="Text Box 4"/>
          <p:cNvSpPr txBox="1"/>
          <p:nvPr/>
        </p:nvSpPr>
        <p:spPr>
          <a:xfrm>
            <a:off x="901700" y="1339850"/>
            <a:ext cx="9896475" cy="3969385"/>
          </a:xfrm>
          <a:prstGeom prst="rect">
            <a:avLst/>
          </a:prstGeom>
          <a:noFill/>
        </p:spPr>
        <p:txBody>
          <a:bodyPr wrap="square" rtlCol="0" anchor="t">
            <a:spAutoFit/>
          </a:bodyPr>
          <a:p>
            <a:r>
              <a:rPr lang="en-US" sz="2800"/>
              <a:t>Variables are nothing but reserved memory locations to store values. This means that when you create a variable you reserve some space in memory.</a:t>
            </a:r>
            <a:endParaRPr lang="en-US" sz="2800"/>
          </a:p>
          <a:p>
            <a:endParaRPr lang="en-US" sz="2800"/>
          </a:p>
          <a:p>
            <a:r>
              <a:rPr lang="en-US" sz="2800"/>
              <a:t>Based on the data type of a variable, the interpreter allocates memory and decides what can be stored in the reserved memory. Therefore, by assigning different data types to variables, you can store integers, decimals or characters in these variables.</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0065" y="1412875"/>
            <a:ext cx="11151235" cy="4523105"/>
          </a:xfrm>
          <a:prstGeom prst="rect">
            <a:avLst/>
          </a:prstGeom>
          <a:noFill/>
        </p:spPr>
        <p:txBody>
          <a:bodyPr wrap="square" rtlCol="0" anchor="t">
            <a:spAutoFit/>
          </a:bodyPr>
          <a:p>
            <a:pPr marL="285750" indent="-285750" algn="just">
              <a:buFont typeface="Arial" panose="020B0604020202020204" pitchFamily="34" charset="0"/>
              <a:buChar char="•"/>
            </a:pPr>
            <a:r>
              <a:rPr lang="en-US" sz="2400" dirty="0">
                <a:sym typeface="+mn-ea"/>
              </a:rPr>
              <a:t>Variables are the example of identifiers. An Identifier is used to identify the literals used in the program. The rules to name an identifier are given below. </a:t>
            </a:r>
            <a:endParaRPr lang="en-US" sz="2400" dirty="0"/>
          </a:p>
          <a:p>
            <a:pPr marL="285750" lvl="0" indent="-285750" algn="just">
              <a:buFont typeface="Arial" panose="020B0604020202020204" pitchFamily="34" charset="0"/>
              <a:buChar char="•"/>
            </a:pPr>
            <a:r>
              <a:rPr lang="en-US" sz="2400" dirty="0">
                <a:sym typeface="+mn-ea"/>
              </a:rPr>
              <a:t>The first character of the variable must be an alphabet or underscore ( _ ).</a:t>
            </a:r>
            <a:endParaRPr lang="en-US" sz="2400" dirty="0"/>
          </a:p>
          <a:p>
            <a:pPr marL="285750" lvl="0" indent="-285750" algn="just">
              <a:buFont typeface="Arial" panose="020B0604020202020204" pitchFamily="34" charset="0"/>
              <a:buChar char="•"/>
            </a:pPr>
            <a:r>
              <a:rPr lang="en-US" sz="2400" dirty="0">
                <a:sym typeface="+mn-ea"/>
              </a:rPr>
              <a:t>All the characters except the first character may be an alphabet of lower-case(a-z), upper-case (A-Z), underscore or digit (0-9). </a:t>
            </a:r>
            <a:endParaRPr lang="en-US" sz="2400" dirty="0"/>
          </a:p>
          <a:p>
            <a:pPr marL="285750" lvl="0" indent="-285750" algn="just">
              <a:buFont typeface="Arial" panose="020B0604020202020204" pitchFamily="34" charset="0"/>
              <a:buChar char="•"/>
            </a:pPr>
            <a:r>
              <a:rPr lang="en-US" sz="2400" dirty="0">
                <a:sym typeface="+mn-ea"/>
              </a:rPr>
              <a:t>Identifier name must not contain any white-space, or special character (!, @, #, %, ^, &amp;, *).</a:t>
            </a:r>
            <a:endParaRPr lang="en-US" sz="2400" dirty="0"/>
          </a:p>
          <a:p>
            <a:pPr marL="285750" lvl="0" indent="-285750" algn="just">
              <a:buFont typeface="Arial" panose="020B0604020202020204" pitchFamily="34" charset="0"/>
              <a:buChar char="•"/>
            </a:pPr>
            <a:r>
              <a:rPr lang="en-US" sz="2400" dirty="0">
                <a:sym typeface="+mn-ea"/>
              </a:rPr>
              <a:t>Identifier name must not be similar to any keyword defined in the language.</a:t>
            </a:r>
            <a:endParaRPr lang="en-US" sz="2400" dirty="0"/>
          </a:p>
          <a:p>
            <a:pPr marL="285750" lvl="0" indent="-285750" algn="just">
              <a:buFont typeface="Arial" panose="020B0604020202020204" pitchFamily="34" charset="0"/>
              <a:buChar char="•"/>
            </a:pPr>
            <a:r>
              <a:rPr lang="en-US" sz="2400" dirty="0">
                <a:sym typeface="+mn-ea"/>
              </a:rPr>
              <a:t>Identifier names are case sensitive for example my name, and </a:t>
            </a:r>
            <a:r>
              <a:rPr lang="en-US" sz="2400" dirty="0" err="1">
                <a:sym typeface="+mn-ea"/>
              </a:rPr>
              <a:t>MyName</a:t>
            </a:r>
            <a:r>
              <a:rPr lang="en-US" sz="2400" dirty="0">
                <a:sym typeface="+mn-ea"/>
              </a:rPr>
              <a:t> is not the same.</a:t>
            </a:r>
            <a:endParaRPr lang="en-US" sz="2400" dirty="0"/>
          </a:p>
          <a:p>
            <a:pPr marL="285750" lvl="0" indent="-285750" algn="just">
              <a:buFont typeface="Arial" panose="020B0604020202020204" pitchFamily="34" charset="0"/>
              <a:buChar char="•"/>
            </a:pPr>
            <a:r>
              <a:rPr lang="en-US" sz="2400" dirty="0">
                <a:sym typeface="+mn-ea"/>
              </a:rPr>
              <a:t>Examples of valid identifiers : a123, _n, n_9, etc.</a:t>
            </a:r>
            <a:endParaRPr lang="en-US" sz="2400" dirty="0"/>
          </a:p>
          <a:p>
            <a:pPr marL="285750" lvl="0" indent="-285750" algn="just">
              <a:buFont typeface="Arial" panose="020B0604020202020204" pitchFamily="34" charset="0"/>
              <a:buChar char="•"/>
            </a:pPr>
            <a:r>
              <a:rPr lang="en-US" sz="2400" dirty="0">
                <a:sym typeface="+mn-ea"/>
              </a:rPr>
              <a:t>Examples of invalid identifiers: 1a, n%4, n 9, etc.</a:t>
            </a:r>
            <a:endParaRPr lang="en-US" sz="2400"/>
          </a:p>
        </p:txBody>
      </p:sp>
      <p:sp>
        <p:nvSpPr>
          <p:cNvPr id="3" name="Text Box 2"/>
          <p:cNvSpPr txBox="1"/>
          <p:nvPr/>
        </p:nvSpPr>
        <p:spPr>
          <a:xfrm>
            <a:off x="4186873" y="226060"/>
            <a:ext cx="2861945" cy="521970"/>
          </a:xfrm>
          <a:prstGeom prst="rect">
            <a:avLst/>
          </a:prstGeom>
          <a:noFill/>
        </p:spPr>
        <p:txBody>
          <a:bodyPr wrap="none" rtlCol="0" anchor="t">
            <a:spAutoFit/>
          </a:bodyPr>
          <a:p>
            <a:pPr algn="just"/>
            <a:r>
              <a:rPr lang="en-US" sz="2800" b="1" dirty="0" smtClean="0">
                <a:solidFill>
                  <a:srgbClr val="FF0000"/>
                </a:solidFill>
                <a:latin typeface="Times New Roman" panose="02020603050405020304" charset="0"/>
                <a:cs typeface="Times New Roman" panose="02020603050405020304" charset="0"/>
                <a:sym typeface="+mn-ea"/>
              </a:rPr>
              <a:t>dentifier </a:t>
            </a:r>
            <a:r>
              <a:rPr lang="en-US" sz="2800" b="1" dirty="0">
                <a:solidFill>
                  <a:srgbClr val="FF0000"/>
                </a:solidFill>
                <a:latin typeface="Times New Roman" panose="02020603050405020304" charset="0"/>
                <a:cs typeface="Times New Roman" panose="02020603050405020304" charset="0"/>
                <a:sym typeface="+mn-ea"/>
              </a:rPr>
              <a:t>Naming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ssigning Values to Variable"/>
          <p:cNvPicPr/>
          <p:nvPr/>
        </p:nvPicPr>
        <p:blipFill rotWithShape="1">
          <a:blip r:embed="rId1">
            <a:extLst>
              <a:ext uri="{28A0092B-C50C-407E-A947-70E740481C1C}">
                <a14:useLocalDpi xmlns:a14="http://schemas.microsoft.com/office/drawing/2010/main" val="0"/>
              </a:ext>
            </a:extLst>
          </a:blip>
          <a:srcRect b="7768"/>
          <a:stretch>
            <a:fillRect/>
          </a:stretch>
        </p:blipFill>
        <p:spPr bwMode="auto">
          <a:xfrm>
            <a:off x="0" y="1600516"/>
            <a:ext cx="12192000" cy="5257483"/>
          </a:xfrm>
          <a:prstGeom prst="rect">
            <a:avLst/>
          </a:prstGeom>
          <a:noFill/>
          <a:ln>
            <a:noFill/>
          </a:ln>
        </p:spPr>
      </p:pic>
      <p:sp>
        <p:nvSpPr>
          <p:cNvPr id="3" name="TextBox 2"/>
          <p:cNvSpPr txBox="1"/>
          <p:nvPr/>
        </p:nvSpPr>
        <p:spPr>
          <a:xfrm>
            <a:off x="640080" y="470262"/>
            <a:ext cx="2215515" cy="645160"/>
          </a:xfrm>
          <a:prstGeom prst="rect">
            <a:avLst/>
          </a:prstGeom>
          <a:noFill/>
        </p:spPr>
        <p:txBody>
          <a:bodyPr wrap="none" rtlCol="0">
            <a:spAutoFit/>
          </a:bodyPr>
          <a:lstStyle/>
          <a:p>
            <a:r>
              <a:rPr lang="en-US" sz="3600" b="1" dirty="0" smtClean="0">
                <a:solidFill>
                  <a:srgbClr val="FF0000"/>
                </a:solidFill>
              </a:rPr>
              <a:t>Example </a:t>
            </a:r>
            <a:endParaRPr lang="en-US" sz="3600" b="1" dirty="0" smtClean="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13990" y="1664970"/>
            <a:ext cx="5559425" cy="3107690"/>
          </a:xfrm>
          <a:prstGeom prst="rect">
            <a:avLst/>
          </a:prstGeom>
          <a:noFill/>
        </p:spPr>
        <p:txBody>
          <a:bodyPr wrap="square" rtlCol="0" anchor="t">
            <a:spAutoFit/>
          </a:bodyPr>
          <a:p>
            <a:r>
              <a:rPr lang="en-US" sz="2800"/>
              <a:t>a = 50  </a:t>
            </a:r>
            <a:endParaRPr lang="en-US" sz="2800"/>
          </a:p>
          <a:p>
            <a:r>
              <a:rPr lang="en-US" sz="2800"/>
              <a:t>b = a  </a:t>
            </a:r>
            <a:endParaRPr lang="en-US" sz="2800"/>
          </a:p>
          <a:p>
            <a:r>
              <a:rPr lang="en-US" sz="2800"/>
              <a:t>print(id(a))  </a:t>
            </a:r>
            <a:endParaRPr lang="en-US" sz="2800"/>
          </a:p>
          <a:p>
            <a:r>
              <a:rPr lang="en-US" sz="2800"/>
              <a:t>print(id(b))  </a:t>
            </a:r>
            <a:endParaRPr lang="en-US" sz="2800"/>
          </a:p>
          <a:p>
            <a:r>
              <a:rPr lang="en-US" sz="2800"/>
              <a:t># Reassigned variable a  </a:t>
            </a:r>
            <a:endParaRPr lang="en-US" sz="2800"/>
          </a:p>
          <a:p>
            <a:r>
              <a:rPr lang="en-US" sz="2800"/>
              <a:t>a = 500  </a:t>
            </a:r>
            <a:endParaRPr lang="en-US" sz="2800"/>
          </a:p>
          <a:p>
            <a:r>
              <a:rPr lang="en-US" sz="2800"/>
              <a:t>print(id(a))</a:t>
            </a:r>
            <a:endParaRPr lang="en-US" sz="2800"/>
          </a:p>
        </p:txBody>
      </p:sp>
      <p:sp>
        <p:nvSpPr>
          <p:cNvPr id="3" name="Text Box 2"/>
          <p:cNvSpPr txBox="1"/>
          <p:nvPr/>
        </p:nvSpPr>
        <p:spPr>
          <a:xfrm>
            <a:off x="4272280" y="154940"/>
            <a:ext cx="1813560" cy="521970"/>
          </a:xfrm>
          <a:prstGeom prst="rect">
            <a:avLst/>
          </a:prstGeom>
          <a:noFill/>
        </p:spPr>
        <p:txBody>
          <a:bodyPr wrap="none" rtlCol="0">
            <a:spAutoFit/>
          </a:bodyPr>
          <a:p>
            <a:pPr algn="ctr"/>
            <a:r>
              <a:rPr lang="en-US" sz="2800" b="1">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variable id</a:t>
            </a:r>
            <a:endParaRPr lang="en-US" sz="2800" b="1">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387850" y="220980"/>
            <a:ext cx="2672080" cy="521970"/>
          </a:xfrm>
          <a:prstGeom prst="rect">
            <a:avLst/>
          </a:prstGeom>
          <a:noFill/>
        </p:spPr>
        <p:txBody>
          <a:bodyPr wrap="none" rtlCol="0">
            <a:spAutoFit/>
          </a:bodyPr>
          <a:p>
            <a:r>
              <a:rPr lang="en-US" sz="2800" b="1">
                <a:solidFill>
                  <a:srgbClr val="FF0000"/>
                </a:solidFill>
                <a:latin typeface="Times New Roman" panose="02020603050405020304" charset="0"/>
                <a:cs typeface="Times New Roman" panose="02020603050405020304" charset="0"/>
              </a:rPr>
              <a:t>typss of variable</a:t>
            </a:r>
            <a:endParaRPr lang="en-US" sz="2800" b="1">
              <a:solidFill>
                <a:srgbClr val="FF0000"/>
              </a:solidFill>
              <a:latin typeface="Times New Roman" panose="02020603050405020304" charset="0"/>
              <a:cs typeface="Times New Roman" panose="02020603050405020304" charset="0"/>
            </a:endParaRPr>
          </a:p>
        </p:txBody>
      </p:sp>
      <p:sp>
        <p:nvSpPr>
          <p:cNvPr id="3" name="Text Box 2"/>
          <p:cNvSpPr txBox="1"/>
          <p:nvPr/>
        </p:nvSpPr>
        <p:spPr>
          <a:xfrm>
            <a:off x="502920" y="1225550"/>
            <a:ext cx="9633585" cy="1198880"/>
          </a:xfrm>
          <a:prstGeom prst="rect">
            <a:avLst/>
          </a:prstGeom>
          <a:noFill/>
        </p:spPr>
        <p:txBody>
          <a:bodyPr wrap="square" rtlCol="0" anchor="t">
            <a:spAutoFit/>
          </a:bodyPr>
          <a:p>
            <a:r>
              <a:rPr lang="en-US" sz="2400">
                <a:latin typeface="Times New Roman" panose="02020603050405020304" charset="0"/>
                <a:cs typeface="Times New Roman" panose="02020603050405020304" charset="0"/>
              </a:rPr>
              <a:t>There are two types of variables in Python - Local variable and Global variable. Let's understand the following variables.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
        <p:nvSpPr>
          <p:cNvPr id="4" name="Text Box 3"/>
          <p:cNvSpPr txBox="1"/>
          <p:nvPr/>
        </p:nvSpPr>
        <p:spPr>
          <a:xfrm>
            <a:off x="502920" y="2242185"/>
            <a:ext cx="9535160" cy="1198880"/>
          </a:xfrm>
          <a:prstGeom prst="rect">
            <a:avLst/>
          </a:prstGeom>
          <a:noFill/>
        </p:spPr>
        <p:txBody>
          <a:bodyPr wrap="square" rtlCol="0" anchor="t">
            <a:spAutoFit/>
          </a:bodyPr>
          <a:p>
            <a:r>
              <a:rPr lang="en-US" sz="2400" b="1">
                <a:solidFill>
                  <a:srgbClr val="FF0000"/>
                </a:solidFill>
                <a:latin typeface="Times New Roman" panose="02020603050405020304" charset="0"/>
                <a:cs typeface="Times New Roman" panose="02020603050405020304" charset="0"/>
              </a:rPr>
              <a:t>Local Variable</a:t>
            </a:r>
            <a:endParaRPr lang="en-US" sz="2400" b="1">
              <a:solidFill>
                <a:srgbClr val="FF0000"/>
              </a:solidFill>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Local variables are the variables that declared inside the function and have scope within the function. Let's understand the following example.</a:t>
            </a:r>
            <a:endParaRPr lang="en-US" sz="2400">
              <a:latin typeface="Times New Roman" panose="02020603050405020304" charset="0"/>
              <a:cs typeface="Times New Roman" panose="02020603050405020304" charset="0"/>
            </a:endParaRPr>
          </a:p>
        </p:txBody>
      </p:sp>
      <p:sp>
        <p:nvSpPr>
          <p:cNvPr id="5" name="Text Box 4"/>
          <p:cNvSpPr txBox="1"/>
          <p:nvPr/>
        </p:nvSpPr>
        <p:spPr>
          <a:xfrm>
            <a:off x="2763520" y="3441065"/>
            <a:ext cx="6200775" cy="3138170"/>
          </a:xfrm>
          <a:prstGeom prst="rect">
            <a:avLst/>
          </a:prstGeom>
          <a:noFill/>
        </p:spPr>
        <p:txBody>
          <a:bodyPr wrap="square" rtlCol="0" anchor="t">
            <a:spAutoFit/>
          </a:bodyPr>
          <a:p>
            <a:r>
              <a:rPr lang="en-US" b="1"/>
              <a:t># Declaring a function  </a:t>
            </a:r>
            <a:endParaRPr lang="en-US" b="1"/>
          </a:p>
          <a:p>
            <a:r>
              <a:rPr lang="en-US" b="1"/>
              <a:t>def deep():  </a:t>
            </a:r>
            <a:endParaRPr lang="en-US" b="1"/>
          </a:p>
          <a:p>
            <a:r>
              <a:rPr lang="en-US" b="1"/>
              <a:t>    # Defining local variables. They has scope only within a function  </a:t>
            </a:r>
            <a:endParaRPr lang="en-US" b="1"/>
          </a:p>
          <a:p>
            <a:r>
              <a:rPr lang="en-US" b="1"/>
              <a:t>    a = 1055 </a:t>
            </a:r>
            <a:endParaRPr lang="en-US" b="1"/>
          </a:p>
          <a:p>
            <a:r>
              <a:rPr lang="en-US" b="1"/>
              <a:t>    b = 4125</a:t>
            </a:r>
            <a:endParaRPr lang="en-US" b="1"/>
          </a:p>
          <a:p>
            <a:r>
              <a:rPr lang="en-US" b="1"/>
              <a:t>    c = a + b  </a:t>
            </a:r>
            <a:endParaRPr lang="en-US" b="1"/>
          </a:p>
          <a:p>
            <a:r>
              <a:rPr lang="en-US" b="1"/>
              <a:t>    print("The sum is:", c)  </a:t>
            </a:r>
            <a:endParaRPr lang="en-US" b="1"/>
          </a:p>
          <a:p>
            <a:r>
              <a:rPr lang="en-US" b="1"/>
              <a:t>  </a:t>
            </a:r>
            <a:endParaRPr lang="en-US" b="1"/>
          </a:p>
          <a:p>
            <a:r>
              <a:rPr lang="en-US" b="1"/>
              <a:t># Calling a function  </a:t>
            </a:r>
            <a:endParaRPr lang="en-US" b="1"/>
          </a:p>
          <a:p>
            <a:r>
              <a:rPr lang="en-US" b="1"/>
              <a:t>deep() </a:t>
            </a:r>
            <a:endParaRPr lang="en-US" b="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9125" y="1005205"/>
            <a:ext cx="11299190" cy="1198880"/>
          </a:xfrm>
          <a:prstGeom prst="rect">
            <a:avLst/>
          </a:prstGeom>
          <a:noFill/>
        </p:spPr>
        <p:txBody>
          <a:bodyPr wrap="square" rtlCol="0" anchor="t">
            <a:spAutoFit/>
          </a:bodyPr>
          <a:p>
            <a:r>
              <a:rPr lang="en-US" sz="2400" b="1">
                <a:solidFill>
                  <a:srgbClr val="FF0000"/>
                </a:solidFill>
                <a:latin typeface="Times New Roman" panose="02020603050405020304" charset="0"/>
                <a:cs typeface="Times New Roman" panose="02020603050405020304" charset="0"/>
              </a:rPr>
              <a:t>Global Variables</a:t>
            </a:r>
            <a:endParaRPr lang="en-US" sz="2400" b="1">
              <a:solidFill>
                <a:srgbClr val="FF0000"/>
              </a:solidFill>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Global variables can be used throughout the program, and its scope is in the entire program. We can use global variables inside or outside the function.</a:t>
            </a:r>
            <a:endParaRPr lang="en-US" sz="2400">
              <a:latin typeface="Times New Roman" panose="02020603050405020304" charset="0"/>
              <a:cs typeface="Times New Roman" panose="02020603050405020304" charset="0"/>
            </a:endParaRPr>
          </a:p>
        </p:txBody>
      </p:sp>
      <p:sp>
        <p:nvSpPr>
          <p:cNvPr id="3" name="Text Box 2"/>
          <p:cNvSpPr txBox="1"/>
          <p:nvPr/>
        </p:nvSpPr>
        <p:spPr>
          <a:xfrm>
            <a:off x="2829560" y="2451100"/>
            <a:ext cx="5459730" cy="3969385"/>
          </a:xfrm>
          <a:prstGeom prst="rect">
            <a:avLst/>
          </a:prstGeom>
          <a:noFill/>
        </p:spPr>
        <p:txBody>
          <a:bodyPr wrap="square" rtlCol="0" anchor="t">
            <a:spAutoFit/>
          </a:bodyPr>
          <a:p>
            <a:r>
              <a:rPr lang="en-US" b="1"/>
              <a:t># Declare a variable and initialize it  </a:t>
            </a:r>
            <a:endParaRPr lang="en-US" b="1"/>
          </a:p>
          <a:p>
            <a:r>
              <a:rPr lang="en-US" b="1"/>
              <a:t>x = 101  </a:t>
            </a:r>
            <a:endParaRPr lang="en-US" b="1"/>
          </a:p>
          <a:p>
            <a:r>
              <a:rPr lang="en-US" b="1"/>
              <a:t>  </a:t>
            </a:r>
            <a:endParaRPr lang="en-US" b="1"/>
          </a:p>
          <a:p>
            <a:r>
              <a:rPr lang="en-US" b="1"/>
              <a:t># Global variable in function  </a:t>
            </a:r>
            <a:endParaRPr lang="en-US" b="1"/>
          </a:p>
          <a:p>
            <a:r>
              <a:rPr lang="en-US" b="1"/>
              <a:t>def deep():  </a:t>
            </a:r>
            <a:endParaRPr lang="en-US" b="1"/>
          </a:p>
          <a:p>
            <a:r>
              <a:rPr lang="en-US" b="1"/>
              <a:t>    # printing a global variable  </a:t>
            </a:r>
            <a:endParaRPr lang="en-US" b="1"/>
          </a:p>
          <a:p>
            <a:r>
              <a:rPr lang="en-US" b="1"/>
              <a:t>    global x  </a:t>
            </a:r>
            <a:endParaRPr lang="en-US" b="1"/>
          </a:p>
          <a:p>
            <a:r>
              <a:rPr lang="en-US" b="1"/>
              <a:t>    print(x)  </a:t>
            </a:r>
            <a:endParaRPr lang="en-US" b="1"/>
          </a:p>
          <a:p>
            <a:r>
              <a:rPr lang="en-US" b="1"/>
              <a:t>    # modifying a global variable  </a:t>
            </a:r>
            <a:endParaRPr lang="en-US" b="1"/>
          </a:p>
          <a:p>
            <a:r>
              <a:rPr lang="en-US" b="1"/>
              <a:t>    x = 'Welcome To Javatpoint'  </a:t>
            </a:r>
            <a:endParaRPr lang="en-US" b="1"/>
          </a:p>
          <a:p>
            <a:r>
              <a:rPr lang="en-US" b="1"/>
              <a:t>    print(x)  </a:t>
            </a:r>
            <a:endParaRPr lang="en-US" b="1"/>
          </a:p>
          <a:p>
            <a:r>
              <a:rPr lang="en-US" b="1"/>
              <a:t>  </a:t>
            </a:r>
            <a:endParaRPr lang="en-US" b="1"/>
          </a:p>
          <a:p>
            <a:r>
              <a:rPr lang="en-US" b="1"/>
              <a:t>deep()  </a:t>
            </a:r>
            <a:endParaRPr lang="en-US" b="1"/>
          </a:p>
          <a:p>
            <a:r>
              <a:rPr lang="en-US" b="1"/>
              <a:t>print(x)  </a:t>
            </a:r>
            <a:endParaRPr lang="en-US" b="1"/>
          </a:p>
        </p:txBody>
      </p:sp>
    </p:spTree>
  </p:cSld>
  <p:clrMapOvr>
    <a:masterClrMapping/>
  </p:clrMapOvr>
</p:sld>
</file>

<file path=ppt/theme/theme1.xml><?xml version="1.0" encoding="utf-8"?>
<a:theme xmlns:a="http://schemas.openxmlformats.org/drawingml/2006/main" name="1_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2263</Words>
  <Application>WPS Presentation</Application>
  <PresentationFormat>Widescreen</PresentationFormat>
  <Paragraphs>76</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Wingdings 3</vt:lpstr>
      <vt:lpstr>Arial</vt:lpstr>
      <vt:lpstr>Wingdings</vt:lpstr>
      <vt:lpstr>Century Gothic</vt:lpstr>
      <vt:lpstr>Microsoft YaHei</vt:lpstr>
      <vt:lpstr>Arial Unicode MS</vt:lpstr>
      <vt:lpstr>Calibri</vt:lpstr>
      <vt:lpstr>Times New Roman</vt:lpstr>
      <vt:lpstr>1_Data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kumar</dc:creator>
  <cp:lastModifiedBy>deepak kumar</cp:lastModifiedBy>
  <cp:revision>18</cp:revision>
  <dcterms:created xsi:type="dcterms:W3CDTF">2020-10-19T21:01:00Z</dcterms:created>
  <dcterms:modified xsi:type="dcterms:W3CDTF">2021-02-02T19:36:02Z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