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5" r:id="rId6"/>
    <p:sldId id="278" r:id="rId7"/>
    <p:sldId id="287" r:id="rId8"/>
    <p:sldId id="261" r:id="rId9"/>
    <p:sldId id="290" r:id="rId10"/>
    <p:sldId id="291" r:id="rId11"/>
    <p:sldId id="293" r:id="rId12"/>
    <p:sldId id="294" r:id="rId13"/>
    <p:sldId id="295" r:id="rId14"/>
    <p:sldId id="296" r:id="rId15"/>
    <p:sldId id="289" r:id="rId16"/>
    <p:sldId id="298" r:id="rId17"/>
    <p:sldId id="281" r:id="rId18"/>
    <p:sldId id="283" r:id="rId19"/>
    <p:sldId id="297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3595" autoAdjust="0"/>
  </p:normalViewPr>
  <p:slideViewPr>
    <p:cSldViewPr snapToGrid="0">
      <p:cViewPr>
        <p:scale>
          <a:sx n="80" d="100"/>
          <a:sy n="80" d="100"/>
        </p:scale>
        <p:origin x="276" y="-22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D-Wine!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9813" y="5243803"/>
            <a:ext cx="3222058" cy="964620"/>
          </a:xfrm>
        </p:spPr>
        <p:txBody>
          <a:bodyPr/>
          <a:lstStyle/>
          <a:p>
            <a:r>
              <a:rPr lang="en-US" b="1" dirty="0"/>
              <a:t>- Win Consultants</a:t>
            </a:r>
          </a:p>
          <a:p>
            <a:r>
              <a:rPr lang="en-US" b="1" dirty="0"/>
              <a:t>    December , 2020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CEC8F7-45D4-4174-84FA-9C670953FE3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7681" r="17681"/>
          <a:stretch>
            <a:fillRect/>
          </a:stretch>
        </p:blipFill>
        <p:spPr/>
      </p:pic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28D46039-6E40-4B5F-93D4-C2A9D53A9FD3}"/>
              </a:ext>
            </a:extLst>
          </p:cNvPr>
          <p:cNvSpPr txBox="1">
            <a:spLocks/>
          </p:cNvSpPr>
          <p:nvPr/>
        </p:nvSpPr>
        <p:spPr>
          <a:xfrm>
            <a:off x="1325619" y="1898436"/>
            <a:ext cx="3222058" cy="96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DC63A02D-DD56-47E9-ABD9-11085B3470F2}"/>
              </a:ext>
            </a:extLst>
          </p:cNvPr>
          <p:cNvSpPr txBox="1">
            <a:spLocks/>
          </p:cNvSpPr>
          <p:nvPr/>
        </p:nvSpPr>
        <p:spPr>
          <a:xfrm>
            <a:off x="683885" y="1685884"/>
            <a:ext cx="4505526" cy="96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              Analysis of wines at Winex Corp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analysis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5CECC-6C39-4790-8FA4-1D469289A2DA}"/>
              </a:ext>
            </a:extLst>
          </p:cNvPr>
          <p:cNvSpPr txBox="1">
            <a:spLocks/>
          </p:cNvSpPr>
          <p:nvPr/>
        </p:nvSpPr>
        <p:spPr>
          <a:xfrm>
            <a:off x="1864830" y="5029819"/>
            <a:ext cx="9212745" cy="1355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As the quality of wine increases, the density decreases. Fine grade wines that Winex produces has a median density of 0.9918 and Low Grade wines have density of 0.994.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Few outliers at higher level of density for Fine Grade wines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E707C3-97B9-41EB-B95D-A7013F2755E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64830" y="1654795"/>
            <a:ext cx="9039226" cy="3327400"/>
          </a:xfrm>
        </p:spPr>
      </p:pic>
    </p:spTree>
    <p:extLst>
      <p:ext uri="{BB962C8B-B14F-4D97-AF65-F5344CB8AC3E}">
        <p14:creationId xmlns:p14="http://schemas.microsoft.com/office/powerpoint/2010/main" val="404265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Chlorides analysis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5CECC-6C39-4790-8FA4-1D469289A2DA}"/>
              </a:ext>
            </a:extLst>
          </p:cNvPr>
          <p:cNvSpPr txBox="1">
            <a:spLocks/>
          </p:cNvSpPr>
          <p:nvPr/>
        </p:nvSpPr>
        <p:spPr>
          <a:xfrm>
            <a:off x="1864830" y="5029819"/>
            <a:ext cx="8831745" cy="1355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Quantity of chlorides decreases slightly as the wine quality increases. Low wines have a median of 0.045g/L and fine wines have a median of 0.035g/L.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C15449-49FA-4B77-B997-65F23421A6D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657350" y="1625600"/>
            <a:ext cx="9039225" cy="3404219"/>
          </a:xfrm>
        </p:spPr>
      </p:pic>
    </p:spTree>
    <p:extLst>
      <p:ext uri="{BB962C8B-B14F-4D97-AF65-F5344CB8AC3E}">
        <p14:creationId xmlns:p14="http://schemas.microsoft.com/office/powerpoint/2010/main" val="15748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4872A-7842-4250-B54A-BED5C32040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74CE1-A62F-4D02-86BA-F73991ADA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0E62EA-3DC9-4539-9A89-1AE9B7F150C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843168" y="1477963"/>
            <a:ext cx="5787358" cy="398437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11239F9-6323-42B9-98EC-F31A4203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Sulfur Dioxide analysis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881F8-265A-45A6-B699-E1C0CD91E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23" y="1477963"/>
            <a:ext cx="5472559" cy="37918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81BB64-DF8A-46C9-8508-280F9EB2EB56}"/>
              </a:ext>
            </a:extLst>
          </p:cNvPr>
          <p:cNvSpPr txBox="1">
            <a:spLocks/>
          </p:cNvSpPr>
          <p:nvPr/>
        </p:nvSpPr>
        <p:spPr>
          <a:xfrm>
            <a:off x="6436895" y="5438274"/>
            <a:ext cx="5289885" cy="114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Free sulfur dioxide is directly correlated with Total Sulfur Dioxide and it’s proportion increases along with the wine Grade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FBD1B8-5E61-4D51-B2BB-B4A3E021B2B3}"/>
              </a:ext>
            </a:extLst>
          </p:cNvPr>
          <p:cNvSpPr txBox="1">
            <a:spLocks/>
          </p:cNvSpPr>
          <p:nvPr/>
        </p:nvSpPr>
        <p:spPr>
          <a:xfrm>
            <a:off x="561474" y="5462337"/>
            <a:ext cx="4412033" cy="1118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Largely Negative correlation between alcohol and total sulfur dioxide with Fine wines having very low variation</a:t>
            </a:r>
          </a:p>
        </p:txBody>
      </p:sp>
    </p:spTree>
    <p:extLst>
      <p:ext uri="{BB962C8B-B14F-4D97-AF65-F5344CB8AC3E}">
        <p14:creationId xmlns:p14="http://schemas.microsoft.com/office/powerpoint/2010/main" val="187619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4872A-7842-4250-B54A-BED5C32040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74CE1-A62F-4D02-86BA-F73991ADA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1239F9-6323-42B9-98EC-F31A4203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-20303"/>
            <a:ext cx="10499725" cy="1355724"/>
          </a:xfrm>
        </p:spPr>
        <p:txBody>
          <a:bodyPr/>
          <a:lstStyle/>
          <a:p>
            <a:r>
              <a:rPr lang="en-US" dirty="0"/>
              <a:t>Analysis of Multiple Variables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D1877A-AFF3-4734-925C-A3BE0BB0F4FD}"/>
              </a:ext>
            </a:extLst>
          </p:cNvPr>
          <p:cNvSpPr txBox="1">
            <a:spLocks/>
          </p:cNvSpPr>
          <p:nvPr/>
        </p:nvSpPr>
        <p:spPr>
          <a:xfrm>
            <a:off x="8313820" y="1022685"/>
            <a:ext cx="3645633" cy="1355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A152C3E-F5D4-469E-A7BF-123B666C8C3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38202" y="1436861"/>
            <a:ext cx="5879885" cy="4860925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964840-919D-45A4-9D52-34F214E803F3}"/>
              </a:ext>
            </a:extLst>
          </p:cNvPr>
          <p:cNvSpPr txBox="1">
            <a:spLocks/>
          </p:cNvSpPr>
          <p:nvPr/>
        </p:nvSpPr>
        <p:spPr>
          <a:xfrm>
            <a:off x="6718087" y="2074534"/>
            <a:ext cx="4412033" cy="37607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Negative correlation between alcohol and density – wines that have more alcohol are less dense in nature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Positive correlation between residual sugar and density.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Infact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, residual sugar is one of the factors that contributes to increasing density</a:t>
            </a:r>
          </a:p>
        </p:txBody>
      </p:sp>
    </p:spTree>
    <p:extLst>
      <p:ext uri="{BB962C8B-B14F-4D97-AF65-F5344CB8AC3E}">
        <p14:creationId xmlns:p14="http://schemas.microsoft.com/office/powerpoint/2010/main" val="65059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D264-B274-4D4C-8E2B-C6F7606B25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3713" y="710476"/>
            <a:ext cx="1700645" cy="526619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Ingredient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4BB509D-E79A-48CF-9C7A-2B385FD379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8CD27B-109C-41C9-9CF4-85F532F66BBB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250B1-900B-43D3-8EDD-BE6CF4EB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61" y="1366833"/>
            <a:ext cx="644383" cy="64438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CB2722-306C-4E61-B7C6-100A3FA8AA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98044" y="1502779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Alcohol</a:t>
            </a:r>
            <a:r>
              <a:rPr lang="en-US" sz="1600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DA0B0AA-2049-49F1-9446-71629AE813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79349" y="710475"/>
            <a:ext cx="1700645" cy="52661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Strategy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26A31BB-EA5F-49B9-9CF1-208D6A83BE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99097" y="686659"/>
            <a:ext cx="2014030" cy="526619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Key Benefits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D1E28DB-29B6-48C4-A35D-052CDF5CF429}"/>
              </a:ext>
            </a:extLst>
          </p:cNvPr>
          <p:cNvSpPr/>
          <p:nvPr/>
        </p:nvSpPr>
        <p:spPr>
          <a:xfrm>
            <a:off x="5357191" y="1469512"/>
            <a:ext cx="205200" cy="411166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C6971C0-46F0-43CA-A937-2CFE571B57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78689" y="1510685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12-14 %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012DBAB-2171-46B8-8026-6662B5266C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79979" y="1404354"/>
            <a:ext cx="2968297" cy="723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Bolder and Richer wine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ea typeface="+mn-ea"/>
                <a:cs typeface="Biome Light" panose="020B0303030204020804" pitchFamily="34" charset="0"/>
              </a:rPr>
              <a:t>Fuller flavour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AD50A9-1B67-49B8-B7D9-7E356BCC4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50" y="2248912"/>
            <a:ext cx="644383" cy="644383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4FCAF1-656C-4E6B-975F-DA5BA3ACA4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2401" y="2471677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pH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BB7FEAA-ECA6-4897-BA3A-98A4B4228330}"/>
              </a:ext>
            </a:extLst>
          </p:cNvPr>
          <p:cNvSpPr/>
          <p:nvPr/>
        </p:nvSpPr>
        <p:spPr>
          <a:xfrm>
            <a:off x="5226180" y="2463664"/>
            <a:ext cx="457200" cy="205787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39825C5-AE66-4D0F-9A45-421120380B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37916" y="2425402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3.1 – 3.3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7768C80-DC3B-41CD-A8AF-F60608F05F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90353" y="2257731"/>
            <a:ext cx="2968297" cy="723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Crisper taste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ea typeface="+mn-ea"/>
                <a:cs typeface="Biome Light" panose="020B0303030204020804" pitchFamily="34" charset="0"/>
              </a:rPr>
              <a:t>More consumption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F7A15F5-6828-4BE1-950A-A832A1F3C6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2400" y="3335419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Density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8B16A0-5C02-468C-A517-08B06CC3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96" y="3112809"/>
            <a:ext cx="668740" cy="694742"/>
          </a:xfrm>
          <a:prstGeom prst="rect">
            <a:avLst/>
          </a:prstGeom>
        </p:spPr>
      </p:pic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F8DE3FE2-8E29-4A2D-9CAF-10F47A96A6BB}"/>
              </a:ext>
            </a:extLst>
          </p:cNvPr>
          <p:cNvSpPr/>
          <p:nvPr/>
        </p:nvSpPr>
        <p:spPr>
          <a:xfrm>
            <a:off x="5245380" y="3359120"/>
            <a:ext cx="457200" cy="205787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EA0EC6E-E633-4432-8139-5EFA72B0C3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30740" y="3301597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0.99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D4AB9E-EF69-4E27-9CCF-41D641E3B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96" y="4970064"/>
            <a:ext cx="668740" cy="644383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A944DDD-8871-423F-92EA-62B02A6C2C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2400" y="5107524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Residual Sugar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D8F7593-0231-41E3-9AAF-C006FB49B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96" y="4087668"/>
            <a:ext cx="668740" cy="633984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6FBC2F7-FB71-4864-8004-8D65194DCB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2400" y="4243782"/>
            <a:ext cx="2165016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ea typeface="+mn-ea"/>
                <a:cs typeface="Biome Light" panose="020B0303030204020804" pitchFamily="34" charset="0"/>
              </a:rPr>
              <a:t>Total Sulfur D</a:t>
            </a:r>
            <a:r>
              <a:rPr lang="en-US" sz="1600" b="1" dirty="0" err="1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ioxide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48E4B48E-67E6-49E1-A634-FD226005B872}"/>
              </a:ext>
            </a:extLst>
          </p:cNvPr>
          <p:cNvSpPr/>
          <p:nvPr/>
        </p:nvSpPr>
        <p:spPr>
          <a:xfrm>
            <a:off x="5241990" y="4309312"/>
            <a:ext cx="457200" cy="205787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825E3E6F-B0F1-4316-9F0C-D2CAA292957C}"/>
              </a:ext>
            </a:extLst>
          </p:cNvPr>
          <p:cNvSpPr/>
          <p:nvPr/>
        </p:nvSpPr>
        <p:spPr>
          <a:xfrm rot="10800000">
            <a:off x="5367990" y="4999568"/>
            <a:ext cx="205200" cy="4104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13AF675-F19D-4C3D-BE91-FC6154F4EE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30740" y="4212501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ea typeface="+mn-ea"/>
                <a:cs typeface="Biome Light" panose="020B0303030204020804" pitchFamily="34" charset="0"/>
              </a:rPr>
              <a:t>120mg/L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78E22D59-C610-41BD-8EDF-9B3B38F6E6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68489" y="5049776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ea typeface="+mn-ea"/>
                <a:cs typeface="Biome Light" panose="020B0303030204020804" pitchFamily="34" charset="0"/>
              </a:rPr>
              <a:t>2g/L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C89BEAA-73CB-4F23-8473-213C533BD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796" y="5851381"/>
            <a:ext cx="668740" cy="594066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FA2F44A-8E3A-4053-9892-A87048F937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95133" y="5977641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Chlorides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C9176F2D-B7ED-445B-8AAE-ADDBDB448094}"/>
              </a:ext>
            </a:extLst>
          </p:cNvPr>
          <p:cNvSpPr/>
          <p:nvPr/>
        </p:nvSpPr>
        <p:spPr>
          <a:xfrm>
            <a:off x="5248337" y="5993541"/>
            <a:ext cx="457200" cy="205787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ED9A705-ABA3-4193-B5EF-B7325B3F4E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30740" y="5950242"/>
            <a:ext cx="1700645" cy="5266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ea typeface="+mn-ea"/>
                <a:cs typeface="Biome Light" panose="020B0303030204020804" pitchFamily="34" charset="0"/>
              </a:rPr>
              <a:t>0.035g/L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18428CE-B8F5-4A19-B4A1-71B16C8BE7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11894" y="3252152"/>
            <a:ext cx="2968297" cy="723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Better alcohol content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ED05047-3D0D-4679-B9EB-772EEF9B80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90353" y="4145355"/>
            <a:ext cx="2968297" cy="723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Antimicrobial quality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ea typeface="+mn-ea"/>
                <a:cs typeface="Biome Light" panose="020B0303030204020804" pitchFamily="34" charset="0"/>
              </a:rPr>
              <a:t>Ant</a:t>
            </a:r>
            <a:r>
              <a:rPr lang="en-US" sz="1600" b="1" dirty="0" err="1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i</a:t>
            </a: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-oxidant effect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D2CDD969-4C83-4D2A-976A-393F8AA9A4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90353" y="5009097"/>
            <a:ext cx="2968297" cy="723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Wine stability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Prevent re-fermentation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63EE3E6-6803-4F85-8915-3309CD6355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90352" y="5809605"/>
            <a:ext cx="2968297" cy="7234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Less salty taste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More customers</a:t>
            </a:r>
          </a:p>
        </p:txBody>
      </p:sp>
    </p:spTree>
    <p:extLst>
      <p:ext uri="{BB962C8B-B14F-4D97-AF65-F5344CB8AC3E}">
        <p14:creationId xmlns:p14="http://schemas.microsoft.com/office/powerpoint/2010/main" val="34493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060" y="271352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9448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D264-B274-4D4C-8E2B-C6F7606B25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99221" y="2195969"/>
            <a:ext cx="5715000" cy="447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Sales data of Winex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To understand profitability of various Wine Grades</a:t>
            </a: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cs typeface="Biome Light" panose="020B03030302040208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Market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Deep dive on wines that sell more in which markets</a:t>
            </a: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5C3C5043-9E0B-4C7C-B3D8-6124850B40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15077-39AD-4FB2-A061-5884E8516F91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3DF2B33-BC48-4D46-B964-C5A8BFDD04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081" r="18081"/>
          <a:stretch>
            <a:fillRect/>
          </a:stretch>
        </p:blipFill>
        <p:spPr>
          <a:xfrm>
            <a:off x="1625266" y="2125579"/>
            <a:ext cx="3924300" cy="3314700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EFFCE6-B714-4312-995E-9A4A689D43F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789" y="2371311"/>
            <a:ext cx="4667250" cy="3398837"/>
          </a:xfrm>
        </p:spPr>
        <p:txBody>
          <a:bodyPr/>
          <a:lstStyle/>
          <a:p>
            <a:r>
              <a:rPr lang="en-US" dirty="0"/>
              <a:t>01 Problem Statement</a:t>
            </a:r>
          </a:p>
          <a:p>
            <a:r>
              <a:rPr lang="en-US" dirty="0"/>
              <a:t>02 Analysis</a:t>
            </a:r>
          </a:p>
          <a:p>
            <a:r>
              <a:rPr lang="en-US" dirty="0"/>
              <a:t>03 Recommendations</a:t>
            </a:r>
          </a:p>
          <a:p>
            <a:r>
              <a:rPr lang="en-US" dirty="0"/>
              <a:t>04 Next steps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17" y="419675"/>
            <a:ext cx="5584135" cy="134061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4530676" cy="4391025"/>
          </a:xfrm>
        </p:spPr>
        <p:txBody>
          <a:bodyPr/>
          <a:lstStyle/>
          <a:p>
            <a:r>
              <a:rPr lang="en-US" dirty="0"/>
              <a:t>Winex has been operating in the French wine market for the past 15 years and is keen to increase market share by improving their wine quality</a:t>
            </a:r>
          </a:p>
          <a:p>
            <a:r>
              <a:rPr lang="en-US" dirty="0"/>
              <a:t>Winex would now wish to understand what are the mix of key ingredients that would help Winex produce best quality wines.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37BF99D-198D-4977-ABBA-25DADAEFBB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112" b="3112"/>
          <a:stretch>
            <a:fillRect/>
          </a:stretch>
        </p:blipFill>
        <p:spPr>
          <a:xfrm>
            <a:off x="6471808" y="0"/>
            <a:ext cx="4953000" cy="5373858"/>
          </a:xfr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of Wines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50405C-B63C-4C56-B935-6B116B17CC8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04950" y="1038295"/>
            <a:ext cx="8645550" cy="3812002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5CECC-6C39-4790-8FA4-1D469289A2DA}"/>
              </a:ext>
            </a:extLst>
          </p:cNvPr>
          <p:cNvSpPr txBox="1">
            <a:spLocks/>
          </p:cNvSpPr>
          <p:nvPr/>
        </p:nvSpPr>
        <p:spPr>
          <a:xfrm>
            <a:off x="1226655" y="4850297"/>
            <a:ext cx="10714548" cy="2319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Winex produces 7 unique qualities of wine from Quality 3(low quality)  to Quality 9(high quality)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Quality 6 followed by Quality 5 are most produced (1670 and 954 wines respectively)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Very few high qualities wines are produced (Winex produces only 5 of Quality 9 and 124 of Quality 8)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various ingredients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5CECC-6C39-4790-8FA4-1D469289A2DA}"/>
              </a:ext>
            </a:extLst>
          </p:cNvPr>
          <p:cNvSpPr txBox="1">
            <a:spLocks/>
          </p:cNvSpPr>
          <p:nvPr/>
        </p:nvSpPr>
        <p:spPr>
          <a:xfrm>
            <a:off x="6676810" y="1552010"/>
            <a:ext cx="4940328" cy="4702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Alcohol is positively correlated with wine quality and alcohol content has the biggest impact on the quality of wine (correlation coefficient 0.45)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Strong negative correlation between alcohol content and the density of wine(-0.76).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Strong positive correlation(0.65) between free sulfur dioxide and total sulfur dioxide.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High positive correlation(0.7) between residual sugar and density of wine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6099BB8-B2C2-46DE-A5E7-BF5D18A1925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935144" y="1626057"/>
            <a:ext cx="5594136" cy="4860925"/>
          </a:xfrm>
        </p:spPr>
      </p:pic>
    </p:spTree>
    <p:extLst>
      <p:ext uri="{BB962C8B-B14F-4D97-AF65-F5344CB8AC3E}">
        <p14:creationId xmlns:p14="http://schemas.microsoft.com/office/powerpoint/2010/main" val="8936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Wines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5CECC-6C39-4790-8FA4-1D469289A2DA}"/>
              </a:ext>
            </a:extLst>
          </p:cNvPr>
          <p:cNvSpPr txBox="1">
            <a:spLocks/>
          </p:cNvSpPr>
          <p:nvPr/>
        </p:nvSpPr>
        <p:spPr>
          <a:xfrm>
            <a:off x="1655280" y="5039344"/>
            <a:ext cx="9698519" cy="144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Creation of 3 Grades of wine – Low(upto 4), Medium(upto 7) and Fine(8 and above)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Winex produces 93.2% of Medium wines (3342 wines), followed by 3.6% of Fine wines(129 wines) and 3.2% of Low grade wines(113 wines)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258F07-8466-449D-8B43-ADFF7A13FDF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477126" y="1143000"/>
            <a:ext cx="4566068" cy="4102768"/>
          </a:xfrm>
        </p:spPr>
      </p:pic>
    </p:spTree>
    <p:extLst>
      <p:ext uri="{BB962C8B-B14F-4D97-AF65-F5344CB8AC3E}">
        <p14:creationId xmlns:p14="http://schemas.microsoft.com/office/powerpoint/2010/main" val="59197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analysis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5CECC-6C39-4790-8FA4-1D469289A2DA}"/>
              </a:ext>
            </a:extLst>
          </p:cNvPr>
          <p:cNvSpPr txBox="1">
            <a:spLocks/>
          </p:cNvSpPr>
          <p:nvPr/>
        </p:nvSpPr>
        <p:spPr>
          <a:xfrm>
            <a:off x="1864830" y="5029820"/>
            <a:ext cx="9698519" cy="9423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Alcohol content increases as the Wine Grade increases. The Fine wines have a far higher median amount of alcohol(approx. 12.2%) than Low and Medium Wines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DEA752-BA5B-4DF2-BE7B-D07D1AE2687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724806" y="1214894"/>
            <a:ext cx="8962244" cy="3571875"/>
          </a:xfrm>
        </p:spPr>
      </p:pic>
    </p:spTree>
    <p:extLst>
      <p:ext uri="{BB962C8B-B14F-4D97-AF65-F5344CB8AC3E}">
        <p14:creationId xmlns:p14="http://schemas.microsoft.com/office/powerpoint/2010/main" val="266104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 analysis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5CECC-6C39-4790-8FA4-1D469289A2DA}"/>
              </a:ext>
            </a:extLst>
          </p:cNvPr>
          <p:cNvSpPr txBox="1">
            <a:spLocks/>
          </p:cNvSpPr>
          <p:nvPr/>
        </p:nvSpPr>
        <p:spPr>
          <a:xfrm>
            <a:off x="1864830" y="5029820"/>
            <a:ext cx="9212745" cy="13557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pH increases only slightly as the wine grade increases from Low to Fine Grade. It varies from a range of 3.1-3.3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More number of outliers at Medium Grade compared to those at Low and Fine Grade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B44BC8-3873-4491-9095-B55A46CEE7D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04950" y="1301751"/>
            <a:ext cx="9505950" cy="3613150"/>
          </a:xfrm>
        </p:spPr>
      </p:pic>
    </p:spTree>
    <p:extLst>
      <p:ext uri="{BB962C8B-B14F-4D97-AF65-F5344CB8AC3E}">
        <p14:creationId xmlns:p14="http://schemas.microsoft.com/office/powerpoint/2010/main" val="40230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1370</TotalTime>
  <Words>623</Words>
  <Application>Microsoft Office PowerPoint</Application>
  <PresentationFormat>Widescreen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Biome Light</vt:lpstr>
      <vt:lpstr>Calibri</vt:lpstr>
      <vt:lpstr>Office Theme</vt:lpstr>
      <vt:lpstr>D-Wine!</vt:lpstr>
      <vt:lpstr>Agenda</vt:lpstr>
      <vt:lpstr>Problem Statement</vt:lpstr>
      <vt:lpstr>Analysis</vt:lpstr>
      <vt:lpstr>Qualities of Wines</vt:lpstr>
      <vt:lpstr>Heat Map of various ingredients</vt:lpstr>
      <vt:lpstr>Categories of Wines</vt:lpstr>
      <vt:lpstr>Alcohol analysis</vt:lpstr>
      <vt:lpstr>pH analysis</vt:lpstr>
      <vt:lpstr>Density analysis</vt:lpstr>
      <vt:lpstr>Chlorides analysis</vt:lpstr>
      <vt:lpstr>Total Sulfur Dioxide analysis</vt:lpstr>
      <vt:lpstr>Analysis of Multiple Variables</vt:lpstr>
      <vt:lpstr>Recommendations</vt:lpstr>
      <vt:lpstr>PowerPoint Presentation</vt:lpstr>
      <vt:lpstr>Next steps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deepaksaldanha@outlook.com</dc:creator>
  <cp:lastModifiedBy>deepaksaldanha@outlook.com</cp:lastModifiedBy>
  <cp:revision>138</cp:revision>
  <dcterms:created xsi:type="dcterms:W3CDTF">2020-12-16T17:11:48Z</dcterms:created>
  <dcterms:modified xsi:type="dcterms:W3CDTF">2020-12-17T16:02:12Z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