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17"/>
  </p:notesMasterIdLst>
  <p:sldIdLst>
    <p:sldId id="256" r:id="rId2"/>
    <p:sldId id="270" r:id="rId3"/>
    <p:sldId id="257" r:id="rId4"/>
    <p:sldId id="258" r:id="rId5"/>
    <p:sldId id="271" r:id="rId6"/>
    <p:sldId id="259" r:id="rId7"/>
    <p:sldId id="260" r:id="rId8"/>
    <p:sldId id="261" r:id="rId9"/>
    <p:sldId id="262" r:id="rId10"/>
    <p:sldId id="263" r:id="rId11"/>
    <p:sldId id="272" r:id="rId12"/>
    <p:sldId id="269"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0" d="100"/>
          <a:sy n="90" d="100"/>
        </p:scale>
        <p:origin x="3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D6255-D0D6-44D3-8450-60793E7AE905}" type="datetimeFigureOut">
              <a:rPr lang="en-IN" smtClean="0"/>
              <a:t>20-07-2020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1F26C-0114-4689-B9A4-28FC9950462D}" type="slidenum">
              <a:rPr lang="en-IN" smtClean="0"/>
              <a:t>‹#›</a:t>
            </a:fld>
            <a:endParaRPr lang="en-IN" dirty="0"/>
          </a:p>
        </p:txBody>
      </p:sp>
    </p:spTree>
    <p:extLst>
      <p:ext uri="{BB962C8B-B14F-4D97-AF65-F5344CB8AC3E}">
        <p14:creationId xmlns:p14="http://schemas.microsoft.com/office/powerpoint/2010/main" val="369363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BF6D80D4-0D6B-4459-A38D-52D672F9BC80}" type="datetimeFigureOut">
              <a:rPr lang="en-IN" smtClean="0"/>
              <a:t>20-07-2020</a:t>
            </a:fld>
            <a:endParaRPr lang="en-IN"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5ED9D68D-109F-41B8-8ACE-526D3405F0A2}" type="slidenum">
              <a:rPr lang="en-IN" smtClean="0"/>
              <a:t>‹#›</a:t>
            </a:fld>
            <a:endParaRPr lang="en-IN" dirty="0"/>
          </a:p>
        </p:txBody>
      </p:sp>
    </p:spTree>
    <p:extLst>
      <p:ext uri="{BB962C8B-B14F-4D97-AF65-F5344CB8AC3E}">
        <p14:creationId xmlns:p14="http://schemas.microsoft.com/office/powerpoint/2010/main" val="503709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37078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123189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1995799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435265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253918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2666643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2166764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369924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279912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290497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749175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13040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318822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23773631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245798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D80D4-0D6B-4459-A38D-52D672F9BC80}" type="datetimeFigureOut">
              <a:rPr lang="en-IN" smtClean="0"/>
              <a:t>20-07-2020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ED9D68D-109F-41B8-8ACE-526D3405F0A2}" type="slidenum">
              <a:rPr lang="en-IN" smtClean="0"/>
              <a:t>‹#›</a:t>
            </a:fld>
            <a:endParaRPr lang="en-IN" dirty="0"/>
          </a:p>
        </p:txBody>
      </p:sp>
    </p:spTree>
    <p:extLst>
      <p:ext uri="{BB962C8B-B14F-4D97-AF65-F5344CB8AC3E}">
        <p14:creationId xmlns:p14="http://schemas.microsoft.com/office/powerpoint/2010/main" val="169023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F6D80D4-0D6B-4459-A38D-52D672F9BC80}" type="datetimeFigureOut">
              <a:rPr lang="en-IN" smtClean="0"/>
              <a:t>20-07-2020</a:t>
            </a:fld>
            <a:endParaRPr lang="en-IN"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ED9D68D-109F-41B8-8ACE-526D3405F0A2}" type="slidenum">
              <a:rPr lang="en-IN" smtClean="0"/>
              <a:t>‹#›</a:t>
            </a:fld>
            <a:endParaRPr lang="en-IN" dirty="0"/>
          </a:p>
        </p:txBody>
      </p:sp>
    </p:spTree>
    <p:extLst>
      <p:ext uri="{BB962C8B-B14F-4D97-AF65-F5344CB8AC3E}">
        <p14:creationId xmlns:p14="http://schemas.microsoft.com/office/powerpoint/2010/main" val="1436337400"/>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2B75-F049-4CBF-AB12-1623BBB2CC40}"/>
              </a:ext>
            </a:extLst>
          </p:cNvPr>
          <p:cNvSpPr>
            <a:spLocks noGrp="1"/>
          </p:cNvSpPr>
          <p:nvPr>
            <p:ph type="ctrTitle"/>
          </p:nvPr>
        </p:nvSpPr>
        <p:spPr>
          <a:xfrm>
            <a:off x="668784" y="2699418"/>
            <a:ext cx="8825658" cy="2677648"/>
          </a:xfrm>
        </p:spPr>
        <p:txBody>
          <a:bodyPr/>
          <a:lstStyle/>
          <a:p>
            <a:r>
              <a:rPr lang="en-IN" sz="3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DMT Minor Project</a:t>
            </a:r>
          </a:p>
        </p:txBody>
      </p:sp>
      <p:sp>
        <p:nvSpPr>
          <p:cNvPr id="3" name="Subtitle 2">
            <a:extLst>
              <a:ext uri="{FF2B5EF4-FFF2-40B4-BE49-F238E27FC236}">
                <a16:creationId xmlns:a16="http://schemas.microsoft.com/office/drawing/2014/main" id="{F9F4ADCF-9792-4E97-B010-681771E2AD2B}"/>
              </a:ext>
            </a:extLst>
          </p:cNvPr>
          <p:cNvSpPr>
            <a:spLocks noGrp="1"/>
          </p:cNvSpPr>
          <p:nvPr>
            <p:ph type="subTitle" idx="1"/>
          </p:nvPr>
        </p:nvSpPr>
        <p:spPr>
          <a:xfrm>
            <a:off x="668784" y="2031650"/>
            <a:ext cx="10723368" cy="861420"/>
          </a:xfrm>
        </p:spPr>
        <p:txBody>
          <a:bodyPr>
            <a:noAutofit/>
          </a:bodyPr>
          <a:lstStyle/>
          <a:p>
            <a:r>
              <a:rPr lang="en-US" sz="48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RANDOM SEARCH TECHNIQUE TO FIND THE DIALECTS OF TELUGU LANGUAGE</a:t>
            </a:r>
            <a:endParaRPr lang="en-IN" sz="48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sp>
        <p:nvSpPr>
          <p:cNvPr id="4" name="TextBox 3">
            <a:extLst>
              <a:ext uri="{FF2B5EF4-FFF2-40B4-BE49-F238E27FC236}">
                <a16:creationId xmlns:a16="http://schemas.microsoft.com/office/drawing/2014/main" id="{EC217543-EECB-486D-85D4-A02AA19E6E3C}"/>
              </a:ext>
            </a:extLst>
          </p:cNvPr>
          <p:cNvSpPr txBox="1"/>
          <p:nvPr/>
        </p:nvSpPr>
        <p:spPr>
          <a:xfrm>
            <a:off x="9625506" y="4826350"/>
            <a:ext cx="3053919" cy="1569660"/>
          </a:xfrm>
          <a:prstGeom prst="rect">
            <a:avLst/>
          </a:prstGeom>
          <a:noFill/>
        </p:spPr>
        <p:txBody>
          <a:bodyPr wrap="square" rtlCol="0">
            <a:spAutoFit/>
          </a:bodyPr>
          <a:lstStyle/>
          <a:p>
            <a:r>
              <a:rPr lang="en-IN" sz="2400" dirty="0">
                <a:ln w="0"/>
                <a:solidFill>
                  <a:schemeClr val="accent1"/>
                </a:solidFill>
                <a:effectLst>
                  <a:outerShdw blurRad="38100" dist="25400" dir="5400000" algn="ctr" rotWithShape="0">
                    <a:srgbClr val="6E747A">
                      <a:alpha val="43000"/>
                    </a:srgbClr>
                  </a:outerShdw>
                </a:effectLst>
              </a:rPr>
              <a:t>By:-</a:t>
            </a:r>
          </a:p>
          <a:p>
            <a:r>
              <a:rPr lang="en-IN" sz="2400" dirty="0">
                <a:ln w="0"/>
                <a:solidFill>
                  <a:schemeClr val="accent1"/>
                </a:solidFill>
                <a:effectLst>
                  <a:outerShdw blurRad="38100" dist="25400" dir="5400000" algn="ctr" rotWithShape="0">
                    <a:srgbClr val="6E747A">
                      <a:alpha val="43000"/>
                    </a:srgbClr>
                  </a:outerShdw>
                </a:effectLst>
              </a:rPr>
              <a:t>171FA04428</a:t>
            </a:r>
          </a:p>
          <a:p>
            <a:r>
              <a:rPr lang="en-IN" sz="2400" dirty="0">
                <a:ln w="0"/>
                <a:solidFill>
                  <a:schemeClr val="accent1"/>
                </a:solidFill>
                <a:effectLst>
                  <a:outerShdw blurRad="38100" dist="25400" dir="5400000" algn="ctr" rotWithShape="0">
                    <a:srgbClr val="6E747A">
                      <a:alpha val="43000"/>
                    </a:srgbClr>
                  </a:outerShdw>
                </a:effectLst>
              </a:rPr>
              <a:t>171FA04435</a:t>
            </a:r>
          </a:p>
          <a:p>
            <a:r>
              <a:rPr lang="en-IN" sz="2400" dirty="0">
                <a:ln w="0"/>
                <a:solidFill>
                  <a:schemeClr val="accent1"/>
                </a:solidFill>
                <a:effectLst>
                  <a:outerShdw blurRad="38100" dist="25400" dir="5400000" algn="ctr" rotWithShape="0">
                    <a:srgbClr val="6E747A">
                      <a:alpha val="43000"/>
                    </a:srgbClr>
                  </a:outerShdw>
                </a:effectLst>
              </a:rPr>
              <a:t>171FA04484</a:t>
            </a:r>
          </a:p>
        </p:txBody>
      </p:sp>
    </p:spTree>
    <p:extLst>
      <p:ext uri="{BB962C8B-B14F-4D97-AF65-F5344CB8AC3E}">
        <p14:creationId xmlns:p14="http://schemas.microsoft.com/office/powerpoint/2010/main" val="3228246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7663-6A6C-4BF9-810F-81D355B0666B}"/>
              </a:ext>
            </a:extLst>
          </p:cNvPr>
          <p:cNvSpPr>
            <a:spLocks noGrp="1"/>
          </p:cNvSpPr>
          <p:nvPr>
            <p:ph type="title"/>
          </p:nvPr>
        </p:nvSpPr>
        <p:spPr/>
        <p:txBody>
          <a:bodyPr/>
          <a:lstStyle/>
          <a:p>
            <a:r>
              <a:rPr lang="en-IN" dirty="0"/>
              <a:t>By using random and wav packages </a:t>
            </a:r>
          </a:p>
        </p:txBody>
      </p:sp>
      <p:sp>
        <p:nvSpPr>
          <p:cNvPr id="3" name="Content Placeholder 2">
            <a:extLst>
              <a:ext uri="{FF2B5EF4-FFF2-40B4-BE49-F238E27FC236}">
                <a16:creationId xmlns:a16="http://schemas.microsoft.com/office/drawing/2014/main" id="{AE8A089F-C58D-4665-B708-552197EAD4A2}"/>
              </a:ext>
            </a:extLst>
          </p:cNvPr>
          <p:cNvSpPr>
            <a:spLocks noGrp="1"/>
          </p:cNvSpPr>
          <p:nvPr>
            <p:ph idx="1"/>
          </p:nvPr>
        </p:nvSpPr>
        <p:spPr>
          <a:xfrm>
            <a:off x="1083076" y="2361461"/>
            <a:ext cx="8833291" cy="4136994"/>
          </a:xfrm>
        </p:spPr>
        <p:txBody>
          <a:bodyPr>
            <a:normAutofit/>
          </a:bodyPr>
          <a:lstStyle/>
          <a:p>
            <a:r>
              <a:rPr lang="en-US" dirty="0"/>
              <a:t>wav package in python is used to perform various operations on .wav formatted audio files. It is used for getting various audio parameters from the audio by using specific functions. By using wav package we can implement almost all the functions that are supported by the .wav audio files.wav package supports both mono sound and stereo sounds.</a:t>
            </a:r>
          </a:p>
          <a:p>
            <a:r>
              <a:rPr lang="en-US" b="1" dirty="0"/>
              <a:t>Random package</a:t>
            </a:r>
            <a:r>
              <a:rPr lang="en-US" dirty="0"/>
              <a:t>: random package is used to select randomly from a group.</a:t>
            </a:r>
            <a:endParaRPr lang="en-IN" dirty="0"/>
          </a:p>
          <a:p>
            <a:endParaRPr lang="en-IN" sz="2400" dirty="0"/>
          </a:p>
        </p:txBody>
      </p:sp>
    </p:spTree>
    <p:extLst>
      <p:ext uri="{BB962C8B-B14F-4D97-AF65-F5344CB8AC3E}">
        <p14:creationId xmlns:p14="http://schemas.microsoft.com/office/powerpoint/2010/main" val="53615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2366-36F4-4663-8901-7F05D12FEF84}"/>
              </a:ext>
            </a:extLst>
          </p:cNvPr>
          <p:cNvSpPr>
            <a:spLocks noGrp="1"/>
          </p:cNvSpPr>
          <p:nvPr>
            <p:ph type="title"/>
          </p:nvPr>
        </p:nvSpPr>
        <p:spPr/>
        <p:txBody>
          <a:bodyPr/>
          <a:lstStyle/>
          <a:p>
            <a:r>
              <a:rPr lang="en-IN" dirty="0"/>
              <a:t>Working procedure </a:t>
            </a:r>
          </a:p>
        </p:txBody>
      </p:sp>
      <p:sp>
        <p:nvSpPr>
          <p:cNvPr id="3" name="Content Placeholder 2">
            <a:extLst>
              <a:ext uri="{FF2B5EF4-FFF2-40B4-BE49-F238E27FC236}">
                <a16:creationId xmlns:a16="http://schemas.microsoft.com/office/drawing/2014/main" id="{24BE53D9-2CE6-4F9B-944E-2B26849F09BC}"/>
              </a:ext>
            </a:extLst>
          </p:cNvPr>
          <p:cNvSpPr>
            <a:spLocks noGrp="1"/>
          </p:cNvSpPr>
          <p:nvPr>
            <p:ph idx="1"/>
          </p:nvPr>
        </p:nvSpPr>
        <p:spPr/>
        <p:txBody>
          <a:bodyPr>
            <a:normAutofit fontScale="85000" lnSpcReduction="10000"/>
          </a:bodyPr>
          <a:lstStyle/>
          <a:p>
            <a:r>
              <a:rPr lang="en-US" dirty="0"/>
              <a:t>All words folder is the collection of audios that are present in </a:t>
            </a:r>
            <a:r>
              <a:rPr lang="en-US" dirty="0" err="1"/>
              <a:t>telangana</a:t>
            </a:r>
            <a:r>
              <a:rPr lang="en-US" dirty="0"/>
              <a:t> words, </a:t>
            </a:r>
            <a:r>
              <a:rPr lang="en-US" dirty="0" err="1"/>
              <a:t>rayalaseema</a:t>
            </a:r>
            <a:r>
              <a:rPr lang="en-US" dirty="0"/>
              <a:t>, </a:t>
            </a:r>
            <a:r>
              <a:rPr lang="en-US" dirty="0" err="1"/>
              <a:t>andhra</a:t>
            </a:r>
            <a:r>
              <a:rPr lang="en-US" dirty="0"/>
              <a:t> final folders .The input given by the user is taken from “all words “folder. In each of the other three folders an audio file is taken randomly. The audio file that is given by the user is compared with the randomly selected audio files. This process takes place until there exists a matched audio file. If the user enters the audio file which is not present in the “all words” folder then there exists an exception. If the match is found then it prints the features of the audio by which the two audios are same and displays the output of the folder name where it is present.</a:t>
            </a:r>
            <a:endParaRPr lang="en-IN" dirty="0"/>
          </a:p>
          <a:p>
            <a:pPr lvl="0"/>
            <a:r>
              <a:rPr lang="en-US" b="1" dirty="0"/>
              <a:t>Glob package</a:t>
            </a:r>
            <a:r>
              <a:rPr lang="en-US" dirty="0"/>
              <a:t>: glob package is used in order to list all the file names which are present in the required directory. We can list the files by their extensions also.</a:t>
            </a:r>
            <a:endParaRPr lang="en-IN" dirty="0"/>
          </a:p>
          <a:p>
            <a:pPr lvl="0"/>
            <a:r>
              <a:rPr lang="en-US" b="1" dirty="0"/>
              <a:t>Random package</a:t>
            </a:r>
            <a:r>
              <a:rPr lang="en-US" dirty="0"/>
              <a:t>: random package is used to select randomly from a group.</a:t>
            </a:r>
            <a:endParaRPr lang="en-IN" dirty="0"/>
          </a:p>
          <a:p>
            <a:pPr lvl="0"/>
            <a:r>
              <a:rPr lang="en-US" b="1" dirty="0" err="1"/>
              <a:t>Random.Choice</a:t>
            </a:r>
            <a:r>
              <a:rPr lang="en-US" b="1" dirty="0"/>
              <a:t> ( ):</a:t>
            </a:r>
            <a:r>
              <a:rPr lang="en-US" dirty="0"/>
              <a:t> choice() is a function of random package .It returns the randomly selected audio data from the folder.</a:t>
            </a:r>
            <a:endParaRPr lang="en-IN" dirty="0"/>
          </a:p>
          <a:p>
            <a:endParaRPr lang="en-IN" dirty="0"/>
          </a:p>
        </p:txBody>
      </p:sp>
    </p:spTree>
    <p:extLst>
      <p:ext uri="{BB962C8B-B14F-4D97-AF65-F5344CB8AC3E}">
        <p14:creationId xmlns:p14="http://schemas.microsoft.com/office/powerpoint/2010/main" val="424701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C630-ABF7-4507-BCFE-CA32B1EFA09F}"/>
              </a:ext>
            </a:extLst>
          </p:cNvPr>
          <p:cNvSpPr>
            <a:spLocks noGrp="1"/>
          </p:cNvSpPr>
          <p:nvPr>
            <p:ph type="title"/>
          </p:nvPr>
        </p:nvSpPr>
        <p:spPr/>
        <p:txBody>
          <a:bodyPr/>
          <a:lstStyle/>
          <a:p>
            <a:r>
              <a:rPr lang="en-IN" dirty="0"/>
              <a:t>Data sets</a:t>
            </a:r>
          </a:p>
        </p:txBody>
      </p:sp>
      <p:sp>
        <p:nvSpPr>
          <p:cNvPr id="3" name="Content Placeholder 2">
            <a:extLst>
              <a:ext uri="{FF2B5EF4-FFF2-40B4-BE49-F238E27FC236}">
                <a16:creationId xmlns:a16="http://schemas.microsoft.com/office/drawing/2014/main" id="{37BFE0F0-A228-451A-AE29-44FE550E8EB7}"/>
              </a:ext>
            </a:extLst>
          </p:cNvPr>
          <p:cNvSpPr>
            <a:spLocks noGrp="1"/>
          </p:cNvSpPr>
          <p:nvPr>
            <p:ph idx="1"/>
          </p:nvPr>
        </p:nvSpPr>
        <p:spPr>
          <a:xfrm>
            <a:off x="1154954" y="2603500"/>
            <a:ext cx="8761413" cy="3985836"/>
          </a:xfrm>
        </p:spPr>
        <p:txBody>
          <a:bodyPr>
            <a:normAutofit/>
          </a:bodyPr>
          <a:lstStyle/>
          <a:p>
            <a:r>
              <a:rPr lang="en-IN" sz="3200" dirty="0"/>
              <a:t>Number of data sets:-3</a:t>
            </a:r>
          </a:p>
          <a:p>
            <a:pPr lvl="1"/>
            <a:r>
              <a:rPr lang="en-IN" sz="2800" dirty="0"/>
              <a:t>Andhra:-</a:t>
            </a:r>
          </a:p>
          <a:p>
            <a:pPr lvl="2"/>
            <a:r>
              <a:rPr lang="en-IN" sz="2400" dirty="0"/>
              <a:t>Number of data points=450+</a:t>
            </a:r>
          </a:p>
          <a:p>
            <a:pPr lvl="1"/>
            <a:r>
              <a:rPr lang="en-IN" sz="2800" dirty="0"/>
              <a:t>Rayalaseema :-</a:t>
            </a:r>
          </a:p>
          <a:p>
            <a:pPr lvl="2"/>
            <a:r>
              <a:rPr lang="en-IN" sz="2400" dirty="0"/>
              <a:t>Number of data points=470+</a:t>
            </a:r>
          </a:p>
          <a:p>
            <a:pPr lvl="1"/>
            <a:r>
              <a:rPr lang="en-IN" sz="2800" dirty="0"/>
              <a:t>Telangana:-</a:t>
            </a:r>
          </a:p>
          <a:p>
            <a:pPr lvl="2"/>
            <a:r>
              <a:rPr lang="en-IN" sz="2400" dirty="0"/>
              <a:t>Number of data points=500+</a:t>
            </a:r>
          </a:p>
          <a:p>
            <a:pPr lvl="2"/>
            <a:endParaRPr lang="en-IN" sz="2400" dirty="0"/>
          </a:p>
          <a:p>
            <a:pPr marL="457200" lvl="1" indent="0">
              <a:buNone/>
            </a:pPr>
            <a:endParaRPr lang="en-IN" sz="2800" dirty="0"/>
          </a:p>
          <a:p>
            <a:pPr lvl="1"/>
            <a:endParaRPr lang="en-IN" sz="2800" dirty="0"/>
          </a:p>
        </p:txBody>
      </p:sp>
    </p:spTree>
    <p:extLst>
      <p:ext uri="{BB962C8B-B14F-4D97-AF65-F5344CB8AC3E}">
        <p14:creationId xmlns:p14="http://schemas.microsoft.com/office/powerpoint/2010/main" val="234227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AB1C-0EE9-450C-96D6-05AE9F45A3ED}"/>
              </a:ext>
            </a:extLst>
          </p:cNvPr>
          <p:cNvSpPr>
            <a:spLocks noGrp="1"/>
          </p:cNvSpPr>
          <p:nvPr>
            <p:ph type="title"/>
          </p:nvPr>
        </p:nvSpPr>
        <p:spPr/>
        <p:txBody>
          <a:bodyPr/>
          <a:lstStyle/>
          <a:p>
            <a:r>
              <a:rPr lang="en-IN" dirty="0"/>
              <a:t>Packages to be used</a:t>
            </a:r>
          </a:p>
        </p:txBody>
      </p:sp>
      <p:sp>
        <p:nvSpPr>
          <p:cNvPr id="3" name="Content Placeholder 2">
            <a:extLst>
              <a:ext uri="{FF2B5EF4-FFF2-40B4-BE49-F238E27FC236}">
                <a16:creationId xmlns:a16="http://schemas.microsoft.com/office/drawing/2014/main" id="{CA7CED56-C3C6-4BF8-96CB-01BCEC138BDA}"/>
              </a:ext>
            </a:extLst>
          </p:cNvPr>
          <p:cNvSpPr>
            <a:spLocks noGrp="1"/>
          </p:cNvSpPr>
          <p:nvPr>
            <p:ph idx="1"/>
          </p:nvPr>
        </p:nvSpPr>
        <p:spPr/>
        <p:txBody>
          <a:bodyPr>
            <a:normAutofit/>
          </a:bodyPr>
          <a:lstStyle/>
          <a:p>
            <a:r>
              <a:rPr lang="en-IN" sz="2400" dirty="0"/>
              <a:t>Wav</a:t>
            </a:r>
          </a:p>
          <a:p>
            <a:r>
              <a:rPr lang="en-IN" sz="2400" dirty="0"/>
              <a:t>Random</a:t>
            </a:r>
          </a:p>
          <a:p>
            <a:r>
              <a:rPr lang="en-IN" sz="2400" dirty="0"/>
              <a:t>Os</a:t>
            </a:r>
          </a:p>
          <a:p>
            <a:r>
              <a:rPr lang="en-IN" sz="2400" dirty="0"/>
              <a:t>Sox</a:t>
            </a:r>
          </a:p>
          <a:p>
            <a:pPr marL="0" indent="0">
              <a:buNone/>
            </a:pPr>
            <a:endParaRPr lang="en-IN" sz="2400" dirty="0"/>
          </a:p>
        </p:txBody>
      </p:sp>
    </p:spTree>
    <p:extLst>
      <p:ext uri="{BB962C8B-B14F-4D97-AF65-F5344CB8AC3E}">
        <p14:creationId xmlns:p14="http://schemas.microsoft.com/office/powerpoint/2010/main" val="111371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A952-0D0C-43BB-ACBA-B754C205846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48BCB13-BB66-41C8-B4FA-2F94C0FA8360}"/>
              </a:ext>
            </a:extLst>
          </p:cNvPr>
          <p:cNvSpPr>
            <a:spLocks noGrp="1"/>
          </p:cNvSpPr>
          <p:nvPr>
            <p:ph idx="1"/>
          </p:nvPr>
        </p:nvSpPr>
        <p:spPr/>
        <p:txBody>
          <a:bodyPr>
            <a:normAutofit/>
          </a:bodyPr>
          <a:lstStyle/>
          <a:p>
            <a:r>
              <a:rPr lang="en-IN" sz="2400" dirty="0"/>
              <a:t>Therefore, this model can be used to match the speech with the speeches in the data points and says the data set in which it is present </a:t>
            </a:r>
          </a:p>
        </p:txBody>
      </p:sp>
    </p:spTree>
    <p:extLst>
      <p:ext uri="{BB962C8B-B14F-4D97-AF65-F5344CB8AC3E}">
        <p14:creationId xmlns:p14="http://schemas.microsoft.com/office/powerpoint/2010/main" val="242216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2B39-7C19-4158-8B84-E3A036594D04}"/>
              </a:ext>
            </a:extLst>
          </p:cNvPr>
          <p:cNvSpPr>
            <a:spLocks noGrp="1"/>
          </p:cNvSpPr>
          <p:nvPr>
            <p:ph type="ctrTitle"/>
          </p:nvPr>
        </p:nvSpPr>
        <p:spPr>
          <a:xfrm>
            <a:off x="1683171" y="1345589"/>
            <a:ext cx="8825658" cy="2677648"/>
          </a:xfrm>
        </p:spPr>
        <p:txBody>
          <a:bodyPr/>
          <a:lstStyle/>
          <a:p>
            <a:r>
              <a:rPr lang="en-IN" sz="8800" b="1" i="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   THANK YOU</a:t>
            </a:r>
          </a:p>
        </p:txBody>
      </p:sp>
    </p:spTree>
    <p:extLst>
      <p:ext uri="{BB962C8B-B14F-4D97-AF65-F5344CB8AC3E}">
        <p14:creationId xmlns:p14="http://schemas.microsoft.com/office/powerpoint/2010/main" val="81517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E6CA51-CFEC-411D-BF49-A696F82B7FC4}"/>
              </a:ext>
            </a:extLst>
          </p:cNvPr>
          <p:cNvSpPr/>
          <p:nvPr/>
        </p:nvSpPr>
        <p:spPr>
          <a:xfrm>
            <a:off x="855883" y="827988"/>
            <a:ext cx="9560736" cy="6001643"/>
          </a:xfrm>
          <a:prstGeom prst="rect">
            <a:avLst/>
          </a:prstGeom>
        </p:spPr>
        <p:txBody>
          <a:bodyPr wrap="square">
            <a:spAutoFit/>
          </a:bodyPr>
          <a:lstStyle/>
          <a:p>
            <a:pPr marL="514350" indent="-514350">
              <a:buFont typeface="+mj-lt"/>
              <a:buAutoNum type="alphaLcParenR"/>
            </a:pPr>
            <a:r>
              <a:rPr lang="en-IN" sz="2400" dirty="0"/>
              <a:t>Abstract.</a:t>
            </a:r>
          </a:p>
          <a:p>
            <a:pPr marL="514350" indent="-514350">
              <a:buFont typeface="+mj-lt"/>
              <a:buAutoNum type="alphaLcParenR"/>
            </a:pPr>
            <a:r>
              <a:rPr lang="en-IN" sz="2400" dirty="0"/>
              <a:t>Introduction.</a:t>
            </a:r>
          </a:p>
          <a:p>
            <a:pPr marL="514350" indent="-514350">
              <a:buFont typeface="+mj-lt"/>
              <a:buAutoNum type="alphaLcParenR"/>
            </a:pPr>
            <a:r>
              <a:rPr lang="en-IN" sz="2400" dirty="0"/>
              <a:t>Hardware and Software requirements.</a:t>
            </a:r>
          </a:p>
          <a:p>
            <a:pPr marL="514350" indent="-514350">
              <a:buFont typeface="+mj-lt"/>
              <a:buAutoNum type="alphaLcParenR"/>
            </a:pPr>
            <a:r>
              <a:rPr lang="en-IN" sz="2400" dirty="0"/>
              <a:t>Modules.</a:t>
            </a:r>
          </a:p>
          <a:p>
            <a:pPr marL="457200" indent="-457200">
              <a:buFont typeface="+mj-lt"/>
              <a:buAutoNum type="alphaLcParenR"/>
            </a:pPr>
            <a:r>
              <a:rPr lang="en-IN" sz="2400" dirty="0"/>
              <a:t>Data set creation(completed).</a:t>
            </a:r>
          </a:p>
          <a:p>
            <a:pPr marL="971550" lvl="1" indent="-514350">
              <a:buFont typeface="+mj-lt"/>
              <a:buAutoNum type="romanUcPeriod"/>
            </a:pPr>
            <a:r>
              <a:rPr lang="en-IN" sz="2400" dirty="0"/>
              <a:t>Recording speech.</a:t>
            </a:r>
          </a:p>
          <a:p>
            <a:pPr marL="971550" lvl="1" indent="-514350">
              <a:buFont typeface="+mj-lt"/>
              <a:buAutoNum type="romanUcPeriod"/>
            </a:pPr>
            <a:r>
              <a:rPr lang="en-IN" sz="2400" dirty="0"/>
              <a:t>Noise clearance.</a:t>
            </a:r>
          </a:p>
          <a:p>
            <a:pPr marL="971550" lvl="1" indent="-514350">
              <a:buFont typeface="+mj-lt"/>
              <a:buAutoNum type="romanUcPeriod"/>
            </a:pPr>
            <a:r>
              <a:rPr lang="en-IN" sz="2400" dirty="0"/>
              <a:t>pre-processing.</a:t>
            </a:r>
          </a:p>
          <a:p>
            <a:pPr marL="457200" indent="-457200">
              <a:buFont typeface="+mj-lt"/>
              <a:buAutoNum type="alphaLcParenR"/>
            </a:pPr>
            <a:r>
              <a:rPr lang="en-IN" sz="2400" dirty="0"/>
              <a:t>Model development.</a:t>
            </a:r>
          </a:p>
          <a:p>
            <a:pPr marL="914400" lvl="1" indent="-514350">
              <a:buFont typeface="+mj-lt"/>
              <a:buAutoNum type="romanUcPeriod"/>
            </a:pPr>
            <a:r>
              <a:rPr lang="en-IN" sz="2400" dirty="0"/>
              <a:t>By using sox package.</a:t>
            </a:r>
          </a:p>
          <a:p>
            <a:pPr marL="914400" lvl="1" indent="-514350">
              <a:buFont typeface="+mj-lt"/>
              <a:buAutoNum type="romanUcPeriod"/>
            </a:pPr>
            <a:r>
              <a:rPr lang="en-IN" sz="2400" dirty="0"/>
              <a:t>By using random functions.</a:t>
            </a:r>
          </a:p>
          <a:p>
            <a:pPr marL="457200" indent="-457200">
              <a:buFont typeface="+mj-lt"/>
              <a:buAutoNum type="alphaLcParenR"/>
            </a:pPr>
            <a:r>
              <a:rPr lang="en-IN" sz="2400" dirty="0"/>
              <a:t>Data sets.</a:t>
            </a:r>
          </a:p>
          <a:p>
            <a:pPr marL="514350" indent="-514350">
              <a:buFont typeface="+mj-lt"/>
              <a:buAutoNum type="alphaLcParenR"/>
            </a:pPr>
            <a:r>
              <a:rPr lang="en-IN" sz="2400" dirty="0"/>
              <a:t>Packages used.</a:t>
            </a:r>
          </a:p>
          <a:p>
            <a:pPr marL="514350" indent="-514350">
              <a:buFont typeface="+mj-lt"/>
              <a:buAutoNum type="alphaLcParenR"/>
            </a:pPr>
            <a:r>
              <a:rPr lang="en-IN" sz="2400" dirty="0"/>
              <a:t>Conclusion.</a:t>
            </a:r>
          </a:p>
          <a:p>
            <a:pPr marL="514350" indent="-514350">
              <a:buFont typeface="+mj-lt"/>
              <a:buAutoNum type="alphaLcParenR"/>
            </a:pPr>
            <a:endParaRPr lang="en-IN" sz="2400" dirty="0"/>
          </a:p>
          <a:p>
            <a:pPr lvl="1"/>
            <a:endParaRPr lang="en-IN" sz="2400" dirty="0"/>
          </a:p>
        </p:txBody>
      </p:sp>
      <p:sp>
        <p:nvSpPr>
          <p:cNvPr id="4" name="Title 1">
            <a:extLst>
              <a:ext uri="{FF2B5EF4-FFF2-40B4-BE49-F238E27FC236}">
                <a16:creationId xmlns:a16="http://schemas.microsoft.com/office/drawing/2014/main" id="{3867ABF8-16CC-403F-B7A6-1BA47FE744B7}"/>
              </a:ext>
            </a:extLst>
          </p:cNvPr>
          <p:cNvSpPr txBox="1">
            <a:spLocks/>
          </p:cNvSpPr>
          <p:nvPr/>
        </p:nvSpPr>
        <p:spPr>
          <a:xfrm>
            <a:off x="855883" y="99508"/>
            <a:ext cx="8761413" cy="728480"/>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n w="0"/>
                <a:solidFill>
                  <a:schemeClr val="tx1"/>
                </a:solidFill>
                <a:effectLst>
                  <a:outerShdw blurRad="38100" dist="19050" dir="2700000" algn="tl" rotWithShape="0">
                    <a:schemeClr val="dk1">
                      <a:alpha val="40000"/>
                    </a:schemeClr>
                  </a:outerShdw>
                </a:effectLst>
              </a:rPr>
              <a:t>TOPICS</a:t>
            </a:r>
          </a:p>
        </p:txBody>
      </p:sp>
    </p:spTree>
    <p:extLst>
      <p:ext uri="{BB962C8B-B14F-4D97-AF65-F5344CB8AC3E}">
        <p14:creationId xmlns:p14="http://schemas.microsoft.com/office/powerpoint/2010/main" val="292067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0002-32F1-4F46-97D6-1C741CA046F9}"/>
              </a:ext>
            </a:extLst>
          </p:cNvPr>
          <p:cNvSpPr>
            <a:spLocks noGrp="1"/>
          </p:cNvSpPr>
          <p:nvPr>
            <p:ph type="title"/>
          </p:nvPr>
        </p:nvSpPr>
        <p:spPr>
          <a:xfrm>
            <a:off x="838200" y="365126"/>
            <a:ext cx="10515600" cy="780094"/>
          </a:xfrm>
        </p:spPr>
        <p:txBody>
          <a:bodyPr/>
          <a:lstStyle/>
          <a:p>
            <a:r>
              <a:rPr lang="en-IN" dirty="0"/>
              <a:t>Abstract</a:t>
            </a:r>
          </a:p>
        </p:txBody>
      </p:sp>
      <p:sp>
        <p:nvSpPr>
          <p:cNvPr id="3" name="Content Placeholder 2">
            <a:extLst>
              <a:ext uri="{FF2B5EF4-FFF2-40B4-BE49-F238E27FC236}">
                <a16:creationId xmlns:a16="http://schemas.microsoft.com/office/drawing/2014/main" id="{81B0CD8F-DAD9-4465-8B1C-E307283A2312}"/>
              </a:ext>
            </a:extLst>
          </p:cNvPr>
          <p:cNvSpPr>
            <a:spLocks noGrp="1"/>
          </p:cNvSpPr>
          <p:nvPr>
            <p:ph idx="1"/>
          </p:nvPr>
        </p:nvSpPr>
        <p:spPr>
          <a:xfrm>
            <a:off x="571870" y="2441360"/>
            <a:ext cx="10515600" cy="5347654"/>
          </a:xfrm>
        </p:spPr>
        <p:txBody>
          <a:bodyPr>
            <a:normAutofit/>
          </a:bodyPr>
          <a:lstStyle/>
          <a:p>
            <a:r>
              <a:rPr lang="en-IN" sz="2800" dirty="0"/>
              <a:t>The main aim of the project is to recognise the speech which is in the data set. If the speech is recognised by data set then the place of origin of the speech is given as the output. As it is data set dependent the speech which is not recognised by the program is neglected.</a:t>
            </a:r>
          </a:p>
        </p:txBody>
      </p:sp>
    </p:spTree>
    <p:extLst>
      <p:ext uri="{BB962C8B-B14F-4D97-AF65-F5344CB8AC3E}">
        <p14:creationId xmlns:p14="http://schemas.microsoft.com/office/powerpoint/2010/main" val="261065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E33D-17FC-4FD3-A4C4-8EA3415D864C}"/>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B3B4F340-18CA-4BF9-A738-E2AE23EDE6EB}"/>
              </a:ext>
            </a:extLst>
          </p:cNvPr>
          <p:cNvSpPr>
            <a:spLocks noGrp="1"/>
          </p:cNvSpPr>
          <p:nvPr>
            <p:ph idx="1"/>
          </p:nvPr>
        </p:nvSpPr>
        <p:spPr/>
        <p:txBody>
          <a:bodyPr>
            <a:noAutofit/>
          </a:bodyPr>
          <a:lstStyle/>
          <a:p>
            <a:r>
              <a:rPr lang="en-IN" sz="2400" dirty="0"/>
              <a:t>The model is trained in such a way that it can recognise the data that is present in the data set.</a:t>
            </a:r>
          </a:p>
          <a:p>
            <a:r>
              <a:rPr lang="en-IN" sz="2400" dirty="0"/>
              <a:t>We are maintaining different folders for different regions data.</a:t>
            </a:r>
          </a:p>
          <a:p>
            <a:r>
              <a:rPr lang="en-IN" sz="2400" dirty="0"/>
              <a:t>The regions are:-</a:t>
            </a:r>
          </a:p>
          <a:p>
            <a:pPr marL="571500" indent="-571500">
              <a:buFont typeface="+mj-lt"/>
              <a:buAutoNum type="romanUcPeriod"/>
            </a:pPr>
            <a:r>
              <a:rPr lang="en-IN" sz="2400" dirty="0"/>
              <a:t>Andhra</a:t>
            </a:r>
          </a:p>
          <a:p>
            <a:pPr marL="571500" indent="-571500">
              <a:buFont typeface="+mj-lt"/>
              <a:buAutoNum type="romanUcPeriod"/>
            </a:pPr>
            <a:r>
              <a:rPr lang="en-IN" sz="2400" dirty="0"/>
              <a:t>Rayalaseema</a:t>
            </a:r>
          </a:p>
          <a:p>
            <a:pPr marL="571500" indent="-571500">
              <a:buFont typeface="+mj-lt"/>
              <a:buAutoNum type="romanUcPeriod"/>
            </a:pPr>
            <a:r>
              <a:rPr lang="en-IN" sz="2400" dirty="0"/>
              <a:t>Telangana</a:t>
            </a:r>
          </a:p>
          <a:p>
            <a:pPr marL="0" indent="0">
              <a:buNone/>
            </a:pPr>
            <a:endParaRPr lang="en-IN" sz="2400" dirty="0"/>
          </a:p>
        </p:txBody>
      </p:sp>
    </p:spTree>
    <p:extLst>
      <p:ext uri="{BB962C8B-B14F-4D97-AF65-F5344CB8AC3E}">
        <p14:creationId xmlns:p14="http://schemas.microsoft.com/office/powerpoint/2010/main" val="348400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B089-F4E8-4BFA-8FC2-DA9A7FF9FB3A}"/>
              </a:ext>
            </a:extLst>
          </p:cNvPr>
          <p:cNvSpPr>
            <a:spLocks noGrp="1"/>
          </p:cNvSpPr>
          <p:nvPr>
            <p:ph type="title"/>
          </p:nvPr>
        </p:nvSpPr>
        <p:spPr>
          <a:xfrm>
            <a:off x="575035" y="2677644"/>
            <a:ext cx="5520965" cy="2283823"/>
          </a:xfrm>
        </p:spPr>
        <p:txBody>
          <a:bodyPr/>
          <a:lstStyle/>
          <a:p>
            <a:r>
              <a:rPr lang="en-IN" sz="2400" dirty="0"/>
              <a:t>1)Operating system: windows</a:t>
            </a:r>
            <a:br>
              <a:rPr lang="en-IN" sz="2400" dirty="0"/>
            </a:br>
            <a:r>
              <a:rPr lang="en-IN" sz="2400" dirty="0"/>
              <a:t>2)Processor: intel core i3 and above</a:t>
            </a:r>
            <a:br>
              <a:rPr lang="en-IN" sz="2400" dirty="0"/>
            </a:br>
            <a:r>
              <a:rPr lang="en-IN" sz="2400" dirty="0"/>
              <a:t>3)RAM:2GB</a:t>
            </a:r>
            <a:br>
              <a:rPr lang="en-IN" sz="2400" dirty="0"/>
            </a:br>
            <a:r>
              <a:rPr lang="en-IN" sz="2400" dirty="0"/>
              <a:t>4)ROM:256GB</a:t>
            </a:r>
            <a:br>
              <a:rPr lang="en-IN" sz="2400" dirty="0"/>
            </a:br>
            <a:endParaRPr lang="en-IN" sz="2400" dirty="0"/>
          </a:p>
        </p:txBody>
      </p:sp>
      <p:sp>
        <p:nvSpPr>
          <p:cNvPr id="3" name="Text Placeholder 2">
            <a:extLst>
              <a:ext uri="{FF2B5EF4-FFF2-40B4-BE49-F238E27FC236}">
                <a16:creationId xmlns:a16="http://schemas.microsoft.com/office/drawing/2014/main" id="{FD93FFEE-6C5D-45A5-82FC-EC694820AEDC}"/>
              </a:ext>
            </a:extLst>
          </p:cNvPr>
          <p:cNvSpPr>
            <a:spLocks noGrp="1"/>
          </p:cNvSpPr>
          <p:nvPr>
            <p:ph type="body" idx="1"/>
          </p:nvPr>
        </p:nvSpPr>
        <p:spPr>
          <a:xfrm>
            <a:off x="6876706" y="2677643"/>
            <a:ext cx="5038775" cy="2283824"/>
          </a:xfrm>
        </p:spPr>
        <p:txBody>
          <a:bodyPr/>
          <a:lstStyle/>
          <a:p>
            <a:r>
              <a:rPr lang="en-IN" dirty="0"/>
              <a:t>1)Python ide: Spyder(or)Jupiter</a:t>
            </a:r>
          </a:p>
          <a:p>
            <a:r>
              <a:rPr lang="en-IN" dirty="0"/>
              <a:t>2)Python version:3 and above</a:t>
            </a:r>
          </a:p>
          <a:p>
            <a:r>
              <a:rPr lang="en-IN" dirty="0"/>
              <a:t>3)Pyaudio version:0.2.11 and above</a:t>
            </a:r>
          </a:p>
          <a:p>
            <a:r>
              <a:rPr lang="en-IN" dirty="0"/>
              <a:t>4)server: anaconda</a:t>
            </a:r>
          </a:p>
        </p:txBody>
      </p:sp>
      <p:sp>
        <p:nvSpPr>
          <p:cNvPr id="4" name="TextBox 3">
            <a:extLst>
              <a:ext uri="{FF2B5EF4-FFF2-40B4-BE49-F238E27FC236}">
                <a16:creationId xmlns:a16="http://schemas.microsoft.com/office/drawing/2014/main" id="{B629EA28-5147-4C77-90E8-2DBE1A3DB39E}"/>
              </a:ext>
            </a:extLst>
          </p:cNvPr>
          <p:cNvSpPr txBox="1"/>
          <p:nvPr/>
        </p:nvSpPr>
        <p:spPr>
          <a:xfrm>
            <a:off x="846841" y="1215247"/>
            <a:ext cx="5099901" cy="523220"/>
          </a:xfrm>
          <a:prstGeom prst="rect">
            <a:avLst/>
          </a:prstGeom>
          <a:noFill/>
        </p:spPr>
        <p:txBody>
          <a:bodyPr wrap="square" rtlCol="0">
            <a:spAutoFit/>
          </a:bodyPr>
          <a:lstStyle/>
          <a:p>
            <a:r>
              <a:rPr lang="en-IN" sz="2800" dirty="0"/>
              <a:t>Hardware requirements</a:t>
            </a:r>
          </a:p>
        </p:txBody>
      </p:sp>
      <p:sp>
        <p:nvSpPr>
          <p:cNvPr id="6" name="TextBox 5">
            <a:extLst>
              <a:ext uri="{FF2B5EF4-FFF2-40B4-BE49-F238E27FC236}">
                <a16:creationId xmlns:a16="http://schemas.microsoft.com/office/drawing/2014/main" id="{247D57C0-CDEB-4788-A09E-7E06397DF4E7}"/>
              </a:ext>
            </a:extLst>
          </p:cNvPr>
          <p:cNvSpPr txBox="1"/>
          <p:nvPr/>
        </p:nvSpPr>
        <p:spPr>
          <a:xfrm>
            <a:off x="7117237" y="1215247"/>
            <a:ext cx="4694549" cy="523220"/>
          </a:xfrm>
          <a:prstGeom prst="rect">
            <a:avLst/>
          </a:prstGeom>
          <a:noFill/>
        </p:spPr>
        <p:txBody>
          <a:bodyPr wrap="square" rtlCol="0">
            <a:spAutoFit/>
          </a:bodyPr>
          <a:lstStyle/>
          <a:p>
            <a:r>
              <a:rPr lang="en-IN" sz="2800" dirty="0"/>
              <a:t>Software requirements</a:t>
            </a:r>
          </a:p>
        </p:txBody>
      </p:sp>
    </p:spTree>
    <p:extLst>
      <p:ext uri="{BB962C8B-B14F-4D97-AF65-F5344CB8AC3E}">
        <p14:creationId xmlns:p14="http://schemas.microsoft.com/office/powerpoint/2010/main" val="153639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A761-0017-4422-B286-8A0A01604B04}"/>
              </a:ext>
            </a:extLst>
          </p:cNvPr>
          <p:cNvSpPr>
            <a:spLocks noGrp="1"/>
          </p:cNvSpPr>
          <p:nvPr>
            <p:ph type="title"/>
          </p:nvPr>
        </p:nvSpPr>
        <p:spPr/>
        <p:txBody>
          <a:bodyPr/>
          <a:lstStyle/>
          <a:p>
            <a:r>
              <a:rPr lang="en-IN" dirty="0"/>
              <a:t>Modules  </a:t>
            </a:r>
          </a:p>
        </p:txBody>
      </p:sp>
      <p:sp>
        <p:nvSpPr>
          <p:cNvPr id="3" name="Content Placeholder 2">
            <a:extLst>
              <a:ext uri="{FF2B5EF4-FFF2-40B4-BE49-F238E27FC236}">
                <a16:creationId xmlns:a16="http://schemas.microsoft.com/office/drawing/2014/main" id="{550D27EA-2CC0-4978-B89D-8968DE5AE513}"/>
              </a:ext>
            </a:extLst>
          </p:cNvPr>
          <p:cNvSpPr>
            <a:spLocks noGrp="1"/>
          </p:cNvSpPr>
          <p:nvPr>
            <p:ph idx="1"/>
          </p:nvPr>
        </p:nvSpPr>
        <p:spPr/>
        <p:txBody>
          <a:bodyPr>
            <a:normAutofit/>
          </a:bodyPr>
          <a:lstStyle/>
          <a:p>
            <a:r>
              <a:rPr lang="en-IN" sz="2400" dirty="0"/>
              <a:t>Data set creation(completed).</a:t>
            </a:r>
          </a:p>
          <a:p>
            <a:pPr marL="914400" lvl="1" indent="-457200">
              <a:buFont typeface="+mj-lt"/>
              <a:buAutoNum type="arabicPeriod"/>
            </a:pPr>
            <a:r>
              <a:rPr lang="en-IN" sz="2400" dirty="0"/>
              <a:t>Recording speech</a:t>
            </a:r>
          </a:p>
          <a:p>
            <a:pPr marL="914400" lvl="1" indent="-457200">
              <a:buFont typeface="+mj-lt"/>
              <a:buAutoNum type="arabicPeriod"/>
            </a:pPr>
            <a:r>
              <a:rPr lang="en-IN" sz="2400" dirty="0"/>
              <a:t>Noise clearance</a:t>
            </a:r>
          </a:p>
          <a:p>
            <a:pPr marL="914400" lvl="1" indent="-457200">
              <a:buFont typeface="+mj-lt"/>
              <a:buAutoNum type="arabicPeriod"/>
            </a:pPr>
            <a:r>
              <a:rPr lang="en-IN" sz="2400" dirty="0"/>
              <a:t>pre-processing</a:t>
            </a:r>
          </a:p>
          <a:p>
            <a:r>
              <a:rPr lang="en-IN" sz="2400" dirty="0"/>
              <a:t>Model development.</a:t>
            </a:r>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418329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1AEC-DD9C-4525-B26F-287E2DBAAF2A}"/>
              </a:ext>
            </a:extLst>
          </p:cNvPr>
          <p:cNvSpPr>
            <a:spLocks noGrp="1"/>
          </p:cNvSpPr>
          <p:nvPr>
            <p:ph type="title"/>
          </p:nvPr>
        </p:nvSpPr>
        <p:spPr/>
        <p:txBody>
          <a:bodyPr/>
          <a:lstStyle/>
          <a:p>
            <a:r>
              <a:rPr lang="en-IN" dirty="0"/>
              <a:t>Data set creation</a:t>
            </a:r>
          </a:p>
        </p:txBody>
      </p:sp>
      <p:sp>
        <p:nvSpPr>
          <p:cNvPr id="3" name="Content Placeholder 2">
            <a:extLst>
              <a:ext uri="{FF2B5EF4-FFF2-40B4-BE49-F238E27FC236}">
                <a16:creationId xmlns:a16="http://schemas.microsoft.com/office/drawing/2014/main" id="{F5EA2EED-BF9A-44FD-8C90-305CA7AA1253}"/>
              </a:ext>
            </a:extLst>
          </p:cNvPr>
          <p:cNvSpPr>
            <a:spLocks noGrp="1"/>
          </p:cNvSpPr>
          <p:nvPr>
            <p:ph idx="1"/>
          </p:nvPr>
        </p:nvSpPr>
        <p:spPr/>
        <p:txBody>
          <a:bodyPr>
            <a:normAutofit/>
          </a:bodyPr>
          <a:lstStyle/>
          <a:p>
            <a:r>
              <a:rPr lang="en-IN" sz="2400" dirty="0"/>
              <a:t>Collection of words are taken and recorded using specific tool.</a:t>
            </a:r>
          </a:p>
          <a:p>
            <a:r>
              <a:rPr lang="en-IN" sz="2400" dirty="0"/>
              <a:t>By using noise removal program the frequency, any unwanted noise in the speech is reduced.</a:t>
            </a:r>
          </a:p>
          <a:p>
            <a:r>
              <a:rPr lang="en-IN" sz="2400" dirty="0"/>
              <a:t>After the removal of the noise the speech Is divided into word specific blocks and saved as separate audio files.</a:t>
            </a:r>
          </a:p>
          <a:p>
            <a:endParaRPr lang="en-IN" sz="2400" dirty="0"/>
          </a:p>
        </p:txBody>
      </p:sp>
    </p:spTree>
    <p:extLst>
      <p:ext uri="{BB962C8B-B14F-4D97-AF65-F5344CB8AC3E}">
        <p14:creationId xmlns:p14="http://schemas.microsoft.com/office/powerpoint/2010/main" val="169313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371A-D45E-44A2-88B8-F2C06B653243}"/>
              </a:ext>
            </a:extLst>
          </p:cNvPr>
          <p:cNvSpPr>
            <a:spLocks noGrp="1"/>
          </p:cNvSpPr>
          <p:nvPr>
            <p:ph type="title"/>
          </p:nvPr>
        </p:nvSpPr>
        <p:spPr/>
        <p:txBody>
          <a:bodyPr/>
          <a:lstStyle/>
          <a:p>
            <a:r>
              <a:rPr lang="en-IN" dirty="0"/>
              <a:t>Model development</a:t>
            </a:r>
          </a:p>
        </p:txBody>
      </p:sp>
      <p:sp>
        <p:nvSpPr>
          <p:cNvPr id="3" name="Content Placeholder 2">
            <a:extLst>
              <a:ext uri="{FF2B5EF4-FFF2-40B4-BE49-F238E27FC236}">
                <a16:creationId xmlns:a16="http://schemas.microsoft.com/office/drawing/2014/main" id="{17249DA6-4F3B-4FDB-A12D-38584AC37E6B}"/>
              </a:ext>
            </a:extLst>
          </p:cNvPr>
          <p:cNvSpPr>
            <a:spLocks noGrp="1"/>
          </p:cNvSpPr>
          <p:nvPr>
            <p:ph idx="1"/>
          </p:nvPr>
        </p:nvSpPr>
        <p:spPr/>
        <p:txBody>
          <a:bodyPr>
            <a:normAutofit/>
          </a:bodyPr>
          <a:lstStyle/>
          <a:p>
            <a:pPr marL="514350" indent="-514350">
              <a:buFont typeface="+mj-lt"/>
              <a:buAutoNum type="arabicPeriod"/>
            </a:pPr>
            <a:r>
              <a:rPr lang="en-IN" sz="2400" dirty="0"/>
              <a:t>By using sox package.</a:t>
            </a:r>
          </a:p>
          <a:p>
            <a:pPr marL="514350" indent="-514350">
              <a:buFont typeface="+mj-lt"/>
              <a:buAutoNum type="arabicPeriod"/>
            </a:pPr>
            <a:r>
              <a:rPr lang="en-IN" sz="2400" dirty="0"/>
              <a:t>By using random and wav packages.</a:t>
            </a:r>
          </a:p>
        </p:txBody>
      </p:sp>
    </p:spTree>
    <p:extLst>
      <p:ext uri="{BB962C8B-B14F-4D97-AF65-F5344CB8AC3E}">
        <p14:creationId xmlns:p14="http://schemas.microsoft.com/office/powerpoint/2010/main" val="148235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1C80-3C36-499C-A5F5-52CBD871045B}"/>
              </a:ext>
            </a:extLst>
          </p:cNvPr>
          <p:cNvSpPr>
            <a:spLocks noGrp="1"/>
          </p:cNvSpPr>
          <p:nvPr>
            <p:ph type="title"/>
          </p:nvPr>
        </p:nvSpPr>
        <p:spPr/>
        <p:txBody>
          <a:bodyPr/>
          <a:lstStyle/>
          <a:p>
            <a:r>
              <a:rPr lang="en-IN" dirty="0"/>
              <a:t>By using sox package</a:t>
            </a:r>
          </a:p>
        </p:txBody>
      </p:sp>
      <p:sp>
        <p:nvSpPr>
          <p:cNvPr id="3" name="Content Placeholder 2">
            <a:extLst>
              <a:ext uri="{FF2B5EF4-FFF2-40B4-BE49-F238E27FC236}">
                <a16:creationId xmlns:a16="http://schemas.microsoft.com/office/drawing/2014/main" id="{C1B92E2B-A83E-4AAB-BD3D-54045C5E15CE}"/>
              </a:ext>
            </a:extLst>
          </p:cNvPr>
          <p:cNvSpPr>
            <a:spLocks noGrp="1"/>
          </p:cNvSpPr>
          <p:nvPr>
            <p:ph idx="1"/>
          </p:nvPr>
        </p:nvSpPr>
        <p:spPr>
          <a:xfrm>
            <a:off x="1154954" y="2290439"/>
            <a:ext cx="10022032" cy="4252404"/>
          </a:xfrm>
        </p:spPr>
        <p:txBody>
          <a:bodyPr>
            <a:normAutofit/>
          </a:bodyPr>
          <a:lstStyle/>
          <a:p>
            <a:r>
              <a:rPr lang="en-IN" sz="2400" dirty="0"/>
              <a:t>SOX(Sound Exchange) is a package which is used to represent the audio format into graphical format.</a:t>
            </a:r>
          </a:p>
          <a:p>
            <a:r>
              <a:rPr lang="en-IN" sz="2400" dirty="0"/>
              <a:t>SOX is a command line tool which converts audio clip as spectrogram image so that it can be compared easily.</a:t>
            </a:r>
          </a:p>
          <a:p>
            <a:r>
              <a:rPr lang="en-IN" sz="2400" dirty="0"/>
              <a:t>According to points in the spectrogram we can say that the audio clips are same (or) not.</a:t>
            </a:r>
          </a:p>
          <a:p>
            <a:r>
              <a:rPr lang="en-IN" sz="2400" dirty="0"/>
              <a:t>SOX Commands :-</a:t>
            </a:r>
          </a:p>
          <a:p>
            <a:pPr marL="514350" indent="-514350">
              <a:buFont typeface="+mj-lt"/>
              <a:buAutoNum type="romanUcPeriod"/>
            </a:pPr>
            <a:r>
              <a:rPr lang="en-IN" sz="2000" dirty="0"/>
              <a:t>sox sound-original.wav –n spectrogram –o sound-original.png</a:t>
            </a:r>
          </a:p>
          <a:p>
            <a:pPr marL="514350" indent="-514350">
              <a:buFont typeface="+mj-lt"/>
              <a:buAutoNum type="romanUcPeriod"/>
            </a:pPr>
            <a:r>
              <a:rPr lang="en-IN" sz="2000" dirty="0"/>
              <a:t>sox sound-altered.wav –n spectrogram –o sound-altered.png</a:t>
            </a:r>
          </a:p>
          <a:p>
            <a:pPr marL="514350" indent="-514350">
              <a:buFont typeface="+mj-lt"/>
              <a:buAutoNum type="romanUcPeriod"/>
            </a:pPr>
            <a:endParaRPr lang="en-IN" sz="2000" dirty="0"/>
          </a:p>
          <a:p>
            <a:endParaRPr lang="en-IN" sz="2400" dirty="0"/>
          </a:p>
          <a:p>
            <a:endParaRPr lang="en-IN" sz="2400" dirty="0"/>
          </a:p>
        </p:txBody>
      </p:sp>
    </p:spTree>
    <p:extLst>
      <p:ext uri="{BB962C8B-B14F-4D97-AF65-F5344CB8AC3E}">
        <p14:creationId xmlns:p14="http://schemas.microsoft.com/office/powerpoint/2010/main" val="2881175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705</TotalTime>
  <Words>772</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Century Gothic</vt:lpstr>
      <vt:lpstr>Wingdings 3</vt:lpstr>
      <vt:lpstr>Ion Boardroom</vt:lpstr>
      <vt:lpstr>DMT Minor Project</vt:lpstr>
      <vt:lpstr>PowerPoint Presentation</vt:lpstr>
      <vt:lpstr>Abstract</vt:lpstr>
      <vt:lpstr>Introduction </vt:lpstr>
      <vt:lpstr>1)Operating system: windows 2)Processor: intel core i3 and above 3)RAM:2GB 4)ROM:256GB </vt:lpstr>
      <vt:lpstr>Modules  </vt:lpstr>
      <vt:lpstr>Data set creation</vt:lpstr>
      <vt:lpstr>Model development</vt:lpstr>
      <vt:lpstr>By using sox package</vt:lpstr>
      <vt:lpstr>By using random and wav packages </vt:lpstr>
      <vt:lpstr>Working procedure </vt:lpstr>
      <vt:lpstr>Data sets</vt:lpstr>
      <vt:lpstr>Packages to be used</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dc:title>
  <dc:creator>DEEPAK SVN</dc:creator>
  <cp:lastModifiedBy>DEEPAK SVN</cp:lastModifiedBy>
  <cp:revision>31</cp:revision>
  <dcterms:created xsi:type="dcterms:W3CDTF">2020-01-27T07:43:03Z</dcterms:created>
  <dcterms:modified xsi:type="dcterms:W3CDTF">2020-07-20T10:29:13Z</dcterms:modified>
</cp:coreProperties>
</file>