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67" r:id="rId4"/>
    <p:sldId id="268" r:id="rId5"/>
    <p:sldId id="269" r:id="rId6"/>
    <p:sldId id="270" r:id="rId7"/>
    <p:sldId id="271" r:id="rId8"/>
    <p:sldId id="272" r:id="rId9"/>
    <p:sldId id="273" r:id="rId10"/>
    <p:sldId id="275" r:id="rId11"/>
    <p:sldId id="258" r:id="rId12"/>
    <p:sldId id="259" r:id="rId13"/>
    <p:sldId id="263" r:id="rId14"/>
    <p:sldId id="276" r:id="rId15"/>
    <p:sldId id="277" r:id="rId16"/>
    <p:sldId id="278" r:id="rId17"/>
    <p:sldId id="266" r:id="rId18"/>
  </p:sldIdLst>
  <p:sldSz cx="12188825"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36" autoAdjust="0"/>
    <p:restoredTop sz="94629" autoAdjust="0"/>
  </p:normalViewPr>
  <p:slideViewPr>
    <p:cSldViewPr showGuides="1">
      <p:cViewPr varScale="1">
        <p:scale>
          <a:sx n="86" d="100"/>
          <a:sy n="86" d="100"/>
        </p:scale>
        <p:origin x="710"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pPr/>
              <a:t>5/1/2019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p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pPr/>
              <a:t>5/1/2019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p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pPr/>
              <a:t>5/1/2019</a:t>
            </a:fld>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pPr/>
              <a:t>5/1/2019</a:t>
            </a:fld>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pPr/>
              <a:t>5/1/2019</a:t>
            </a:fld>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pPr/>
              <a:t>5/1/2019</a:t>
            </a:fld>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5/1/2019</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pPr/>
              <a:t>5/1/2019</a:t>
            </a:fld>
            <a:endParaRPr/>
          </a:p>
        </p:txBody>
      </p:sp>
      <p:sp>
        <p:nvSpPr>
          <p:cNvPr id="9" name="Slide Number Placeholder 8"/>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pPr/>
              <a:t>5/1/2019</a:t>
            </a:fld>
            <a:endParaRPr/>
          </a:p>
        </p:txBody>
      </p:sp>
      <p:sp>
        <p:nvSpPr>
          <p:cNvPr id="5" name="Slide Number Placeholder 4"/>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pPr/>
              <a:t>5/1/2019</a:t>
            </a:fld>
            <a:endParaRPr/>
          </a:p>
        </p:txBody>
      </p:sp>
      <p:sp>
        <p:nvSpPr>
          <p:cNvPr id="4" name="Slide Number Placeholder 3"/>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pPr/>
              <a:t>5/1/2019</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5/1/2019</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5/1/2019</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5A13-E5A2-4DC9-B998-D0B9218967FC}"/>
              </a:ext>
            </a:extLst>
          </p:cNvPr>
          <p:cNvSpPr>
            <a:spLocks noGrp="1"/>
          </p:cNvSpPr>
          <p:nvPr>
            <p:ph type="ctrTitle"/>
          </p:nvPr>
        </p:nvSpPr>
        <p:spPr>
          <a:xfrm>
            <a:off x="1033579" y="2733084"/>
            <a:ext cx="10121666" cy="1391832"/>
          </a:xfrm>
        </p:spPr>
        <p:txBody>
          <a:bodyPr>
            <a:normAutofit/>
            <a:scene3d>
              <a:camera prst="obliqueBottomRight"/>
              <a:lightRig rig="threePt" dir="t"/>
            </a:scene3d>
          </a:bodyPr>
          <a:lstStyle/>
          <a:p>
            <a:r>
              <a:rPr lang="en-IN" sz="7998"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COA minor project</a:t>
            </a:r>
          </a:p>
        </p:txBody>
      </p:sp>
      <p:sp>
        <p:nvSpPr>
          <p:cNvPr id="4" name="TextBox 3">
            <a:extLst>
              <a:ext uri="{FF2B5EF4-FFF2-40B4-BE49-F238E27FC236}">
                <a16:creationId xmlns:a16="http://schemas.microsoft.com/office/drawing/2014/main" id="{80481D59-9A69-44E0-9883-45AAAD5A1284}"/>
              </a:ext>
            </a:extLst>
          </p:cNvPr>
          <p:cNvSpPr txBox="1"/>
          <p:nvPr/>
        </p:nvSpPr>
        <p:spPr>
          <a:xfrm>
            <a:off x="8398668" y="4437112"/>
            <a:ext cx="2874257" cy="2021386"/>
          </a:xfrm>
          <a:prstGeom prst="rect">
            <a:avLst/>
          </a:prstGeom>
          <a:noFill/>
        </p:spPr>
        <p:txBody>
          <a:bodyPr wrap="square" rtlCol="0">
            <a:prstTxWarp prst="textPlain">
              <a:avLst>
                <a:gd name="adj" fmla="val 49691"/>
              </a:avLst>
            </a:prstTxWarp>
            <a:spAutoFit/>
          </a:bodyPr>
          <a:lstStyle/>
          <a:p>
            <a:r>
              <a:rPr lang="en-IN" sz="2799" b="1" dirty="0">
                <a:ln w="9525">
                  <a:solidFill>
                    <a:schemeClr val="bg1"/>
                  </a:solidFill>
                  <a:prstDash val="solid"/>
                </a:ln>
                <a:effectLst>
                  <a:outerShdw blurRad="12700" dist="38100" dir="2700000" algn="tl" rotWithShape="0">
                    <a:schemeClr val="bg1">
                      <a:lumMod val="50000"/>
                    </a:schemeClr>
                  </a:outerShdw>
                </a:effectLst>
              </a:rPr>
              <a:t>Presented by :-</a:t>
            </a:r>
          </a:p>
          <a:p>
            <a:r>
              <a:rPr lang="en-IN" sz="2799" b="1" dirty="0">
                <a:ln w="9525">
                  <a:solidFill>
                    <a:schemeClr val="bg1"/>
                  </a:solidFill>
                  <a:prstDash val="solid"/>
                </a:ln>
                <a:effectLst>
                  <a:outerShdw blurRad="12700" dist="38100" dir="2700000" algn="tl" rotWithShape="0">
                    <a:schemeClr val="bg1">
                      <a:lumMod val="50000"/>
                    </a:schemeClr>
                  </a:outerShdw>
                </a:effectLst>
              </a:rPr>
              <a:t>Deepak</a:t>
            </a:r>
          </a:p>
          <a:p>
            <a:r>
              <a:rPr lang="en-IN" sz="2799" b="1" dirty="0">
                <a:ln w="9525">
                  <a:solidFill>
                    <a:schemeClr val="bg1"/>
                  </a:solidFill>
                  <a:prstDash val="solid"/>
                </a:ln>
                <a:effectLst>
                  <a:outerShdw blurRad="12700" dist="38100" dir="2700000" algn="tl" rotWithShape="0">
                    <a:schemeClr val="bg1">
                      <a:lumMod val="50000"/>
                    </a:schemeClr>
                  </a:outerShdw>
                </a:effectLst>
              </a:rPr>
              <a:t>Mohan </a:t>
            </a:r>
          </a:p>
          <a:p>
            <a:r>
              <a:rPr lang="en-IN" sz="2799" b="1" dirty="0">
                <a:ln w="9525">
                  <a:solidFill>
                    <a:schemeClr val="bg1"/>
                  </a:solidFill>
                  <a:prstDash val="solid"/>
                </a:ln>
                <a:effectLst>
                  <a:outerShdw blurRad="12700" dist="38100" dir="2700000" algn="tl" rotWithShape="0">
                    <a:schemeClr val="bg1">
                      <a:lumMod val="50000"/>
                    </a:schemeClr>
                  </a:outerShdw>
                </a:effectLst>
              </a:rPr>
              <a:t>Sai </a:t>
            </a:r>
            <a:r>
              <a:rPr lang="en-IN" sz="2799" b="1" dirty="0" err="1">
                <a:ln w="9525">
                  <a:solidFill>
                    <a:schemeClr val="bg1"/>
                  </a:solidFill>
                  <a:prstDash val="solid"/>
                </a:ln>
                <a:effectLst>
                  <a:outerShdw blurRad="12700" dist="38100" dir="2700000" algn="tl" rotWithShape="0">
                    <a:schemeClr val="bg1">
                      <a:lumMod val="50000"/>
                    </a:schemeClr>
                  </a:outerShdw>
                </a:effectLst>
              </a:rPr>
              <a:t>kiran</a:t>
            </a:r>
            <a:endParaRPr lang="en-IN" sz="2799"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33951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ADVANTAGES AND DISADVANTAGES</a:t>
            </a:r>
            <a:endParaRPr lang="en-US" dirty="0"/>
          </a:p>
        </p:txBody>
      </p:sp>
      <p:sp>
        <p:nvSpPr>
          <p:cNvPr id="3" name="Content Placeholder 2"/>
          <p:cNvSpPr>
            <a:spLocks noGrp="1"/>
          </p:cNvSpPr>
          <p:nvPr>
            <p:ph idx="1"/>
          </p:nvPr>
        </p:nvSpPr>
        <p:spPr>
          <a:xfrm>
            <a:off x="913536" y="1990950"/>
            <a:ext cx="10361753" cy="3423215"/>
          </a:xfrm>
        </p:spPr>
        <p:txBody>
          <a:bodyPr>
            <a:noAutofit/>
          </a:bodyPr>
          <a:lstStyle/>
          <a:p>
            <a:endParaRPr lang="en-IN" sz="1799" dirty="0"/>
          </a:p>
          <a:p>
            <a:r>
              <a:rPr lang="en-IN" sz="1799" dirty="0"/>
              <a:t>ADVANTAGES:</a:t>
            </a:r>
          </a:p>
          <a:p>
            <a:r>
              <a:rPr lang="en-IN" sz="1799" dirty="0"/>
              <a:t>shows how program interfaces with the processer, operating system, and BIOS.</a:t>
            </a:r>
          </a:p>
          <a:p>
            <a:r>
              <a:rPr lang="en-IN" sz="1799" dirty="0"/>
              <a:t>Shows how data is represented and stored in memory and on external devices.</a:t>
            </a:r>
          </a:p>
          <a:p>
            <a:r>
              <a:rPr lang="en-IN" sz="1799" dirty="0"/>
              <a:t>Clarifies  how processer accesses and executes instructions and how instructions access and process data.</a:t>
            </a:r>
          </a:p>
          <a:p>
            <a:r>
              <a:rPr lang="en-IN" sz="1799" dirty="0"/>
              <a:t>Clarifies how a program accesses external devices.</a:t>
            </a:r>
          </a:p>
          <a:p>
            <a:pPr>
              <a:buNone/>
            </a:pPr>
            <a:r>
              <a:rPr lang="en-US" sz="1799" dirty="0">
                <a:latin typeface="+mj-lt"/>
                <a:cs typeface="Times New Roman" panose="02020603050405020304" pitchFamily="18" charset="0"/>
              </a:rPr>
              <a:t>DISADVANTAGES:</a:t>
            </a:r>
          </a:p>
          <a:p>
            <a:r>
              <a:rPr lang="en-US" sz="1799" dirty="0">
                <a:latin typeface="+mj-lt"/>
                <a:cs typeface="Times New Roman" panose="02020603050405020304" pitchFamily="18" charset="0"/>
              </a:rPr>
              <a:t>Since there is more chance for errors debugging is difficult.</a:t>
            </a:r>
          </a:p>
          <a:p>
            <a:r>
              <a:rPr lang="en-US" sz="1799" dirty="0">
                <a:latin typeface="+mj-lt"/>
                <a:cs typeface="Times New Roman" panose="02020603050405020304" pitchFamily="18" charset="0"/>
              </a:rPr>
              <a:t>It is difficult to understand by the user compare to high level language.</a:t>
            </a:r>
          </a:p>
          <a:p>
            <a:endParaRPr lang="en-IN" sz="1799" dirty="0">
              <a:solidFill>
                <a:schemeClr val="tx2">
                  <a:lumMod val="40000"/>
                  <a:lumOff val="60000"/>
                </a:schemeClr>
              </a:solidFill>
            </a:endParaRPr>
          </a:p>
          <a:p>
            <a:pPr>
              <a:buNone/>
            </a:pPr>
            <a:endParaRPr lang="en-US" sz="1799" dirty="0">
              <a:solidFill>
                <a:schemeClr val="tx2">
                  <a:lumMod val="40000"/>
                  <a:lumOff val="6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0C6C-1854-46BF-9793-B2A6B0EE53F5}"/>
              </a:ext>
            </a:extLst>
          </p:cNvPr>
          <p:cNvSpPr>
            <a:spLocks noGrp="1"/>
          </p:cNvSpPr>
          <p:nvPr>
            <p:ph type="title"/>
          </p:nvPr>
        </p:nvSpPr>
        <p:spPr>
          <a:xfrm>
            <a:off x="98829" y="293054"/>
            <a:ext cx="11859397" cy="1595761"/>
          </a:xfrm>
        </p:spPr>
        <p:txBody>
          <a:bodyPr>
            <a:normAutofit/>
          </a:bodyPr>
          <a:lstStyle/>
          <a:p>
            <a:r>
              <a:rPr lang="en-US" dirty="0">
                <a:latin typeface="+mn-lt"/>
              </a:rPr>
              <a:t>Program to print Lower Case Letters from A to Z            (Simulation of While Loop )</a:t>
            </a:r>
            <a:endParaRPr lang="en-IN" dirty="0">
              <a:latin typeface="+mn-lt"/>
            </a:endParaRPr>
          </a:p>
        </p:txBody>
      </p:sp>
      <p:sp>
        <p:nvSpPr>
          <p:cNvPr id="3" name="Content Placeholder 2">
            <a:extLst>
              <a:ext uri="{FF2B5EF4-FFF2-40B4-BE49-F238E27FC236}">
                <a16:creationId xmlns:a16="http://schemas.microsoft.com/office/drawing/2014/main" id="{63BC6109-F206-4C58-BFAB-9F7D40D385B2}"/>
              </a:ext>
            </a:extLst>
          </p:cNvPr>
          <p:cNvSpPr>
            <a:spLocks noGrp="1"/>
          </p:cNvSpPr>
          <p:nvPr>
            <p:ph idx="1"/>
          </p:nvPr>
        </p:nvSpPr>
        <p:spPr>
          <a:xfrm>
            <a:off x="632087" y="1768179"/>
            <a:ext cx="11189190" cy="4985982"/>
          </a:xfrm>
        </p:spPr>
        <p:txBody>
          <a:bodyPr/>
          <a:lstStyle/>
          <a:p>
            <a:r>
              <a:rPr lang="en-IN" dirty="0"/>
              <a:t>This is a program to print lower case letters from a-z in assembly language.</a:t>
            </a:r>
          </a:p>
          <a:p>
            <a:r>
              <a:rPr lang="en-IN" dirty="0"/>
              <a:t>We should print the alphabets using while loop </a:t>
            </a:r>
          </a:p>
          <a:p>
            <a:r>
              <a:rPr lang="en-IN" dirty="0"/>
              <a:t>The while loop is a if statement fallowed by the body of loop fallowed by unconditional jump to top of the loop.</a:t>
            </a:r>
          </a:p>
          <a:p>
            <a:r>
              <a:rPr lang="en-IN" dirty="0"/>
              <a:t>While loop is used to check the condition first if the condition is true then loop will be executed else loop will not be                                                              executed.</a:t>
            </a:r>
          </a:p>
          <a:p>
            <a:r>
              <a:rPr lang="en-IN" dirty="0"/>
              <a:t>Here is the example for while loop:-</a:t>
            </a:r>
          </a:p>
          <a:p>
            <a:endParaRPr lang="en-IN" dirty="0"/>
          </a:p>
          <a:p>
            <a:pPr marL="0" indent="0">
              <a:buNone/>
            </a:pPr>
            <a:endParaRPr lang="en-IN" dirty="0"/>
          </a:p>
        </p:txBody>
      </p:sp>
      <p:pic>
        <p:nvPicPr>
          <p:cNvPr id="9" name="Picture 8">
            <a:extLst>
              <a:ext uri="{FF2B5EF4-FFF2-40B4-BE49-F238E27FC236}">
                <a16:creationId xmlns:a16="http://schemas.microsoft.com/office/drawing/2014/main" id="{8A6F9424-338D-4CAA-BA4A-5EFBA5A584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6933" y="4099352"/>
            <a:ext cx="4694344" cy="2654809"/>
          </a:xfrm>
          <a:prstGeom prst="rect">
            <a:avLst/>
          </a:prstGeom>
        </p:spPr>
      </p:pic>
    </p:spTree>
    <p:extLst>
      <p:ext uri="{BB962C8B-B14F-4D97-AF65-F5344CB8AC3E}">
        <p14:creationId xmlns:p14="http://schemas.microsoft.com/office/powerpoint/2010/main" val="3238257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9B9B1-7C81-45A9-966C-23DB676AF028}"/>
              </a:ext>
            </a:extLst>
          </p:cNvPr>
          <p:cNvSpPr>
            <a:spLocks noGrp="1"/>
          </p:cNvSpPr>
          <p:nvPr>
            <p:ph idx="1"/>
          </p:nvPr>
        </p:nvSpPr>
        <p:spPr>
          <a:xfrm>
            <a:off x="82358" y="1162125"/>
            <a:ext cx="12048818" cy="5756749"/>
          </a:xfrm>
        </p:spPr>
        <p:txBody>
          <a:bodyPr>
            <a:normAutofit fontScale="92500"/>
          </a:bodyPr>
          <a:lstStyle/>
          <a:p>
            <a:r>
              <a:rPr lang="en-IN" dirty="0" err="1"/>
              <a:t>cmp</a:t>
            </a:r>
            <a:r>
              <a:rPr lang="en-IN" dirty="0"/>
              <a:t> :- </a:t>
            </a:r>
            <a:r>
              <a:rPr lang="en-IN" dirty="0" err="1"/>
              <a:t>cmp</a:t>
            </a:r>
            <a:r>
              <a:rPr lang="en-IN" dirty="0"/>
              <a:t> instruction is used to compare destination operand to source operand. </a:t>
            </a:r>
          </a:p>
          <a:p>
            <a:r>
              <a:rPr lang="en-IN" dirty="0"/>
              <a:t>Note :-non-destructive subtraction of source from destination (destination operand is not changed)</a:t>
            </a:r>
          </a:p>
          <a:p>
            <a:r>
              <a:rPr lang="en-IN" dirty="0"/>
              <a:t>Syntax:- </a:t>
            </a:r>
            <a:r>
              <a:rPr lang="en-IN" dirty="0" err="1"/>
              <a:t>cmp</a:t>
            </a:r>
            <a:r>
              <a:rPr lang="en-IN" dirty="0"/>
              <a:t> </a:t>
            </a:r>
            <a:r>
              <a:rPr lang="en-IN" dirty="0" err="1"/>
              <a:t>destination,source</a:t>
            </a:r>
            <a:endParaRPr lang="en-IN" dirty="0"/>
          </a:p>
          <a:p>
            <a:r>
              <a:rPr lang="en-IN" dirty="0" err="1"/>
              <a:t>jae</a:t>
            </a:r>
            <a:r>
              <a:rPr lang="en-IN" dirty="0"/>
              <a:t> :- </a:t>
            </a:r>
            <a:r>
              <a:rPr lang="en-IN" dirty="0" err="1"/>
              <a:t>jae</a:t>
            </a:r>
            <a:r>
              <a:rPr lang="en-IN" dirty="0"/>
              <a:t> is a jump based unsigned comparison , </a:t>
            </a:r>
            <a:r>
              <a:rPr lang="en-IN" dirty="0" err="1"/>
              <a:t>jae</a:t>
            </a:r>
            <a:r>
              <a:rPr lang="en-IN" dirty="0"/>
              <a:t> is nothing but jump if above or equal </a:t>
            </a:r>
          </a:p>
          <a:p>
            <a:r>
              <a:rPr lang="en-IN" dirty="0"/>
              <a:t>Jae is used when the condition is used to check variable is &gt;= some other variable.</a:t>
            </a:r>
          </a:p>
          <a:p>
            <a:r>
              <a:rPr lang="en-IN" dirty="0"/>
              <a:t>Ex : if a&gt;= b</a:t>
            </a:r>
          </a:p>
          <a:p>
            <a:r>
              <a:rPr lang="en-IN" dirty="0" err="1"/>
              <a:t>Jmp</a:t>
            </a:r>
            <a:r>
              <a:rPr lang="en-IN" dirty="0"/>
              <a:t> :- </a:t>
            </a:r>
            <a:r>
              <a:rPr lang="en-IN" dirty="0" err="1"/>
              <a:t>jmp</a:t>
            </a:r>
            <a:r>
              <a:rPr lang="en-IN" dirty="0"/>
              <a:t> is used to perform unconditional </a:t>
            </a:r>
            <a:r>
              <a:rPr lang="en-US" dirty="0"/>
              <a:t>unconditional jump. </a:t>
            </a:r>
          </a:p>
          <a:p>
            <a:r>
              <a:rPr lang="en-US" dirty="0"/>
              <a:t>Such an instruction transfers the flow of execution by changing the instruction pointer register.</a:t>
            </a:r>
          </a:p>
          <a:p>
            <a:r>
              <a:rPr lang="en-US" dirty="0"/>
              <a:t>Syntax:- </a:t>
            </a:r>
            <a:r>
              <a:rPr lang="en-US" dirty="0" err="1"/>
              <a:t>jmp</a:t>
            </a:r>
            <a:r>
              <a:rPr lang="en-US" dirty="0"/>
              <a:t> position</a:t>
            </a:r>
          </a:p>
          <a:p>
            <a:r>
              <a:rPr lang="en-US" dirty="0"/>
              <a:t>Inc :- it is a key word for incrementing the value.</a:t>
            </a:r>
          </a:p>
          <a:p>
            <a:r>
              <a:rPr lang="en-US" dirty="0"/>
              <a:t>Syntax:-</a:t>
            </a:r>
            <a:r>
              <a:rPr lang="en-US" dirty="0" err="1"/>
              <a:t>inc</a:t>
            </a:r>
            <a:r>
              <a:rPr lang="en-US" dirty="0"/>
              <a:t> operand</a:t>
            </a:r>
            <a:endParaRPr lang="en-IN" dirty="0"/>
          </a:p>
        </p:txBody>
      </p:sp>
      <p:sp>
        <p:nvSpPr>
          <p:cNvPr id="4" name="TextBox 3">
            <a:extLst>
              <a:ext uri="{FF2B5EF4-FFF2-40B4-BE49-F238E27FC236}">
                <a16:creationId xmlns:a16="http://schemas.microsoft.com/office/drawing/2014/main" id="{86B85C50-F83D-4BC8-928C-F57429A9AA44}"/>
              </a:ext>
            </a:extLst>
          </p:cNvPr>
          <p:cNvSpPr txBox="1"/>
          <p:nvPr/>
        </p:nvSpPr>
        <p:spPr>
          <a:xfrm>
            <a:off x="82357" y="124429"/>
            <a:ext cx="12048817" cy="830781"/>
          </a:xfrm>
          <a:prstGeom prst="rect">
            <a:avLst/>
          </a:prstGeom>
          <a:noFill/>
        </p:spPr>
        <p:txBody>
          <a:bodyPr wrap="square" rtlCol="0">
            <a:spAutoFit/>
          </a:bodyPr>
          <a:lstStyle/>
          <a:p>
            <a:r>
              <a:rPr lang="en-IN" sz="4799" dirty="0">
                <a:latin typeface="Algerian" panose="04020705040A02060702" pitchFamily="82" charset="0"/>
              </a:rPr>
              <a:t>explanation</a:t>
            </a:r>
          </a:p>
        </p:txBody>
      </p:sp>
    </p:spTree>
    <p:extLst>
      <p:ext uri="{BB962C8B-B14F-4D97-AF65-F5344CB8AC3E}">
        <p14:creationId xmlns:p14="http://schemas.microsoft.com/office/powerpoint/2010/main" val="3410537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7280B-92B5-4B7B-B7F4-49B0F3EB4586}"/>
              </a:ext>
            </a:extLst>
          </p:cNvPr>
          <p:cNvSpPr>
            <a:spLocks noGrp="1"/>
          </p:cNvSpPr>
          <p:nvPr>
            <p:ph type="title"/>
          </p:nvPr>
        </p:nvSpPr>
        <p:spPr>
          <a:xfrm>
            <a:off x="837981" y="61496"/>
            <a:ext cx="10512862" cy="1325218"/>
          </a:xfrm>
        </p:spPr>
        <p:txBody>
          <a:bodyPr>
            <a:normAutofit/>
          </a:bodyPr>
          <a:lstStyle/>
          <a:p>
            <a:r>
              <a:rPr lang="en-IN" dirty="0">
                <a:latin typeface="Algerian" panose="04020705040A02060702" pitchFamily="82" charset="0"/>
              </a:rPr>
              <a:t>Flow chart of while and do while loops</a:t>
            </a:r>
          </a:p>
        </p:txBody>
      </p:sp>
      <p:sp>
        <p:nvSpPr>
          <p:cNvPr id="4" name="Diamond 3">
            <a:extLst>
              <a:ext uri="{FF2B5EF4-FFF2-40B4-BE49-F238E27FC236}">
                <a16:creationId xmlns:a16="http://schemas.microsoft.com/office/drawing/2014/main" id="{D7AEB92C-829D-4E05-8FAE-5C364CD7BF23}"/>
              </a:ext>
            </a:extLst>
          </p:cNvPr>
          <p:cNvSpPr/>
          <p:nvPr/>
        </p:nvSpPr>
        <p:spPr>
          <a:xfrm>
            <a:off x="1540074" y="2597667"/>
            <a:ext cx="2375996" cy="798862"/>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799" dirty="0"/>
              <a:t>condition</a:t>
            </a:r>
          </a:p>
        </p:txBody>
      </p:sp>
      <p:sp>
        <p:nvSpPr>
          <p:cNvPr id="5" name="Rectangle 4">
            <a:extLst>
              <a:ext uri="{FF2B5EF4-FFF2-40B4-BE49-F238E27FC236}">
                <a16:creationId xmlns:a16="http://schemas.microsoft.com/office/drawing/2014/main" id="{936D7F7C-CA2F-4009-A0E0-8A835C8558E4}"/>
              </a:ext>
            </a:extLst>
          </p:cNvPr>
          <p:cNvSpPr/>
          <p:nvPr/>
        </p:nvSpPr>
        <p:spPr>
          <a:xfrm>
            <a:off x="1645077" y="4223273"/>
            <a:ext cx="2165987" cy="6835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799" dirty="0"/>
              <a:t>Loop statement</a:t>
            </a:r>
          </a:p>
        </p:txBody>
      </p:sp>
      <p:cxnSp>
        <p:nvCxnSpPr>
          <p:cNvPr id="7" name="Straight Arrow Connector 6">
            <a:extLst>
              <a:ext uri="{FF2B5EF4-FFF2-40B4-BE49-F238E27FC236}">
                <a16:creationId xmlns:a16="http://schemas.microsoft.com/office/drawing/2014/main" id="{008D0DF6-49C5-47A1-A625-BC61D9AF0566}"/>
              </a:ext>
            </a:extLst>
          </p:cNvPr>
          <p:cNvCxnSpPr>
            <a:cxnSpLocks/>
            <a:stCxn id="4" idx="2"/>
            <a:endCxn id="5" idx="0"/>
          </p:cNvCxnSpPr>
          <p:nvPr/>
        </p:nvCxnSpPr>
        <p:spPr>
          <a:xfrm flipH="1">
            <a:off x="2728071" y="3396529"/>
            <a:ext cx="1" cy="82674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Connector: Elbow 12">
            <a:extLst>
              <a:ext uri="{FF2B5EF4-FFF2-40B4-BE49-F238E27FC236}">
                <a16:creationId xmlns:a16="http://schemas.microsoft.com/office/drawing/2014/main" id="{0EDBAC48-D63A-4211-91E9-77A212C8B5C1}"/>
              </a:ext>
            </a:extLst>
          </p:cNvPr>
          <p:cNvCxnSpPr>
            <a:endCxn id="4" idx="1"/>
          </p:cNvCxnSpPr>
          <p:nvPr/>
        </p:nvCxnSpPr>
        <p:spPr>
          <a:xfrm rot="16200000" flipV="1">
            <a:off x="670415" y="3866756"/>
            <a:ext cx="1821675" cy="82358"/>
          </a:xfrm>
          <a:prstGeom prst="bentConnector4">
            <a:avLst>
              <a:gd name="adj1" fmla="val 157"/>
              <a:gd name="adj2" fmla="val 377498"/>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Connector: Elbow 19">
            <a:extLst>
              <a:ext uri="{FF2B5EF4-FFF2-40B4-BE49-F238E27FC236}">
                <a16:creationId xmlns:a16="http://schemas.microsoft.com/office/drawing/2014/main" id="{6DEC7750-0B19-4459-9CDE-127B4AD50A5C}"/>
              </a:ext>
            </a:extLst>
          </p:cNvPr>
          <p:cNvCxnSpPr>
            <a:cxnSpLocks/>
          </p:cNvCxnSpPr>
          <p:nvPr/>
        </p:nvCxnSpPr>
        <p:spPr>
          <a:xfrm rot="5400000">
            <a:off x="1938804" y="3771251"/>
            <a:ext cx="3289217" cy="1721262"/>
          </a:xfrm>
          <a:prstGeom prst="bentConnector3">
            <a:avLst>
              <a:gd name="adj1" fmla="val 6477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AABFD391-D5E8-4FAA-934C-79DE0839789D}"/>
              </a:ext>
            </a:extLst>
          </p:cNvPr>
          <p:cNvCxnSpPr>
            <a:cxnSpLocks/>
          </p:cNvCxnSpPr>
          <p:nvPr/>
        </p:nvCxnSpPr>
        <p:spPr>
          <a:xfrm>
            <a:off x="3892838" y="2987273"/>
            <a:ext cx="551205" cy="0"/>
          </a:xfrm>
          <a:prstGeom prst="line">
            <a:avLst/>
          </a:prstGeom>
        </p:spPr>
        <p:style>
          <a:lnRef idx="3">
            <a:schemeClr val="accent1"/>
          </a:lnRef>
          <a:fillRef idx="0">
            <a:schemeClr val="accent1"/>
          </a:fillRef>
          <a:effectRef idx="2">
            <a:schemeClr val="accent1"/>
          </a:effectRef>
          <a:fontRef idx="minor">
            <a:schemeClr val="tx1"/>
          </a:fontRef>
        </p:style>
      </p:cxnSp>
      <p:sp>
        <p:nvSpPr>
          <p:cNvPr id="33" name="TextBox 32">
            <a:extLst>
              <a:ext uri="{FF2B5EF4-FFF2-40B4-BE49-F238E27FC236}">
                <a16:creationId xmlns:a16="http://schemas.microsoft.com/office/drawing/2014/main" id="{B09AE69C-CE67-4E92-ABE1-1109B60F9303}"/>
              </a:ext>
            </a:extLst>
          </p:cNvPr>
          <p:cNvSpPr txBox="1"/>
          <p:nvPr/>
        </p:nvSpPr>
        <p:spPr>
          <a:xfrm>
            <a:off x="7365626" y="3551445"/>
            <a:ext cx="758314" cy="369236"/>
          </a:xfrm>
          <a:prstGeom prst="rect">
            <a:avLst/>
          </a:prstGeom>
          <a:noFill/>
        </p:spPr>
        <p:txBody>
          <a:bodyPr wrap="square" rtlCol="0">
            <a:spAutoFit/>
          </a:bodyPr>
          <a:lstStyle/>
          <a:p>
            <a:r>
              <a:rPr lang="en-IN" sz="1799" dirty="0">
                <a:latin typeface="Algerian" panose="04020705040A02060702" pitchFamily="82" charset="0"/>
              </a:rPr>
              <a:t>true</a:t>
            </a:r>
          </a:p>
        </p:txBody>
      </p:sp>
      <p:sp>
        <p:nvSpPr>
          <p:cNvPr id="34" name="TextBox 33">
            <a:extLst>
              <a:ext uri="{FF2B5EF4-FFF2-40B4-BE49-F238E27FC236}">
                <a16:creationId xmlns:a16="http://schemas.microsoft.com/office/drawing/2014/main" id="{52B047E3-232D-4492-984D-0C9EF0A77B3D}"/>
              </a:ext>
            </a:extLst>
          </p:cNvPr>
          <p:cNvSpPr txBox="1"/>
          <p:nvPr/>
        </p:nvSpPr>
        <p:spPr>
          <a:xfrm>
            <a:off x="4508509" y="3568318"/>
            <a:ext cx="884948" cy="369236"/>
          </a:xfrm>
          <a:prstGeom prst="rect">
            <a:avLst/>
          </a:prstGeom>
          <a:noFill/>
        </p:spPr>
        <p:txBody>
          <a:bodyPr wrap="none" rtlCol="0">
            <a:spAutoFit/>
          </a:bodyPr>
          <a:lstStyle/>
          <a:p>
            <a:r>
              <a:rPr lang="en-IN" sz="1799" dirty="0">
                <a:latin typeface="Algerian" panose="04020705040A02060702" pitchFamily="82" charset="0"/>
              </a:rPr>
              <a:t>false</a:t>
            </a:r>
          </a:p>
        </p:txBody>
      </p:sp>
      <p:sp>
        <p:nvSpPr>
          <p:cNvPr id="40" name="Rectangle: Rounded Corners 39">
            <a:extLst>
              <a:ext uri="{FF2B5EF4-FFF2-40B4-BE49-F238E27FC236}">
                <a16:creationId xmlns:a16="http://schemas.microsoft.com/office/drawing/2014/main" id="{0DDD3936-B3BD-42BF-952C-C98E92679A0D}"/>
              </a:ext>
            </a:extLst>
          </p:cNvPr>
          <p:cNvSpPr/>
          <p:nvPr/>
        </p:nvSpPr>
        <p:spPr>
          <a:xfrm>
            <a:off x="1458603" y="1473362"/>
            <a:ext cx="2528357" cy="5188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IN" sz="1799" b="1" dirty="0">
                <a:ln w="13462">
                  <a:solidFill>
                    <a:schemeClr val="bg1"/>
                  </a:solidFill>
                  <a:prstDash val="solid"/>
                </a:ln>
                <a:solidFill>
                  <a:srgbClr val="FF0000"/>
                </a:solidFill>
                <a:effectLst>
                  <a:outerShdw dist="38100" dir="2700000" algn="bl" rotWithShape="0">
                    <a:schemeClr val="accent5"/>
                  </a:outerShdw>
                </a:effectLst>
              </a:rPr>
              <a:t>While loop</a:t>
            </a:r>
          </a:p>
        </p:txBody>
      </p:sp>
      <p:sp>
        <p:nvSpPr>
          <p:cNvPr id="42" name="Diamond 41">
            <a:extLst>
              <a:ext uri="{FF2B5EF4-FFF2-40B4-BE49-F238E27FC236}">
                <a16:creationId xmlns:a16="http://schemas.microsoft.com/office/drawing/2014/main" id="{61B29428-8DB8-4A48-A8F1-1B03108F9FEA}"/>
              </a:ext>
            </a:extLst>
          </p:cNvPr>
          <p:cNvSpPr/>
          <p:nvPr/>
        </p:nvSpPr>
        <p:spPr>
          <a:xfrm>
            <a:off x="8272754" y="4110503"/>
            <a:ext cx="2375996" cy="798862"/>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799" dirty="0"/>
              <a:t>condition</a:t>
            </a:r>
          </a:p>
        </p:txBody>
      </p:sp>
      <p:sp>
        <p:nvSpPr>
          <p:cNvPr id="43" name="Rectangle 42">
            <a:extLst>
              <a:ext uri="{FF2B5EF4-FFF2-40B4-BE49-F238E27FC236}">
                <a16:creationId xmlns:a16="http://schemas.microsoft.com/office/drawing/2014/main" id="{9E270DD4-D879-41DE-B9E7-58CF176C5C41}"/>
              </a:ext>
            </a:extLst>
          </p:cNvPr>
          <p:cNvSpPr/>
          <p:nvPr/>
        </p:nvSpPr>
        <p:spPr>
          <a:xfrm>
            <a:off x="8377758" y="2474131"/>
            <a:ext cx="2165987" cy="6835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799" dirty="0"/>
              <a:t>Loop statement</a:t>
            </a:r>
          </a:p>
        </p:txBody>
      </p:sp>
      <p:cxnSp>
        <p:nvCxnSpPr>
          <p:cNvPr id="44" name="Straight Arrow Connector 43">
            <a:extLst>
              <a:ext uri="{FF2B5EF4-FFF2-40B4-BE49-F238E27FC236}">
                <a16:creationId xmlns:a16="http://schemas.microsoft.com/office/drawing/2014/main" id="{A978B2D3-FD07-4BC1-B5DF-EB41FF098CBB}"/>
              </a:ext>
            </a:extLst>
          </p:cNvPr>
          <p:cNvCxnSpPr>
            <a:cxnSpLocks/>
            <a:stCxn id="43" idx="2"/>
          </p:cNvCxnSpPr>
          <p:nvPr/>
        </p:nvCxnSpPr>
        <p:spPr>
          <a:xfrm>
            <a:off x="9460751" y="3157694"/>
            <a:ext cx="0" cy="9643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Connector: Elbow 45">
            <a:extLst>
              <a:ext uri="{FF2B5EF4-FFF2-40B4-BE49-F238E27FC236}">
                <a16:creationId xmlns:a16="http://schemas.microsoft.com/office/drawing/2014/main" id="{8C194C96-8101-412A-A3F0-4D126D42E9D8}"/>
              </a:ext>
            </a:extLst>
          </p:cNvPr>
          <p:cNvCxnSpPr>
            <a:cxnSpLocks/>
          </p:cNvCxnSpPr>
          <p:nvPr/>
        </p:nvCxnSpPr>
        <p:spPr>
          <a:xfrm rot="10800000" flipH="1">
            <a:off x="8272751" y="2856620"/>
            <a:ext cx="100944" cy="1654241"/>
          </a:xfrm>
          <a:prstGeom prst="bentConnector4">
            <a:avLst>
              <a:gd name="adj1" fmla="val -226404"/>
              <a:gd name="adj2" fmla="val 98914"/>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9" name="Straight Arrow Connector 48">
            <a:extLst>
              <a:ext uri="{FF2B5EF4-FFF2-40B4-BE49-F238E27FC236}">
                <a16:creationId xmlns:a16="http://schemas.microsoft.com/office/drawing/2014/main" id="{F69C74FB-4E84-4E17-A54E-2BB84DDE21DF}"/>
              </a:ext>
            </a:extLst>
          </p:cNvPr>
          <p:cNvCxnSpPr>
            <a:cxnSpLocks/>
          </p:cNvCxnSpPr>
          <p:nvPr/>
        </p:nvCxnSpPr>
        <p:spPr>
          <a:xfrm>
            <a:off x="9460750" y="4909366"/>
            <a:ext cx="0" cy="13671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0" name="Rectangle: Rounded Corners 49">
            <a:extLst>
              <a:ext uri="{FF2B5EF4-FFF2-40B4-BE49-F238E27FC236}">
                <a16:creationId xmlns:a16="http://schemas.microsoft.com/office/drawing/2014/main" id="{435531AA-99E0-4DB8-A0CA-26A06C96E54A}"/>
              </a:ext>
            </a:extLst>
          </p:cNvPr>
          <p:cNvSpPr/>
          <p:nvPr/>
        </p:nvSpPr>
        <p:spPr>
          <a:xfrm>
            <a:off x="8123941" y="1473362"/>
            <a:ext cx="2528357" cy="5188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IN" sz="1799" b="1" dirty="0">
                <a:ln w="13462">
                  <a:solidFill>
                    <a:schemeClr val="bg1"/>
                  </a:solidFill>
                  <a:prstDash val="solid"/>
                </a:ln>
                <a:solidFill>
                  <a:srgbClr val="FF0000"/>
                </a:solidFill>
                <a:effectLst>
                  <a:outerShdw dist="38100" dir="2700000" algn="bl" rotWithShape="0">
                    <a:schemeClr val="accent5"/>
                  </a:outerShdw>
                </a:effectLst>
              </a:rPr>
              <a:t>Do while loop</a:t>
            </a:r>
          </a:p>
        </p:txBody>
      </p:sp>
      <p:sp>
        <p:nvSpPr>
          <p:cNvPr id="51" name="Rectangle 50">
            <a:extLst>
              <a:ext uri="{FF2B5EF4-FFF2-40B4-BE49-F238E27FC236}">
                <a16:creationId xmlns:a16="http://schemas.microsoft.com/office/drawing/2014/main" id="{556D9B02-1D59-4837-A444-E9EE46D19BE9}"/>
              </a:ext>
            </a:extLst>
          </p:cNvPr>
          <p:cNvSpPr/>
          <p:nvPr/>
        </p:nvSpPr>
        <p:spPr>
          <a:xfrm>
            <a:off x="9589683" y="5288893"/>
            <a:ext cx="884948" cy="369236"/>
          </a:xfrm>
          <a:prstGeom prst="rect">
            <a:avLst/>
          </a:prstGeom>
        </p:spPr>
        <p:txBody>
          <a:bodyPr wrap="none">
            <a:spAutoFit/>
          </a:bodyPr>
          <a:lstStyle/>
          <a:p>
            <a:r>
              <a:rPr lang="en-IN" sz="1799" dirty="0">
                <a:latin typeface="Algerian" panose="04020705040A02060702" pitchFamily="82" charset="0"/>
              </a:rPr>
              <a:t>false</a:t>
            </a:r>
          </a:p>
        </p:txBody>
      </p:sp>
      <p:sp>
        <p:nvSpPr>
          <p:cNvPr id="52" name="TextBox 51">
            <a:extLst>
              <a:ext uri="{FF2B5EF4-FFF2-40B4-BE49-F238E27FC236}">
                <a16:creationId xmlns:a16="http://schemas.microsoft.com/office/drawing/2014/main" id="{B7615752-08CA-43C7-8AE0-F5E392A9E0CB}"/>
              </a:ext>
            </a:extLst>
          </p:cNvPr>
          <p:cNvSpPr txBox="1"/>
          <p:nvPr/>
        </p:nvSpPr>
        <p:spPr>
          <a:xfrm>
            <a:off x="2939607" y="3720678"/>
            <a:ext cx="747125" cy="369236"/>
          </a:xfrm>
          <a:prstGeom prst="rect">
            <a:avLst/>
          </a:prstGeom>
          <a:noFill/>
        </p:spPr>
        <p:txBody>
          <a:bodyPr wrap="none" rtlCol="0">
            <a:spAutoFit/>
          </a:bodyPr>
          <a:lstStyle/>
          <a:p>
            <a:r>
              <a:rPr lang="en-IN" sz="1799" dirty="0">
                <a:latin typeface="Algerian" panose="04020705040A02060702" pitchFamily="82" charset="0"/>
              </a:rPr>
              <a:t>true</a:t>
            </a:r>
          </a:p>
        </p:txBody>
      </p:sp>
    </p:spTree>
    <p:extLst>
      <p:ext uri="{BB962C8B-B14F-4D97-AF65-F5344CB8AC3E}">
        <p14:creationId xmlns:p14="http://schemas.microsoft.com/office/powerpoint/2010/main" val="3895560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2940-D9CF-4E3C-B18D-959B4280035D}"/>
              </a:ext>
            </a:extLst>
          </p:cNvPr>
          <p:cNvSpPr>
            <a:spLocks noGrp="1"/>
          </p:cNvSpPr>
          <p:nvPr>
            <p:ph type="title"/>
          </p:nvPr>
        </p:nvSpPr>
        <p:spPr>
          <a:xfrm>
            <a:off x="798157" y="397366"/>
            <a:ext cx="10361752" cy="863829"/>
          </a:xfrm>
        </p:spPr>
        <p:txBody>
          <a:bodyPr>
            <a:normAutofit fontScale="90000"/>
          </a:bodyPr>
          <a:lstStyle/>
          <a:p>
            <a:r>
              <a:rPr lang="en-US" sz="2799" b="1" dirty="0"/>
              <a:t>Program that will copy a string STRING_1 into another string STRING_2 using the instruction MOVSB and REP.</a:t>
            </a:r>
            <a:br>
              <a:rPr lang="en-IN" sz="2799" dirty="0"/>
            </a:br>
            <a:endParaRPr lang="en-IN" sz="2799" dirty="0"/>
          </a:p>
        </p:txBody>
      </p:sp>
      <p:sp>
        <p:nvSpPr>
          <p:cNvPr id="3" name="Content Placeholder 2">
            <a:extLst>
              <a:ext uri="{FF2B5EF4-FFF2-40B4-BE49-F238E27FC236}">
                <a16:creationId xmlns:a16="http://schemas.microsoft.com/office/drawing/2014/main" id="{0A68F945-49A1-4ED7-868D-5C2AFDAAD096}"/>
              </a:ext>
            </a:extLst>
          </p:cNvPr>
          <p:cNvSpPr>
            <a:spLocks noGrp="1"/>
          </p:cNvSpPr>
          <p:nvPr>
            <p:ph idx="1"/>
          </p:nvPr>
        </p:nvSpPr>
        <p:spPr>
          <a:xfrm>
            <a:off x="798157" y="1394325"/>
            <a:ext cx="10361753" cy="4650687"/>
          </a:xfrm>
        </p:spPr>
        <p:txBody>
          <a:bodyPr>
            <a:normAutofit fontScale="92500" lnSpcReduction="10000"/>
          </a:bodyPr>
          <a:lstStyle/>
          <a:p>
            <a:r>
              <a:rPr lang="en-US" dirty="0"/>
              <a:t>For this program we have read one string using a variable .</a:t>
            </a:r>
          </a:p>
          <a:p>
            <a:endParaRPr lang="en-US" dirty="0"/>
          </a:p>
          <a:p>
            <a:r>
              <a:rPr lang="en-US" dirty="0" err="1"/>
              <a:t>movsb</a:t>
            </a:r>
            <a:r>
              <a:rPr lang="en-US" dirty="0"/>
              <a:t> moves only a single byte from the source string to the destination</a:t>
            </a:r>
          </a:p>
          <a:p>
            <a:endParaRPr lang="en-US" dirty="0"/>
          </a:p>
          <a:p>
            <a:r>
              <a:rPr lang="en-US" dirty="0"/>
              <a:t>To move the entire string, first initialize cx to the number N of bytes in the source string and execute rep </a:t>
            </a:r>
            <a:r>
              <a:rPr lang="en-US" dirty="0" err="1"/>
              <a:t>movsb</a:t>
            </a:r>
            <a:endParaRPr lang="en-US" dirty="0"/>
          </a:p>
          <a:p>
            <a:endParaRPr lang="en-US" dirty="0"/>
          </a:p>
          <a:p>
            <a:r>
              <a:rPr lang="en-US" dirty="0"/>
              <a:t>The rep prefix causes </a:t>
            </a:r>
            <a:r>
              <a:rPr lang="en-US" dirty="0" err="1"/>
              <a:t>movsb</a:t>
            </a:r>
            <a:r>
              <a:rPr lang="en-US" dirty="0"/>
              <a:t> to be executed N times</a:t>
            </a:r>
          </a:p>
          <a:p>
            <a:endParaRPr lang="en-US" dirty="0"/>
          </a:p>
          <a:p>
            <a:r>
              <a:rPr lang="en-US" dirty="0"/>
              <a:t>After each </a:t>
            </a:r>
            <a:r>
              <a:rPr lang="en-US" dirty="0" err="1"/>
              <a:t>movsb</a:t>
            </a:r>
            <a:r>
              <a:rPr lang="en-US" dirty="0"/>
              <a:t>, cx is decremented until it becomes 0</a:t>
            </a:r>
            <a:endParaRPr lang="en-IN" dirty="0"/>
          </a:p>
        </p:txBody>
      </p:sp>
    </p:spTree>
    <p:extLst>
      <p:ext uri="{BB962C8B-B14F-4D97-AF65-F5344CB8AC3E}">
        <p14:creationId xmlns:p14="http://schemas.microsoft.com/office/powerpoint/2010/main" val="2454576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BF12-9361-4D65-9422-619103CB78B3}"/>
              </a:ext>
            </a:extLst>
          </p:cNvPr>
          <p:cNvSpPr>
            <a:spLocks noGrp="1"/>
          </p:cNvSpPr>
          <p:nvPr>
            <p:ph type="title"/>
          </p:nvPr>
        </p:nvSpPr>
        <p:spPr>
          <a:xfrm>
            <a:off x="815908" y="166607"/>
            <a:ext cx="10361752" cy="1023585"/>
          </a:xfrm>
        </p:spPr>
        <p:txBody>
          <a:bodyPr/>
          <a:lstStyle/>
          <a:p>
            <a:pPr algn="l"/>
            <a:r>
              <a:rPr lang="en-IN" dirty="0"/>
              <a:t>explanation</a:t>
            </a:r>
          </a:p>
        </p:txBody>
      </p:sp>
      <p:sp>
        <p:nvSpPr>
          <p:cNvPr id="3" name="Content Placeholder 2">
            <a:extLst>
              <a:ext uri="{FF2B5EF4-FFF2-40B4-BE49-F238E27FC236}">
                <a16:creationId xmlns:a16="http://schemas.microsoft.com/office/drawing/2014/main" id="{0CFCD974-1FEC-4C55-BB85-B89F85418BCF}"/>
              </a:ext>
            </a:extLst>
          </p:cNvPr>
          <p:cNvSpPr>
            <a:spLocks noGrp="1"/>
          </p:cNvSpPr>
          <p:nvPr>
            <p:ph idx="1"/>
          </p:nvPr>
        </p:nvSpPr>
        <p:spPr>
          <a:xfrm>
            <a:off x="913536" y="1101437"/>
            <a:ext cx="10361753" cy="5589956"/>
          </a:xfrm>
        </p:spPr>
        <p:txBody>
          <a:bodyPr>
            <a:normAutofit/>
          </a:bodyPr>
          <a:lstStyle/>
          <a:p>
            <a:r>
              <a:rPr lang="en-US" dirty="0"/>
              <a:t>Mov – to copy or to read a character</a:t>
            </a:r>
          </a:p>
          <a:p>
            <a:r>
              <a:rPr lang="en-US" dirty="0"/>
              <a:t>Int – to interrupt and give access to micro processor</a:t>
            </a:r>
          </a:p>
          <a:p>
            <a:r>
              <a:rPr lang="en-US" dirty="0" err="1"/>
              <a:t>Cmp</a:t>
            </a:r>
            <a:r>
              <a:rPr lang="en-US" dirty="0"/>
              <a:t> – to compare two values</a:t>
            </a:r>
          </a:p>
          <a:p>
            <a:r>
              <a:rPr lang="en-US" dirty="0"/>
              <a:t>Sub – to </a:t>
            </a:r>
            <a:r>
              <a:rPr lang="en-US" dirty="0" err="1"/>
              <a:t>substract</a:t>
            </a:r>
            <a:r>
              <a:rPr lang="en-US" dirty="0"/>
              <a:t> a value</a:t>
            </a:r>
          </a:p>
          <a:p>
            <a:r>
              <a:rPr lang="en-US" dirty="0"/>
              <a:t>Add – to add a value</a:t>
            </a:r>
          </a:p>
          <a:p>
            <a:r>
              <a:rPr lang="en-US" dirty="0" err="1"/>
              <a:t>jl</a:t>
            </a:r>
            <a:r>
              <a:rPr lang="en-US" dirty="0"/>
              <a:t> – jump if less</a:t>
            </a:r>
          </a:p>
          <a:p>
            <a:r>
              <a:rPr lang="en-US" dirty="0" err="1"/>
              <a:t>Jg</a:t>
            </a:r>
            <a:r>
              <a:rPr lang="en-US" dirty="0"/>
              <a:t> – jump if greater</a:t>
            </a:r>
          </a:p>
          <a:p>
            <a:r>
              <a:rPr lang="en-US" dirty="0"/>
              <a:t>1 – to input a character</a:t>
            </a:r>
          </a:p>
          <a:p>
            <a:r>
              <a:rPr lang="en-US" dirty="0"/>
              <a:t>2 – to output a character</a:t>
            </a:r>
          </a:p>
          <a:p>
            <a:r>
              <a:rPr lang="en-US" dirty="0"/>
              <a:t>9 – to output a string</a:t>
            </a:r>
            <a:endParaRPr lang="en-IN" dirty="0"/>
          </a:p>
        </p:txBody>
      </p:sp>
    </p:spTree>
    <p:extLst>
      <p:ext uri="{BB962C8B-B14F-4D97-AF65-F5344CB8AC3E}">
        <p14:creationId xmlns:p14="http://schemas.microsoft.com/office/powerpoint/2010/main" val="2146958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6E9EF-283B-4B38-88A3-F995DDDA89A4}"/>
              </a:ext>
            </a:extLst>
          </p:cNvPr>
          <p:cNvSpPr>
            <a:spLocks noGrp="1"/>
          </p:cNvSpPr>
          <p:nvPr>
            <p:ph idx="1"/>
          </p:nvPr>
        </p:nvSpPr>
        <p:spPr>
          <a:xfrm>
            <a:off x="909836" y="1340769"/>
            <a:ext cx="10441159" cy="4679032"/>
          </a:xfrm>
        </p:spPr>
        <p:txBody>
          <a:bodyPr/>
          <a:lstStyle/>
          <a:p>
            <a:r>
              <a:rPr lang="en-IN" dirty="0"/>
              <a:t>This is a program to print lower case letters to upper case letters and also upper case letters to lower case letters in assembly language.</a:t>
            </a:r>
          </a:p>
          <a:p>
            <a:r>
              <a:rPr lang="en-US" dirty="0"/>
              <a:t>In this program, the actual code of conversion of string to upper case (or) lower case is present in main() function. An array of char type  is declared which will store the entered string by the user.</a:t>
            </a:r>
          </a:p>
          <a:p>
            <a:r>
              <a:rPr lang="en-US" dirty="0"/>
              <a:t>Then, for loop is used to convert the string into upper case (or) lower case string and if block is used to check that if characters are in lower case (or) upper case then, convert them in upper case (or) lower case by subtracting 32 from their ASCII value.</a:t>
            </a:r>
          </a:p>
          <a:p>
            <a:pPr marL="0" indent="0">
              <a:buNone/>
            </a:pPr>
            <a:endParaRPr lang="en-IN" dirty="0"/>
          </a:p>
        </p:txBody>
      </p:sp>
      <p:sp>
        <p:nvSpPr>
          <p:cNvPr id="4" name="Title 12">
            <a:extLst>
              <a:ext uri="{FF2B5EF4-FFF2-40B4-BE49-F238E27FC236}">
                <a16:creationId xmlns:a16="http://schemas.microsoft.com/office/drawing/2014/main" id="{434D0BEA-E812-4BF1-8AC4-B27CD3F8CCA6}"/>
              </a:ext>
            </a:extLst>
          </p:cNvPr>
          <p:cNvSpPr>
            <a:spLocks noGrp="1"/>
          </p:cNvSpPr>
          <p:nvPr>
            <p:ph type="title"/>
          </p:nvPr>
        </p:nvSpPr>
        <p:spPr>
          <a:xfrm>
            <a:off x="549796" y="381000"/>
            <a:ext cx="11161239" cy="743744"/>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en-US" sz="3200" b="1" dirty="0"/>
              <a:t>Program to convert lower case into upper case and vise versa.</a:t>
            </a:r>
          </a:p>
        </p:txBody>
      </p:sp>
    </p:spTree>
    <p:extLst>
      <p:ext uri="{BB962C8B-B14F-4D97-AF65-F5344CB8AC3E}">
        <p14:creationId xmlns:p14="http://schemas.microsoft.com/office/powerpoint/2010/main" val="1672067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F6B176-5B81-47DF-856B-7925A9171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93"/>
            <a:ext cx="12188825" cy="685621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776520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3944-D6D0-46EB-952B-24FDB9C084C0}"/>
              </a:ext>
            </a:extLst>
          </p:cNvPr>
          <p:cNvSpPr>
            <a:spLocks noGrp="1"/>
          </p:cNvSpPr>
          <p:nvPr>
            <p:ph type="title"/>
          </p:nvPr>
        </p:nvSpPr>
        <p:spPr>
          <a:xfrm>
            <a:off x="271777" y="1475083"/>
            <a:ext cx="11645270" cy="5071127"/>
          </a:xfrm>
        </p:spPr>
        <p:txBody>
          <a:bodyPr>
            <a:normAutofit/>
          </a:bodyPr>
          <a:lstStyle/>
          <a:p>
            <a:pPr algn="l"/>
            <a:r>
              <a:rPr lang="en-US" sz="3199" dirty="0">
                <a:latin typeface="Algerian" panose="04020705040A02060702" pitchFamily="82" charset="0"/>
              </a:rPr>
              <a:t>1) </a:t>
            </a:r>
            <a:r>
              <a:rPr lang="en-US" sz="3199" b="1" dirty="0">
                <a:latin typeface="Algerian" panose="04020705040A02060702" pitchFamily="82" charset="0"/>
              </a:rPr>
              <a:t>Program that will copy a string STRING_1 into another string STRING_2 using the instruction MOVSB and REP.</a:t>
            </a:r>
            <a:br>
              <a:rPr lang="en-IN" sz="3199" dirty="0">
                <a:latin typeface="Algerian" panose="04020705040A02060702" pitchFamily="82" charset="0"/>
              </a:rPr>
            </a:br>
            <a:r>
              <a:rPr lang="en-IN" sz="3199" dirty="0">
                <a:latin typeface="Algerian" panose="04020705040A02060702" pitchFamily="82" charset="0"/>
              </a:rPr>
              <a:t>2</a:t>
            </a:r>
            <a:r>
              <a:rPr lang="en-IN" sz="3199" b="1" dirty="0">
                <a:latin typeface="Algerian" panose="04020705040A02060702" pitchFamily="82" charset="0"/>
              </a:rPr>
              <a:t>) </a:t>
            </a:r>
            <a:r>
              <a:rPr lang="en-US" sz="3199" b="1" dirty="0">
                <a:latin typeface="Algerian" panose="04020705040A02060702" pitchFamily="82" charset="0"/>
              </a:rPr>
              <a:t>Program to print Lower Case Letters from A to Z            (Simulation of Do-While Loop ).</a:t>
            </a:r>
            <a:br>
              <a:rPr lang="en-US" sz="3199" b="1" dirty="0">
                <a:latin typeface="Algerian" panose="04020705040A02060702" pitchFamily="82" charset="0"/>
              </a:rPr>
            </a:br>
            <a:r>
              <a:rPr lang="en-IN" sz="3199" b="1" dirty="0">
                <a:latin typeface="Algerian" panose="04020705040A02060702" pitchFamily="82" charset="0"/>
              </a:rPr>
              <a:t>3)</a:t>
            </a:r>
            <a:r>
              <a:rPr lang="en-US" sz="3199" b="1" dirty="0">
                <a:latin typeface="Algerian" panose="04020705040A02060702" pitchFamily="82" charset="0"/>
              </a:rPr>
              <a:t>to convert lower case into upper case and vise versa</a:t>
            </a:r>
            <a:br>
              <a:rPr lang="en-IN" sz="3199" dirty="0">
                <a:latin typeface="Algerian" panose="04020705040A02060702" pitchFamily="82" charset="0"/>
              </a:rPr>
            </a:br>
            <a:r>
              <a:rPr lang="en-IN" dirty="0"/>
              <a:t> </a:t>
            </a:r>
            <a:br>
              <a:rPr lang="en-IN" dirty="0"/>
            </a:br>
            <a:endParaRPr lang="en-IN" sz="3199" b="1" dirty="0">
              <a:latin typeface="Algerian" panose="04020705040A02060702" pitchFamily="82" charset="0"/>
            </a:endParaRPr>
          </a:p>
        </p:txBody>
      </p:sp>
      <p:sp>
        <p:nvSpPr>
          <p:cNvPr id="4" name="TextBox 3">
            <a:extLst>
              <a:ext uri="{FF2B5EF4-FFF2-40B4-BE49-F238E27FC236}">
                <a16:creationId xmlns:a16="http://schemas.microsoft.com/office/drawing/2014/main" id="{B5C57254-B9B2-4E94-A0E1-5E1095DEF53B}"/>
              </a:ext>
            </a:extLst>
          </p:cNvPr>
          <p:cNvSpPr txBox="1"/>
          <p:nvPr/>
        </p:nvSpPr>
        <p:spPr>
          <a:xfrm>
            <a:off x="271777" y="602098"/>
            <a:ext cx="11645270" cy="1015399"/>
          </a:xfrm>
          <a:prstGeom prst="rect">
            <a:avLst/>
          </a:prstGeom>
          <a:noFill/>
        </p:spPr>
        <p:txBody>
          <a:bodyPr wrap="square" rtlCol="0">
            <a:spAutoFit/>
          </a:bodyPr>
          <a:lstStyle/>
          <a:p>
            <a:r>
              <a:rPr lang="en-IN" sz="5998"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stellar" panose="020A0402060406010301" pitchFamily="18" charset="0"/>
              </a:rPr>
              <a:t>Programs :</a:t>
            </a:r>
          </a:p>
        </p:txBody>
      </p:sp>
    </p:spTree>
    <p:extLst>
      <p:ext uri="{BB962C8B-B14F-4D97-AF65-F5344CB8AC3E}">
        <p14:creationId xmlns:p14="http://schemas.microsoft.com/office/powerpoint/2010/main" val="2528549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F75C3A-69CE-40A1-A9F0-C39C352049A5}"/>
              </a:ext>
            </a:extLst>
          </p:cNvPr>
          <p:cNvSpPr txBox="1">
            <a:spLocks/>
          </p:cNvSpPr>
          <p:nvPr/>
        </p:nvSpPr>
        <p:spPr>
          <a:xfrm>
            <a:off x="913557" y="610335"/>
            <a:ext cx="10351065" cy="1325976"/>
          </a:xfrm>
          <a:prstGeom prst="rect">
            <a:avLst/>
          </a:prstGeom>
        </p:spPr>
        <p:txBody>
          <a:bodyPr vert="horz" lIns="91416" tIns="45708" rIns="91416" bIns="45708" rtlCol="0" anchor="ctr">
            <a:normAutofit/>
          </a:bodyPr>
          <a:lstStyle>
            <a:lvl1pPr marL="0"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sz="3599" dirty="0">
                <a:latin typeface="Algerian" panose="04020705040A02060702" pitchFamily="82" charset="0"/>
              </a:rPr>
              <a:t>Software requirements</a:t>
            </a:r>
          </a:p>
        </p:txBody>
      </p:sp>
      <p:sp>
        <p:nvSpPr>
          <p:cNvPr id="5" name="Content Placeholder 2">
            <a:extLst>
              <a:ext uri="{FF2B5EF4-FFF2-40B4-BE49-F238E27FC236}">
                <a16:creationId xmlns:a16="http://schemas.microsoft.com/office/drawing/2014/main" id="{9BE16178-8082-4A51-B4EC-DCF99B36D236}"/>
              </a:ext>
            </a:extLst>
          </p:cNvPr>
          <p:cNvSpPr txBox="1">
            <a:spLocks/>
          </p:cNvSpPr>
          <p:nvPr/>
        </p:nvSpPr>
        <p:spPr>
          <a:xfrm>
            <a:off x="847671" y="2244654"/>
            <a:ext cx="10351066" cy="3694174"/>
          </a:xfrm>
          <a:prstGeom prst="rect">
            <a:avLst/>
          </a:prstGeom>
        </p:spPr>
        <p:txBody>
          <a:bodyPr vert="horz" lIns="91416" tIns="45708" rIns="91416" bIns="45708"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IN" sz="1999" dirty="0"/>
              <a:t>Basic software requirement to develop programs :-</a:t>
            </a:r>
          </a:p>
          <a:p>
            <a:pPr lvl="1"/>
            <a:r>
              <a:rPr lang="en-IN" sz="1799" dirty="0"/>
              <a:t>Language – assembly.</a:t>
            </a:r>
          </a:p>
          <a:p>
            <a:pPr lvl="1"/>
            <a:r>
              <a:rPr lang="en-IN" sz="1799" dirty="0"/>
              <a:t>Operating system – windows 7 (or) higher .</a:t>
            </a:r>
          </a:p>
          <a:p>
            <a:pPr lvl="1"/>
            <a:r>
              <a:rPr lang="en-IN" sz="1799" dirty="0"/>
              <a:t>Editor – dosbox.</a:t>
            </a:r>
          </a:p>
          <a:p>
            <a:pPr lvl="1"/>
            <a:r>
              <a:rPr lang="en-IN" sz="1799" dirty="0"/>
              <a:t>Assembler – </a:t>
            </a:r>
            <a:r>
              <a:rPr lang="en-IN" sz="1799" dirty="0" err="1"/>
              <a:t>nasm</a:t>
            </a:r>
            <a:endParaRPr lang="en-IN" sz="1799" dirty="0"/>
          </a:p>
          <a:p>
            <a:pPr marL="457063" lvl="1" indent="0">
              <a:buNone/>
            </a:pPr>
            <a:endParaRPr lang="en-IN" sz="1799" dirty="0"/>
          </a:p>
        </p:txBody>
      </p:sp>
    </p:spTree>
    <p:extLst>
      <p:ext uri="{BB962C8B-B14F-4D97-AF65-F5344CB8AC3E}">
        <p14:creationId xmlns:p14="http://schemas.microsoft.com/office/powerpoint/2010/main" val="3790091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2D3D3D-38F0-4DBC-A71B-75C54FF57BEA}"/>
              </a:ext>
            </a:extLst>
          </p:cNvPr>
          <p:cNvSpPr>
            <a:spLocks noGrp="1"/>
          </p:cNvSpPr>
          <p:nvPr>
            <p:ph type="title"/>
          </p:nvPr>
        </p:nvSpPr>
        <p:spPr>
          <a:xfrm>
            <a:off x="913557" y="610335"/>
            <a:ext cx="10351065" cy="1325976"/>
          </a:xfrm>
        </p:spPr>
        <p:txBody>
          <a:bodyPr/>
          <a:lstStyle/>
          <a:p>
            <a:r>
              <a:rPr lang="en-IN" dirty="0">
                <a:latin typeface="Algerian" panose="04020705040A02060702" pitchFamily="82" charset="0"/>
              </a:rPr>
              <a:t>Hardware requirements</a:t>
            </a:r>
          </a:p>
        </p:txBody>
      </p:sp>
      <p:sp>
        <p:nvSpPr>
          <p:cNvPr id="5" name="Content Placeholder 2">
            <a:extLst>
              <a:ext uri="{FF2B5EF4-FFF2-40B4-BE49-F238E27FC236}">
                <a16:creationId xmlns:a16="http://schemas.microsoft.com/office/drawing/2014/main" id="{54977635-BA15-4F77-926B-5BE43243476D}"/>
              </a:ext>
            </a:extLst>
          </p:cNvPr>
          <p:cNvSpPr>
            <a:spLocks noGrp="1"/>
          </p:cNvSpPr>
          <p:nvPr>
            <p:ph idx="1"/>
          </p:nvPr>
        </p:nvSpPr>
        <p:spPr>
          <a:xfrm>
            <a:off x="913556" y="2133937"/>
            <a:ext cx="10351066" cy="3697825"/>
          </a:xfrm>
        </p:spPr>
        <p:txBody>
          <a:bodyPr/>
          <a:lstStyle/>
          <a:p>
            <a:r>
              <a:rPr lang="en-IN" dirty="0"/>
              <a:t>Basic hardware requirements to develop programs</a:t>
            </a:r>
          </a:p>
          <a:p>
            <a:pPr lvl="1"/>
            <a:r>
              <a:rPr lang="en-IN" dirty="0"/>
              <a:t>A laptop or computer</a:t>
            </a:r>
          </a:p>
          <a:p>
            <a:pPr lvl="1"/>
            <a:r>
              <a:rPr lang="en-IN" dirty="0"/>
              <a:t>Processor – Intel core i3 or more.</a:t>
            </a:r>
          </a:p>
          <a:p>
            <a:pPr lvl="1"/>
            <a:r>
              <a:rPr lang="en-IN" dirty="0"/>
              <a:t>Hard disk – 5GB .</a:t>
            </a:r>
          </a:p>
          <a:p>
            <a:pPr lvl="1"/>
            <a:r>
              <a:rPr lang="en-IN" dirty="0"/>
              <a:t>Base memory – 4GB .</a:t>
            </a:r>
          </a:p>
        </p:txBody>
      </p:sp>
    </p:spTree>
    <p:extLst>
      <p:ext uri="{BB962C8B-B14F-4D97-AF65-F5344CB8AC3E}">
        <p14:creationId xmlns:p14="http://schemas.microsoft.com/office/powerpoint/2010/main" val="3386676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E319-9E61-4176-8B19-4379A719C5D9}"/>
              </a:ext>
            </a:extLst>
          </p:cNvPr>
          <p:cNvSpPr>
            <a:spLocks noGrp="1"/>
          </p:cNvSpPr>
          <p:nvPr>
            <p:ph type="title"/>
          </p:nvPr>
        </p:nvSpPr>
        <p:spPr/>
        <p:txBody>
          <a:bodyPr/>
          <a:lstStyle/>
          <a:p>
            <a:r>
              <a:rPr lang="en-IN" dirty="0"/>
              <a:t>Assembly language</a:t>
            </a:r>
          </a:p>
        </p:txBody>
      </p:sp>
      <p:sp>
        <p:nvSpPr>
          <p:cNvPr id="3" name="Content Placeholder 2">
            <a:extLst>
              <a:ext uri="{FF2B5EF4-FFF2-40B4-BE49-F238E27FC236}">
                <a16:creationId xmlns:a16="http://schemas.microsoft.com/office/drawing/2014/main" id="{1428F008-7AD8-44E8-90B5-6E11F0114B76}"/>
              </a:ext>
            </a:extLst>
          </p:cNvPr>
          <p:cNvSpPr>
            <a:spLocks noGrp="1"/>
          </p:cNvSpPr>
          <p:nvPr>
            <p:ph idx="1"/>
          </p:nvPr>
        </p:nvSpPr>
        <p:spPr>
          <a:xfrm>
            <a:off x="913536" y="2367369"/>
            <a:ext cx="10361753" cy="3694994"/>
          </a:xfrm>
        </p:spPr>
        <p:txBody>
          <a:bodyPr>
            <a:normAutofit fontScale="92500" lnSpcReduction="10000"/>
          </a:bodyPr>
          <a:lstStyle/>
          <a:p>
            <a:pPr>
              <a:buFont typeface="Wingdings" pitchFamily="2" charset="2"/>
              <a:buChar char="v"/>
            </a:pPr>
            <a:r>
              <a:rPr lang="en-IN" dirty="0"/>
              <a:t>A programming language that uses symbolic names to represent operations, registers and memory locations.</a:t>
            </a:r>
          </a:p>
          <a:p>
            <a:pPr>
              <a:buFont typeface="Wingdings" pitchFamily="2" charset="2"/>
              <a:buChar char="v"/>
            </a:pPr>
            <a:r>
              <a:rPr lang="en-IN" dirty="0"/>
              <a:t>Slightly high level language.</a:t>
            </a:r>
          </a:p>
          <a:p>
            <a:pPr>
              <a:buFont typeface="Wingdings" pitchFamily="2" charset="2"/>
              <a:buChar char="v"/>
            </a:pPr>
            <a:r>
              <a:rPr lang="en-IN" dirty="0"/>
              <a:t>Better than machine language.</a:t>
            </a:r>
          </a:p>
          <a:p>
            <a:pPr>
              <a:buFont typeface="Wingdings" pitchFamily="2" charset="2"/>
              <a:buChar char="v"/>
            </a:pPr>
            <a:r>
              <a:rPr lang="en-IN" dirty="0"/>
              <a:t>Assembler translate assembly to machine code.</a:t>
            </a:r>
          </a:p>
          <a:p>
            <a:pPr>
              <a:buFont typeface="Wingdings" pitchFamily="2" charset="2"/>
              <a:buChar char="v"/>
            </a:pPr>
            <a:r>
              <a:rPr lang="en-IN" dirty="0"/>
              <a:t>Compiler translate high-level programs to machine code</a:t>
            </a:r>
          </a:p>
          <a:p>
            <a:pPr>
              <a:buFont typeface="Wingdings" pitchFamily="2" charset="2"/>
              <a:buChar char="v"/>
            </a:pPr>
            <a:r>
              <a:rPr lang="en-IN" dirty="0"/>
              <a:t>Either directly, or</a:t>
            </a:r>
          </a:p>
          <a:p>
            <a:pPr>
              <a:buFont typeface="Wingdings" pitchFamily="2" charset="2"/>
              <a:buChar char="v"/>
            </a:pPr>
            <a:r>
              <a:rPr lang="en-IN" dirty="0"/>
              <a:t>Indirectly via an assembler</a:t>
            </a:r>
          </a:p>
          <a:p>
            <a:endParaRPr lang="en-IN" dirty="0"/>
          </a:p>
        </p:txBody>
      </p:sp>
    </p:spTree>
    <p:extLst>
      <p:ext uri="{BB962C8B-B14F-4D97-AF65-F5344CB8AC3E}">
        <p14:creationId xmlns:p14="http://schemas.microsoft.com/office/powerpoint/2010/main" val="46305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D3D2E-50C9-4728-BEE1-9366439A4944}"/>
              </a:ext>
            </a:extLst>
          </p:cNvPr>
          <p:cNvSpPr>
            <a:spLocks noGrp="1"/>
          </p:cNvSpPr>
          <p:nvPr>
            <p:ph type="title"/>
          </p:nvPr>
        </p:nvSpPr>
        <p:spPr/>
        <p:txBody>
          <a:bodyPr/>
          <a:lstStyle/>
          <a:p>
            <a:r>
              <a:rPr lang="en-IN" dirty="0"/>
              <a:t>continuation</a:t>
            </a:r>
          </a:p>
        </p:txBody>
      </p:sp>
      <p:sp>
        <p:nvSpPr>
          <p:cNvPr id="3" name="Content Placeholder 2">
            <a:extLst>
              <a:ext uri="{FF2B5EF4-FFF2-40B4-BE49-F238E27FC236}">
                <a16:creationId xmlns:a16="http://schemas.microsoft.com/office/drawing/2014/main" id="{EFB78086-9D90-424B-B740-441BEA05DF62}"/>
              </a:ext>
            </a:extLst>
          </p:cNvPr>
          <p:cNvSpPr>
            <a:spLocks noGrp="1"/>
          </p:cNvSpPr>
          <p:nvPr>
            <p:ph idx="1"/>
          </p:nvPr>
        </p:nvSpPr>
        <p:spPr/>
        <p:txBody>
          <a:bodyPr/>
          <a:lstStyle/>
          <a:p>
            <a:r>
              <a:rPr lang="en-IN" dirty="0"/>
              <a:t>An assembler is a program that converts source code program written in assembly language into object files in machine language.</a:t>
            </a:r>
          </a:p>
          <a:p>
            <a:r>
              <a:rPr lang="en-IN" dirty="0"/>
              <a:t>Popular assemblers have emerged over the years for the Intel family processors. These include.....</a:t>
            </a:r>
          </a:p>
          <a:p>
            <a:r>
              <a:rPr lang="en-IN" dirty="0"/>
              <a:t>TASM(turbo assembler)</a:t>
            </a:r>
          </a:p>
          <a:p>
            <a:r>
              <a:rPr lang="en-IN" dirty="0"/>
              <a:t>NASM(net wide assembler)</a:t>
            </a:r>
          </a:p>
        </p:txBody>
      </p:sp>
    </p:spTree>
    <p:extLst>
      <p:ext uri="{BB962C8B-B14F-4D97-AF65-F5344CB8AC3E}">
        <p14:creationId xmlns:p14="http://schemas.microsoft.com/office/powerpoint/2010/main" val="1712517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B6C16D-1E59-4547-9C65-F7DD88BDF42A}"/>
              </a:ext>
            </a:extLst>
          </p:cNvPr>
          <p:cNvSpPr txBox="1">
            <a:spLocks/>
          </p:cNvSpPr>
          <p:nvPr/>
        </p:nvSpPr>
        <p:spPr>
          <a:xfrm>
            <a:off x="1629358" y="534154"/>
            <a:ext cx="8227457" cy="1142702"/>
          </a:xfrm>
          <a:prstGeom prst="rect">
            <a:avLst/>
          </a:prstGeom>
        </p:spPr>
        <p:txBody>
          <a:bodyPr vert="horz" lIns="91416" tIns="45708" rIns="91416" bIns="45708" rtlCol="0" anchor="ctr">
            <a:normAutofit/>
          </a:bodyPr>
          <a:lstStyle>
            <a:lvl1pPr marL="0"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sz="3599" dirty="0"/>
              <a:t>DESCRIPTION</a:t>
            </a:r>
            <a:endParaRPr lang="en-US" sz="3599" dirty="0"/>
          </a:p>
        </p:txBody>
      </p:sp>
      <p:sp>
        <p:nvSpPr>
          <p:cNvPr id="5" name="Content Placeholder 2">
            <a:extLst>
              <a:ext uri="{FF2B5EF4-FFF2-40B4-BE49-F238E27FC236}">
                <a16:creationId xmlns:a16="http://schemas.microsoft.com/office/drawing/2014/main" id="{4D84A8FE-1A6C-494F-98C4-3DD9190DD820}"/>
              </a:ext>
            </a:extLst>
          </p:cNvPr>
          <p:cNvSpPr txBox="1">
            <a:spLocks/>
          </p:cNvSpPr>
          <p:nvPr/>
        </p:nvSpPr>
        <p:spPr>
          <a:xfrm>
            <a:off x="1118504" y="1872237"/>
            <a:ext cx="10410691" cy="4623687"/>
          </a:xfrm>
          <a:prstGeom prst="rect">
            <a:avLst/>
          </a:prstGeom>
        </p:spPr>
        <p:txBody>
          <a:bodyPr vert="horz" lIns="91416" tIns="45708" rIns="91416" bIns="45708"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1999" dirty="0"/>
              <a:t>In the early days of programming, all programs were written in assembly language. Now, most programs are written in a high-level language such as </a:t>
            </a:r>
            <a:r>
              <a:rPr lang="en-US" sz="1999" dirty="0" err="1"/>
              <a:t>c++</a:t>
            </a:r>
            <a:r>
              <a:rPr lang="en-US" sz="1999" dirty="0"/>
              <a:t> or C. Programmers still use assembly language when speed is essential or when they need to perform an operation that isn't possible in a high-level language. Machine</a:t>
            </a:r>
            <a:r>
              <a:rPr lang="en-US" altLang="zh-TW" sz="1999" dirty="0"/>
              <a:t> code instructions are represented by </a:t>
            </a:r>
            <a:r>
              <a:rPr lang="en-US" altLang="zh-TW" sz="1999" i="1" dirty="0"/>
              <a:t>mnemonics</a:t>
            </a:r>
          </a:p>
          <a:p>
            <a:r>
              <a:rPr lang="en-US" altLang="zh-TW" sz="1999" dirty="0"/>
              <a:t>e.g., MOVE, ADD, SUB</a:t>
            </a:r>
            <a:endParaRPr lang="en-US" sz="1999" dirty="0"/>
          </a:p>
        </p:txBody>
      </p:sp>
    </p:spTree>
    <p:extLst>
      <p:ext uri="{BB962C8B-B14F-4D97-AF65-F5344CB8AC3E}">
        <p14:creationId xmlns:p14="http://schemas.microsoft.com/office/powerpoint/2010/main" val="1049835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OPCODES</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IN" dirty="0"/>
              <a:t>Arithmetic ,logical</a:t>
            </a:r>
          </a:p>
          <a:p>
            <a:pPr>
              <a:buNone/>
            </a:pPr>
            <a:r>
              <a:rPr lang="en-IN" dirty="0"/>
              <a:t>     add, sub, mult</a:t>
            </a:r>
          </a:p>
          <a:p>
            <a:pPr>
              <a:buNone/>
            </a:pPr>
            <a:r>
              <a:rPr lang="en-IN" dirty="0"/>
              <a:t>      and, or</a:t>
            </a:r>
          </a:p>
          <a:p>
            <a:pPr>
              <a:buNone/>
            </a:pPr>
            <a:r>
              <a:rPr lang="en-IN" dirty="0"/>
              <a:t>     cmp</a:t>
            </a:r>
          </a:p>
          <a:p>
            <a:pPr>
              <a:buFont typeface="Wingdings" pitchFamily="2" charset="2"/>
              <a:buChar char="Ø"/>
            </a:pPr>
            <a:r>
              <a:rPr lang="en-IN" dirty="0"/>
              <a:t>Memory load/store</a:t>
            </a:r>
          </a:p>
          <a:p>
            <a:pPr>
              <a:buNone/>
            </a:pPr>
            <a:r>
              <a:rPr lang="en-IN" dirty="0"/>
              <a:t>      Ld </a:t>
            </a:r>
          </a:p>
          <a:p>
            <a:pPr>
              <a:buFont typeface="Wingdings" pitchFamily="2" charset="2"/>
              <a:buChar char="Ø"/>
            </a:pPr>
            <a:r>
              <a:rPr lang="en-IN" dirty="0"/>
              <a:t>Complex</a:t>
            </a:r>
          </a:p>
          <a:p>
            <a:pPr>
              <a:buNone/>
            </a:pPr>
            <a:r>
              <a:rPr lang="en-IN" dirty="0"/>
              <a:t>      mov   </a:t>
            </a:r>
          </a:p>
          <a:p>
            <a:pPr>
              <a:buNone/>
            </a:pPr>
            <a:endParaRPr lang="en-IN" dirty="0">
              <a:solidFill>
                <a:schemeClr val="tx2">
                  <a:lumMod val="40000"/>
                  <a:lumOff val="6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0684" y="357966"/>
            <a:ext cx="8227457" cy="1489534"/>
          </a:xfrm>
        </p:spPr>
        <p:txBody>
          <a:bodyPr>
            <a:normAutofit/>
          </a:bodyPr>
          <a:lstStyle/>
          <a:p>
            <a:r>
              <a:rPr lang="en-IN" dirty="0"/>
              <a:t>ASSEMBLY LANGUAGE INSTUCTIONS</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IN" dirty="0"/>
              <a:t>Built from two pieces</a:t>
            </a:r>
          </a:p>
          <a:p>
            <a:pPr>
              <a:buNone/>
            </a:pPr>
            <a:r>
              <a:rPr lang="en-IN" dirty="0"/>
              <a:t>         Add R1 , R3 ,3</a:t>
            </a:r>
          </a:p>
          <a:p>
            <a:endParaRPr lang="en-IN" dirty="0"/>
          </a:p>
          <a:p>
            <a:pPr>
              <a:buNone/>
            </a:pPr>
            <a:endParaRPr lang="en-IN" dirty="0"/>
          </a:p>
          <a:p>
            <a:pPr>
              <a:buNone/>
            </a:pPr>
            <a:r>
              <a:rPr lang="en-IN" dirty="0"/>
              <a:t>           opcode           operands</a:t>
            </a:r>
          </a:p>
          <a:p>
            <a:pPr>
              <a:buNone/>
            </a:pPr>
            <a:r>
              <a:rPr lang="en-IN" dirty="0"/>
              <a:t>          what to do            where to get data  </a:t>
            </a:r>
          </a:p>
          <a:p>
            <a:pPr>
              <a:buNone/>
            </a:pPr>
            <a:r>
              <a:rPr lang="en-IN" dirty="0"/>
              <a:t>        With the data          and put the results</a:t>
            </a:r>
          </a:p>
          <a:p>
            <a:pPr>
              <a:buNone/>
            </a:pPr>
            <a:r>
              <a:rPr lang="en-IN" dirty="0"/>
              <a:t>      (ALU operation)</a:t>
            </a:r>
          </a:p>
          <a:p>
            <a:pPr>
              <a:buNone/>
            </a:pPr>
            <a:endParaRPr lang="en-IN" dirty="0">
              <a:solidFill>
                <a:schemeClr val="tx2">
                  <a:lumMod val="40000"/>
                  <a:lumOff val="60000"/>
                </a:schemeClr>
              </a:solidFill>
            </a:endParaRPr>
          </a:p>
        </p:txBody>
      </p:sp>
      <p:cxnSp>
        <p:nvCxnSpPr>
          <p:cNvPr id="5" name="Straight Arrow Connector 4"/>
          <p:cNvCxnSpPr/>
          <p:nvPr/>
        </p:nvCxnSpPr>
        <p:spPr>
          <a:xfrm rot="16200000" flipV="1">
            <a:off x="2221513" y="3163497"/>
            <a:ext cx="712606" cy="2142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V="1">
            <a:off x="2926060" y="2841316"/>
            <a:ext cx="785613" cy="7856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F02895261 (1)">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TF02895261 (1)</Template>
  <TotalTime>396</TotalTime>
  <Words>878</Words>
  <Application>Microsoft Office PowerPoint</Application>
  <PresentationFormat>Custom</PresentationFormat>
  <Paragraphs>117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Algerian</vt:lpstr>
      <vt:lpstr>Arial</vt:lpstr>
      <vt:lpstr>Castellar</vt:lpstr>
      <vt:lpstr>Corbel</vt:lpstr>
      <vt:lpstr>Wingdings</vt:lpstr>
      <vt:lpstr>TF02895261 (1)</vt:lpstr>
      <vt:lpstr>COA minor project</vt:lpstr>
      <vt:lpstr>1) Program that will copy a string STRING_1 into another string STRING_2 using the instruction MOVSB and REP. 2) Program to print Lower Case Letters from A to Z            (Simulation of Do-While Loop ). 3)to convert lower case into upper case and vise versa   </vt:lpstr>
      <vt:lpstr>PowerPoint Presentation</vt:lpstr>
      <vt:lpstr>Hardware requirements</vt:lpstr>
      <vt:lpstr>Assembly language</vt:lpstr>
      <vt:lpstr>continuation</vt:lpstr>
      <vt:lpstr>PowerPoint Presentation</vt:lpstr>
      <vt:lpstr>TYPES OF OPCODES</vt:lpstr>
      <vt:lpstr>ASSEMBLY LANGUAGE INSTUCTIONS</vt:lpstr>
      <vt:lpstr>ADVANTAGES AND DISADVANTAGES</vt:lpstr>
      <vt:lpstr>Program to print Lower Case Letters from A to Z            (Simulation of While Loop )</vt:lpstr>
      <vt:lpstr>PowerPoint Presentation</vt:lpstr>
      <vt:lpstr>Flow chart of while and do while loops</vt:lpstr>
      <vt:lpstr>Program that will copy a string STRING_1 into another string STRING_2 using the instruction MOVSB and REP. </vt:lpstr>
      <vt:lpstr>explanation</vt:lpstr>
      <vt:lpstr>Program to convert lower case into upper case and vise versa.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 MINOR PROJECT</dc:title>
  <dc:creator>Sai Kiran</dc:creator>
  <cp:lastModifiedBy>DEEPAK SVN</cp:lastModifiedBy>
  <cp:revision>22</cp:revision>
  <dcterms:created xsi:type="dcterms:W3CDTF">2019-03-10T11:15:51Z</dcterms:created>
  <dcterms:modified xsi:type="dcterms:W3CDTF">2019-05-01T11:55:18Z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